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53" r:id="rId1"/>
  </p:sldMasterIdLst>
  <p:sldIdLst>
    <p:sldId id="256" r:id="rId2"/>
    <p:sldId id="283" r:id="rId3"/>
    <p:sldId id="257" r:id="rId4"/>
    <p:sldId id="258" r:id="rId5"/>
    <p:sldId id="285" r:id="rId6"/>
    <p:sldId id="284" r:id="rId7"/>
    <p:sldId id="260" r:id="rId8"/>
    <p:sldId id="294" r:id="rId9"/>
    <p:sldId id="287" r:id="rId10"/>
    <p:sldId id="292" r:id="rId11"/>
    <p:sldId id="290" r:id="rId12"/>
    <p:sldId id="291" r:id="rId13"/>
    <p:sldId id="288" r:id="rId14"/>
    <p:sldId id="273" r:id="rId15"/>
    <p:sldId id="276" r:id="rId16"/>
    <p:sldId id="274" r:id="rId17"/>
    <p:sldId id="275" r:id="rId1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Лариса К Лариса" initials="ЛКЛ" lastIdx="0" clrIdx="0">
    <p:extLst>
      <p:ext uri="{19B8F6BF-5375-455C-9EA6-DF929625EA0E}">
        <p15:presenceInfo xmlns:p15="http://schemas.microsoft.com/office/powerpoint/2012/main" xmlns="" userId="3de6a72d765c5553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248" autoAdjust="0"/>
    <p:restoredTop sz="94624" autoAdjust="0"/>
  </p:normalViewPr>
  <p:slideViewPr>
    <p:cSldViewPr snapToGrid="0">
      <p:cViewPr>
        <p:scale>
          <a:sx n="76" d="100"/>
          <a:sy n="76" d="100"/>
        </p:scale>
        <p:origin x="-330" y="-7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7158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>
        <c:manualLayout>
          <c:layoutTarget val="inner"/>
          <c:xMode val="edge"/>
          <c:yMode val="edge"/>
          <c:x val="8.0722619899785256E-2"/>
          <c:y val="4.0442172551011769E-2"/>
          <c:w val="0.91374169346139922"/>
          <c:h val="0.80432878042084222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invertIfNegative val="0"/>
          <c:cat>
            <c:strRef>
              <c:f>Лист1!$A$2:$A$5</c:f>
              <c:strCache>
                <c:ptCount val="2"/>
                <c:pt idx="0">
                  <c:v>Познавательное   развитие</c:v>
                </c:pt>
                <c:pt idx="1">
                  <c:v>Речевое   равитие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средний уровень</c:v>
                </c:pt>
              </c:strCache>
            </c:strRef>
          </c:tx>
          <c:invertIfNegative val="0"/>
          <c:cat>
            <c:strRef>
              <c:f>Лист1!$A$2:$A$5</c:f>
              <c:strCache>
                <c:ptCount val="2"/>
                <c:pt idx="0">
                  <c:v>Познавательное   развитие</c:v>
                </c:pt>
                <c:pt idx="1">
                  <c:v>Речевое   равитие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  <c:pt idx="0">
                  <c:v>65</c:v>
                </c:pt>
                <c:pt idx="1">
                  <c:v>55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низкий уровень</c:v>
                </c:pt>
              </c:strCache>
            </c:strRef>
          </c:tx>
          <c:invertIfNegative val="0"/>
          <c:cat>
            <c:strRef>
              <c:f>Лист1!$A$2:$A$5</c:f>
              <c:strCache>
                <c:ptCount val="2"/>
                <c:pt idx="0">
                  <c:v>Познавательное   развитие</c:v>
                </c:pt>
                <c:pt idx="1">
                  <c:v>Речевое   равитие</c:v>
                </c:pt>
              </c:strCache>
            </c:strRef>
          </c:cat>
          <c:val>
            <c:numRef>
              <c:f>Лист1!$D$2:$D$5</c:f>
              <c:numCache>
                <c:formatCode>General</c:formatCode>
                <c:ptCount val="4"/>
                <c:pt idx="0">
                  <c:v>35</c:v>
                </c:pt>
                <c:pt idx="1">
                  <c:v>45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64073088"/>
        <c:axId val="64078976"/>
      </c:barChart>
      <c:catAx>
        <c:axId val="64073088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300" baseline="0"/>
            </a:pPr>
            <a:endParaRPr lang="ru-RU"/>
          </a:p>
        </c:txPr>
        <c:crossAx val="64078976"/>
        <c:crosses val="autoZero"/>
        <c:auto val="1"/>
        <c:lblAlgn val="ctr"/>
        <c:lblOffset val="100"/>
        <c:noMultiLvlLbl val="0"/>
      </c:catAx>
      <c:valAx>
        <c:axId val="6407897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64073088"/>
        <c:crosses val="autoZero"/>
        <c:crossBetween val="between"/>
      </c:valAx>
    </c:plotArea>
    <c:legend>
      <c:legendPos val="r"/>
      <c:legendEntry>
        <c:idx val="0"/>
        <c:delete val="1"/>
      </c:legendEntry>
      <c:layout>
        <c:manualLayout>
          <c:xMode val="edge"/>
          <c:yMode val="edge"/>
          <c:x val="0.71533356967395456"/>
          <c:y val="0.36584031834730335"/>
          <c:w val="0.27155933035447832"/>
          <c:h val="0.25822580645161292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400" baseline="0"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>
        <c:manualLayout>
          <c:layoutTarget val="inner"/>
          <c:xMode val="edge"/>
          <c:yMode val="edge"/>
          <c:x val="9.2787899687721512E-2"/>
          <c:y val="5.9932629878755285E-2"/>
          <c:w val="0.79577772668927538"/>
          <c:h val="0.73895204394997183"/>
        </c:manualLayout>
      </c:layout>
      <c:barChart>
        <c:barDir val="col"/>
        <c:grouping val="percent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высокий уровень</c:v>
                </c:pt>
              </c:strCache>
            </c:strRef>
          </c:tx>
          <c:invertIfNegative val="0"/>
          <c:cat>
            <c:strRef>
              <c:f>Лист1!$A$2:$A$5</c:f>
              <c:strCache>
                <c:ptCount val="2"/>
                <c:pt idx="0">
                  <c:v>Познавательное развитие</c:v>
                </c:pt>
                <c:pt idx="1">
                  <c:v>Речевое равитие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15</c:v>
                </c:pt>
                <c:pt idx="1">
                  <c:v>10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средний уровень</c:v>
                </c:pt>
              </c:strCache>
            </c:strRef>
          </c:tx>
          <c:invertIfNegative val="0"/>
          <c:cat>
            <c:strRef>
              <c:f>Лист1!$A$2:$A$5</c:f>
              <c:strCache>
                <c:ptCount val="2"/>
                <c:pt idx="0">
                  <c:v>Познавательное развитие</c:v>
                </c:pt>
                <c:pt idx="1">
                  <c:v>Речевое равитие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  <c:pt idx="0">
                  <c:v>70</c:v>
                </c:pt>
                <c:pt idx="1">
                  <c:v>70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низкий уровень</c:v>
                </c:pt>
              </c:strCache>
            </c:strRef>
          </c:tx>
          <c:invertIfNegative val="0"/>
          <c:cat>
            <c:strRef>
              <c:f>Лист1!$A$2:$A$5</c:f>
              <c:strCache>
                <c:ptCount val="2"/>
                <c:pt idx="0">
                  <c:v>Познавательное развитие</c:v>
                </c:pt>
                <c:pt idx="1">
                  <c:v>Речевое равитие</c:v>
                </c:pt>
              </c:strCache>
            </c:strRef>
          </c:cat>
          <c:val>
            <c:numRef>
              <c:f>Лист1!$D$2:$D$5</c:f>
              <c:numCache>
                <c:formatCode>General</c:formatCode>
                <c:ptCount val="4"/>
                <c:pt idx="0">
                  <c:v>15</c:v>
                </c:pt>
                <c:pt idx="1">
                  <c:v>20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00911744"/>
        <c:axId val="100921728"/>
      </c:barChart>
      <c:catAx>
        <c:axId val="100911744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300"/>
            </a:pPr>
            <a:endParaRPr lang="ru-RU"/>
          </a:p>
        </c:txPr>
        <c:crossAx val="100921728"/>
        <c:crosses val="autoZero"/>
        <c:auto val="1"/>
        <c:lblAlgn val="ctr"/>
        <c:lblOffset val="100"/>
        <c:noMultiLvlLbl val="0"/>
      </c:catAx>
      <c:valAx>
        <c:axId val="100921728"/>
        <c:scaling>
          <c:orientation val="minMax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crossAx val="100911744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60751826510154749"/>
          <c:y val="0.33401867523243861"/>
          <c:w val="0.31387562634216226"/>
          <c:h val="0.27464466485151356"/>
        </c:manualLayout>
      </c:layout>
      <c:overlay val="0"/>
      <c:txPr>
        <a:bodyPr/>
        <a:lstStyle/>
        <a:p>
          <a:pPr>
            <a:defRPr sz="1400"/>
          </a:pPr>
          <a:endParaRPr lang="ru-RU"/>
        </a:p>
      </c:txPr>
    </c:legend>
    <c:plotVisOnly val="1"/>
    <c:dispBlanksAs val="gap"/>
    <c:showDLblsOverMax val="0"/>
  </c:chart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1DD9DF2-3EB0-4425-ADBF-3F0D7E6C7857}" type="doc">
      <dgm:prSet loTypeId="urn:microsoft.com/office/officeart/2005/8/layout/radial5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9FC6D037-0059-419F-9C6C-F5E940FBC357}" type="pres">
      <dgm:prSet presAssocID="{51DD9DF2-3EB0-4425-ADBF-3F0D7E6C7857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</dgm:ptLst>
  <dgm:cxnLst>
    <dgm:cxn modelId="{17B62772-92D5-4956-AFAB-86FB8521EA61}" type="presOf" srcId="{51DD9DF2-3EB0-4425-ADBF-3F0D7E6C7857}" destId="{9FC6D037-0059-419F-9C6C-F5E940FBC357}" srcOrd="0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685800" y="5349903"/>
            <a:ext cx="1150620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508000" y="4853412"/>
            <a:ext cx="112776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08000" y="3886200"/>
            <a:ext cx="112776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18E3B-AD18-40D6-8945-98A9D7AF9D7A}" type="datetimeFigureOut">
              <a:rPr lang="ru-RU" smtClean="0"/>
              <a:pPr/>
              <a:t>12.12.2022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10972800" y="6473952"/>
            <a:ext cx="1011936" cy="246888"/>
          </a:xfrm>
        </p:spPr>
        <p:txBody>
          <a:bodyPr/>
          <a:lstStyle/>
          <a:p>
            <a:fld id="{AE8682AB-9D2C-410B-9055-1B9E2958D0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18E3B-AD18-40D6-8945-98A9D7AF9D7A}" type="datetimeFigureOut">
              <a:rPr lang="ru-RU" smtClean="0"/>
              <a:pPr/>
              <a:t>12.12.2022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8682AB-9D2C-410B-9055-1B9E2958D0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9144000" y="549277"/>
            <a:ext cx="2438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549277"/>
            <a:ext cx="83312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18E3B-AD18-40D6-8945-98A9D7AF9D7A}" type="datetimeFigureOut">
              <a:rPr lang="ru-RU" smtClean="0"/>
              <a:pPr/>
              <a:t>12.12.2022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8682AB-9D2C-410B-9055-1B9E2958D0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Объект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18E3B-AD18-40D6-8945-98A9D7AF9D7A}" type="datetimeFigureOut">
              <a:rPr lang="ru-RU" smtClean="0"/>
              <a:pPr/>
              <a:t>12.12.2022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4775200" y="76201"/>
            <a:ext cx="38608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10972800" y="6473952"/>
            <a:ext cx="1011936" cy="246888"/>
          </a:xfrm>
        </p:spPr>
        <p:txBody>
          <a:bodyPr/>
          <a:lstStyle/>
          <a:p>
            <a:fld id="{AE8682AB-9D2C-410B-9055-1B9E2958D0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685800" y="3444903"/>
            <a:ext cx="1150620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508000" y="1676400"/>
            <a:ext cx="112776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18E3B-AD18-40D6-8945-98A9D7AF9D7A}" type="datetimeFigureOut">
              <a:rPr lang="ru-RU" smtClean="0"/>
              <a:pPr/>
              <a:t>12.12.2022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8682AB-9D2C-410B-9055-1B9E2958D0D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240633" y="2947086"/>
            <a:ext cx="115824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402336" y="457200"/>
            <a:ext cx="115824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406400" y="1600200"/>
            <a:ext cx="5588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6197600" y="1600200"/>
            <a:ext cx="57912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18E3B-AD18-40D6-8945-98A9D7AF9D7A}" type="datetimeFigureOut">
              <a:rPr lang="ru-RU" smtClean="0"/>
              <a:pPr/>
              <a:t>12.12.2022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8682AB-9D2C-410B-9055-1B9E2958D0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406400" y="5410200"/>
            <a:ext cx="114808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75259" y="666750"/>
            <a:ext cx="57207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6193367" y="666750"/>
            <a:ext cx="5722988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375259" y="1316038"/>
            <a:ext cx="5720741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Объект 27"/>
          <p:cNvSpPr>
            <a:spLocks noGrp="1"/>
          </p:cNvSpPr>
          <p:nvPr>
            <p:ph sz="quarter" idx="4"/>
          </p:nvPr>
        </p:nvSpPr>
        <p:spPr>
          <a:xfrm>
            <a:off x="6198307" y="1316038"/>
            <a:ext cx="571804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18E3B-AD18-40D6-8945-98A9D7AF9D7A}" type="datetimeFigureOut">
              <a:rPr lang="ru-RU" smtClean="0"/>
              <a:pPr/>
              <a:t>12.12.2022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0972800" y="6477000"/>
            <a:ext cx="1016000" cy="246888"/>
          </a:xfrm>
        </p:spPr>
        <p:txBody>
          <a:bodyPr/>
          <a:lstStyle/>
          <a:p>
            <a:fld id="{AE8682AB-9D2C-410B-9055-1B9E2958D0D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685800" y="6019801"/>
            <a:ext cx="1150620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402336" y="457200"/>
            <a:ext cx="115824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18E3B-AD18-40D6-8945-98A9D7AF9D7A}" type="datetimeFigureOut">
              <a:rPr lang="ru-RU" smtClean="0"/>
              <a:pPr/>
              <a:t>12.12.2022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8682AB-9D2C-410B-9055-1B9E2958D0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18E3B-AD18-40D6-8945-98A9D7AF9D7A}" type="datetimeFigureOut">
              <a:rPr lang="ru-RU" smtClean="0"/>
              <a:pPr/>
              <a:t>12.12.2022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8682AB-9D2C-410B-9055-1B9E2958D0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85800" y="5849118"/>
            <a:ext cx="1150620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609600" y="5486400"/>
            <a:ext cx="112776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609601" y="609600"/>
            <a:ext cx="4011084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4766733" y="609600"/>
            <a:ext cx="7120467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18E3B-AD18-40D6-8945-98A9D7AF9D7A}" type="datetimeFigureOut">
              <a:rPr lang="ru-RU" smtClean="0"/>
              <a:pPr/>
              <a:t>12.12.2022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8682AB-9D2C-410B-9055-1B9E2958D0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4673600" y="616634"/>
            <a:ext cx="67056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18E3B-AD18-40D6-8945-98A9D7AF9D7A}" type="datetimeFigureOut">
              <a:rPr lang="ru-RU" smtClean="0"/>
              <a:pPr/>
              <a:t>12.12.2022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8682AB-9D2C-410B-9055-1B9E2958D0D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508000" y="4993760"/>
            <a:ext cx="78232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508000" y="5533218"/>
            <a:ext cx="78232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685800" y="1050899"/>
            <a:ext cx="1150620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406400" y="1554163"/>
            <a:ext cx="115824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8636000" y="76201"/>
            <a:ext cx="33528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04818E3B-AD18-40D6-8945-98A9D7AF9D7A}" type="datetimeFigureOut">
              <a:rPr lang="ru-RU" smtClean="0"/>
              <a:pPr/>
              <a:t>12.12.2022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4165600" y="76201"/>
            <a:ext cx="44704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10972800" y="6477001"/>
            <a:ext cx="1016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AE8682AB-9D2C-410B-9055-1B9E2958D0D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406400" y="457200"/>
            <a:ext cx="115824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85800" y="1050899"/>
            <a:ext cx="1150620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685800" y="1057987"/>
            <a:ext cx="1150620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54" r:id="rId1"/>
    <p:sldLayoutId id="2147483955" r:id="rId2"/>
    <p:sldLayoutId id="2147483956" r:id="rId3"/>
    <p:sldLayoutId id="2147483957" r:id="rId4"/>
    <p:sldLayoutId id="2147483958" r:id="rId5"/>
    <p:sldLayoutId id="2147483959" r:id="rId6"/>
    <p:sldLayoutId id="2147483960" r:id="rId7"/>
    <p:sldLayoutId id="2147483961" r:id="rId8"/>
    <p:sldLayoutId id="2147483962" r:id="rId9"/>
    <p:sldLayoutId id="2147483963" r:id="rId10"/>
    <p:sldLayoutId id="2147483964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13" Type="http://schemas.openxmlformats.org/officeDocument/2006/relationships/image" Target="../media/image22.png"/><Relationship Id="rId18" Type="http://schemas.openxmlformats.org/officeDocument/2006/relationships/image" Target="../media/image26.png"/><Relationship Id="rId3" Type="http://schemas.microsoft.com/office/2007/relationships/hdphoto" Target="../media/hdphoto1.wdp"/><Relationship Id="rId21" Type="http://schemas.openxmlformats.org/officeDocument/2006/relationships/image" Target="../media/image28.jpeg"/><Relationship Id="rId7" Type="http://schemas.microsoft.com/office/2007/relationships/hdphoto" Target="../media/hdphoto3.wdp"/><Relationship Id="rId12" Type="http://schemas.openxmlformats.org/officeDocument/2006/relationships/image" Target="../media/image21.png"/><Relationship Id="rId17" Type="http://schemas.openxmlformats.org/officeDocument/2006/relationships/image" Target="../media/image25.jpeg"/><Relationship Id="rId2" Type="http://schemas.openxmlformats.org/officeDocument/2006/relationships/image" Target="../media/image16.png"/><Relationship Id="rId16" Type="http://schemas.openxmlformats.org/officeDocument/2006/relationships/image" Target="../media/image24.jpeg"/><Relationship Id="rId20" Type="http://schemas.microsoft.com/office/2007/relationships/hdphoto" Target="../media/hdphoto7.wdp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png"/><Relationship Id="rId11" Type="http://schemas.microsoft.com/office/2007/relationships/hdphoto" Target="../media/hdphoto5.wdp"/><Relationship Id="rId5" Type="http://schemas.microsoft.com/office/2007/relationships/hdphoto" Target="../media/hdphoto2.wdp"/><Relationship Id="rId15" Type="http://schemas.microsoft.com/office/2007/relationships/hdphoto" Target="../media/hdphoto6.wdp"/><Relationship Id="rId23" Type="http://schemas.openxmlformats.org/officeDocument/2006/relationships/image" Target="../media/image30.png"/><Relationship Id="rId10" Type="http://schemas.openxmlformats.org/officeDocument/2006/relationships/image" Target="../media/image20.png"/><Relationship Id="rId19" Type="http://schemas.openxmlformats.org/officeDocument/2006/relationships/image" Target="../media/image27.png"/><Relationship Id="rId4" Type="http://schemas.openxmlformats.org/officeDocument/2006/relationships/image" Target="../media/image17.png"/><Relationship Id="rId9" Type="http://schemas.microsoft.com/office/2007/relationships/hdphoto" Target="../media/hdphoto4.wdp"/><Relationship Id="rId14" Type="http://schemas.openxmlformats.org/officeDocument/2006/relationships/image" Target="../media/image23.png"/><Relationship Id="rId22" Type="http://schemas.openxmlformats.org/officeDocument/2006/relationships/image" Target="../media/image29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jpeg"/><Relationship Id="rId13" Type="http://schemas.openxmlformats.org/officeDocument/2006/relationships/image" Target="../media/image41.jpeg"/><Relationship Id="rId18" Type="http://schemas.openxmlformats.org/officeDocument/2006/relationships/image" Target="../media/image46.png"/><Relationship Id="rId3" Type="http://schemas.openxmlformats.org/officeDocument/2006/relationships/image" Target="../media/image32.png"/><Relationship Id="rId21" Type="http://schemas.openxmlformats.org/officeDocument/2006/relationships/image" Target="../media/image49.png"/><Relationship Id="rId7" Type="http://schemas.openxmlformats.org/officeDocument/2006/relationships/image" Target="../media/image35.jpeg"/><Relationship Id="rId12" Type="http://schemas.openxmlformats.org/officeDocument/2006/relationships/image" Target="../media/image40.png"/><Relationship Id="rId17" Type="http://schemas.openxmlformats.org/officeDocument/2006/relationships/image" Target="../media/image45.png"/><Relationship Id="rId25" Type="http://schemas.openxmlformats.org/officeDocument/2006/relationships/image" Target="../media/image53.png"/><Relationship Id="rId2" Type="http://schemas.openxmlformats.org/officeDocument/2006/relationships/image" Target="../media/image31.png"/><Relationship Id="rId16" Type="http://schemas.openxmlformats.org/officeDocument/2006/relationships/image" Target="../media/image44.png"/><Relationship Id="rId20" Type="http://schemas.openxmlformats.org/officeDocument/2006/relationships/image" Target="../media/image4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4.png"/><Relationship Id="rId11" Type="http://schemas.openxmlformats.org/officeDocument/2006/relationships/image" Target="../media/image39.jpeg"/><Relationship Id="rId24" Type="http://schemas.openxmlformats.org/officeDocument/2006/relationships/image" Target="../media/image52.png"/><Relationship Id="rId5" Type="http://schemas.microsoft.com/office/2007/relationships/hdphoto" Target="../media/hdphoto8.wdp"/><Relationship Id="rId15" Type="http://schemas.openxmlformats.org/officeDocument/2006/relationships/image" Target="../media/image43.png"/><Relationship Id="rId23" Type="http://schemas.openxmlformats.org/officeDocument/2006/relationships/image" Target="../media/image51.png"/><Relationship Id="rId10" Type="http://schemas.openxmlformats.org/officeDocument/2006/relationships/image" Target="../media/image38.jpeg"/><Relationship Id="rId19" Type="http://schemas.openxmlformats.org/officeDocument/2006/relationships/image" Target="../media/image47.png"/><Relationship Id="rId4" Type="http://schemas.openxmlformats.org/officeDocument/2006/relationships/image" Target="../media/image33.png"/><Relationship Id="rId9" Type="http://schemas.openxmlformats.org/officeDocument/2006/relationships/image" Target="../media/image37.jpeg"/><Relationship Id="rId14" Type="http://schemas.openxmlformats.org/officeDocument/2006/relationships/image" Target="../media/image42.png"/><Relationship Id="rId22" Type="http://schemas.openxmlformats.org/officeDocument/2006/relationships/image" Target="../media/image50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5.png"/><Relationship Id="rId13" Type="http://schemas.openxmlformats.org/officeDocument/2006/relationships/image" Target="../media/image60.png"/><Relationship Id="rId18" Type="http://schemas.microsoft.com/office/2007/relationships/hdphoto" Target="../media/hdphoto10.wdp"/><Relationship Id="rId26" Type="http://schemas.openxmlformats.org/officeDocument/2006/relationships/image" Target="../media/image68.png"/><Relationship Id="rId3" Type="http://schemas.openxmlformats.org/officeDocument/2006/relationships/diagramLayout" Target="../diagrams/layout1.xml"/><Relationship Id="rId21" Type="http://schemas.openxmlformats.org/officeDocument/2006/relationships/image" Target="../media/image65.png"/><Relationship Id="rId7" Type="http://schemas.openxmlformats.org/officeDocument/2006/relationships/image" Target="../media/image54.png"/><Relationship Id="rId12" Type="http://schemas.openxmlformats.org/officeDocument/2006/relationships/image" Target="../media/image59.png"/><Relationship Id="rId17" Type="http://schemas.openxmlformats.org/officeDocument/2006/relationships/image" Target="../media/image63.png"/><Relationship Id="rId25" Type="http://schemas.microsoft.com/office/2007/relationships/hdphoto" Target="../media/hdphoto13.wdp"/><Relationship Id="rId2" Type="http://schemas.openxmlformats.org/officeDocument/2006/relationships/diagramData" Target="../diagrams/data1.xml"/><Relationship Id="rId16" Type="http://schemas.microsoft.com/office/2007/relationships/hdphoto" Target="../media/hdphoto9.wdp"/><Relationship Id="rId20" Type="http://schemas.microsoft.com/office/2007/relationships/hdphoto" Target="../media/hdphoto11.wdp"/><Relationship Id="rId29" Type="http://schemas.microsoft.com/office/2007/relationships/hdphoto" Target="../media/hdphoto15.wdp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11" Type="http://schemas.openxmlformats.org/officeDocument/2006/relationships/image" Target="../media/image58.png"/><Relationship Id="rId24" Type="http://schemas.openxmlformats.org/officeDocument/2006/relationships/image" Target="../media/image67.png"/><Relationship Id="rId5" Type="http://schemas.openxmlformats.org/officeDocument/2006/relationships/diagramColors" Target="../diagrams/colors1.xml"/><Relationship Id="rId15" Type="http://schemas.openxmlformats.org/officeDocument/2006/relationships/image" Target="../media/image62.png"/><Relationship Id="rId23" Type="http://schemas.openxmlformats.org/officeDocument/2006/relationships/image" Target="../media/image66.jpeg"/><Relationship Id="rId28" Type="http://schemas.openxmlformats.org/officeDocument/2006/relationships/image" Target="../media/image69.png"/><Relationship Id="rId10" Type="http://schemas.openxmlformats.org/officeDocument/2006/relationships/image" Target="../media/image57.png"/><Relationship Id="rId19" Type="http://schemas.openxmlformats.org/officeDocument/2006/relationships/image" Target="../media/image64.png"/><Relationship Id="rId31" Type="http://schemas.microsoft.com/office/2007/relationships/hdphoto" Target="../media/hdphoto16.wdp"/><Relationship Id="rId4" Type="http://schemas.openxmlformats.org/officeDocument/2006/relationships/diagramQuickStyle" Target="../diagrams/quickStyle1.xml"/><Relationship Id="rId9" Type="http://schemas.openxmlformats.org/officeDocument/2006/relationships/image" Target="../media/image56.png"/><Relationship Id="rId14" Type="http://schemas.openxmlformats.org/officeDocument/2006/relationships/image" Target="../media/image61.png"/><Relationship Id="rId22" Type="http://schemas.microsoft.com/office/2007/relationships/hdphoto" Target="../media/hdphoto12.wdp"/><Relationship Id="rId27" Type="http://schemas.microsoft.com/office/2007/relationships/hdphoto" Target="../media/hdphoto14.wdp"/><Relationship Id="rId30" Type="http://schemas.openxmlformats.org/officeDocument/2006/relationships/image" Target="../media/image70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7.png"/><Relationship Id="rId13" Type="http://schemas.openxmlformats.org/officeDocument/2006/relationships/image" Target="../media/image81.png"/><Relationship Id="rId18" Type="http://schemas.openxmlformats.org/officeDocument/2006/relationships/image" Target="../media/image86.jpeg"/><Relationship Id="rId26" Type="http://schemas.openxmlformats.org/officeDocument/2006/relationships/image" Target="../media/image93.png"/><Relationship Id="rId3" Type="http://schemas.openxmlformats.org/officeDocument/2006/relationships/image" Target="../media/image72.png"/><Relationship Id="rId21" Type="http://schemas.openxmlformats.org/officeDocument/2006/relationships/image" Target="../media/image88.jpeg"/><Relationship Id="rId7" Type="http://schemas.openxmlformats.org/officeDocument/2006/relationships/image" Target="../media/image76.jpeg"/><Relationship Id="rId12" Type="http://schemas.openxmlformats.org/officeDocument/2006/relationships/image" Target="../media/image80.jpeg"/><Relationship Id="rId17" Type="http://schemas.openxmlformats.org/officeDocument/2006/relationships/image" Target="../media/image85.jpeg"/><Relationship Id="rId25" Type="http://schemas.openxmlformats.org/officeDocument/2006/relationships/image" Target="../media/image92.jpeg"/><Relationship Id="rId2" Type="http://schemas.openxmlformats.org/officeDocument/2006/relationships/image" Target="../media/image71.jpeg"/><Relationship Id="rId16" Type="http://schemas.openxmlformats.org/officeDocument/2006/relationships/image" Target="../media/image84.jpeg"/><Relationship Id="rId20" Type="http://schemas.microsoft.com/office/2007/relationships/hdphoto" Target="../media/hdphoto18.wdp"/><Relationship Id="rId29" Type="http://schemas.openxmlformats.org/officeDocument/2006/relationships/image" Target="../media/image9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5.jpeg"/><Relationship Id="rId11" Type="http://schemas.openxmlformats.org/officeDocument/2006/relationships/image" Target="../media/image79.jpeg"/><Relationship Id="rId24" Type="http://schemas.openxmlformats.org/officeDocument/2006/relationships/image" Target="../media/image91.jpeg"/><Relationship Id="rId5" Type="http://schemas.openxmlformats.org/officeDocument/2006/relationships/image" Target="../media/image74.png"/><Relationship Id="rId15" Type="http://schemas.openxmlformats.org/officeDocument/2006/relationships/image" Target="../media/image83.jpeg"/><Relationship Id="rId23" Type="http://schemas.openxmlformats.org/officeDocument/2006/relationships/image" Target="../media/image90.jpeg"/><Relationship Id="rId28" Type="http://schemas.microsoft.com/office/2007/relationships/hdphoto" Target="../media/hdphoto19.wdp"/><Relationship Id="rId10" Type="http://schemas.openxmlformats.org/officeDocument/2006/relationships/image" Target="../media/image78.jpeg"/><Relationship Id="rId19" Type="http://schemas.openxmlformats.org/officeDocument/2006/relationships/image" Target="../media/image87.png"/><Relationship Id="rId4" Type="http://schemas.openxmlformats.org/officeDocument/2006/relationships/image" Target="../media/image73.png"/><Relationship Id="rId9" Type="http://schemas.microsoft.com/office/2007/relationships/hdphoto" Target="../media/hdphoto17.wdp"/><Relationship Id="rId14" Type="http://schemas.openxmlformats.org/officeDocument/2006/relationships/image" Target="../media/image82.png"/><Relationship Id="rId22" Type="http://schemas.openxmlformats.org/officeDocument/2006/relationships/image" Target="../media/image89.jpeg"/><Relationship Id="rId27" Type="http://schemas.openxmlformats.org/officeDocument/2006/relationships/image" Target="../media/image94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45579" y="450938"/>
            <a:ext cx="11277600" cy="1878904"/>
          </a:xfrm>
          <a:effectLst/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Интеллект-карта - инновационный метод развития познавательной активности детей старшего дошкольного возраста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endParaRPr lang="ru-RU" sz="2700" dirty="0">
              <a:solidFill>
                <a:srgbClr val="00206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486404" y="2267211"/>
            <a:ext cx="6400800" cy="3920647"/>
          </a:xfrm>
        </p:spPr>
        <p:txBody>
          <a:bodyPr>
            <a:normAutofit/>
          </a:bodyPr>
          <a:lstStyle/>
          <a:p>
            <a:pPr algn="r"/>
            <a:r>
              <a:rPr lang="ru-RU" dirty="0"/>
              <a:t> </a:t>
            </a:r>
            <a:r>
              <a:rPr lang="ru-RU" i="1" dirty="0"/>
              <a:t>«Учите ребенка каким-нибудь неизвестным ему пяти словам - он будет долго и напрасно мучиться, но свяжите двадцать таких слов с картинками, и он усвоит на </a:t>
            </a:r>
            <a:r>
              <a:rPr lang="ru-RU" i="1" dirty="0" smtClean="0"/>
              <a:t>лету»</a:t>
            </a:r>
          </a:p>
          <a:p>
            <a:pPr algn="r"/>
            <a:r>
              <a:rPr lang="ru-RU" dirty="0" err="1" smtClean="0"/>
              <a:t>К.Д.Ушинский</a:t>
            </a:r>
            <a:endParaRPr lang="ru-RU" dirty="0" smtClean="0"/>
          </a:p>
          <a:p>
            <a:pPr algn="r"/>
            <a:endParaRPr lang="ru-RU" dirty="0" smtClean="0"/>
          </a:p>
          <a:p>
            <a:pPr algn="r"/>
            <a:r>
              <a:rPr lang="ru-RU" sz="2000" dirty="0" smtClean="0"/>
              <a:t>Подготовила: Фролова Е.А.,</a:t>
            </a:r>
          </a:p>
          <a:p>
            <a:pPr algn="r"/>
            <a:r>
              <a:rPr lang="ru-RU" sz="2000" dirty="0" smtClean="0"/>
              <a:t>воспитатель </a:t>
            </a:r>
            <a:r>
              <a:rPr lang="ru-RU" sz="2000" dirty="0" smtClean="0"/>
              <a:t>высшей квалификационной </a:t>
            </a:r>
            <a:r>
              <a:rPr lang="ru-RU" sz="2000" dirty="0" smtClean="0"/>
              <a:t>категории</a:t>
            </a:r>
          </a:p>
          <a:p>
            <a:pPr algn="r"/>
            <a:r>
              <a:rPr lang="ru-RU" sz="2000" dirty="0" smtClean="0"/>
              <a:t>МАДОУ </a:t>
            </a:r>
            <a:r>
              <a:rPr lang="ru-RU" sz="2000" dirty="0" err="1" smtClean="0"/>
              <a:t>г.Нижневартовска</a:t>
            </a:r>
            <a:r>
              <a:rPr lang="ru-RU" sz="2000" dirty="0" smtClean="0"/>
              <a:t> </a:t>
            </a:r>
          </a:p>
          <a:p>
            <a:pPr algn="r"/>
            <a:r>
              <a:rPr lang="ru-RU" sz="2000" dirty="0" smtClean="0"/>
              <a:t>ДС № 49«Родничок»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3662948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02336" y="475988"/>
            <a:ext cx="11582400" cy="576197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>
                <a:effectLst/>
              </a:rPr>
              <a:t>сравнительный анализ </a:t>
            </a:r>
            <a:r>
              <a:rPr lang="ru-RU" b="1" dirty="0" smtClean="0">
                <a:effectLst/>
              </a:rPr>
              <a:t/>
            </a:r>
            <a:br>
              <a:rPr lang="ru-RU" b="1" dirty="0" smtClean="0">
                <a:effectLst/>
              </a:rPr>
            </a:br>
            <a:r>
              <a:rPr lang="ru-RU" dirty="0" smtClean="0">
                <a:effectLst/>
              </a:rPr>
              <a:t>уровней </a:t>
            </a:r>
            <a:r>
              <a:rPr lang="ru-RU" dirty="0">
                <a:effectLst/>
              </a:rPr>
              <a:t>познавательного и речевого развития </a:t>
            </a:r>
            <a:r>
              <a:rPr lang="ru-RU" dirty="0" smtClean="0">
                <a:effectLst/>
              </a:rPr>
              <a:t>детей</a:t>
            </a:r>
            <a:br>
              <a:rPr lang="ru-RU" dirty="0" smtClean="0">
                <a:effectLst/>
              </a:rPr>
            </a:br>
            <a:r>
              <a:rPr lang="ru-RU" sz="2200" dirty="0" smtClean="0">
                <a:effectLst/>
              </a:rPr>
              <a:t>начало года                                                                                 конец года</a:t>
            </a:r>
            <a:endParaRPr lang="ru-RU" sz="2200" dirty="0"/>
          </a:p>
        </p:txBody>
      </p:sp>
      <p:graphicFrame>
        <p:nvGraphicFramePr>
          <p:cNvPr id="7" name="Объект 6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753338351"/>
              </p:ext>
            </p:extLst>
          </p:nvPr>
        </p:nvGraphicFramePr>
        <p:xfrm>
          <a:off x="406400" y="1600200"/>
          <a:ext cx="5588000" cy="4724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Объект 3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3336919417"/>
              </p:ext>
            </p:extLst>
          </p:nvPr>
        </p:nvGraphicFramePr>
        <p:xfrm>
          <a:off x="6197600" y="1600200"/>
          <a:ext cx="5791200" cy="4724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137279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02336" y="237995"/>
            <a:ext cx="11582400" cy="726509"/>
          </a:xfrm>
        </p:spPr>
        <p:txBody>
          <a:bodyPr/>
          <a:lstStyle/>
          <a:p>
            <a:r>
              <a:rPr lang="ru-RU" dirty="0" smtClean="0"/>
              <a:t>План работы на неделю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06400" y="1114816"/>
            <a:ext cx="5588000" cy="5209784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b="1" i="1" dirty="0" smtClean="0"/>
              <a:t>Понедельник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- НОД ОО «Познавательное развитие» знакомство с лексической темой:</a:t>
            </a:r>
          </a:p>
          <a:p>
            <a:pPr>
              <a:buNone/>
            </a:pPr>
            <a:r>
              <a:rPr lang="ru-RU" dirty="0" smtClean="0"/>
              <a:t>- Обозначение центрального понятия или темы, определяем сколько «веток» будем рисовать</a:t>
            </a:r>
          </a:p>
          <a:p>
            <a:pPr>
              <a:buNone/>
            </a:pPr>
            <a:r>
              <a:rPr lang="ru-RU" b="1" dirty="0" smtClean="0"/>
              <a:t>В</a:t>
            </a:r>
            <a:r>
              <a:rPr lang="ru-RU" b="1" i="1" dirty="0" smtClean="0"/>
              <a:t>торник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- Беседа по лексической теме.</a:t>
            </a:r>
          </a:p>
          <a:p>
            <a:pPr>
              <a:buNone/>
            </a:pPr>
            <a:r>
              <a:rPr lang="ru-RU" dirty="0" smtClean="0"/>
              <a:t>- Подбираем и вырезаем картинки.</a:t>
            </a:r>
          </a:p>
          <a:p>
            <a:pPr>
              <a:buNone/>
            </a:pPr>
            <a:r>
              <a:rPr lang="ru-RU" dirty="0" smtClean="0"/>
              <a:t>- Подрисовываем к ассоциациям и картинкам «ветки».</a:t>
            </a:r>
          </a:p>
          <a:p>
            <a:pPr>
              <a:buNone/>
            </a:pPr>
            <a:r>
              <a:rPr lang="ru-RU" b="1" i="1" dirty="0" smtClean="0"/>
              <a:t>Среда</a:t>
            </a:r>
            <a:r>
              <a:rPr lang="ru-RU" b="1" dirty="0" smtClean="0"/>
              <a:t> 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- Повторение темы и рисуем ветви второго, третьего и т.д. порядка, продолжая цепочки ассоциаций. </a:t>
            </a:r>
          </a:p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197600" y="1089764"/>
            <a:ext cx="5791200" cy="5234836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dirty="0" smtClean="0"/>
              <a:t> 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6" name="Рисунок 5" descr="P109067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870531" y="425881"/>
            <a:ext cx="2960317" cy="2220239"/>
          </a:xfrm>
          <a:prstGeom prst="rect">
            <a:avLst/>
          </a:prstGeom>
        </p:spPr>
      </p:pic>
      <p:pic>
        <p:nvPicPr>
          <p:cNvPr id="7" name="Рисунок 6" descr="P109065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670117" y="4092880"/>
            <a:ext cx="2985368" cy="2239026"/>
          </a:xfrm>
          <a:prstGeom prst="rect">
            <a:avLst/>
          </a:prstGeom>
        </p:spPr>
      </p:pic>
      <p:pic>
        <p:nvPicPr>
          <p:cNvPr id="9" name="Рисунок 8" descr="P1090657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8968637" y="2048006"/>
            <a:ext cx="3022947" cy="226721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4294967295"/>
          </p:nvPr>
        </p:nvSpPr>
        <p:spPr>
          <a:xfrm>
            <a:off x="300625" y="225468"/>
            <a:ext cx="6375747" cy="4747365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dirty="0" smtClean="0"/>
              <a:t>Четверг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- Беседуем по теме. </a:t>
            </a:r>
          </a:p>
          <a:p>
            <a:pPr>
              <a:buNone/>
            </a:pPr>
            <a:r>
              <a:rPr lang="ru-RU" dirty="0" smtClean="0"/>
              <a:t>- Составление предложений по И-К</a:t>
            </a:r>
          </a:p>
          <a:p>
            <a:pPr>
              <a:buNone/>
            </a:pPr>
            <a:r>
              <a:rPr lang="ru-RU" b="1" dirty="0" smtClean="0"/>
              <a:t>Пятница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НОД ОО «Речевое развитие»</a:t>
            </a:r>
          </a:p>
          <a:p>
            <a:pPr>
              <a:buNone/>
            </a:pPr>
            <a:r>
              <a:rPr lang="ru-RU" dirty="0" smtClean="0"/>
              <a:t>- Закрепление полученных знаний.</a:t>
            </a:r>
          </a:p>
          <a:p>
            <a:pPr>
              <a:buNone/>
            </a:pPr>
            <a:r>
              <a:rPr lang="ru-RU" dirty="0" smtClean="0"/>
              <a:t>- Составление рассказа по И-К.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6" name="Рисунок 5" descr="P109066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705622" y="4327741"/>
            <a:ext cx="3073052" cy="2304789"/>
          </a:xfrm>
          <a:prstGeom prst="rect">
            <a:avLst/>
          </a:prstGeom>
        </p:spPr>
      </p:pic>
      <p:pic>
        <p:nvPicPr>
          <p:cNvPr id="8" name="Объект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5958" y="4170091"/>
            <a:ext cx="3394552" cy="2262024"/>
          </a:xfrm>
          <a:prstGeom prst="rect">
            <a:avLst/>
          </a:prstGeom>
        </p:spPr>
      </p:pic>
      <p:pic>
        <p:nvPicPr>
          <p:cNvPr id="7" name="Рисунок 6" descr="P1090663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9106422" y="2379944"/>
            <a:ext cx="2997896" cy="2248422"/>
          </a:xfrm>
          <a:prstGeom prst="rect">
            <a:avLst/>
          </a:prstGeom>
        </p:spPr>
      </p:pic>
      <p:pic>
        <p:nvPicPr>
          <p:cNvPr id="5" name="Содержимое 4" descr="P1090667.JPG"/>
          <p:cNvPicPr>
            <a:picLocks noGrp="1" noChangeAspect="1"/>
          </p:cNvPicPr>
          <p:nvPr>
            <p:ph sz="half" idx="4294967295"/>
          </p:nvPr>
        </p:nvPicPr>
        <p:blipFill>
          <a:blip r:embed="rId5" cstate="print"/>
          <a:stretch>
            <a:fillRect/>
          </a:stretch>
        </p:blipFill>
        <p:spPr>
          <a:xfrm>
            <a:off x="6628552" y="200677"/>
            <a:ext cx="2995612" cy="224631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Метод  интеллект - карта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06400" y="1554163"/>
            <a:ext cx="11582400" cy="4934319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b="1" dirty="0" smtClean="0"/>
              <a:t>Преимущества: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/>
              <a:t>Легко отслеживать, что уже сделано, а что нет. Просто выделяем выполненные шаги и сразу видим, что уже сделали.</a:t>
            </a:r>
          </a:p>
          <a:p>
            <a:pPr lvl="0">
              <a:buFont typeface="Wingdings" pitchFamily="2" charset="2"/>
              <a:buChar char="v"/>
            </a:pPr>
            <a:r>
              <a:rPr lang="ru-RU" dirty="0" smtClean="0"/>
              <a:t>Легко дополнять план. Если нужно добавить новый шаг,  просто рисуем новую ветку и план становиться более подробны.</a:t>
            </a:r>
          </a:p>
          <a:p>
            <a:pPr>
              <a:buFont typeface="Wingdings" pitchFamily="2" charset="2"/>
              <a:buChar char="v"/>
            </a:pPr>
            <a:r>
              <a:rPr lang="ru-RU" i="1" dirty="0" smtClean="0"/>
              <a:t>Карта может помещаться в </a:t>
            </a:r>
            <a:r>
              <a:rPr lang="ru-RU" b="1" i="1" dirty="0" smtClean="0"/>
              <a:t>родительском уголке </a:t>
            </a:r>
            <a:r>
              <a:rPr lang="ru-RU" i="1" dirty="0" smtClean="0"/>
              <a:t>для обозрения, чтобы привлечь внимание родителей и активизировать их деятельность в  решении совместных </a:t>
            </a:r>
            <a:r>
              <a:rPr lang="ru-RU" i="1" dirty="0" err="1" smtClean="0"/>
              <a:t>воспитательно</a:t>
            </a:r>
            <a:r>
              <a:rPr lang="ru-RU" i="1" dirty="0" smtClean="0"/>
              <a:t> – образовательных задач.</a:t>
            </a:r>
          </a:p>
          <a:p>
            <a:pPr lvl="0">
              <a:buFont typeface="Wingdings" pitchFamily="2" charset="2"/>
              <a:buChar char="v"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вал 4"/>
          <p:cNvSpPr/>
          <p:nvPr/>
        </p:nvSpPr>
        <p:spPr>
          <a:xfrm>
            <a:off x="5266193" y="289625"/>
            <a:ext cx="829084" cy="881633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3540060" y="81314"/>
            <a:ext cx="840247" cy="943576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6684" b="89840" l="9934" r="89735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18259" y="289626"/>
            <a:ext cx="887588" cy="1099198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4000" b="99000" l="10000" r="81500">
                        <a14:foregroundMark x1="38500" y1="13500" x2="48500" y2="1250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32191" y="1477960"/>
            <a:ext cx="1158711" cy="1158711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3581" b="89770" l="1622" r="9756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15747" y="2840479"/>
            <a:ext cx="995928" cy="1052454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8" cstate="print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3711" b="96495" l="5495" r="95879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555115">
            <a:off x="8304299" y="4072310"/>
            <a:ext cx="818823" cy="1091013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10" cstate="print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ackgroundRemoval t="0" b="100000" l="0" r="100000">
                        <a14:foregroundMark x1="16741" y1="13897" x2="40179" y2="13897"/>
                        <a14:foregroundMark x1="61830" y1="7553" x2="89063" y2="7553"/>
                        <a14:foregroundMark x1="92857" y1="6344" x2="92857" y2="6344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55424" y="805381"/>
            <a:ext cx="1163512" cy="859648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24826" y="315674"/>
            <a:ext cx="1073151" cy="1073150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76163" y="2892812"/>
            <a:ext cx="1064040" cy="696026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14" cstate="print">
            <a:extLst>
              <a:ext uri="{BEBA8EAE-BF5A-486C-A8C5-ECC9F3942E4B}">
                <a14:imgProps xmlns:a14="http://schemas.microsoft.com/office/drawing/2010/main">
                  <a14:imgLayer r:embed="rId15">
                    <a14:imgEffect>
                      <a14:backgroundRemoval t="1364" b="100000" l="9537" r="99183">
                        <a14:backgroundMark x1="23433" y1="65909" x2="23433" y2="65909"/>
                        <a14:backgroundMark x1="31608" y1="70227" x2="31608" y2="7022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51747" y="1418324"/>
            <a:ext cx="1146228" cy="1375474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68814" y="5287405"/>
            <a:ext cx="1802399" cy="1351799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4682" y="5341445"/>
            <a:ext cx="1874721" cy="1406041"/>
          </a:xfrm>
          <a:prstGeom prst="rect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12332" y="4515786"/>
            <a:ext cx="810820" cy="608115"/>
          </a:xfrm>
          <a:prstGeom prst="rect">
            <a:avLst/>
          </a:prstGeom>
        </p:spPr>
      </p:pic>
      <p:pic>
        <p:nvPicPr>
          <p:cNvPr id="22" name="Рисунок 21"/>
          <p:cNvPicPr>
            <a:picLocks noChangeAspect="1"/>
          </p:cNvPicPr>
          <p:nvPr/>
        </p:nvPicPr>
        <p:blipFill>
          <a:blip r:embed="rId19" cstate="print">
            <a:extLst>
              <a:ext uri="{BEBA8EAE-BF5A-486C-A8C5-ECC9F3942E4B}">
                <a14:imgProps xmlns:a14="http://schemas.microsoft.com/office/drawing/2010/main">
                  <a14:imgLayer r:embed="rId20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83945" y="2996542"/>
            <a:ext cx="2802467" cy="1876031"/>
          </a:xfrm>
          <a:prstGeom prst="rect">
            <a:avLst/>
          </a:prstGeom>
        </p:spPr>
      </p:pic>
      <p:pic>
        <p:nvPicPr>
          <p:cNvPr id="23" name="Рисунок 22"/>
          <p:cNvPicPr>
            <a:picLocks noChangeAspect="1"/>
          </p:cNvPicPr>
          <p:nvPr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615" y="805381"/>
            <a:ext cx="1983643" cy="1535339"/>
          </a:xfrm>
          <a:prstGeom prst="rect">
            <a:avLst/>
          </a:prstGeom>
        </p:spPr>
      </p:pic>
      <p:sp>
        <p:nvSpPr>
          <p:cNvPr id="26" name="Стрелка вверх 25"/>
          <p:cNvSpPr/>
          <p:nvPr/>
        </p:nvSpPr>
        <p:spPr>
          <a:xfrm rot="1568257">
            <a:off x="5018457" y="1107917"/>
            <a:ext cx="409891" cy="1114223"/>
          </a:xfrm>
          <a:prstGeom prst="up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Стрелка вверх 26"/>
          <p:cNvSpPr/>
          <p:nvPr/>
        </p:nvSpPr>
        <p:spPr>
          <a:xfrm rot="2536843">
            <a:off x="5961649" y="1465160"/>
            <a:ext cx="415082" cy="1513617"/>
          </a:xfrm>
          <a:prstGeom prst="upArrow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Стрелка вверх 27"/>
          <p:cNvSpPr/>
          <p:nvPr/>
        </p:nvSpPr>
        <p:spPr>
          <a:xfrm rot="5400000">
            <a:off x="9370946" y="629625"/>
            <a:ext cx="315538" cy="627901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Стрелка вправо 28"/>
          <p:cNvSpPr/>
          <p:nvPr/>
        </p:nvSpPr>
        <p:spPr>
          <a:xfrm>
            <a:off x="9318607" y="1928260"/>
            <a:ext cx="655320" cy="37606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Стрелка вправо 29"/>
          <p:cNvSpPr/>
          <p:nvPr/>
        </p:nvSpPr>
        <p:spPr>
          <a:xfrm>
            <a:off x="9388931" y="3057558"/>
            <a:ext cx="649139" cy="37873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Прямоугольник 30"/>
          <p:cNvSpPr/>
          <p:nvPr/>
        </p:nvSpPr>
        <p:spPr>
          <a:xfrm>
            <a:off x="5697435" y="3145149"/>
            <a:ext cx="2041197" cy="1913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7738632" y="714049"/>
            <a:ext cx="239392" cy="468701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Стрелка вправо 33"/>
          <p:cNvSpPr/>
          <p:nvPr/>
        </p:nvSpPr>
        <p:spPr>
          <a:xfrm>
            <a:off x="9349644" y="4617816"/>
            <a:ext cx="615291" cy="33677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Стрелка вправо 36"/>
          <p:cNvSpPr/>
          <p:nvPr/>
        </p:nvSpPr>
        <p:spPr>
          <a:xfrm>
            <a:off x="7835469" y="3378202"/>
            <a:ext cx="45719" cy="4571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Стрелка вправо 37"/>
          <p:cNvSpPr/>
          <p:nvPr/>
        </p:nvSpPr>
        <p:spPr>
          <a:xfrm>
            <a:off x="7858328" y="3014597"/>
            <a:ext cx="300099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Стрелка вправо 39"/>
          <p:cNvSpPr/>
          <p:nvPr/>
        </p:nvSpPr>
        <p:spPr>
          <a:xfrm>
            <a:off x="7832094" y="4498872"/>
            <a:ext cx="300097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Стрелка вниз 40"/>
          <p:cNvSpPr/>
          <p:nvPr/>
        </p:nvSpPr>
        <p:spPr>
          <a:xfrm rot="18955613">
            <a:off x="5548969" y="3952997"/>
            <a:ext cx="363352" cy="1733692"/>
          </a:xfrm>
          <a:prstGeom prst="downArrow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4294967295"/>
          </p:nvPr>
        </p:nvPicPr>
        <p:blipFill>
          <a:blip r:embed="rId2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12503" y="1413989"/>
            <a:ext cx="3195638" cy="3074987"/>
          </a:xfrm>
        </p:spPr>
      </p:pic>
      <p:sp>
        <p:nvSpPr>
          <p:cNvPr id="45" name="Стрелка влево 44"/>
          <p:cNvSpPr/>
          <p:nvPr/>
        </p:nvSpPr>
        <p:spPr>
          <a:xfrm>
            <a:off x="5469617" y="5963304"/>
            <a:ext cx="978408" cy="304742"/>
          </a:xfrm>
          <a:prstGeom prst="leftArrow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Стрелка влево 45"/>
          <p:cNvSpPr/>
          <p:nvPr/>
        </p:nvSpPr>
        <p:spPr>
          <a:xfrm>
            <a:off x="3249404" y="5862211"/>
            <a:ext cx="563867" cy="364508"/>
          </a:xfrm>
          <a:prstGeom prst="leftArrow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9791" y="5160723"/>
            <a:ext cx="1525244" cy="1242484"/>
          </a:xfrm>
          <a:prstGeom prst="rect">
            <a:avLst/>
          </a:prstGeom>
        </p:spPr>
      </p:pic>
      <p:sp>
        <p:nvSpPr>
          <p:cNvPr id="48" name="Стрелка влево 47"/>
          <p:cNvSpPr/>
          <p:nvPr/>
        </p:nvSpPr>
        <p:spPr>
          <a:xfrm rot="3155511">
            <a:off x="618231" y="4845868"/>
            <a:ext cx="978408" cy="360945"/>
          </a:xfrm>
          <a:prstGeom prst="leftArrow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Стрелка влево 48"/>
          <p:cNvSpPr/>
          <p:nvPr/>
        </p:nvSpPr>
        <p:spPr>
          <a:xfrm rot="5400000">
            <a:off x="327882" y="2549351"/>
            <a:ext cx="793964" cy="303916"/>
          </a:xfrm>
          <a:prstGeom prst="leftArrow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0" name="Стрелка вправо 49"/>
          <p:cNvSpPr/>
          <p:nvPr/>
        </p:nvSpPr>
        <p:spPr>
          <a:xfrm>
            <a:off x="7886680" y="1902602"/>
            <a:ext cx="2331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1" name="Стрелка вправо 50"/>
          <p:cNvSpPr/>
          <p:nvPr/>
        </p:nvSpPr>
        <p:spPr>
          <a:xfrm>
            <a:off x="7896889" y="596909"/>
            <a:ext cx="2331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Стрелка влево 51"/>
          <p:cNvSpPr/>
          <p:nvPr/>
        </p:nvSpPr>
        <p:spPr>
          <a:xfrm rot="5400000">
            <a:off x="3519136" y="1295689"/>
            <a:ext cx="882096" cy="382741"/>
          </a:xfrm>
          <a:prstGeom prst="lef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70490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302972" y="266077"/>
            <a:ext cx="987745" cy="184379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543" y="4240267"/>
            <a:ext cx="1045173" cy="2295447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10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45204" y="162912"/>
            <a:ext cx="1365287" cy="136528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2" name="Рисунок 11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31" t="6812" r="36086"/>
          <a:stretch/>
        </p:blipFill>
        <p:spPr>
          <a:xfrm>
            <a:off x="10741480" y="4149449"/>
            <a:ext cx="802781" cy="1455997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2460173" y="5605446"/>
            <a:ext cx="1487521" cy="1055783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3150" y="5524683"/>
            <a:ext cx="1780371" cy="1136546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27126" y="5587677"/>
            <a:ext cx="1235615" cy="1096164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5816" y="5587677"/>
            <a:ext cx="1218640" cy="1073750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0108" y="3926595"/>
            <a:ext cx="1222278" cy="1222277"/>
          </a:xfrm>
          <a:prstGeom prst="rect">
            <a:avLst/>
          </a:prstGeom>
        </p:spPr>
      </p:pic>
      <p:sp>
        <p:nvSpPr>
          <p:cNvPr id="26" name="Тройная стрелка влево/вправо/вверх 25"/>
          <p:cNvSpPr/>
          <p:nvPr/>
        </p:nvSpPr>
        <p:spPr>
          <a:xfrm rot="5400000">
            <a:off x="8494348" y="2921154"/>
            <a:ext cx="2733474" cy="958180"/>
          </a:xfrm>
          <a:prstGeom prst="leftRightUpArrow">
            <a:avLst>
              <a:gd name="adj1" fmla="val 17923"/>
              <a:gd name="adj2" fmla="val 23237"/>
              <a:gd name="adj3" fmla="val 25000"/>
            </a:avLst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8" name="Рисунок 27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79749" y="3926595"/>
            <a:ext cx="1381333" cy="1381333"/>
          </a:xfrm>
          <a:prstGeom prst="rect">
            <a:avLst/>
          </a:prstGeom>
        </p:spPr>
      </p:pic>
      <p:pic>
        <p:nvPicPr>
          <p:cNvPr id="30" name="Рисунок 29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52909" y="2411722"/>
            <a:ext cx="1216347" cy="973077"/>
          </a:xfrm>
          <a:prstGeom prst="rect">
            <a:avLst/>
          </a:prstGeom>
        </p:spPr>
      </p:pic>
      <p:pic>
        <p:nvPicPr>
          <p:cNvPr id="31" name="Рисунок 30"/>
          <p:cNvPicPr>
            <a:picLocks noChangeAspect="1"/>
          </p:cNvPicPr>
          <p:nvPr/>
        </p:nvPicPr>
        <p:blipFill rotWithShape="1"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400"/>
          <a:stretch/>
        </p:blipFill>
        <p:spPr>
          <a:xfrm>
            <a:off x="10647606" y="1588001"/>
            <a:ext cx="1291553" cy="1301977"/>
          </a:xfrm>
          <a:prstGeom prst="rect">
            <a:avLst/>
          </a:prstGeom>
        </p:spPr>
      </p:pic>
      <p:pic>
        <p:nvPicPr>
          <p:cNvPr id="32" name="Рисунок 31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19878" y="638009"/>
            <a:ext cx="1533031" cy="153303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36021" y="2750440"/>
            <a:ext cx="1151109" cy="1630739"/>
          </a:xfrm>
          <a:prstGeom prst="rect">
            <a:avLst/>
          </a:prstGeom>
        </p:spPr>
      </p:pic>
      <p:pic>
        <p:nvPicPr>
          <p:cNvPr id="36" name="Рисунок 35"/>
          <p:cNvPicPr>
            <a:picLocks noChangeAspect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705" y="2397563"/>
            <a:ext cx="1388151" cy="1850867"/>
          </a:xfrm>
          <a:prstGeom prst="rect">
            <a:avLst/>
          </a:prstGeom>
        </p:spPr>
      </p:pic>
      <p:sp>
        <p:nvSpPr>
          <p:cNvPr id="37" name="Тройная стрелка влево/вправо/вверх 36"/>
          <p:cNvSpPr/>
          <p:nvPr/>
        </p:nvSpPr>
        <p:spPr>
          <a:xfrm rot="16200000">
            <a:off x="-569605" y="3106829"/>
            <a:ext cx="4514035" cy="733717"/>
          </a:xfrm>
          <a:prstGeom prst="leftRightUp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27126" y="203191"/>
            <a:ext cx="905121" cy="118797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554" r="26670" b="20875"/>
          <a:stretch/>
        </p:blipFill>
        <p:spPr>
          <a:xfrm>
            <a:off x="6822212" y="-62882"/>
            <a:ext cx="783257" cy="145404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19874" y="-23496"/>
            <a:ext cx="1225759" cy="161800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41" name="Рисунок 40"/>
          <p:cNvPicPr>
            <a:picLocks noChangeAspect="1"/>
          </p:cNvPicPr>
          <p:nvPr/>
        </p:nvPicPr>
        <p:blipFill rotWithShape="1"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833" t="35428" r="2833" b="2134"/>
          <a:stretch/>
        </p:blipFill>
        <p:spPr>
          <a:xfrm>
            <a:off x="3026024" y="1335985"/>
            <a:ext cx="1198160" cy="882759"/>
          </a:xfrm>
          <a:prstGeom prst="rect">
            <a:avLst/>
          </a:prstGeom>
        </p:spPr>
      </p:pic>
      <p:pic>
        <p:nvPicPr>
          <p:cNvPr id="42" name="Рисунок 41"/>
          <p:cNvPicPr>
            <a:picLocks noChangeAspect="1"/>
          </p:cNvPicPr>
          <p:nvPr/>
        </p:nvPicPr>
        <p:blipFill rotWithShape="1">
          <a:blip r:embed="rId2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6049" b="40319"/>
          <a:stretch/>
        </p:blipFill>
        <p:spPr>
          <a:xfrm>
            <a:off x="2969273" y="620471"/>
            <a:ext cx="454083" cy="941877"/>
          </a:xfrm>
          <a:prstGeom prst="rect">
            <a:avLst/>
          </a:prstGeom>
        </p:spPr>
      </p:pic>
      <p:pic>
        <p:nvPicPr>
          <p:cNvPr id="43" name="Рисунок 42"/>
          <p:cNvPicPr>
            <a:picLocks noChangeAspect="1"/>
          </p:cNvPicPr>
          <p:nvPr/>
        </p:nvPicPr>
        <p:blipFill rotWithShape="1">
          <a:blip r:embed="rId2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475" t="529" r="34308" b="63295"/>
          <a:stretch/>
        </p:blipFill>
        <p:spPr>
          <a:xfrm>
            <a:off x="3423356" y="608664"/>
            <a:ext cx="440503" cy="686529"/>
          </a:xfrm>
          <a:prstGeom prst="rect">
            <a:avLst/>
          </a:prstGeom>
        </p:spPr>
      </p:pic>
      <p:pic>
        <p:nvPicPr>
          <p:cNvPr id="46" name="Рисунок 45"/>
          <p:cNvPicPr>
            <a:picLocks noChangeAspect="1"/>
          </p:cNvPicPr>
          <p:nvPr/>
        </p:nvPicPr>
        <p:blipFill rotWithShape="1">
          <a:blip r:embed="rId2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6049" b="40319"/>
          <a:stretch/>
        </p:blipFill>
        <p:spPr>
          <a:xfrm flipH="1">
            <a:off x="3869696" y="569733"/>
            <a:ext cx="441383" cy="915535"/>
          </a:xfrm>
          <a:prstGeom prst="rect">
            <a:avLst/>
          </a:prstGeom>
        </p:spPr>
      </p:pic>
      <p:sp>
        <p:nvSpPr>
          <p:cNvPr id="47" name="Стрелка углом 46"/>
          <p:cNvSpPr/>
          <p:nvPr/>
        </p:nvSpPr>
        <p:spPr>
          <a:xfrm flipH="1">
            <a:off x="4283150" y="1307233"/>
            <a:ext cx="1083066" cy="814675"/>
          </a:xfrm>
          <a:prstGeom prst="bentArrow">
            <a:avLst>
              <a:gd name="adj1" fmla="val 25000"/>
              <a:gd name="adj2" fmla="val 25000"/>
              <a:gd name="adj3" fmla="val 46727"/>
              <a:gd name="adj4" fmla="val 61934"/>
            </a:avLst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4294967295"/>
          </p:nvPr>
        </p:nvPicPr>
        <p:blipFill>
          <a:blip r:embed="rId2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6054" y="2124255"/>
            <a:ext cx="3438341" cy="307025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4" name="Стрелка влево 43"/>
          <p:cNvSpPr/>
          <p:nvPr/>
        </p:nvSpPr>
        <p:spPr>
          <a:xfrm>
            <a:off x="1974187" y="3294345"/>
            <a:ext cx="2422449" cy="302408"/>
          </a:xfrm>
          <a:prstGeom prst="lef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Стрелка влево 44"/>
          <p:cNvSpPr/>
          <p:nvPr/>
        </p:nvSpPr>
        <p:spPr>
          <a:xfrm rot="8344269">
            <a:off x="5864444" y="1460620"/>
            <a:ext cx="1211224" cy="434765"/>
          </a:xfrm>
          <a:prstGeom prst="leftArrow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Стрелка влево 47"/>
          <p:cNvSpPr/>
          <p:nvPr/>
        </p:nvSpPr>
        <p:spPr>
          <a:xfrm rot="10800000">
            <a:off x="7070022" y="3294344"/>
            <a:ext cx="2422449" cy="271465"/>
          </a:xfrm>
          <a:prstGeom prst="lef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Стрелка влево 48"/>
          <p:cNvSpPr/>
          <p:nvPr/>
        </p:nvSpPr>
        <p:spPr>
          <a:xfrm rot="11850841">
            <a:off x="6683020" y="4020843"/>
            <a:ext cx="859836" cy="293864"/>
          </a:xfrm>
          <a:prstGeom prst="leftArrow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0" name="Тройная стрелка влево/вправо/вверх 49"/>
          <p:cNvSpPr/>
          <p:nvPr/>
        </p:nvSpPr>
        <p:spPr>
          <a:xfrm rot="10800000">
            <a:off x="3183787" y="5173249"/>
            <a:ext cx="4514035" cy="613072"/>
          </a:xfrm>
          <a:prstGeom prst="leftRightUp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9847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37" grpId="0" animBg="1"/>
      <p:bldP spid="47" grpId="0" animBg="1"/>
      <p:bldP spid="50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3447327632"/>
              </p:ext>
            </p:extLst>
          </p:nvPr>
        </p:nvGraphicFramePr>
        <p:xfrm>
          <a:off x="0" y="2"/>
          <a:ext cx="12192000" cy="685799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0" name="Объект 9"/>
          <p:cNvPicPr>
            <a:picLocks noGrp="1" noChangeAspect="1"/>
          </p:cNvPicPr>
          <p:nvPr>
            <p:ph idx="4294967295"/>
          </p:nvPr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>
          <a:xfrm>
            <a:off x="8328637" y="2199396"/>
            <a:ext cx="2247900" cy="2239962"/>
          </a:xfrm>
        </p:spPr>
      </p:pic>
      <p:pic>
        <p:nvPicPr>
          <p:cNvPr id="11" name="Рисунок 10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77" t="7298" r="3222" b="-7298"/>
          <a:stretch/>
        </p:blipFill>
        <p:spPr>
          <a:xfrm>
            <a:off x="1465852" y="2464868"/>
            <a:ext cx="1390729" cy="2193650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5405" y="-142554"/>
            <a:ext cx="1751917" cy="1614198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7795" y="5389025"/>
            <a:ext cx="2126331" cy="1594748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54532" y="6173029"/>
            <a:ext cx="772709" cy="515139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72395" y="2898638"/>
            <a:ext cx="760484" cy="506989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23233" y="406890"/>
            <a:ext cx="647232" cy="431488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7809" y="5641339"/>
            <a:ext cx="806816" cy="537877"/>
          </a:xfrm>
          <a:prstGeom prst="rect">
            <a:avLst/>
          </a:prstGeom>
        </p:spPr>
      </p:pic>
      <p:sp>
        <p:nvSpPr>
          <p:cNvPr id="24" name="Овал 23"/>
          <p:cNvSpPr/>
          <p:nvPr/>
        </p:nvSpPr>
        <p:spPr>
          <a:xfrm>
            <a:off x="10460655" y="1163634"/>
            <a:ext cx="801822" cy="893075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Овал 24"/>
          <p:cNvSpPr/>
          <p:nvPr/>
        </p:nvSpPr>
        <p:spPr>
          <a:xfrm>
            <a:off x="3361531" y="5894976"/>
            <a:ext cx="845116" cy="768729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Равнобедренный треугольник 25"/>
          <p:cNvSpPr/>
          <p:nvPr/>
        </p:nvSpPr>
        <p:spPr>
          <a:xfrm>
            <a:off x="208816" y="4821924"/>
            <a:ext cx="792088" cy="730800"/>
          </a:xfrm>
          <a:prstGeom prst="triangl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Овал 27"/>
          <p:cNvSpPr/>
          <p:nvPr/>
        </p:nvSpPr>
        <p:spPr>
          <a:xfrm>
            <a:off x="3176213" y="1063106"/>
            <a:ext cx="1215752" cy="72008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9" name="Рисунок 28"/>
          <p:cNvPicPr>
            <a:picLocks noChangeAspect="1"/>
          </p:cNvPicPr>
          <p:nvPr/>
        </p:nvPicPr>
        <p:blipFill>
          <a:blip r:embed="rId15" cstate="print">
            <a:extLst>
              <a:ext uri="{BEBA8EAE-BF5A-486C-A8C5-ECC9F3942E4B}">
                <a14:imgProps xmlns:a14="http://schemas.microsoft.com/office/drawing/2010/main">
                  <a14:imgLayer r:embed="rId16">
                    <a14:imgEffect>
                      <a14:backgroundRemoval t="0" b="100000" l="0" r="100000">
                        <a14:foregroundMark x1="16741" y1="13897" x2="40179" y2="13897"/>
                        <a14:foregroundMark x1="61830" y1="7553" x2="89063" y2="7553"/>
                        <a14:foregroundMark x1="92857" y1="6344" x2="92857" y2="6344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28991" y="350753"/>
            <a:ext cx="1199292" cy="886084"/>
          </a:xfrm>
          <a:prstGeom prst="rect">
            <a:avLst/>
          </a:prstGeom>
        </p:spPr>
      </p:pic>
      <p:pic>
        <p:nvPicPr>
          <p:cNvPr id="30" name="Рисунок 29"/>
          <p:cNvPicPr>
            <a:picLocks noChangeAspect="1"/>
          </p:cNvPicPr>
          <p:nvPr/>
        </p:nvPicPr>
        <p:blipFill>
          <a:blip r:embed="rId17" cstate="print">
            <a:extLst>
              <a:ext uri="{BEBA8EAE-BF5A-486C-A8C5-ECC9F3942E4B}">
                <a14:imgProps xmlns:a14="http://schemas.microsoft.com/office/drawing/2010/main">
                  <a14:imgLayer r:embed="rId18">
                    <a14:imgEffect>
                      <a14:backgroundRemoval t="0" b="100000" l="0" r="100000">
                        <a14:foregroundMark x1="16741" y1="13897" x2="40179" y2="13897"/>
                        <a14:foregroundMark x1="61830" y1="7553" x2="89063" y2="7553"/>
                        <a14:foregroundMark x1="92857" y1="6344" x2="92857" y2="6344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7888" y="4541320"/>
            <a:ext cx="1174991" cy="868130"/>
          </a:xfrm>
          <a:prstGeom prst="rect">
            <a:avLst/>
          </a:prstGeom>
        </p:spPr>
      </p:pic>
      <p:pic>
        <p:nvPicPr>
          <p:cNvPr id="31" name="Рисунок 30"/>
          <p:cNvPicPr>
            <a:picLocks noChangeAspect="1"/>
          </p:cNvPicPr>
          <p:nvPr/>
        </p:nvPicPr>
        <p:blipFill>
          <a:blip r:embed="rId19" cstate="print">
            <a:extLst>
              <a:ext uri="{BEBA8EAE-BF5A-486C-A8C5-ECC9F3942E4B}">
                <a14:imgProps xmlns:a14="http://schemas.microsoft.com/office/drawing/2010/main">
                  <a14:imgLayer r:embed="rId20">
                    <a14:imgEffect>
                      <a14:backgroundRemoval t="0" b="100000" l="0" r="100000">
                        <a14:foregroundMark x1="16741" y1="13897" x2="40179" y2="13897"/>
                        <a14:foregroundMark x1="61830" y1="7553" x2="89063" y2="7553"/>
                        <a14:foregroundMark x1="92857" y1="6344" x2="92857" y2="6344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15334" y="5039725"/>
            <a:ext cx="1148232" cy="848359"/>
          </a:xfrm>
          <a:prstGeom prst="rect">
            <a:avLst/>
          </a:prstGeom>
        </p:spPr>
      </p:pic>
      <p:pic>
        <p:nvPicPr>
          <p:cNvPr id="32" name="Рисунок 31"/>
          <p:cNvPicPr>
            <a:picLocks noChangeAspect="1"/>
          </p:cNvPicPr>
          <p:nvPr/>
        </p:nvPicPr>
        <p:blipFill>
          <a:blip r:embed="rId21" cstate="print">
            <a:extLst>
              <a:ext uri="{BEBA8EAE-BF5A-486C-A8C5-ECC9F3942E4B}">
                <a14:imgProps xmlns:a14="http://schemas.microsoft.com/office/drawing/2010/main">
                  <a14:imgLayer r:embed="rId22">
                    <a14:imgEffect>
                      <a14:backgroundRemoval t="0" b="100000" l="0" r="100000">
                        <a14:foregroundMark x1="16741" y1="13897" x2="40179" y2="13897"/>
                        <a14:foregroundMark x1="61830" y1="7553" x2="89063" y2="7553"/>
                        <a14:foregroundMark x1="92857" y1="6344" x2="92857" y2="6344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195" y="1639351"/>
            <a:ext cx="1030253" cy="761191"/>
          </a:xfrm>
          <a:prstGeom prst="rect">
            <a:avLst/>
          </a:prstGeom>
        </p:spPr>
      </p:pic>
      <p:sp>
        <p:nvSpPr>
          <p:cNvPr id="48" name="Стрелка вправо 47"/>
          <p:cNvSpPr/>
          <p:nvPr/>
        </p:nvSpPr>
        <p:spPr>
          <a:xfrm rot="9832641">
            <a:off x="4249577" y="6016331"/>
            <a:ext cx="808208" cy="31339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Овал 1"/>
          <p:cNvSpPr/>
          <p:nvPr/>
        </p:nvSpPr>
        <p:spPr>
          <a:xfrm>
            <a:off x="8634325" y="689443"/>
            <a:ext cx="3557675" cy="5689067"/>
          </a:xfrm>
          <a:prstGeom prst="ellipse">
            <a:avLst/>
          </a:prstGeom>
          <a:noFill/>
          <a:ln w="76200">
            <a:solidFill>
              <a:srgbClr val="FF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3" name="Рисунок 32"/>
          <p:cNvPicPr>
            <a:picLocks noChangeAspect="1"/>
          </p:cNvPicPr>
          <p:nvPr/>
        </p:nvPicPr>
        <p:blipFill rotWithShape="1">
          <a:blip r:embed="rId2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164" r="8248" b="31857"/>
          <a:stretch/>
        </p:blipFill>
        <p:spPr>
          <a:xfrm>
            <a:off x="3693355" y="2076687"/>
            <a:ext cx="4096095" cy="273307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5" name="Стрелка вправо 34"/>
          <p:cNvSpPr/>
          <p:nvPr/>
        </p:nvSpPr>
        <p:spPr>
          <a:xfrm>
            <a:off x="7857370" y="3319377"/>
            <a:ext cx="776955" cy="353160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Стрелка влево 35"/>
          <p:cNvSpPr/>
          <p:nvPr/>
        </p:nvSpPr>
        <p:spPr>
          <a:xfrm>
            <a:off x="2827005" y="3253287"/>
            <a:ext cx="777076" cy="324004"/>
          </a:xfrm>
          <a:prstGeom prst="leftArrow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Стрелка влево 37"/>
          <p:cNvSpPr/>
          <p:nvPr/>
        </p:nvSpPr>
        <p:spPr>
          <a:xfrm rot="5400000">
            <a:off x="5516783" y="1575367"/>
            <a:ext cx="636102" cy="253058"/>
          </a:xfrm>
          <a:prstGeom prst="leftArrow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2" name="Рисунок 41"/>
          <p:cNvPicPr>
            <a:picLocks noChangeAspect="1"/>
          </p:cNvPicPr>
          <p:nvPr/>
        </p:nvPicPr>
        <p:blipFill>
          <a:blip r:embed="rId24" cstate="print">
            <a:extLst>
              <a:ext uri="{BEBA8EAE-BF5A-486C-A8C5-ECC9F3942E4B}">
                <a14:imgProps xmlns:a14="http://schemas.microsoft.com/office/drawing/2010/main">
                  <a14:imgLayer r:embed="rId25">
                    <a14:imgEffect>
                      <a14:backgroundRemoval t="6684" b="89840" l="9934" r="89735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0059" y="5550716"/>
            <a:ext cx="434329" cy="537877"/>
          </a:xfrm>
          <a:prstGeom prst="rect">
            <a:avLst/>
          </a:prstGeom>
        </p:spPr>
      </p:pic>
      <p:pic>
        <p:nvPicPr>
          <p:cNvPr id="43" name="Рисунок 42"/>
          <p:cNvPicPr>
            <a:picLocks noChangeAspect="1"/>
          </p:cNvPicPr>
          <p:nvPr/>
        </p:nvPicPr>
        <p:blipFill>
          <a:blip r:embed="rId26" cstate="print">
            <a:extLst>
              <a:ext uri="{BEBA8EAE-BF5A-486C-A8C5-ECC9F3942E4B}">
                <a14:imgProps xmlns:a14="http://schemas.microsoft.com/office/drawing/2010/main">
                  <a14:imgLayer r:embed="rId27">
                    <a14:imgEffect>
                      <a14:backgroundRemoval t="4000" b="99000" l="10000" r="81500">
                        <a14:foregroundMark x1="38500" y1="13500" x2="48500" y2="1250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32198" y="5631036"/>
            <a:ext cx="603241" cy="603241"/>
          </a:xfrm>
          <a:prstGeom prst="rect">
            <a:avLst/>
          </a:prstGeom>
        </p:spPr>
      </p:pic>
      <p:pic>
        <p:nvPicPr>
          <p:cNvPr id="53" name="Рисунок 52"/>
          <p:cNvPicPr>
            <a:picLocks noChangeAspect="1"/>
          </p:cNvPicPr>
          <p:nvPr/>
        </p:nvPicPr>
        <p:blipFill>
          <a:blip r:embed="rId28" cstate="print">
            <a:extLst>
              <a:ext uri="{BEBA8EAE-BF5A-486C-A8C5-ECC9F3942E4B}">
                <a14:imgProps xmlns:a14="http://schemas.microsoft.com/office/drawing/2010/main">
                  <a14:imgLayer r:embed="rId29">
                    <a14:imgEffect>
                      <a14:backgroundRemoval t="3581" b="89770" l="1622" r="9756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58066" y="5389025"/>
            <a:ext cx="613024" cy="647818"/>
          </a:xfrm>
          <a:prstGeom prst="rect">
            <a:avLst/>
          </a:prstGeom>
        </p:spPr>
      </p:pic>
      <p:pic>
        <p:nvPicPr>
          <p:cNvPr id="54" name="Рисунок 53"/>
          <p:cNvPicPr>
            <a:picLocks noChangeAspect="1"/>
          </p:cNvPicPr>
          <p:nvPr/>
        </p:nvPicPr>
        <p:blipFill>
          <a:blip r:embed="rId30" cstate="print">
            <a:extLst>
              <a:ext uri="{BEBA8EAE-BF5A-486C-A8C5-ECC9F3942E4B}">
                <a14:imgProps xmlns:a14="http://schemas.microsoft.com/office/drawing/2010/main">
                  <a14:imgLayer r:embed="rId31">
                    <a14:imgEffect>
                      <a14:backgroundRemoval t="10000" b="90000" l="272" r="100000">
                        <a14:foregroundMark x1="16304" y1="45161" x2="26087" y2="4967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7807" y="4960503"/>
            <a:ext cx="719459" cy="606065"/>
          </a:xfrm>
          <a:prstGeom prst="rect">
            <a:avLst/>
          </a:prstGeom>
        </p:spPr>
      </p:pic>
      <p:sp>
        <p:nvSpPr>
          <p:cNvPr id="47" name="Стрелка влево 46"/>
          <p:cNvSpPr/>
          <p:nvPr/>
        </p:nvSpPr>
        <p:spPr>
          <a:xfrm rot="21445550">
            <a:off x="4246034" y="489465"/>
            <a:ext cx="636102" cy="266337"/>
          </a:xfrm>
          <a:prstGeom prst="leftArrow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7" name="Стрелка влево 56"/>
          <p:cNvSpPr/>
          <p:nvPr/>
        </p:nvSpPr>
        <p:spPr>
          <a:xfrm rot="20591053">
            <a:off x="4447001" y="950812"/>
            <a:ext cx="636102" cy="244458"/>
          </a:xfrm>
          <a:prstGeom prst="leftArrow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Стрелка влево 57"/>
          <p:cNvSpPr/>
          <p:nvPr/>
        </p:nvSpPr>
        <p:spPr>
          <a:xfrm rot="10800000">
            <a:off x="7018430" y="570157"/>
            <a:ext cx="636102" cy="223638"/>
          </a:xfrm>
          <a:prstGeom prst="leftArrow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9" name="Стрелка влево 58"/>
          <p:cNvSpPr/>
          <p:nvPr/>
        </p:nvSpPr>
        <p:spPr>
          <a:xfrm rot="16200000">
            <a:off x="1714992" y="4905099"/>
            <a:ext cx="777076" cy="302309"/>
          </a:xfrm>
          <a:prstGeom prst="leftArrow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0" name="Стрелка влево 59"/>
          <p:cNvSpPr/>
          <p:nvPr/>
        </p:nvSpPr>
        <p:spPr>
          <a:xfrm rot="19236131">
            <a:off x="732159" y="4415436"/>
            <a:ext cx="777076" cy="379877"/>
          </a:xfrm>
          <a:prstGeom prst="leftArrow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1" name="Стрелка влево 60"/>
          <p:cNvSpPr/>
          <p:nvPr/>
        </p:nvSpPr>
        <p:spPr>
          <a:xfrm rot="2395653">
            <a:off x="709055" y="2548422"/>
            <a:ext cx="777076" cy="379877"/>
          </a:xfrm>
          <a:prstGeom prst="leftArrow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2" name="Стрелка вправо 61"/>
          <p:cNvSpPr/>
          <p:nvPr/>
        </p:nvSpPr>
        <p:spPr>
          <a:xfrm rot="5400000">
            <a:off x="5494026" y="5040942"/>
            <a:ext cx="575200" cy="31339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3" name="Стрелка вправо 62"/>
          <p:cNvSpPr/>
          <p:nvPr/>
        </p:nvSpPr>
        <p:spPr>
          <a:xfrm rot="20509358">
            <a:off x="6536167" y="5403553"/>
            <a:ext cx="808208" cy="31339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4" name="Стрелка вправо 63"/>
          <p:cNvSpPr/>
          <p:nvPr/>
        </p:nvSpPr>
        <p:spPr>
          <a:xfrm>
            <a:off x="6614326" y="6234277"/>
            <a:ext cx="808208" cy="31339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5" name="Стрелка вправо 64"/>
          <p:cNvSpPr/>
          <p:nvPr/>
        </p:nvSpPr>
        <p:spPr>
          <a:xfrm rot="3843737">
            <a:off x="9452924" y="4511866"/>
            <a:ext cx="776955" cy="353160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6" name="Стрелка вправо 65"/>
          <p:cNvSpPr/>
          <p:nvPr/>
        </p:nvSpPr>
        <p:spPr>
          <a:xfrm rot="1622661">
            <a:off x="10101948" y="3931212"/>
            <a:ext cx="776955" cy="353160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7" name="Стрелка вправо 66"/>
          <p:cNvSpPr/>
          <p:nvPr/>
        </p:nvSpPr>
        <p:spPr>
          <a:xfrm>
            <a:off x="10214350" y="3092132"/>
            <a:ext cx="776955" cy="353160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8" name="Стрелка вправо 67"/>
          <p:cNvSpPr/>
          <p:nvPr/>
        </p:nvSpPr>
        <p:spPr>
          <a:xfrm rot="19016213">
            <a:off x="9697556" y="2047382"/>
            <a:ext cx="776955" cy="353160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793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475" t="6942" r="11322" b="31367"/>
          <a:stretch/>
        </p:blipFill>
        <p:spPr>
          <a:xfrm>
            <a:off x="10463136" y="149564"/>
            <a:ext cx="1533993" cy="128223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837718">
            <a:off x="8402905" y="68706"/>
            <a:ext cx="925799" cy="925799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54409" y="2226219"/>
            <a:ext cx="1356193" cy="1030707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1311" y="57205"/>
            <a:ext cx="1223572" cy="917679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049" t="3266" r="13033" b="9600"/>
          <a:stretch/>
        </p:blipFill>
        <p:spPr>
          <a:xfrm>
            <a:off x="6994117" y="3805860"/>
            <a:ext cx="1247021" cy="1072249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31" r="33603"/>
          <a:stretch/>
        </p:blipFill>
        <p:spPr>
          <a:xfrm>
            <a:off x="7345635" y="5060054"/>
            <a:ext cx="1035323" cy="1253069"/>
          </a:xfrm>
          <a:prstGeom prst="rect">
            <a:avLst/>
          </a:prstGeom>
        </p:spPr>
      </p:pic>
      <p:pic>
        <p:nvPicPr>
          <p:cNvPr id="25" name="Рисунок 24"/>
          <p:cNvPicPr>
            <a:picLocks noChangeAspect="1"/>
          </p:cNvPicPr>
          <p:nvPr/>
        </p:nvPicPr>
        <p:blipFill>
          <a:blip r:embed="rId8" cstate="print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16547" b="98082" l="9592" r="89688">
                        <a14:backgroundMark x1="48681" y1="27098" x2="48681" y2="27098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3284" y="-227936"/>
            <a:ext cx="1731264" cy="1731264"/>
          </a:xfrm>
          <a:prstGeom prst="rect">
            <a:avLst/>
          </a:prstGeom>
        </p:spPr>
      </p:pic>
      <p:pic>
        <p:nvPicPr>
          <p:cNvPr id="26" name="Рисунок 25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920" y="5628147"/>
            <a:ext cx="1238325" cy="928744"/>
          </a:xfrm>
          <a:prstGeom prst="rect">
            <a:avLst/>
          </a:prstGeom>
        </p:spPr>
      </p:pic>
      <p:pic>
        <p:nvPicPr>
          <p:cNvPr id="27" name="Рисунок 26"/>
          <p:cNvPicPr>
            <a:picLocks noChangeAspect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388" r="15336"/>
          <a:stretch/>
        </p:blipFill>
        <p:spPr>
          <a:xfrm>
            <a:off x="43456" y="3066541"/>
            <a:ext cx="1049311" cy="928744"/>
          </a:xfrm>
          <a:prstGeom prst="rect">
            <a:avLst/>
          </a:prstGeom>
        </p:spPr>
      </p:pic>
      <p:pic>
        <p:nvPicPr>
          <p:cNvPr id="28" name="Рисунок 27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4" y="4419064"/>
            <a:ext cx="1352835" cy="899305"/>
          </a:xfrm>
          <a:prstGeom prst="rect">
            <a:avLst/>
          </a:prstGeom>
        </p:spPr>
      </p:pic>
      <p:pic>
        <p:nvPicPr>
          <p:cNvPr id="29" name="Рисунок 28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9185" y="330414"/>
            <a:ext cx="992835" cy="992835"/>
          </a:xfrm>
          <a:prstGeom prst="rect">
            <a:avLst/>
          </a:prstGeom>
        </p:spPr>
      </p:pic>
      <p:pic>
        <p:nvPicPr>
          <p:cNvPr id="30" name="Рисунок 29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572" y="1503328"/>
            <a:ext cx="1213681" cy="777052"/>
          </a:xfrm>
          <a:prstGeom prst="rect">
            <a:avLst/>
          </a:prstGeom>
        </p:spPr>
      </p:pic>
      <p:pic>
        <p:nvPicPr>
          <p:cNvPr id="31" name="Рисунок 30"/>
          <p:cNvPicPr>
            <a:picLocks noChangeAspect="1"/>
          </p:cNvPicPr>
          <p:nvPr/>
        </p:nvPicPr>
        <p:blipFill rotWithShape="1"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055" r="32694"/>
          <a:stretch/>
        </p:blipFill>
        <p:spPr>
          <a:xfrm>
            <a:off x="3503572" y="4883152"/>
            <a:ext cx="2098479" cy="1184087"/>
          </a:xfrm>
          <a:prstGeom prst="rect">
            <a:avLst/>
          </a:prstGeom>
        </p:spPr>
      </p:pic>
      <p:pic>
        <p:nvPicPr>
          <p:cNvPr id="32" name="Рисунок 31"/>
          <p:cNvPicPr>
            <a:picLocks noChangeAspect="1"/>
          </p:cNvPicPr>
          <p:nvPr/>
        </p:nvPicPr>
        <p:blipFill rotWithShape="1"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69" t="14965" r="14740" b="2599"/>
          <a:stretch/>
        </p:blipFill>
        <p:spPr>
          <a:xfrm>
            <a:off x="3478298" y="389537"/>
            <a:ext cx="999208" cy="802284"/>
          </a:xfrm>
          <a:prstGeom prst="rect">
            <a:avLst/>
          </a:prstGeom>
        </p:spPr>
      </p:pic>
      <p:pic>
        <p:nvPicPr>
          <p:cNvPr id="33" name="Рисунок 32"/>
          <p:cNvPicPr>
            <a:picLocks noChangeAspect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12439" y="5505389"/>
            <a:ext cx="1542219" cy="983294"/>
          </a:xfrm>
          <a:prstGeom prst="rect">
            <a:avLst/>
          </a:prstGeom>
        </p:spPr>
      </p:pic>
      <p:pic>
        <p:nvPicPr>
          <p:cNvPr id="35" name="Рисунок 34"/>
          <p:cNvPicPr>
            <a:picLocks noChangeAspect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6179" y="3799455"/>
            <a:ext cx="1559800" cy="879554"/>
          </a:xfrm>
          <a:prstGeom prst="rect">
            <a:avLst/>
          </a:prstGeom>
        </p:spPr>
      </p:pic>
      <p:sp>
        <p:nvSpPr>
          <p:cNvPr id="36" name="Стрелка влево 35"/>
          <p:cNvSpPr/>
          <p:nvPr/>
        </p:nvSpPr>
        <p:spPr>
          <a:xfrm>
            <a:off x="3006611" y="2506593"/>
            <a:ext cx="1880238" cy="241326"/>
          </a:xfrm>
          <a:prstGeom prst="leftArrow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8" name="Рисунок 47"/>
          <p:cNvPicPr>
            <a:picLocks noChangeAspect="1"/>
          </p:cNvPicPr>
          <p:nvPr/>
        </p:nvPicPr>
        <p:blipFill>
          <a:blip r:embed="rId19" cstate="print">
            <a:extLst>
              <a:ext uri="{BEBA8EAE-BF5A-486C-A8C5-ECC9F3942E4B}">
                <a14:imgProps xmlns:a14="http://schemas.microsoft.com/office/drawing/2010/main">
                  <a14:imgLayer r:embed="rId20">
                    <a14:imgEffect>
                      <a14:backgroundRemoval t="1429" b="96667" l="0" r="96139">
                        <a14:foregroundMark x1="55985" y1="52381" x2="94208" y2="39048"/>
                        <a14:foregroundMark x1="59459" y1="54762" x2="79537" y2="49524"/>
                        <a14:foregroundMark x1="82239" y1="81429" x2="96139" y2="42381"/>
                        <a14:foregroundMark x1="32819" y1="74762" x2="32819" y2="74762"/>
                        <a14:foregroundMark x1="18919" y1="80476" x2="3861" y2="39048"/>
                        <a14:foregroundMark x1="3475" y1="37143" x2="8880" y2="28571"/>
                        <a14:foregroundMark x1="91506" y1="30476" x2="96139" y2="4142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35" y="2166495"/>
            <a:ext cx="806048" cy="65355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98" t="8284" r="13200" b="4644"/>
          <a:stretch/>
        </p:blipFill>
        <p:spPr>
          <a:xfrm>
            <a:off x="4737306" y="1075243"/>
            <a:ext cx="3066410" cy="2604398"/>
          </a:xfrm>
          <a:prstGeom prst="rect">
            <a:avLst/>
          </a:prstGeom>
          <a:ln w="76200">
            <a:noFill/>
          </a:ln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2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1269539" y="3256926"/>
            <a:ext cx="908853" cy="1085059"/>
          </a:xfrm>
          <a:prstGeom prst="ellipse">
            <a:avLst/>
          </a:prstGeom>
          <a:ln w="63500" cap="rnd">
            <a:noFill/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2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42408" y="4517604"/>
            <a:ext cx="903337" cy="903337"/>
          </a:xfrm>
          <a:prstGeom prst="ellipse">
            <a:avLst/>
          </a:prstGeom>
          <a:ln w="63500" cap="rnd">
            <a:noFill/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2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3098" y="5482488"/>
            <a:ext cx="2166935" cy="1220065"/>
          </a:xfrm>
          <a:prstGeom prst="ellipse">
            <a:avLst/>
          </a:prstGeom>
          <a:ln w="63500" cap="rnd">
            <a:noFill/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2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52136" y="5582914"/>
            <a:ext cx="1358221" cy="1304835"/>
          </a:xfrm>
          <a:prstGeom prst="ellipse">
            <a:avLst/>
          </a:prstGeom>
          <a:ln w="63500" cap="rnd">
            <a:noFill/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19" name="Рисунок 18"/>
          <p:cNvPicPr>
            <a:picLocks noChangeAspect="1"/>
          </p:cNvPicPr>
          <p:nvPr/>
        </p:nvPicPr>
        <p:blipFill>
          <a:blip r:embed="rId2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74826" y="1320143"/>
            <a:ext cx="1298279" cy="973709"/>
          </a:xfrm>
          <a:prstGeom prst="rect">
            <a:avLst/>
          </a:prstGeom>
        </p:spPr>
      </p:pic>
      <p:pic>
        <p:nvPicPr>
          <p:cNvPr id="24" name="Рисунок 23"/>
          <p:cNvPicPr>
            <a:picLocks noChangeAspect="1"/>
          </p:cNvPicPr>
          <p:nvPr/>
        </p:nvPicPr>
        <p:blipFill>
          <a:blip r:embed="rId27" cstate="print">
            <a:extLst>
              <a:ext uri="{BEBA8EAE-BF5A-486C-A8C5-ECC9F3942E4B}">
                <a14:imgProps xmlns:a14="http://schemas.microsoft.com/office/drawing/2010/main">
                  <a14:imgLayer r:embed="rId28">
                    <a14:imgEffect>
                      <a14:backgroundRemoval t="2514" b="100000" l="9644" r="89727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1083" y="2101421"/>
            <a:ext cx="2532107" cy="2353714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2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99693" y="1960509"/>
            <a:ext cx="2292231" cy="1764323"/>
          </a:xfrm>
          <a:prstGeom prst="rect">
            <a:avLst/>
          </a:prstGeom>
        </p:spPr>
      </p:pic>
      <p:sp>
        <p:nvSpPr>
          <p:cNvPr id="56" name="Стрелка влево 55"/>
          <p:cNvSpPr/>
          <p:nvPr/>
        </p:nvSpPr>
        <p:spPr>
          <a:xfrm rot="4470413">
            <a:off x="2062751" y="1505180"/>
            <a:ext cx="636102" cy="244458"/>
          </a:xfrm>
          <a:prstGeom prst="leftArrow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7" name="Стрелка влево 56"/>
          <p:cNvSpPr/>
          <p:nvPr/>
        </p:nvSpPr>
        <p:spPr>
          <a:xfrm rot="7653281">
            <a:off x="3135388" y="1564918"/>
            <a:ext cx="636102" cy="244458"/>
          </a:xfrm>
          <a:prstGeom prst="leftArrow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Стрелка влево 57"/>
          <p:cNvSpPr/>
          <p:nvPr/>
        </p:nvSpPr>
        <p:spPr>
          <a:xfrm rot="19713450">
            <a:off x="1309312" y="4476296"/>
            <a:ext cx="636102" cy="244458"/>
          </a:xfrm>
          <a:prstGeom prst="leftArrow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9" name="Стрелка влево 58"/>
          <p:cNvSpPr/>
          <p:nvPr/>
        </p:nvSpPr>
        <p:spPr>
          <a:xfrm>
            <a:off x="1092768" y="3408684"/>
            <a:ext cx="452635" cy="244458"/>
          </a:xfrm>
          <a:prstGeom prst="leftArrow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0" name="Стрелка влево 59"/>
          <p:cNvSpPr/>
          <p:nvPr/>
        </p:nvSpPr>
        <p:spPr>
          <a:xfrm rot="2770567">
            <a:off x="1083135" y="1530221"/>
            <a:ext cx="636102" cy="244458"/>
          </a:xfrm>
          <a:prstGeom prst="leftArrow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1" name="Стрелка влево 60"/>
          <p:cNvSpPr/>
          <p:nvPr/>
        </p:nvSpPr>
        <p:spPr>
          <a:xfrm>
            <a:off x="974201" y="2228682"/>
            <a:ext cx="636102" cy="244458"/>
          </a:xfrm>
          <a:prstGeom prst="leftArrow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2" name="Стрелка влево 61"/>
          <p:cNvSpPr/>
          <p:nvPr/>
        </p:nvSpPr>
        <p:spPr>
          <a:xfrm rot="16200000">
            <a:off x="2228984" y="5042208"/>
            <a:ext cx="636102" cy="244458"/>
          </a:xfrm>
          <a:prstGeom prst="leftArrow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3" name="Стрелка влево 62"/>
          <p:cNvSpPr/>
          <p:nvPr/>
        </p:nvSpPr>
        <p:spPr>
          <a:xfrm rot="12755315">
            <a:off x="2851711" y="4831069"/>
            <a:ext cx="636102" cy="244458"/>
          </a:xfrm>
          <a:prstGeom prst="leftArrow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4" name="Стрелка влево 63"/>
          <p:cNvSpPr/>
          <p:nvPr/>
        </p:nvSpPr>
        <p:spPr>
          <a:xfrm rot="12121628">
            <a:off x="2819570" y="4002488"/>
            <a:ext cx="636102" cy="244458"/>
          </a:xfrm>
          <a:prstGeom prst="leftArrow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5" name="Стрелка влево 64"/>
          <p:cNvSpPr/>
          <p:nvPr/>
        </p:nvSpPr>
        <p:spPr>
          <a:xfrm rot="18703369">
            <a:off x="1386870" y="5136226"/>
            <a:ext cx="636102" cy="244458"/>
          </a:xfrm>
          <a:prstGeom prst="leftArrow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6" name="Стрелка влево 65"/>
          <p:cNvSpPr/>
          <p:nvPr/>
        </p:nvSpPr>
        <p:spPr>
          <a:xfrm rot="5764521">
            <a:off x="8848055" y="1201020"/>
            <a:ext cx="636102" cy="244458"/>
          </a:xfrm>
          <a:prstGeom prst="lef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7" name="Стрелка влево 66"/>
          <p:cNvSpPr/>
          <p:nvPr/>
        </p:nvSpPr>
        <p:spPr>
          <a:xfrm rot="7708416">
            <a:off x="9867935" y="1272440"/>
            <a:ext cx="636102" cy="244458"/>
          </a:xfrm>
          <a:prstGeom prst="lef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8" name="Стрелка влево 67"/>
          <p:cNvSpPr/>
          <p:nvPr/>
        </p:nvSpPr>
        <p:spPr>
          <a:xfrm rot="10800000">
            <a:off x="10685002" y="1807907"/>
            <a:ext cx="636102" cy="244458"/>
          </a:xfrm>
          <a:prstGeom prst="lef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9" name="Стрелка влево 68"/>
          <p:cNvSpPr/>
          <p:nvPr/>
        </p:nvSpPr>
        <p:spPr>
          <a:xfrm rot="12047538">
            <a:off x="10521582" y="2493271"/>
            <a:ext cx="636102" cy="244458"/>
          </a:xfrm>
          <a:prstGeom prst="lef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0" name="Стрелка влево 69"/>
          <p:cNvSpPr/>
          <p:nvPr/>
        </p:nvSpPr>
        <p:spPr>
          <a:xfrm rot="12059974">
            <a:off x="10636358" y="3321666"/>
            <a:ext cx="636102" cy="244458"/>
          </a:xfrm>
          <a:prstGeom prst="lef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2" name="Стрелка влево 71"/>
          <p:cNvSpPr/>
          <p:nvPr/>
        </p:nvSpPr>
        <p:spPr>
          <a:xfrm rot="10800000">
            <a:off x="7831135" y="2575589"/>
            <a:ext cx="636102" cy="244458"/>
          </a:xfrm>
          <a:prstGeom prst="lef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3" name="Стрелка влево 72"/>
          <p:cNvSpPr/>
          <p:nvPr/>
        </p:nvSpPr>
        <p:spPr>
          <a:xfrm rot="20886185">
            <a:off x="8313998" y="4111524"/>
            <a:ext cx="636102" cy="244458"/>
          </a:xfrm>
          <a:prstGeom prst="lef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4" name="Стрелка влево 73"/>
          <p:cNvSpPr/>
          <p:nvPr/>
        </p:nvSpPr>
        <p:spPr>
          <a:xfrm rot="19133145">
            <a:off x="8372320" y="4937825"/>
            <a:ext cx="636102" cy="244458"/>
          </a:xfrm>
          <a:prstGeom prst="lef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5" name="Стрелка влево 74"/>
          <p:cNvSpPr/>
          <p:nvPr/>
        </p:nvSpPr>
        <p:spPr>
          <a:xfrm rot="18260463">
            <a:off x="9360339" y="5129121"/>
            <a:ext cx="636102" cy="244458"/>
          </a:xfrm>
          <a:prstGeom prst="lef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6" name="Стрелка влево 75"/>
          <p:cNvSpPr/>
          <p:nvPr/>
        </p:nvSpPr>
        <p:spPr>
          <a:xfrm rot="13628397">
            <a:off x="10359606" y="5105357"/>
            <a:ext cx="636102" cy="244458"/>
          </a:xfrm>
          <a:prstGeom prst="lef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7" name="Стрелка влево 76"/>
          <p:cNvSpPr/>
          <p:nvPr/>
        </p:nvSpPr>
        <p:spPr>
          <a:xfrm rot="12361817">
            <a:off x="10706379" y="4387193"/>
            <a:ext cx="636102" cy="244458"/>
          </a:xfrm>
          <a:prstGeom prst="lef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4753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Дошкольное образование на современном </a:t>
            </a:r>
            <a:r>
              <a:rPr lang="ru-RU" dirty="0"/>
              <a:t>этапе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06400" y="1164921"/>
            <a:ext cx="11582400" cy="5248405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dirty="0" smtClean="0"/>
              <a:t>Современное образование </a:t>
            </a:r>
            <a:r>
              <a:rPr lang="ru-RU" dirty="0"/>
              <a:t>влечет необходимость обновления и повышения качества дошкольного образования, введения программно-методического обеспечения дошкольного образования нового поколения, направленного на:</a:t>
            </a:r>
          </a:p>
          <a:p>
            <a:pPr lvl="0">
              <a:buFont typeface="Wingdings" pitchFamily="2" charset="2"/>
              <a:buChar char="v"/>
            </a:pPr>
            <a:r>
              <a:rPr lang="ru-RU" dirty="0" smtClean="0"/>
              <a:t>выявление </a:t>
            </a:r>
            <a:r>
              <a:rPr lang="ru-RU" dirty="0"/>
              <a:t>и развитие творческих и </a:t>
            </a:r>
            <a:r>
              <a:rPr lang="ru-RU" dirty="0" smtClean="0"/>
              <a:t>познавательных </a:t>
            </a:r>
            <a:r>
              <a:rPr lang="en-US" dirty="0" err="1" smtClean="0"/>
              <a:t>способностей</a:t>
            </a:r>
            <a:r>
              <a:rPr lang="en-US" dirty="0" smtClean="0"/>
              <a:t> </a:t>
            </a:r>
            <a:r>
              <a:rPr lang="en-US" dirty="0" err="1" smtClean="0"/>
              <a:t>детей</a:t>
            </a:r>
            <a:r>
              <a:rPr lang="ru-RU" dirty="0" smtClean="0"/>
              <a:t>;</a:t>
            </a:r>
            <a:endParaRPr lang="ru-RU" dirty="0"/>
          </a:p>
          <a:p>
            <a:pPr lvl="0">
              <a:buFont typeface="Wingdings" pitchFamily="2" charset="2"/>
              <a:buChar char="v"/>
            </a:pPr>
            <a:r>
              <a:rPr lang="ru-RU" dirty="0"/>
              <a:t>выравнивание стартовых возможностей выпускников дошкольных образовательных учреждений при переходе на новый возрастной этап систематического обучения в </a:t>
            </a:r>
            <a:r>
              <a:rPr lang="ru-RU" dirty="0" smtClean="0"/>
              <a:t>школе.</a:t>
            </a:r>
          </a:p>
          <a:p>
            <a:pPr marL="0" indent="0">
              <a:buNone/>
            </a:pPr>
            <a:endParaRPr lang="ru-RU" b="1" dirty="0" smtClean="0"/>
          </a:p>
          <a:p>
            <a:pPr marL="0" indent="0">
              <a:buNone/>
            </a:pPr>
            <a:r>
              <a:rPr lang="ru-RU" b="1" dirty="0" smtClean="0"/>
              <a:t>Задачи системы </a:t>
            </a:r>
            <a:r>
              <a:rPr lang="en-US" b="1" dirty="0" smtClean="0"/>
              <a:t>образования</a:t>
            </a:r>
            <a:r>
              <a:rPr lang="ru-RU" b="1" dirty="0" smtClean="0"/>
              <a:t>:</a:t>
            </a:r>
          </a:p>
          <a:p>
            <a:pPr lvl="0">
              <a:buFont typeface="Wingdings" pitchFamily="2" charset="2"/>
              <a:buChar char="v"/>
            </a:pPr>
            <a:r>
              <a:rPr lang="en-US" dirty="0" smtClean="0"/>
              <a:t>Разработка </a:t>
            </a:r>
            <a:r>
              <a:rPr lang="en-US" dirty="0"/>
              <a:t>новых образовательных </a:t>
            </a:r>
            <a:r>
              <a:rPr lang="en-US" dirty="0" err="1"/>
              <a:t>программ</a:t>
            </a:r>
            <a:endParaRPr lang="ru-RU" dirty="0"/>
          </a:p>
          <a:p>
            <a:pPr lvl="0">
              <a:buFont typeface="Wingdings" pitchFamily="2" charset="2"/>
              <a:buChar char="v"/>
            </a:pPr>
            <a:r>
              <a:rPr lang="en-US" dirty="0"/>
              <a:t>Применение эффективных образовательных </a:t>
            </a:r>
            <a:r>
              <a:rPr lang="en-US" dirty="0" err="1"/>
              <a:t>технологий</a:t>
            </a:r>
            <a:endParaRPr lang="ru-RU" dirty="0"/>
          </a:p>
          <a:p>
            <a:pPr lvl="0">
              <a:buFont typeface="Wingdings" pitchFamily="2" charset="2"/>
              <a:buChar char="v"/>
            </a:pPr>
            <a:r>
              <a:rPr lang="ru-RU" dirty="0"/>
              <a:t>Совершенствование условий, в которых обучаются дети</a:t>
            </a:r>
          </a:p>
          <a:p>
            <a:pPr lvl="0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40810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02336" y="457200"/>
            <a:ext cx="11582400" cy="707721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Интеллектуальная </a:t>
            </a:r>
            <a:r>
              <a:rPr lang="ru-RU" b="1" dirty="0"/>
              <a:t>карта </a:t>
            </a:r>
            <a:r>
              <a:rPr lang="ru-RU" b="1" dirty="0" smtClean="0"/>
              <a:t>–</a:t>
            </a:r>
            <a:br>
              <a:rPr lang="ru-RU" b="1" dirty="0" smtClean="0"/>
            </a:br>
            <a:r>
              <a:rPr lang="ru-RU" dirty="0">
                <a:solidFill>
                  <a:schemeClr val="bg1">
                    <a:lumMod val="85000"/>
                    <a:lumOff val="15000"/>
                  </a:schemeClr>
                </a:solidFill>
              </a:rPr>
              <a:t/>
            </a:r>
            <a:br>
              <a:rPr lang="ru-RU" dirty="0">
                <a:solidFill>
                  <a:schemeClr val="bg1">
                    <a:lumMod val="85000"/>
                    <a:lumOff val="15000"/>
                  </a:schemeClr>
                </a:solidFill>
              </a:rPr>
            </a:br>
            <a:endParaRPr lang="ru-RU" dirty="0">
              <a:solidFill>
                <a:schemeClr val="bg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06191" y="1064712"/>
            <a:ext cx="11731518" cy="5373666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dirty="0"/>
              <a:t>(</a:t>
            </a:r>
            <a:r>
              <a:rPr lang="ru-RU" dirty="0" err="1"/>
              <a:t>Mind</a:t>
            </a:r>
            <a:r>
              <a:rPr lang="ru-RU" dirty="0"/>
              <a:t> </a:t>
            </a:r>
            <a:r>
              <a:rPr lang="ru-RU" dirty="0" err="1"/>
              <a:t>Map</a:t>
            </a:r>
            <a:r>
              <a:rPr lang="ru-RU" dirty="0"/>
              <a:t> – англ. – в переводе «карты ума, умственные карты, ментальные карты или интеллект-карты») </a:t>
            </a:r>
            <a:endParaRPr lang="ru-RU" dirty="0" smtClean="0"/>
          </a:p>
          <a:p>
            <a:pPr marL="0" indent="0" algn="just">
              <a:buNone/>
            </a:pPr>
            <a:r>
              <a:rPr lang="ru-RU" dirty="0" smtClean="0"/>
              <a:t>     Это удобная и эффективная техника визуализации мышления и альтернативной записи. </a:t>
            </a:r>
          </a:p>
          <a:p>
            <a:pPr marL="0" indent="0" algn="just">
              <a:buNone/>
            </a:pPr>
            <a:r>
              <a:rPr lang="ru-RU" dirty="0"/>
              <a:t> </a:t>
            </a:r>
            <a:r>
              <a:rPr lang="ru-RU" dirty="0" smtClean="0"/>
              <a:t>    Это мысли изложенные на бумаге графическим способом. Уникальный </a:t>
            </a:r>
            <a:r>
              <a:rPr lang="ru-RU" dirty="0"/>
              <a:t>и </a:t>
            </a:r>
            <a:r>
              <a:rPr lang="ru-RU" dirty="0" smtClean="0"/>
              <a:t>простой метод </a:t>
            </a:r>
            <a:r>
              <a:rPr lang="ru-RU" dirty="0"/>
              <a:t>запоминания и систематизации информации, с помощью которого развиваются как творческие, так и речевые способности детей, активизируется память и мышление</a:t>
            </a:r>
            <a:r>
              <a:rPr lang="ru-RU" dirty="0" smtClean="0"/>
              <a:t>.</a:t>
            </a:r>
          </a:p>
          <a:p>
            <a:pPr algn="just">
              <a:buFont typeface="Wingdings" pitchFamily="2" charset="2"/>
              <a:buChar char="v"/>
            </a:pPr>
            <a:r>
              <a:rPr lang="ru-RU" dirty="0" smtClean="0"/>
              <a:t>Автор метода американский </a:t>
            </a:r>
            <a:r>
              <a:rPr lang="ru-RU" dirty="0"/>
              <a:t>специалист по </a:t>
            </a:r>
            <a:endParaRPr lang="ru-RU" dirty="0" smtClean="0"/>
          </a:p>
          <a:p>
            <a:pPr marL="0" indent="0" algn="just">
              <a:buNone/>
            </a:pPr>
            <a:r>
              <a:rPr lang="ru-RU" dirty="0" smtClean="0"/>
              <a:t>вопросам интеллекта</a:t>
            </a:r>
            <a:r>
              <a:rPr lang="ru-RU" dirty="0"/>
              <a:t>, психологии обучения и </a:t>
            </a:r>
            <a:endParaRPr lang="ru-RU" dirty="0" smtClean="0"/>
          </a:p>
          <a:p>
            <a:pPr marL="0" indent="0" algn="just">
              <a:buNone/>
            </a:pPr>
            <a:r>
              <a:rPr lang="ru-RU" dirty="0" smtClean="0"/>
              <a:t>проблем </a:t>
            </a:r>
            <a:r>
              <a:rPr lang="ru-RU" dirty="0"/>
              <a:t>мышления Тони </a:t>
            </a:r>
            <a:r>
              <a:rPr lang="ru-RU" dirty="0" err="1" smtClean="0"/>
              <a:t>Бьюзен</a:t>
            </a:r>
            <a:r>
              <a:rPr lang="ru-RU" dirty="0" smtClean="0"/>
              <a:t>.</a:t>
            </a:r>
            <a:r>
              <a:rPr lang="ru-RU" baseline="30000" dirty="0"/>
              <a:t> 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54166" y="4321479"/>
            <a:ext cx="3544714" cy="230478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290481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4212" y="413360"/>
            <a:ext cx="10888195" cy="5867522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3600" b="1" dirty="0"/>
              <a:t>Метод интеллект-карт </a:t>
            </a:r>
            <a:endParaRPr lang="ru-RU" sz="3600" b="1" dirty="0" smtClean="0"/>
          </a:p>
          <a:p>
            <a:pPr>
              <a:buFont typeface="Wingdings" pitchFamily="2" charset="2"/>
              <a:buChar char="v"/>
            </a:pPr>
            <a:r>
              <a:rPr lang="ru-RU" sz="3600" dirty="0" smtClean="0"/>
              <a:t>основывается </a:t>
            </a:r>
            <a:r>
              <a:rPr lang="ru-RU" sz="3600" dirty="0"/>
              <a:t>на наглядно-образном мышлении ребенка, который является основным в дошкольном возрасте.</a:t>
            </a:r>
          </a:p>
          <a:p>
            <a:pPr>
              <a:buFont typeface="Wingdings" pitchFamily="2" charset="2"/>
              <a:buChar char="v"/>
            </a:pPr>
            <a:r>
              <a:rPr lang="ru-RU" sz="3600" dirty="0"/>
              <a:t>Применение интеллект-карт </a:t>
            </a:r>
            <a:r>
              <a:rPr lang="ru-RU" sz="3600" dirty="0" smtClean="0"/>
              <a:t>побуждает ребёнка к изображению и осмыслению </a:t>
            </a:r>
            <a:r>
              <a:rPr lang="ru-RU" sz="3600" dirty="0"/>
              <a:t>окружающего мира</a:t>
            </a:r>
            <a:r>
              <a:rPr lang="ru-RU" sz="3600" dirty="0" smtClean="0"/>
              <a:t>.</a:t>
            </a:r>
          </a:p>
          <a:p>
            <a:pPr>
              <a:buFont typeface="Wingdings" pitchFamily="2" charset="2"/>
              <a:buChar char="v"/>
            </a:pPr>
            <a:r>
              <a:rPr lang="ru-RU" sz="3600" dirty="0" smtClean="0"/>
              <a:t>Преимущества: </a:t>
            </a:r>
          </a:p>
          <a:p>
            <a:pPr>
              <a:buNone/>
            </a:pPr>
            <a:r>
              <a:rPr lang="ru-RU" sz="3600" b="1" dirty="0" smtClean="0"/>
              <a:t>                      - наглядность</a:t>
            </a:r>
          </a:p>
          <a:p>
            <a:pPr marL="0" indent="0">
              <a:buNone/>
            </a:pPr>
            <a:r>
              <a:rPr lang="ru-RU" sz="3600" b="1" dirty="0" smtClean="0"/>
              <a:t>                      - привлекательность</a:t>
            </a:r>
          </a:p>
          <a:p>
            <a:pPr marL="0" indent="0">
              <a:buNone/>
            </a:pPr>
            <a:r>
              <a:rPr lang="ru-RU" sz="3600" b="1" dirty="0" smtClean="0"/>
              <a:t>                      - запоминаемость</a:t>
            </a:r>
            <a:endParaRPr lang="ru-RU" sz="3600" b="1" dirty="0"/>
          </a:p>
        </p:txBody>
      </p:sp>
      <p:pic>
        <p:nvPicPr>
          <p:cNvPr id="4" name="Рисунок 3" descr="домашние животные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249373" y="4008329"/>
            <a:ext cx="3783753" cy="26617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9599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26510" y="1152395"/>
            <a:ext cx="11173216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>
                <a:solidFill>
                  <a:schemeClr val="tx2"/>
                </a:solidFill>
              </a:rPr>
              <a:t>Цель</a:t>
            </a:r>
            <a:r>
              <a:rPr lang="ru-RU" sz="2800" i="1" dirty="0">
                <a:solidFill>
                  <a:schemeClr val="tx2"/>
                </a:solidFill>
              </a:rPr>
              <a:t> </a:t>
            </a:r>
            <a:r>
              <a:rPr lang="ru-RU" sz="2800" i="1" dirty="0" smtClean="0">
                <a:solidFill>
                  <a:schemeClr val="tx2"/>
                </a:solidFill>
              </a:rPr>
              <a:t>работы</a:t>
            </a:r>
            <a:r>
              <a:rPr lang="ru-RU" sz="2800" i="1" dirty="0">
                <a:solidFill>
                  <a:schemeClr val="tx2"/>
                </a:solidFill>
              </a:rPr>
              <a:t>:</a:t>
            </a:r>
            <a:r>
              <a:rPr lang="ru-RU" sz="2800" dirty="0">
                <a:solidFill>
                  <a:schemeClr val="tx2"/>
                </a:solidFill>
              </a:rPr>
              <a:t> Изучение </a:t>
            </a:r>
            <a:r>
              <a:rPr lang="ru-RU" sz="2800" dirty="0" smtClean="0">
                <a:solidFill>
                  <a:schemeClr val="tx2"/>
                </a:solidFill>
              </a:rPr>
              <a:t>образовательной </a:t>
            </a:r>
            <a:r>
              <a:rPr lang="ru-RU" sz="2800" dirty="0">
                <a:solidFill>
                  <a:schemeClr val="tx2"/>
                </a:solidFill>
              </a:rPr>
              <a:t>методики составления интеллект - карт, применение в практике работы с детьми старшего дошкольного возраста. </a:t>
            </a:r>
          </a:p>
          <a:p>
            <a:r>
              <a:rPr lang="ru-RU" sz="2800" i="1" dirty="0">
                <a:solidFill>
                  <a:schemeClr val="tx2"/>
                </a:solidFill>
              </a:rPr>
              <a:t>        </a:t>
            </a:r>
            <a:endParaRPr lang="ru-RU" sz="2800" dirty="0">
              <a:solidFill>
                <a:schemeClr val="tx2"/>
              </a:solidFill>
            </a:endParaRPr>
          </a:p>
          <a:p>
            <a:r>
              <a:rPr lang="ru-RU" sz="2800" b="1" i="1" dirty="0">
                <a:solidFill>
                  <a:schemeClr val="tx2"/>
                </a:solidFill>
              </a:rPr>
              <a:t>Задачи</a:t>
            </a:r>
            <a:r>
              <a:rPr lang="ru-RU" sz="2800" dirty="0">
                <a:solidFill>
                  <a:schemeClr val="tx2"/>
                </a:solidFill>
              </a:rPr>
              <a:t>:</a:t>
            </a:r>
            <a:r>
              <a:rPr lang="ru-RU" sz="2800" u="sng" dirty="0">
                <a:solidFill>
                  <a:schemeClr val="tx2"/>
                </a:solidFill>
              </a:rPr>
              <a:t> </a:t>
            </a:r>
            <a:endParaRPr lang="ru-RU" sz="2800" dirty="0">
              <a:solidFill>
                <a:schemeClr val="tx2"/>
              </a:solidFill>
            </a:endParaRPr>
          </a:p>
          <a:p>
            <a:r>
              <a:rPr lang="ru-RU" sz="2800" dirty="0">
                <a:solidFill>
                  <a:schemeClr val="tx2"/>
                </a:solidFill>
              </a:rPr>
              <a:t>1. Изучить теоретические основания по составлению и работе с интеллект - картами.</a:t>
            </a:r>
          </a:p>
          <a:p>
            <a:r>
              <a:rPr lang="ru-RU" sz="2800" dirty="0">
                <a:solidFill>
                  <a:schemeClr val="tx2"/>
                </a:solidFill>
              </a:rPr>
              <a:t>2. Адаптировать методику интеллект - карт для детей старшего дошкольного возраста.</a:t>
            </a:r>
          </a:p>
          <a:p>
            <a:r>
              <a:rPr lang="ru-RU" sz="2800" dirty="0">
                <a:solidFill>
                  <a:schemeClr val="tx2"/>
                </a:solidFill>
              </a:rPr>
              <a:t>3. Разработать план внедрения в работу методики интеллект - карт.</a:t>
            </a:r>
          </a:p>
          <a:p>
            <a:r>
              <a:rPr lang="ru-RU" sz="2800" dirty="0">
                <a:solidFill>
                  <a:schemeClr val="tx2"/>
                </a:solidFill>
              </a:rPr>
              <a:t>4. Определить эффективность метода построения интеллект - карт в работе с дошкольниками.</a:t>
            </a:r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02336" y="457200"/>
            <a:ext cx="11582400" cy="43214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Цель и задачи работы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34759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Этапы работы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32149" y="1858080"/>
            <a:ext cx="11582400" cy="4743136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endParaRPr lang="ru-RU" i="1" dirty="0" smtClean="0"/>
          </a:p>
          <a:p>
            <a:pPr marL="0" indent="0">
              <a:buNone/>
            </a:pPr>
            <a:endParaRPr lang="ru-RU" i="1" dirty="0"/>
          </a:p>
          <a:p>
            <a:pPr marL="0" indent="0">
              <a:buNone/>
            </a:pPr>
            <a:endParaRPr lang="ru-RU" i="1" dirty="0" smtClean="0"/>
          </a:p>
          <a:p>
            <a:pPr marL="0" indent="0">
              <a:buNone/>
            </a:pPr>
            <a:endParaRPr lang="ru-RU" i="1" dirty="0" smtClean="0"/>
          </a:p>
          <a:p>
            <a:pPr marL="0" indent="0">
              <a:buNone/>
            </a:pPr>
            <a:endParaRPr lang="ru-RU" dirty="0"/>
          </a:p>
          <a:p>
            <a:pPr>
              <a:buNone/>
            </a:pPr>
            <a:endParaRPr lang="ru-RU" sz="3000" b="1" dirty="0" smtClean="0"/>
          </a:p>
          <a:p>
            <a:pPr>
              <a:buNone/>
            </a:pPr>
            <a:endParaRPr lang="ru-RU" sz="3000" b="1" dirty="0"/>
          </a:p>
          <a:p>
            <a:pPr>
              <a:buNone/>
            </a:pPr>
            <a:endParaRPr lang="ru-RU" sz="3000" b="1" dirty="0" smtClean="0"/>
          </a:p>
          <a:p>
            <a:pPr>
              <a:buNone/>
            </a:pPr>
            <a:r>
              <a:rPr lang="ru-RU" sz="3000" b="1" dirty="0" smtClean="0"/>
              <a:t>Использованные в работе  источники:</a:t>
            </a:r>
            <a:endParaRPr lang="ru-RU" sz="3000" dirty="0" smtClean="0"/>
          </a:p>
          <a:p>
            <a:pPr>
              <a:buNone/>
            </a:pPr>
            <a:r>
              <a:rPr lang="ru-RU" sz="3000" dirty="0" smtClean="0"/>
              <a:t>    1. Тони </a:t>
            </a:r>
            <a:r>
              <a:rPr lang="ru-RU" sz="3000" dirty="0" err="1" smtClean="0"/>
              <a:t>Бьюзен</a:t>
            </a:r>
            <a:r>
              <a:rPr lang="ru-RU" sz="3000" dirty="0" smtClean="0"/>
              <a:t> «Умные родители – гениальный ребенок», «Скоростная память».</a:t>
            </a:r>
          </a:p>
          <a:p>
            <a:pPr>
              <a:buNone/>
            </a:pPr>
            <a:r>
              <a:rPr lang="ru-RU" sz="3000" dirty="0" smtClean="0"/>
              <a:t>    2. Копыл В.И. « Карты ума».</a:t>
            </a:r>
          </a:p>
          <a:p>
            <a:pPr>
              <a:buFont typeface="Wingdings" pitchFamily="2" charset="2"/>
              <a:buChar char="v"/>
            </a:pPr>
            <a:endParaRPr lang="ru-RU" dirty="0"/>
          </a:p>
          <a:p>
            <a:pPr>
              <a:buFont typeface="Wingdings" pitchFamily="2" charset="2"/>
              <a:buChar char="v"/>
            </a:pPr>
            <a:endParaRPr lang="ru-RU" dirty="0" smtClean="0"/>
          </a:p>
          <a:p>
            <a:pPr>
              <a:buFont typeface="Wingdings" pitchFamily="2" charset="2"/>
              <a:buChar char="v"/>
            </a:pPr>
            <a:endParaRPr lang="ru-RU" dirty="0"/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 flipH="1">
            <a:off x="2254686" y="1177447"/>
            <a:ext cx="2379944" cy="157827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>
            <a:off x="6087649" y="1089763"/>
            <a:ext cx="0" cy="127765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7628350" y="1177447"/>
            <a:ext cx="2642992" cy="209184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Скругленный прямоугольник 13"/>
          <p:cNvSpPr/>
          <p:nvPr/>
        </p:nvSpPr>
        <p:spPr>
          <a:xfrm>
            <a:off x="432148" y="2123161"/>
            <a:ext cx="3645073" cy="2292263"/>
          </a:xfrm>
          <a:prstGeom prst="round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solidFill>
                  <a:schemeClr val="bg1"/>
                </a:solidFill>
              </a:rPr>
              <a:t>1 этап </a:t>
            </a:r>
            <a:endParaRPr lang="ru-RU" sz="2000" b="1" dirty="0" smtClean="0">
              <a:solidFill>
                <a:schemeClr val="bg1"/>
              </a:solidFill>
            </a:endParaRPr>
          </a:p>
          <a:p>
            <a:pPr algn="ctr"/>
            <a:r>
              <a:rPr lang="ru-RU" sz="2000" b="1" dirty="0" smtClean="0">
                <a:solidFill>
                  <a:schemeClr val="bg1"/>
                </a:solidFill>
              </a:rPr>
              <a:t>Изучение  </a:t>
            </a:r>
            <a:r>
              <a:rPr lang="ru-RU" sz="2000" b="1" dirty="0">
                <a:solidFill>
                  <a:schemeClr val="bg1"/>
                </a:solidFill>
              </a:rPr>
              <a:t>теоретической  основы методики интеллект-карт, </a:t>
            </a:r>
            <a:r>
              <a:rPr lang="ru-RU" sz="2000" b="1" dirty="0" smtClean="0">
                <a:solidFill>
                  <a:schemeClr val="bg1"/>
                </a:solidFill>
              </a:rPr>
              <a:t>проведение стартового мониторинга познавательного и речевого развития детей</a:t>
            </a:r>
            <a:endParaRPr lang="ru-RU" sz="2000" b="1" dirty="0">
              <a:solidFill>
                <a:schemeClr val="bg1"/>
              </a:solidFill>
            </a:endParaRPr>
          </a:p>
          <a:p>
            <a:pPr algn="ctr"/>
            <a:endParaRPr lang="ru-RU" dirty="0"/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8041710" y="2617938"/>
            <a:ext cx="3025035" cy="1503124"/>
          </a:xfrm>
          <a:prstGeom prst="round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bg1"/>
                </a:solidFill>
              </a:rPr>
              <a:t>3 этап</a:t>
            </a:r>
          </a:p>
          <a:p>
            <a:pPr algn="ctr"/>
            <a:r>
              <a:rPr lang="ru-RU" sz="2000" b="1" dirty="0" smtClean="0">
                <a:solidFill>
                  <a:schemeClr val="bg1"/>
                </a:solidFill>
              </a:rPr>
              <a:t>Определение эффективности </a:t>
            </a:r>
            <a:r>
              <a:rPr lang="ru-RU" sz="2000" b="1" dirty="0">
                <a:solidFill>
                  <a:schemeClr val="bg1"/>
                </a:solidFill>
              </a:rPr>
              <a:t>данной методики в работе с детьми</a:t>
            </a: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4459266" y="2367418"/>
            <a:ext cx="3256766" cy="2004165"/>
          </a:xfrm>
          <a:prstGeom prst="round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bg1"/>
                </a:solidFill>
              </a:rPr>
              <a:t>2 этап</a:t>
            </a:r>
          </a:p>
          <a:p>
            <a:pPr algn="ctr"/>
            <a:r>
              <a:rPr lang="ru-RU" sz="2000" b="1" dirty="0" smtClean="0">
                <a:solidFill>
                  <a:schemeClr val="bg1"/>
                </a:solidFill>
              </a:rPr>
              <a:t>Составление плана и внедрение методики интеллект-карт в работе со старшими дошкольниками</a:t>
            </a:r>
            <a:endParaRPr lang="ru-RU" sz="2000" b="1" dirty="0">
              <a:solidFill>
                <a:schemeClr val="bg1"/>
              </a:solidFill>
            </a:endParaRPr>
          </a:p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725009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1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3"/>
          <p:cNvSpPr>
            <a:spLocks noGrp="1"/>
          </p:cNvSpPr>
          <p:nvPr>
            <p:ph type="title"/>
          </p:nvPr>
        </p:nvSpPr>
        <p:spPr>
          <a:xfrm>
            <a:off x="1238846" y="450938"/>
            <a:ext cx="10585723" cy="56367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Применение интеллект-карт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cxnSp>
        <p:nvCxnSpPr>
          <p:cNvPr id="4" name="Прямая соединительная линия 3"/>
          <p:cNvCxnSpPr/>
          <p:nvPr/>
        </p:nvCxnSpPr>
        <p:spPr>
          <a:xfrm flipH="1">
            <a:off x="3582444" y="1177447"/>
            <a:ext cx="964505" cy="739035"/>
          </a:xfrm>
          <a:prstGeom prst="line">
            <a:avLst/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>
            <a:off x="7390356" y="1177447"/>
            <a:ext cx="1014608" cy="739035"/>
          </a:xfrm>
          <a:prstGeom prst="line">
            <a:avLst/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Скругленный прямоугольник 7"/>
          <p:cNvSpPr/>
          <p:nvPr/>
        </p:nvSpPr>
        <p:spPr>
          <a:xfrm>
            <a:off x="1139869" y="1453018"/>
            <a:ext cx="3858016" cy="112525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/>
              <a:t>Закрепление и обобщение материала</a:t>
            </a:r>
            <a:endParaRPr lang="ru-RU" sz="2800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7265096" y="1453017"/>
            <a:ext cx="3572005" cy="10020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/>
              <a:t>Р</a:t>
            </a:r>
            <a:r>
              <a:rPr lang="ru-RU" sz="2800" b="1" dirty="0" smtClean="0"/>
              <a:t>азвитие </a:t>
            </a:r>
            <a:r>
              <a:rPr lang="ru-RU" sz="2800" b="1" dirty="0"/>
              <a:t>связной речи</a:t>
            </a:r>
            <a:r>
              <a:rPr lang="ru-RU" sz="2800" dirty="0"/>
              <a:t> </a:t>
            </a: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1584543" y="2828792"/>
            <a:ext cx="3031299" cy="137995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итоговая работа </a:t>
            </a:r>
            <a:r>
              <a:rPr lang="ru-RU" sz="2400" b="1" dirty="0"/>
              <a:t>по </a:t>
            </a:r>
            <a:r>
              <a:rPr lang="ru-RU" sz="2400" b="1" dirty="0" smtClean="0"/>
              <a:t>изученной лексической теме</a:t>
            </a:r>
            <a:endParaRPr lang="ru-RU" sz="2400" b="1" dirty="0"/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7588684" y="2691007"/>
            <a:ext cx="2924827" cy="120458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/>
              <a:t>Составление рассказов по интеллект-карте</a:t>
            </a: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3444657" y="4496844"/>
            <a:ext cx="5348613" cy="179122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/>
              <a:t>Р</a:t>
            </a:r>
            <a:r>
              <a:rPr lang="ru-RU" sz="2400" b="1" dirty="0" smtClean="0"/>
              <a:t>азвивает </a:t>
            </a:r>
            <a:r>
              <a:rPr lang="ru-RU" sz="2400" b="1" dirty="0"/>
              <a:t>детское ассоциативное мышление, способствует пополнению и активизации словарного запаса, развивает фантазию.</a:t>
            </a:r>
          </a:p>
        </p:txBody>
      </p:sp>
      <p:cxnSp>
        <p:nvCxnSpPr>
          <p:cNvPr id="3" name="Прямая соединительная линия 2"/>
          <p:cNvCxnSpPr/>
          <p:nvPr/>
        </p:nvCxnSpPr>
        <p:spPr>
          <a:xfrm>
            <a:off x="3895595" y="4208745"/>
            <a:ext cx="720247" cy="28809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 flipH="1">
            <a:off x="7703508" y="3895594"/>
            <a:ext cx="914399" cy="60125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796692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2" grpId="0" animBg="1"/>
      <p:bldP spid="13" grpId="0" animBg="1"/>
      <p:bldP spid="10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4294967295"/>
          </p:nvPr>
        </p:nvSpPr>
        <p:spPr>
          <a:xfrm>
            <a:off x="187889" y="112734"/>
            <a:ext cx="5736921" cy="6538891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b="1" dirty="0"/>
              <a:t>Закрепление и обобщение </a:t>
            </a:r>
            <a:r>
              <a:rPr lang="ru-RU" b="1" dirty="0" smtClean="0"/>
              <a:t>материала</a:t>
            </a:r>
            <a:endParaRPr lang="ru-RU" dirty="0"/>
          </a:p>
          <a:p>
            <a:pPr marL="0" indent="0">
              <a:buNone/>
            </a:pPr>
            <a:r>
              <a:rPr lang="ru-RU" sz="2400" i="1" dirty="0"/>
              <a:t>Последовательность работы:</a:t>
            </a:r>
            <a:endParaRPr lang="ru-RU" sz="2400" dirty="0"/>
          </a:p>
          <a:p>
            <a:pPr>
              <a:buFont typeface="Wingdings" pitchFamily="2" charset="2"/>
              <a:buChar char="v"/>
            </a:pPr>
            <a:r>
              <a:rPr lang="ru-RU" dirty="0" smtClean="0"/>
              <a:t> </a:t>
            </a:r>
            <a:r>
              <a:rPr lang="ru-RU" sz="2800" dirty="0"/>
              <a:t>Обозначается тема занятия (фрукты, домашние животные, цветы и т. п) </a:t>
            </a:r>
          </a:p>
          <a:p>
            <a:pPr>
              <a:buFont typeface="Wingdings" pitchFamily="2" charset="2"/>
              <a:buChar char="v"/>
            </a:pPr>
            <a:r>
              <a:rPr lang="ru-RU" sz="2800" dirty="0" smtClean="0"/>
              <a:t>Дети </a:t>
            </a:r>
            <a:r>
              <a:rPr lang="ru-RU" sz="2800" dirty="0"/>
              <a:t>называют слова-существительные и изображают то, что относится к   теме. </a:t>
            </a:r>
          </a:p>
          <a:p>
            <a:pPr>
              <a:buFont typeface="Wingdings" pitchFamily="2" charset="2"/>
              <a:buChar char="v"/>
            </a:pPr>
            <a:r>
              <a:rPr lang="ru-RU" sz="2800" dirty="0" smtClean="0"/>
              <a:t>К </a:t>
            </a:r>
            <a:r>
              <a:rPr lang="ru-RU" sz="2800" dirty="0"/>
              <a:t>каждому существительному подбираются слова-признаки. 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4294967295"/>
          </p:nvPr>
        </p:nvSpPr>
        <p:spPr>
          <a:xfrm>
            <a:off x="5837129" y="112734"/>
            <a:ext cx="6354871" cy="6745266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b="1" dirty="0" smtClean="0"/>
              <a:t>Развитие </a:t>
            </a:r>
            <a:r>
              <a:rPr lang="ru-RU" b="1" dirty="0"/>
              <a:t>связной речи</a:t>
            </a:r>
            <a:r>
              <a:rPr lang="ru-RU" dirty="0"/>
              <a:t> </a:t>
            </a:r>
            <a:endParaRPr lang="ru-RU" dirty="0" smtClean="0"/>
          </a:p>
          <a:p>
            <a:pPr marL="0" indent="0" algn="ctr">
              <a:buNone/>
            </a:pPr>
            <a:r>
              <a:rPr lang="ru-RU" sz="2400" i="1" dirty="0" smtClean="0"/>
              <a:t>Последовательность </a:t>
            </a:r>
            <a:r>
              <a:rPr lang="ru-RU" sz="2400" i="1" dirty="0"/>
              <a:t>работы</a:t>
            </a:r>
            <a:r>
              <a:rPr lang="ru-RU" sz="2400" dirty="0"/>
              <a:t> </a:t>
            </a:r>
            <a:r>
              <a:rPr lang="ru-RU" sz="2400" dirty="0" smtClean="0"/>
              <a:t>по </a:t>
            </a:r>
            <a:r>
              <a:rPr lang="ru-RU" sz="2400" dirty="0"/>
              <a:t>рассказу: </a:t>
            </a:r>
          </a:p>
          <a:p>
            <a:pPr>
              <a:buFont typeface="Wingdings" pitchFamily="2" charset="2"/>
              <a:buChar char="v"/>
            </a:pPr>
            <a:r>
              <a:rPr lang="ru-RU" sz="2800" dirty="0" smtClean="0"/>
              <a:t>Чтение </a:t>
            </a:r>
            <a:r>
              <a:rPr lang="ru-RU" sz="2800" dirty="0"/>
              <a:t>рассказа. Разбираются непонятные </a:t>
            </a:r>
            <a:r>
              <a:rPr lang="ru-RU" sz="2800" dirty="0" smtClean="0"/>
              <a:t>слова. </a:t>
            </a:r>
            <a:r>
              <a:rPr lang="ru-RU" sz="2800" dirty="0"/>
              <a:t>Задаются вопросы по </a:t>
            </a:r>
            <a:r>
              <a:rPr lang="ru-RU" sz="2800" dirty="0" smtClean="0"/>
              <a:t>тексту.</a:t>
            </a:r>
          </a:p>
          <a:p>
            <a:pPr>
              <a:buFont typeface="Wingdings" pitchFamily="2" charset="2"/>
              <a:buChar char="v"/>
            </a:pPr>
            <a:r>
              <a:rPr lang="ru-RU" sz="2800" dirty="0" smtClean="0"/>
              <a:t>Обозначение </a:t>
            </a:r>
            <a:r>
              <a:rPr lang="ru-RU" sz="2800" dirty="0"/>
              <a:t>главной идеи в </a:t>
            </a:r>
            <a:r>
              <a:rPr lang="ru-RU" sz="2800" dirty="0" smtClean="0"/>
              <a:t>центре. </a:t>
            </a:r>
            <a:endParaRPr lang="ru-RU" sz="2800" dirty="0"/>
          </a:p>
          <a:p>
            <a:pPr>
              <a:buFont typeface="Wingdings" pitchFamily="2" charset="2"/>
              <a:buChar char="v"/>
            </a:pPr>
            <a:r>
              <a:rPr lang="ru-RU" sz="2800" dirty="0" smtClean="0"/>
              <a:t>Изображение </a:t>
            </a:r>
            <a:r>
              <a:rPr lang="ru-RU" sz="2800" dirty="0"/>
              <a:t>веток в цвете от главной идеи с нумерацией. </a:t>
            </a:r>
          </a:p>
          <a:p>
            <a:pPr>
              <a:buFont typeface="Wingdings" pitchFamily="2" charset="2"/>
              <a:buChar char="v"/>
            </a:pPr>
            <a:r>
              <a:rPr lang="ru-RU" sz="2800" dirty="0" smtClean="0"/>
              <a:t>Разбор </a:t>
            </a:r>
            <a:r>
              <a:rPr lang="ru-RU" sz="2800" dirty="0"/>
              <a:t>рассказа по частям с последующим </a:t>
            </a:r>
            <a:r>
              <a:rPr lang="ru-RU" sz="2800" dirty="0" smtClean="0"/>
              <a:t>моделированием</a:t>
            </a:r>
          </a:p>
          <a:p>
            <a:pPr>
              <a:buFont typeface="Wingdings" pitchFamily="2" charset="2"/>
              <a:buChar char="v"/>
            </a:pPr>
            <a:r>
              <a:rPr lang="ru-RU" sz="2800" dirty="0" smtClean="0"/>
              <a:t>Моделирование </a:t>
            </a:r>
            <a:r>
              <a:rPr lang="ru-RU" sz="2800" dirty="0"/>
              <a:t>рассказа полностью. </a:t>
            </a:r>
          </a:p>
          <a:p>
            <a:pPr>
              <a:buFont typeface="Wingdings" pitchFamily="2" charset="2"/>
              <a:buChar char="v"/>
            </a:pPr>
            <a:r>
              <a:rPr lang="ru-RU" sz="2800" dirty="0" smtClean="0"/>
              <a:t>Самостоятельное </a:t>
            </a:r>
            <a:r>
              <a:rPr lang="ru-RU" sz="2800" dirty="0"/>
              <a:t>воспроизведение </a:t>
            </a:r>
            <a:r>
              <a:rPr lang="ru-RU" sz="2800" dirty="0" smtClean="0"/>
              <a:t>рассказа (пересказ) </a:t>
            </a:r>
            <a:r>
              <a:rPr lang="ru-RU" sz="2800" dirty="0"/>
              <a:t>по </a:t>
            </a:r>
            <a:r>
              <a:rPr lang="ru-RU" sz="2800" dirty="0" smtClean="0"/>
              <a:t>интеллект-карте</a:t>
            </a:r>
            <a:r>
              <a:rPr lang="ru-RU" sz="2800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1103552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02336" y="457200"/>
            <a:ext cx="11582400" cy="63256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Эффективность применения</a:t>
            </a:r>
            <a:endParaRPr lang="ru-RU" dirty="0"/>
          </a:p>
        </p:txBody>
      </p:sp>
      <p:pic>
        <p:nvPicPr>
          <p:cNvPr id="9" name="Содержимое 8" descr="P1090666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5749447" y="1128495"/>
            <a:ext cx="3770334" cy="2827751"/>
          </a:xfrm>
        </p:spPr>
      </p:pic>
      <p:pic>
        <p:nvPicPr>
          <p:cNvPr id="6" name="Рисунок 5" descr="P109067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787016" y="4052171"/>
            <a:ext cx="3724405" cy="2793304"/>
          </a:xfrm>
          <a:prstGeom prst="rect">
            <a:avLst/>
          </a:prstGeom>
        </p:spPr>
      </p:pic>
      <p:pic>
        <p:nvPicPr>
          <p:cNvPr id="7" name="Содержимое 6" descr="транспорт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182093" y="4021327"/>
            <a:ext cx="4005763" cy="2824147"/>
          </a:xfrm>
          <a:prstGeom prst="rect">
            <a:avLst/>
          </a:prstGeom>
        </p:spPr>
      </p:pic>
      <p:pic>
        <p:nvPicPr>
          <p:cNvPr id="8" name="Содержимое 8" descr="P1090664.JPG"/>
          <p:cNvPicPr>
            <a:picLocks noGrp="1" noChangeAspect="1"/>
          </p:cNvPicPr>
          <p:nvPr>
            <p:ph sz="half" idx="1"/>
          </p:nvPr>
        </p:nvPicPr>
        <p:blipFill>
          <a:blip r:embed="rId5" cstate="print"/>
          <a:stretch>
            <a:fillRect/>
          </a:stretch>
        </p:blipFill>
        <p:spPr>
          <a:xfrm>
            <a:off x="767448" y="1125490"/>
            <a:ext cx="4257755" cy="2926681"/>
          </a:xfrm>
        </p:spPr>
      </p:pic>
    </p:spTree>
    <p:extLst>
      <p:ext uri="{BB962C8B-B14F-4D97-AF65-F5344CB8AC3E}">
        <p14:creationId xmlns:p14="http://schemas.microsoft.com/office/powerpoint/2010/main" val="3804944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1717</TotalTime>
  <Words>632</Words>
  <Application>Microsoft Office PowerPoint</Application>
  <PresentationFormat>Произвольный</PresentationFormat>
  <Paragraphs>102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Трек</vt:lpstr>
      <vt:lpstr>Интеллект-карта - инновационный метод развития познавательной активности детей старшего дошкольного возраста    </vt:lpstr>
      <vt:lpstr>Дошкольное образование на современном этапе </vt:lpstr>
      <vt:lpstr> Интеллектуальная карта –  </vt:lpstr>
      <vt:lpstr>Презентация PowerPoint</vt:lpstr>
      <vt:lpstr>Цель и задачи работы</vt:lpstr>
      <vt:lpstr>Этапы работы</vt:lpstr>
      <vt:lpstr>  Применение интеллект-карт  </vt:lpstr>
      <vt:lpstr>Презентация PowerPoint</vt:lpstr>
      <vt:lpstr>Эффективность применения</vt:lpstr>
      <vt:lpstr>сравнительный анализ  уровней познавательного и речевого развития детей начало года                                                                                 конец года</vt:lpstr>
      <vt:lpstr>План работы на неделю</vt:lpstr>
      <vt:lpstr>Презентация PowerPoint</vt:lpstr>
      <vt:lpstr>Метод  интеллект - карта 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Никита</dc:creator>
  <cp:lastModifiedBy>Пользователь Windows</cp:lastModifiedBy>
  <cp:revision>117</cp:revision>
  <dcterms:created xsi:type="dcterms:W3CDTF">2015-01-01T09:23:28Z</dcterms:created>
  <dcterms:modified xsi:type="dcterms:W3CDTF">2022-12-12T15:05:58Z</dcterms:modified>
</cp:coreProperties>
</file>