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57" r:id="rId3"/>
    <p:sldId id="259" r:id="rId4"/>
    <p:sldId id="260" r:id="rId5"/>
    <p:sldId id="264" r:id="rId6"/>
    <p:sldId id="258" r:id="rId7"/>
    <p:sldId id="261" r:id="rId8"/>
    <p:sldId id="262" r:id="rId9"/>
    <p:sldId id="263"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74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899607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 name="Google Shape;6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36dda5957a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g136dda5957a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 name="Google Shape;10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1" name="Google Shape;11;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5" name="Google Shape;4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8" name="Google Shape;48;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4" name="Google Shape;14;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5" name="Google Shape;15;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20" name="Google Shape;20;p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1" name="Google Shape;21;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4" name="Google Shape;24;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5" name="Google Shape;25;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6" name="Google Shape;26;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9" name="Google Shape;2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2" name="Google Shape;32;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3" name="Google Shape;33;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6" name="Google Shape;3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0" name="Google Shape;40;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1" name="Google Shape;41;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2" name="Google Shape;42;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hyperlink" Target="https://medium.com/@digitallocksingapore21?source=post_page-----8f581af76b0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mydigitallock.com.sg/hdb-door/"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mydigitallock.com.sg/mattres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medium.com/@digitallocksingapore21?source=post_page-----8f581af76b00--------------------------------" TargetMode="External"/><Relationship Id="rId5" Type="http://schemas.openxmlformats.org/officeDocument/2006/relationships/image" Target="../media/image6.jpg"/><Relationship Id="rId4" Type="http://schemas.openxmlformats.org/officeDocument/2006/relationships/hyperlink" Target="https://www.mydigitallock.com.s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hyperlink" Target="https://www.mydigitallock.com.s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hyperlink" Target="https://www.mydigitallock.com.sg/mattres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hyperlink" Target="https://www.mydigitallock.com.s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mydigitallock.com.sg/digital-lock/"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0" y="0"/>
            <a:ext cx="9144003" cy="5143501"/>
          </a:xfrm>
          <a:prstGeom prst="rect">
            <a:avLst/>
          </a:prstGeom>
          <a:noFill/>
          <a:ln>
            <a:noFill/>
          </a:ln>
        </p:spPr>
      </p:pic>
      <p:pic>
        <p:nvPicPr>
          <p:cNvPr id="55" name="Google Shape;55;p13"/>
          <p:cNvPicPr preferRelativeResize="0"/>
          <p:nvPr/>
        </p:nvPicPr>
        <p:blipFill rotWithShape="1">
          <a:blip r:embed="rId4">
            <a:alphaModFix/>
          </a:blip>
          <a:srcRect/>
          <a:stretch/>
        </p:blipFill>
        <p:spPr>
          <a:xfrm>
            <a:off x="2491214" y="1152125"/>
            <a:ext cx="3810925" cy="1247225"/>
          </a:xfrm>
          <a:prstGeom prst="rect">
            <a:avLst/>
          </a:prstGeom>
          <a:noFill/>
          <a:ln>
            <a:noFill/>
          </a:ln>
        </p:spPr>
      </p:pic>
      <p:pic>
        <p:nvPicPr>
          <p:cNvPr id="56" name="Google Shape;56;p13"/>
          <p:cNvPicPr preferRelativeResize="0"/>
          <p:nvPr/>
        </p:nvPicPr>
        <p:blipFill rotWithShape="1">
          <a:blip r:embed="rId5">
            <a:alphaModFix/>
          </a:blip>
          <a:srcRect/>
          <a:stretch/>
        </p:blipFill>
        <p:spPr>
          <a:xfrm>
            <a:off x="6302148" y="1152123"/>
            <a:ext cx="2663525" cy="3991375"/>
          </a:xfrm>
          <a:prstGeom prst="rect">
            <a:avLst/>
          </a:prstGeom>
          <a:noFill/>
          <a:ln>
            <a:noFill/>
          </a:ln>
        </p:spPr>
      </p:pic>
      <p:pic>
        <p:nvPicPr>
          <p:cNvPr id="57" name="Google Shape;57;p13"/>
          <p:cNvPicPr preferRelativeResize="0"/>
          <p:nvPr/>
        </p:nvPicPr>
        <p:blipFill rotWithShape="1">
          <a:blip r:embed="rId6">
            <a:alphaModFix/>
          </a:blip>
          <a:srcRect/>
          <a:stretch/>
        </p:blipFill>
        <p:spPr>
          <a:xfrm>
            <a:off x="45500" y="1550100"/>
            <a:ext cx="2395600" cy="3593399"/>
          </a:xfrm>
          <a:prstGeom prst="rect">
            <a:avLst/>
          </a:prstGeom>
          <a:noFill/>
          <a:ln>
            <a:noFill/>
          </a:ln>
        </p:spPr>
      </p:pic>
      <p:sp>
        <p:nvSpPr>
          <p:cNvPr id="58" name="Google Shape;58;p13"/>
          <p:cNvSpPr txBox="1">
            <a:spLocks noGrp="1"/>
          </p:cNvSpPr>
          <p:nvPr>
            <p:ph type="title"/>
          </p:nvPr>
        </p:nvSpPr>
        <p:spPr>
          <a:xfrm>
            <a:off x="2090512" y="2915414"/>
            <a:ext cx="4654854" cy="234186"/>
          </a:xfrm>
          <a:prstGeom prst="rect">
            <a:avLst/>
          </a:prstGeom>
          <a:noFill/>
          <a:ln>
            <a:noFill/>
          </a:ln>
        </p:spPr>
        <p:txBody>
          <a:bodyPr spcFirstLastPara="1" wrap="square" lIns="91425" tIns="91425" rIns="91425" bIns="91425" anchor="ctr" anchorCtr="0">
            <a:noAutofit/>
          </a:bodyPr>
          <a:lstStyle/>
          <a:p>
            <a:r>
              <a:rPr lang="en-US" sz="1500" b="1" dirty="0">
                <a:latin typeface="Calibri" panose="020F0502020204030204" pitchFamily="34" charset="0"/>
                <a:cs typeface="Calibri" panose="020F0502020204030204" pitchFamily="34" charset="0"/>
              </a:rPr>
              <a:t>Digital Locks: Enhancing Security and Convenience in the Modern Age — My Digital lock</a:t>
            </a:r>
            <a:br>
              <a:rPr lang="en-US" sz="1500" b="1" dirty="0">
                <a:latin typeface="Calibri" panose="020F0502020204030204" pitchFamily="34" charset="0"/>
                <a:cs typeface="Calibri" panose="020F0502020204030204" pitchFamily="34" charset="0"/>
              </a:rPr>
            </a:br>
            <a:br>
              <a:rPr lang="en-US" sz="1500" dirty="0">
                <a:latin typeface="Calibri" panose="020F0502020204030204" pitchFamily="34" charset="0"/>
                <a:cs typeface="Calibri" panose="020F0502020204030204" pitchFamily="34" charset="0"/>
                <a:hlinkClick r:id="rId7"/>
              </a:rPr>
            </a:br>
            <a:endParaRPr sz="1500" dirty="0">
              <a:solidFill>
                <a:schemeClr val="lt1"/>
              </a:solidFill>
              <a:latin typeface="Calibri" panose="020F0502020204030204" pitchFamily="34" charset="0"/>
              <a:ea typeface="Bookman Old Style"/>
              <a:cs typeface="Calibri" panose="020F0502020204030204" pitchFamily="34" charset="0"/>
              <a:sym typeface="Bookman Old Styl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rotWithShape="1">
          <a:blip r:embed="rId3">
            <a:alphaModFix/>
          </a:blip>
          <a:srcRect/>
          <a:stretch/>
        </p:blipFill>
        <p:spPr>
          <a:xfrm>
            <a:off x="0" y="-10633"/>
            <a:ext cx="9144003" cy="5143501"/>
          </a:xfrm>
          <a:prstGeom prst="rect">
            <a:avLst/>
          </a:prstGeom>
          <a:noFill/>
          <a:ln>
            <a:noFill/>
          </a:ln>
        </p:spPr>
      </p:pic>
      <p:sp>
        <p:nvSpPr>
          <p:cNvPr id="64" name="Google Shape;64;p14"/>
          <p:cNvSpPr txBox="1">
            <a:spLocks noGrp="1"/>
          </p:cNvSpPr>
          <p:nvPr>
            <p:ph type="body" idx="1"/>
          </p:nvPr>
        </p:nvSpPr>
        <p:spPr>
          <a:xfrm>
            <a:off x="311700" y="545925"/>
            <a:ext cx="8520600" cy="1962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58"/>
              <a:buNone/>
            </a:pPr>
            <a:r>
              <a:rPr lang="en-US" sz="3000" dirty="0">
                <a:solidFill>
                  <a:schemeClr val="lt1"/>
                </a:solidFill>
                <a:latin typeface="Bookman Old Style"/>
                <a:ea typeface="Bookman Old Style"/>
                <a:cs typeface="Bookman Old Style"/>
                <a:sym typeface="Bookman Old Style"/>
              </a:rPr>
              <a:t>My Digital Lock</a:t>
            </a:r>
            <a:endParaRPr dirty="0"/>
          </a:p>
          <a:p>
            <a:pPr marL="0" lvl="0" indent="0" algn="l" rtl="0">
              <a:lnSpc>
                <a:spcPct val="115000"/>
              </a:lnSpc>
              <a:spcBef>
                <a:spcPts val="0"/>
              </a:spcBef>
              <a:spcAft>
                <a:spcPts val="0"/>
              </a:spcAft>
              <a:buClr>
                <a:schemeClr val="dk1"/>
              </a:buClr>
              <a:buSzPts val="656"/>
              <a:buNone/>
            </a:pPr>
            <a:endParaRPr sz="1700" dirty="0">
              <a:solidFill>
                <a:schemeClr val="lt1"/>
              </a:solidFill>
              <a:latin typeface="Bookman Old Style"/>
              <a:ea typeface="Bookman Old Style"/>
              <a:cs typeface="Bookman Old Style"/>
              <a:sym typeface="Bookman Old Style"/>
            </a:endParaRPr>
          </a:p>
          <a:p>
            <a:pPr marL="0" lvl="0" indent="0" algn="l" rtl="0">
              <a:lnSpc>
                <a:spcPct val="115000"/>
              </a:lnSpc>
              <a:spcBef>
                <a:spcPts val="0"/>
              </a:spcBef>
              <a:spcAft>
                <a:spcPts val="0"/>
              </a:spcAft>
              <a:buClr>
                <a:schemeClr val="dk1"/>
              </a:buClr>
              <a:buSzPts val="656"/>
              <a:buNone/>
            </a:pPr>
            <a:r>
              <a:rPr lang="en-US" sz="1700" dirty="0">
                <a:solidFill>
                  <a:schemeClr val="lt1"/>
                </a:solidFill>
                <a:latin typeface="Bookman Old Style"/>
                <a:ea typeface="Bookman Old Style"/>
                <a:cs typeface="Bookman Old Style"/>
                <a:sym typeface="Bookman Old Style"/>
              </a:rPr>
              <a:t>My Digital Lock expert in Gateman, KEYWE Smart Home, EPIC &amp; Samsung Digital Lock with installation of EC Condo &amp; HDB Fire Rated Main </a:t>
            </a:r>
            <a:r>
              <a:rPr lang="en-US" sz="1700" dirty="0">
                <a:solidFill>
                  <a:schemeClr val="lt1"/>
                </a:solidFill>
                <a:latin typeface="Bookman Old Style"/>
                <a:ea typeface="Bookman Old Style"/>
                <a:cs typeface="Bookman Old Style"/>
                <a:sym typeface="Bookman Old Style"/>
                <a:hlinkClick r:id="rId4"/>
              </a:rPr>
              <a:t>Door</a:t>
            </a:r>
            <a:r>
              <a:rPr lang="en-US" sz="1700" dirty="0">
                <a:solidFill>
                  <a:schemeClr val="lt1"/>
                </a:solidFill>
                <a:latin typeface="Bookman Old Style"/>
                <a:ea typeface="Bookman Old Style"/>
                <a:cs typeface="Bookman Old Style"/>
                <a:sym typeface="Bookman Old Style"/>
              </a:rPr>
              <a:t> in Singapore.</a:t>
            </a:r>
            <a:endParaRPr dirty="0"/>
          </a:p>
        </p:txBody>
      </p:sp>
      <p:pic>
        <p:nvPicPr>
          <p:cNvPr id="65" name="Google Shape;65;p14"/>
          <p:cNvPicPr preferRelativeResize="0"/>
          <p:nvPr/>
        </p:nvPicPr>
        <p:blipFill rotWithShape="1">
          <a:blip r:embed="rId5">
            <a:alphaModFix/>
          </a:blip>
          <a:srcRect/>
          <a:stretch/>
        </p:blipFill>
        <p:spPr>
          <a:xfrm>
            <a:off x="434600" y="2683825"/>
            <a:ext cx="1745975" cy="26189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a:alphaModFix/>
          </a:blip>
          <a:srcRect/>
          <a:stretch/>
        </p:blipFill>
        <p:spPr>
          <a:xfrm>
            <a:off x="0" y="-10633"/>
            <a:ext cx="9144003" cy="5143501"/>
          </a:xfrm>
          <a:prstGeom prst="rect">
            <a:avLst/>
          </a:prstGeom>
          <a:noFill/>
          <a:ln>
            <a:noFill/>
          </a:ln>
        </p:spPr>
      </p:pic>
      <p:sp>
        <p:nvSpPr>
          <p:cNvPr id="78" name="Google Shape;78;p16"/>
          <p:cNvSpPr txBox="1">
            <a:spLocks noGrp="1"/>
          </p:cNvSpPr>
          <p:nvPr>
            <p:ph type="title"/>
          </p:nvPr>
        </p:nvSpPr>
        <p:spPr>
          <a:xfrm>
            <a:off x="340729" y="92349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endParaRPr sz="1600" dirty="0">
              <a:solidFill>
                <a:schemeClr val="lt1"/>
              </a:solidFill>
              <a:latin typeface="Bookman Old Style"/>
              <a:ea typeface="Bookman Old Style"/>
              <a:cs typeface="Bookman Old Style"/>
              <a:sym typeface="Bookman Old Style"/>
            </a:endParaRPr>
          </a:p>
          <a:p>
            <a:pPr marL="0" lvl="0" indent="0" algn="l" rtl="0">
              <a:lnSpc>
                <a:spcPct val="100000"/>
              </a:lnSpc>
              <a:spcBef>
                <a:spcPts val="0"/>
              </a:spcBef>
              <a:spcAft>
                <a:spcPts val="0"/>
              </a:spcAft>
              <a:buSzPts val="2800"/>
              <a:buNone/>
            </a:pPr>
            <a:r>
              <a:rPr lang="en-US" sz="1600" dirty="0">
                <a:solidFill>
                  <a:schemeClr val="lt1"/>
                </a:solidFill>
                <a:latin typeface="Bookman Old Style"/>
                <a:ea typeface="Bookman Old Style"/>
                <a:cs typeface="Bookman Old Style"/>
                <a:sym typeface="Bookman Old Style"/>
              </a:rPr>
              <a:t>My President Mattress OEM mattress that is supplied to most of the top hotel and endorsed by more than 50 famous celebrities in Singapore My President Mattress have sold more than 10,000 pieces of mattress at factory price so that everyone could afford a luxurious and comfortable sleep In My President </a:t>
            </a:r>
            <a:r>
              <a:rPr lang="en-US" sz="1600" dirty="0">
                <a:solidFill>
                  <a:schemeClr val="lt1"/>
                </a:solidFill>
                <a:latin typeface="Bookman Old Style"/>
                <a:ea typeface="Bookman Old Style"/>
                <a:cs typeface="Bookman Old Style"/>
                <a:sym typeface="Bookman Old Style"/>
                <a:hlinkClick r:id="rId4"/>
              </a:rPr>
              <a:t>Mattress</a:t>
            </a:r>
            <a:r>
              <a:rPr lang="en-US" sz="1600" dirty="0">
                <a:solidFill>
                  <a:schemeClr val="lt1"/>
                </a:solidFill>
                <a:latin typeface="Bookman Old Style"/>
                <a:ea typeface="Bookman Old Style"/>
                <a:cs typeface="Bookman Old Style"/>
                <a:sym typeface="Bookman Old Style"/>
              </a:rPr>
              <a:t>, we also customize luxurious storage bed frame to fit all mattress height at factory price with free installation Visit our 3 major showrooms today</a:t>
            </a:r>
            <a:endParaRPr sz="1600" dirty="0">
              <a:solidFill>
                <a:schemeClr val="lt1"/>
              </a:solidFill>
              <a:latin typeface="Bookman Old Style"/>
              <a:ea typeface="Bookman Old Style"/>
              <a:cs typeface="Bookman Old Style"/>
              <a:sym typeface="Bookman Old Style"/>
            </a:endParaRPr>
          </a:p>
        </p:txBody>
      </p:sp>
      <p:sp>
        <p:nvSpPr>
          <p:cNvPr id="79" name="Google Shape;79;p16"/>
          <p:cNvSpPr txBox="1">
            <a:spLocks noGrp="1"/>
          </p:cNvSpPr>
          <p:nvPr>
            <p:ph type="body" idx="1"/>
          </p:nvPr>
        </p:nvSpPr>
        <p:spPr>
          <a:xfrm>
            <a:off x="162850" y="429459"/>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050" dirty="0">
              <a:solidFill>
                <a:srgbClr val="C90500"/>
              </a:solidFill>
              <a:highlight>
                <a:srgbClr val="F1F1F1"/>
              </a:highlight>
            </a:endParaRPr>
          </a:p>
          <a:p>
            <a:pPr marL="114300" lvl="0" indent="0" algn="l" rtl="0">
              <a:lnSpc>
                <a:spcPct val="115000"/>
              </a:lnSpc>
              <a:spcBef>
                <a:spcPts val="0"/>
              </a:spcBef>
              <a:spcAft>
                <a:spcPts val="0"/>
              </a:spcAft>
              <a:buSzPts val="1800"/>
              <a:buNone/>
            </a:pPr>
            <a:r>
              <a:rPr lang="en-US" sz="2000" b="1" dirty="0">
                <a:solidFill>
                  <a:schemeClr val="lt1"/>
                </a:solidFill>
              </a:rPr>
              <a:t> My President Hotel Quality Mattress	</a:t>
            </a:r>
            <a:endParaRPr sz="2000" b="1" dirty="0">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7"/>
          <p:cNvPicPr preferRelativeResize="0"/>
          <p:nvPr/>
        </p:nvPicPr>
        <p:blipFill rotWithShape="1">
          <a:blip r:embed="rId3">
            <a:alphaModFix/>
          </a:blip>
          <a:srcRect/>
          <a:stretch/>
        </p:blipFill>
        <p:spPr>
          <a:xfrm>
            <a:off x="0" y="0"/>
            <a:ext cx="5713288" cy="5143501"/>
          </a:xfrm>
          <a:prstGeom prst="rect">
            <a:avLst/>
          </a:prstGeom>
          <a:noFill/>
          <a:ln>
            <a:noFill/>
          </a:ln>
        </p:spPr>
      </p:pic>
      <p:sp>
        <p:nvSpPr>
          <p:cNvPr id="85" name="Google Shape;85;p17"/>
          <p:cNvSpPr txBox="1">
            <a:spLocks noGrp="1"/>
          </p:cNvSpPr>
          <p:nvPr>
            <p:ph type="body" idx="1"/>
          </p:nvPr>
        </p:nvSpPr>
        <p:spPr>
          <a:xfrm>
            <a:off x="300730" y="1369455"/>
            <a:ext cx="5312313" cy="3611253"/>
          </a:xfrm>
          <a:prstGeom prst="rect">
            <a:avLst/>
          </a:prstGeom>
          <a:noFill/>
          <a:ln>
            <a:noFill/>
          </a:ln>
        </p:spPr>
        <p:txBody>
          <a:bodyPr spcFirstLastPara="1" wrap="square" lIns="91425" tIns="91425" rIns="91425" bIns="91425" anchor="t" anchorCtr="0">
            <a:noAutofit/>
          </a:bodyPr>
          <a:lstStyle/>
          <a:p>
            <a:pPr marL="114300" indent="0">
              <a:lnSpc>
                <a:spcPct val="200000"/>
              </a:lnSpc>
              <a:buNone/>
            </a:pPr>
            <a:r>
              <a:rPr lang="en-US" sz="1000" dirty="0">
                <a:latin typeface="Calibri" panose="020F0502020204030204" pitchFamily="34" charset="0"/>
                <a:cs typeface="Calibri" panose="020F0502020204030204" pitchFamily="34" charset="0"/>
              </a:rPr>
              <a:t>In an era where technology reigns supreme, </a:t>
            </a:r>
            <a:r>
              <a:rPr lang="en-US" sz="1000" u="sng" dirty="0">
                <a:latin typeface="Calibri" panose="020F0502020204030204" pitchFamily="34" charset="0"/>
                <a:cs typeface="Calibri" panose="020F0502020204030204" pitchFamily="34" charset="0"/>
                <a:hlinkClick r:id="rId4"/>
              </a:rPr>
              <a:t>digital lock</a:t>
            </a:r>
            <a:r>
              <a:rPr lang="en-US" sz="1000" dirty="0">
                <a:latin typeface="Calibri" panose="020F0502020204030204" pitchFamily="34" charset="0"/>
                <a:cs typeface="Calibri" panose="020F0502020204030204" pitchFamily="34" charset="0"/>
              </a:rPr>
              <a:t>s have emerged as a vital solution for enhancing security and convenience in both residential and commercial spaces. Unlike traditional mechanical locks, digital locks utilize electronic components to control access. They offer a range of authentication methods such as PIN codes, key cards, biometrics, or even smartphone apps, providing users with diverse and customizable access options. One of the main advantages of digital locks is their enhanced security features. They often come equipped with built-in alarms, tamper detection, and audit trails, enabling owners to monitor access history and potential breaches. </a:t>
            </a:r>
            <a:br>
              <a:rPr lang="en-US" sz="1000" dirty="0">
                <a:latin typeface="Calibri" panose="020F0502020204030204" pitchFamily="34" charset="0"/>
                <a:cs typeface="Calibri" panose="020F0502020204030204" pitchFamily="34" charset="0"/>
              </a:rPr>
            </a:br>
            <a:br>
              <a:rPr lang="en-US" sz="1000" dirty="0">
                <a:latin typeface="Calibri" panose="020F0502020204030204" pitchFamily="34" charset="0"/>
                <a:cs typeface="Calibri" panose="020F0502020204030204" pitchFamily="34" charset="0"/>
              </a:rPr>
            </a:br>
            <a:endParaRPr lang="en-GB" sz="1000" dirty="0">
              <a:latin typeface="Calibri" panose="020F0502020204030204" pitchFamily="34" charset="0"/>
              <a:ea typeface="Ebrima" panose="02000000000000000000" pitchFamily="2" charset="0"/>
              <a:cs typeface="Calibri" panose="020F0502020204030204" pitchFamily="34" charset="0"/>
              <a:sym typeface="Bookman Old Style"/>
            </a:endParaRPr>
          </a:p>
        </p:txBody>
      </p:sp>
      <p:pic>
        <p:nvPicPr>
          <p:cNvPr id="86" name="Google Shape;86;p17"/>
          <p:cNvPicPr preferRelativeResize="0"/>
          <p:nvPr/>
        </p:nvPicPr>
        <p:blipFill rotWithShape="1">
          <a:blip r:embed="rId5">
            <a:alphaModFix/>
          </a:blip>
          <a:srcRect/>
          <a:stretch/>
        </p:blipFill>
        <p:spPr>
          <a:xfrm>
            <a:off x="5713288" y="0"/>
            <a:ext cx="3430723" cy="5143498"/>
          </a:xfrm>
          <a:prstGeom prst="rect">
            <a:avLst/>
          </a:prstGeom>
          <a:noFill/>
          <a:ln>
            <a:noFill/>
          </a:ln>
        </p:spPr>
      </p:pic>
      <p:sp>
        <p:nvSpPr>
          <p:cNvPr id="2" name="Google Shape;79;p16">
            <a:extLst>
              <a:ext uri="{FF2B5EF4-FFF2-40B4-BE49-F238E27FC236}">
                <a16:creationId xmlns:a16="http://schemas.microsoft.com/office/drawing/2014/main" id="{E296FF69-0032-3004-5076-404C9DC57E7D}"/>
              </a:ext>
            </a:extLst>
          </p:cNvPr>
          <p:cNvSpPr txBox="1">
            <a:spLocks/>
          </p:cNvSpPr>
          <p:nvPr/>
        </p:nvSpPr>
        <p:spPr>
          <a:xfrm>
            <a:off x="200486" y="305066"/>
            <a:ext cx="5312313" cy="53072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buNone/>
            </a:pPr>
            <a:r>
              <a:rPr lang="en-US" b="1" dirty="0"/>
              <a:t>Digital Locks: Enhancing Security and Convenience in the Modern Age — My Digital lock</a:t>
            </a:r>
          </a:p>
          <a:p>
            <a:pPr marL="114300" indent="0">
              <a:buNone/>
            </a:pPr>
            <a:br>
              <a:rPr lang="en-US" dirty="0">
                <a:hlinkClick r:id="rId6"/>
              </a:rPr>
            </a:br>
            <a:br>
              <a:rPr lang="en-US" dirty="0"/>
            </a:br>
            <a:endParaRPr lang="en-US" sz="1600" b="1" dirty="0">
              <a:effectLst/>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7"/>
          <p:cNvPicPr preferRelativeResize="0"/>
          <p:nvPr/>
        </p:nvPicPr>
        <p:blipFill rotWithShape="1">
          <a:blip r:embed="rId3">
            <a:alphaModFix/>
          </a:blip>
          <a:srcRect/>
          <a:stretch/>
        </p:blipFill>
        <p:spPr>
          <a:xfrm>
            <a:off x="0" y="0"/>
            <a:ext cx="5713288" cy="5143501"/>
          </a:xfrm>
          <a:prstGeom prst="rect">
            <a:avLst/>
          </a:prstGeom>
          <a:noFill/>
          <a:ln>
            <a:noFill/>
          </a:ln>
        </p:spPr>
      </p:pic>
      <p:sp>
        <p:nvSpPr>
          <p:cNvPr id="85" name="Google Shape;85;p17"/>
          <p:cNvSpPr txBox="1">
            <a:spLocks noGrp="1"/>
          </p:cNvSpPr>
          <p:nvPr>
            <p:ph type="body" idx="1"/>
          </p:nvPr>
        </p:nvSpPr>
        <p:spPr>
          <a:xfrm>
            <a:off x="200488" y="920721"/>
            <a:ext cx="5312313" cy="3611253"/>
          </a:xfrm>
          <a:prstGeom prst="rect">
            <a:avLst/>
          </a:prstGeom>
          <a:noFill/>
          <a:ln>
            <a:noFill/>
          </a:ln>
        </p:spPr>
        <p:txBody>
          <a:bodyPr spcFirstLastPara="1" wrap="square" lIns="91425" tIns="91425" rIns="91425" bIns="91425" anchor="t" anchorCtr="0">
            <a:noAutofit/>
          </a:bodyPr>
          <a:lstStyle/>
          <a:p>
            <a:pPr marL="114300" indent="0">
              <a:lnSpc>
                <a:spcPct val="200000"/>
              </a:lnSpc>
              <a:buNone/>
            </a:pPr>
            <a:r>
              <a:rPr lang="en-US" sz="1000" dirty="0">
                <a:latin typeface="Calibri" panose="020F0502020204030204" pitchFamily="34" charset="0"/>
                <a:cs typeface="Calibri" panose="020F0502020204030204" pitchFamily="34" charset="0"/>
              </a:rPr>
              <a:t>Moreover, since PIN codes can be easily changed, there’s no need for lock replacements if security is compromised. Digital locks also offer unparalleled convenience. No more fumbling for keys in the dark or carrying a bulky keychain. With digital locks, users can swiftly access their premises with a simple code or a tap on their smartphones. As technology evolves, digital locks continue to adapt, integrating with smart home systems and virtual assistants. These innovative locks are undoubtedly the way forward, bridging security and convenience seamlessly for the modern world.</a:t>
            </a:r>
          </a:p>
          <a:p>
            <a:pPr marL="114300" indent="0">
              <a:lnSpc>
                <a:spcPct val="200000"/>
              </a:lnSpc>
              <a:buNone/>
            </a:pPr>
            <a:r>
              <a:rPr lang="en-US" sz="1000" b="1" dirty="0">
                <a:latin typeface="Calibri" panose="020F0502020204030204" pitchFamily="34" charset="0"/>
                <a:cs typeface="Calibri" panose="020F0502020204030204" pitchFamily="34" charset="0"/>
              </a:rPr>
              <a:t>Website : </a:t>
            </a:r>
            <a:r>
              <a:rPr lang="en-US" sz="1000" b="1" u="sng" dirty="0">
                <a:latin typeface="Calibri" panose="020F0502020204030204" pitchFamily="34" charset="0"/>
                <a:cs typeface="Calibri" panose="020F0502020204030204" pitchFamily="34" charset="0"/>
                <a:hlinkClick r:id="rId4"/>
              </a:rPr>
              <a:t>https://www.mydigitallock.com.sg</a:t>
            </a:r>
            <a:endParaRPr lang="en-US" sz="1000" dirty="0">
              <a:latin typeface="Calibri" panose="020F0502020204030204" pitchFamily="34" charset="0"/>
              <a:cs typeface="Calibri" panose="020F0502020204030204" pitchFamily="34" charset="0"/>
            </a:endParaRPr>
          </a:p>
          <a:p>
            <a:pPr marL="114300" indent="0">
              <a:lnSpc>
                <a:spcPct val="200000"/>
              </a:lnSpc>
              <a:buNone/>
            </a:pPr>
            <a:br>
              <a:rPr lang="en-US" sz="1000" dirty="0">
                <a:latin typeface="Calibri" panose="020F0502020204030204" pitchFamily="34" charset="0"/>
                <a:cs typeface="Calibri" panose="020F0502020204030204" pitchFamily="34" charset="0"/>
              </a:rPr>
            </a:br>
            <a:br>
              <a:rPr lang="en-US" sz="1000" dirty="0">
                <a:latin typeface="Calibri" panose="020F0502020204030204" pitchFamily="34" charset="0"/>
                <a:cs typeface="Calibri" panose="020F0502020204030204" pitchFamily="34" charset="0"/>
              </a:rPr>
            </a:br>
            <a:endParaRPr lang="en-GB" sz="1000" dirty="0">
              <a:latin typeface="Calibri" panose="020F0502020204030204" pitchFamily="34" charset="0"/>
              <a:ea typeface="Ebrima" panose="02000000000000000000" pitchFamily="2" charset="0"/>
              <a:cs typeface="Calibri" panose="020F0502020204030204" pitchFamily="34" charset="0"/>
              <a:sym typeface="Bookman Old Style"/>
            </a:endParaRPr>
          </a:p>
        </p:txBody>
      </p:sp>
      <p:pic>
        <p:nvPicPr>
          <p:cNvPr id="86" name="Google Shape;86;p17"/>
          <p:cNvPicPr preferRelativeResize="0"/>
          <p:nvPr/>
        </p:nvPicPr>
        <p:blipFill rotWithShape="1">
          <a:blip r:embed="rId5">
            <a:alphaModFix/>
          </a:blip>
          <a:srcRect/>
          <a:stretch/>
        </p:blipFill>
        <p:spPr>
          <a:xfrm>
            <a:off x="5713288" y="0"/>
            <a:ext cx="3430723" cy="5143498"/>
          </a:xfrm>
          <a:prstGeom prst="rect">
            <a:avLst/>
          </a:prstGeom>
          <a:noFill/>
          <a:ln>
            <a:noFill/>
          </a:ln>
        </p:spPr>
      </p:pic>
    </p:spTree>
    <p:extLst>
      <p:ext uri="{BB962C8B-B14F-4D97-AF65-F5344CB8AC3E}">
        <p14:creationId xmlns:p14="http://schemas.microsoft.com/office/powerpoint/2010/main" val="2276137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pic>
        <p:nvPicPr>
          <p:cNvPr id="70" name="Google Shape;70;p15"/>
          <p:cNvPicPr preferRelativeResize="0"/>
          <p:nvPr/>
        </p:nvPicPr>
        <p:blipFill rotWithShape="1">
          <a:blip r:embed="rId3">
            <a:alphaModFix/>
          </a:blip>
          <a:srcRect/>
          <a:stretch/>
        </p:blipFill>
        <p:spPr>
          <a:xfrm>
            <a:off x="0" y="-10633"/>
            <a:ext cx="9144003" cy="5143501"/>
          </a:xfrm>
          <a:prstGeom prst="rect">
            <a:avLst/>
          </a:prstGeom>
          <a:noFill/>
          <a:ln>
            <a:noFill/>
          </a:ln>
        </p:spPr>
      </p:pic>
      <p:sp>
        <p:nvSpPr>
          <p:cNvPr id="71" name="Google Shape;71;p15"/>
          <p:cNvSpPr txBox="1"/>
          <p:nvPr/>
        </p:nvSpPr>
        <p:spPr>
          <a:xfrm>
            <a:off x="98878" y="4323812"/>
            <a:ext cx="8520600" cy="698084"/>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endParaRPr/>
          </a:p>
        </p:txBody>
      </p:sp>
      <p:pic>
        <p:nvPicPr>
          <p:cNvPr id="4" name="Picture 3">
            <a:hlinkClick r:id="rId4"/>
            <a:extLst>
              <a:ext uri="{FF2B5EF4-FFF2-40B4-BE49-F238E27FC236}">
                <a16:creationId xmlns:a16="http://schemas.microsoft.com/office/drawing/2014/main" id="{89380A34-2A59-4C6E-9155-DFBD523D666E}"/>
              </a:ext>
            </a:extLst>
          </p:cNvPr>
          <p:cNvPicPr>
            <a:picLocks noChangeAspect="1"/>
          </p:cNvPicPr>
          <p:nvPr/>
        </p:nvPicPr>
        <p:blipFill>
          <a:blip r:embed="rId5"/>
          <a:stretch>
            <a:fillRect/>
          </a:stretch>
        </p:blipFill>
        <p:spPr>
          <a:xfrm>
            <a:off x="0" y="0"/>
            <a:ext cx="9144000" cy="5143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Google Shape;91;p18"/>
          <p:cNvPicPr preferRelativeResize="0"/>
          <p:nvPr/>
        </p:nvPicPr>
        <p:blipFill rotWithShape="1">
          <a:blip r:embed="rId3">
            <a:alphaModFix/>
          </a:blip>
          <a:srcRect/>
          <a:stretch/>
        </p:blipFill>
        <p:spPr>
          <a:xfrm>
            <a:off x="0" y="0"/>
            <a:ext cx="9144000" cy="5143501"/>
          </a:xfrm>
          <a:prstGeom prst="rect">
            <a:avLst/>
          </a:prstGeom>
          <a:noFill/>
          <a:ln>
            <a:noFill/>
          </a:ln>
        </p:spPr>
      </p:pic>
      <p:sp>
        <p:nvSpPr>
          <p:cNvPr id="92" name="Google Shape;92;p18"/>
          <p:cNvSpPr/>
          <p:nvPr/>
        </p:nvSpPr>
        <p:spPr>
          <a:xfrm>
            <a:off x="4477875" y="1032825"/>
            <a:ext cx="4442700" cy="1847400"/>
          </a:xfrm>
          <a:prstGeom prst="rect">
            <a:avLst/>
          </a:prstGeom>
          <a:noFill/>
          <a:ln>
            <a:noFill/>
          </a:ln>
        </p:spPr>
        <p:txBody>
          <a:bodyPr spcFirstLastPara="1" wrap="square" lIns="91425" tIns="45700" rIns="91425" bIns="45700" anchor="t" anchorCtr="0">
            <a:noAutofit/>
          </a:bodyPr>
          <a:lstStyle/>
          <a:p>
            <a:pPr marL="114300" marR="0" lvl="0" indent="0" algn="l" rtl="0">
              <a:lnSpc>
                <a:spcPct val="100000"/>
              </a:lnSpc>
              <a:spcBef>
                <a:spcPts val="0"/>
              </a:spcBef>
              <a:spcAft>
                <a:spcPts val="0"/>
              </a:spcAft>
              <a:buNone/>
            </a:pPr>
            <a:r>
              <a:rPr lang="en-US">
                <a:solidFill>
                  <a:schemeClr val="lt1"/>
                </a:solidFill>
                <a:latin typeface="Bookman Old Style"/>
                <a:ea typeface="Bookman Old Style"/>
                <a:cs typeface="Bookman Old Style"/>
                <a:sym typeface="Bookman Old Style"/>
              </a:rPr>
              <a:t>Visit our Showroom (By invitation only)</a:t>
            </a:r>
            <a:endParaRPr>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None/>
            </a:pPr>
            <a:r>
              <a:rPr lang="en-US">
                <a:solidFill>
                  <a:schemeClr val="lt1"/>
                </a:solidFill>
                <a:latin typeface="Bookman Old Style"/>
                <a:ea typeface="Bookman Old Style"/>
                <a:cs typeface="Bookman Old Style"/>
                <a:sym typeface="Bookman Old Style"/>
              </a:rPr>
              <a:t>10 Arumugam Road #08-01,</a:t>
            </a:r>
            <a:endParaRPr>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None/>
            </a:pPr>
            <a:r>
              <a:rPr lang="en-US">
                <a:solidFill>
                  <a:schemeClr val="lt1"/>
                </a:solidFill>
                <a:latin typeface="Bookman Old Style"/>
                <a:ea typeface="Bookman Old Style"/>
                <a:cs typeface="Bookman Old Style"/>
                <a:sym typeface="Bookman Old Style"/>
              </a:rPr>
              <a:t>LTC Building A,</a:t>
            </a:r>
            <a:endParaRPr>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None/>
            </a:pPr>
            <a:r>
              <a:rPr lang="en-US">
                <a:solidFill>
                  <a:schemeClr val="lt1"/>
                </a:solidFill>
                <a:latin typeface="Bookman Old Style"/>
                <a:ea typeface="Bookman Old Style"/>
                <a:cs typeface="Bookman Old Style"/>
                <a:sym typeface="Bookman Old Style"/>
              </a:rPr>
              <a:t>Singapore 409957</a:t>
            </a:r>
            <a:endParaRPr>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None/>
            </a:pPr>
            <a:r>
              <a:rPr lang="en-US">
                <a:solidFill>
                  <a:schemeClr val="lt1"/>
                </a:solidFill>
                <a:latin typeface="Bookman Old Style"/>
                <a:ea typeface="Bookman Old Style"/>
                <a:cs typeface="Bookman Old Style"/>
                <a:sym typeface="Bookman Old Style"/>
              </a:rPr>
              <a:t>(Formerly Lion Industrial Building) </a:t>
            </a:r>
            <a:endParaRPr>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None/>
            </a:pPr>
            <a:endParaRPr>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None/>
            </a:pPr>
            <a:r>
              <a:rPr lang="en-US" b="1">
                <a:solidFill>
                  <a:schemeClr val="lt1"/>
                </a:solidFill>
                <a:latin typeface="Bookman Old Style"/>
                <a:ea typeface="Bookman Old Style"/>
                <a:cs typeface="Bookman Old Style"/>
                <a:sym typeface="Bookman Old Style"/>
              </a:rPr>
              <a:t>OPERATING HOURS:</a:t>
            </a:r>
            <a:endParaRPr b="1">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None/>
            </a:pPr>
            <a:r>
              <a:rPr lang="en-US" b="1">
                <a:solidFill>
                  <a:schemeClr val="lt1"/>
                </a:solidFill>
                <a:latin typeface="Bookman Old Style"/>
                <a:ea typeface="Bookman Old Style"/>
                <a:cs typeface="Bookman Old Style"/>
                <a:sym typeface="Bookman Old Style"/>
              </a:rPr>
              <a:t>Daily: 10AM to 8PM</a:t>
            </a:r>
            <a:endParaRPr b="1">
              <a:solidFill>
                <a:schemeClr val="lt1"/>
              </a:solidFill>
              <a:latin typeface="Bookman Old Style"/>
              <a:ea typeface="Bookman Old Style"/>
              <a:cs typeface="Bookman Old Style"/>
              <a:sym typeface="Bookman Old Style"/>
            </a:endParaRPr>
          </a:p>
          <a:p>
            <a:pPr marL="114300" marR="0" lvl="0" indent="0" algn="l" rtl="0">
              <a:lnSpc>
                <a:spcPct val="100000"/>
              </a:lnSpc>
              <a:spcBef>
                <a:spcPts val="0"/>
              </a:spcBef>
              <a:spcAft>
                <a:spcPts val="0"/>
              </a:spcAft>
              <a:buClr>
                <a:srgbClr val="000000"/>
              </a:buClr>
              <a:buSzPts val="1400"/>
              <a:buFont typeface="Arial"/>
              <a:buNone/>
            </a:pPr>
            <a:endParaRPr>
              <a:solidFill>
                <a:schemeClr val="lt1"/>
              </a:solidFill>
              <a:latin typeface="Bookman Old Style"/>
              <a:ea typeface="Bookman Old Style"/>
              <a:cs typeface="Bookman Old Style"/>
              <a:sym typeface="Bookman Old Style"/>
            </a:endParaRPr>
          </a:p>
        </p:txBody>
      </p:sp>
      <p:pic>
        <p:nvPicPr>
          <p:cNvPr id="93" name="Google Shape;93;p18">
            <a:hlinkClick r:id="rId4"/>
          </p:cNvPr>
          <p:cNvPicPr preferRelativeResize="0"/>
          <p:nvPr/>
        </p:nvPicPr>
        <p:blipFill>
          <a:blip r:embed="rId5">
            <a:alphaModFix/>
          </a:blip>
          <a:stretch>
            <a:fillRect/>
          </a:stretch>
        </p:blipFill>
        <p:spPr>
          <a:xfrm>
            <a:off x="366700" y="757500"/>
            <a:ext cx="4020826" cy="3018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p19"/>
          <p:cNvPicPr preferRelativeResize="0"/>
          <p:nvPr/>
        </p:nvPicPr>
        <p:blipFill rotWithShape="1">
          <a:blip r:embed="rId3">
            <a:alphaModFix/>
          </a:blip>
          <a:srcRect/>
          <a:stretch/>
        </p:blipFill>
        <p:spPr>
          <a:xfrm>
            <a:off x="0" y="0"/>
            <a:ext cx="9144003" cy="5143501"/>
          </a:xfrm>
          <a:prstGeom prst="rect">
            <a:avLst/>
          </a:prstGeom>
          <a:noFill/>
          <a:ln>
            <a:noFill/>
          </a:ln>
        </p:spPr>
      </p:pic>
      <p:pic>
        <p:nvPicPr>
          <p:cNvPr id="99" name="Google Shape;99;p19" descr="D:\Projects\Digital Lock\PPT Images\Mobile-Showroom-1.png"/>
          <p:cNvPicPr preferRelativeResize="0"/>
          <p:nvPr/>
        </p:nvPicPr>
        <p:blipFill rotWithShape="1">
          <a:blip r:embed="rId4">
            <a:alphaModFix/>
          </a:blip>
          <a:srcRect/>
          <a:stretch/>
        </p:blipFill>
        <p:spPr>
          <a:xfrm>
            <a:off x="0" y="1"/>
            <a:ext cx="5774804" cy="5143499"/>
          </a:xfrm>
          <a:prstGeom prst="rect">
            <a:avLst/>
          </a:prstGeom>
          <a:noFill/>
          <a:ln>
            <a:noFill/>
          </a:ln>
        </p:spPr>
      </p:pic>
      <p:sp>
        <p:nvSpPr>
          <p:cNvPr id="100" name="Google Shape;100;p19"/>
          <p:cNvSpPr/>
          <p:nvPr/>
        </p:nvSpPr>
        <p:spPr>
          <a:xfrm>
            <a:off x="5869172" y="1032836"/>
            <a:ext cx="2966400" cy="1385100"/>
          </a:xfrm>
          <a:prstGeom prst="rect">
            <a:avLst/>
          </a:prstGeom>
          <a:noFill/>
          <a:ln>
            <a:noFill/>
          </a:ln>
        </p:spPr>
        <p:txBody>
          <a:bodyPr spcFirstLastPara="1" wrap="square" lIns="91425" tIns="45700" rIns="91425" bIns="45700" anchor="t" anchorCtr="0">
            <a:noAutofit/>
          </a:bodyPr>
          <a:lstStyle/>
          <a:p>
            <a:pPr marL="11430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Bookman Old Style"/>
                <a:ea typeface="Bookman Old Style"/>
                <a:cs typeface="Bookman Old Style"/>
                <a:sym typeface="Bookman Old Style"/>
              </a:rPr>
              <a:t>Call our Mobile Showroom </a:t>
            </a:r>
            <a:r>
              <a:rPr lang="en-US" sz="1400" b="1" i="0" u="none" strike="noStrike" cap="none">
                <a:solidFill>
                  <a:schemeClr val="lt1"/>
                </a:solidFill>
                <a:latin typeface="Bookman Old Style"/>
                <a:ea typeface="Bookman Old Style"/>
                <a:cs typeface="Bookman Old Style"/>
                <a:sym typeface="Bookman Old Style"/>
              </a:rPr>
              <a:t>98440884 </a:t>
            </a:r>
            <a:r>
              <a:rPr lang="en-US" sz="1400" b="0" i="0" u="none" strike="noStrike" cap="none">
                <a:solidFill>
                  <a:schemeClr val="lt1"/>
                </a:solidFill>
                <a:latin typeface="Bookman Old Style"/>
                <a:ea typeface="Bookman Old Style"/>
                <a:cs typeface="Bookman Old Style"/>
                <a:sym typeface="Bookman Old Style"/>
              </a:rPr>
              <a:t>&amp; We will drive down to show you the EPIC Gate </a:t>
            </a:r>
            <a:r>
              <a:rPr lang="en-US" sz="1400" b="0" i="0" u="sng" strike="noStrike" cap="none">
                <a:solidFill>
                  <a:schemeClr val="hlink"/>
                </a:solidFill>
                <a:latin typeface="Bookman Old Style"/>
                <a:ea typeface="Bookman Old Style"/>
                <a:cs typeface="Bookman Old Style"/>
                <a:sym typeface="Bookman Old Style"/>
                <a:hlinkClick r:id="rId5"/>
              </a:rPr>
              <a:t>Digital Lock</a:t>
            </a:r>
            <a:r>
              <a:rPr lang="en-US" sz="1400" b="0" i="0" u="none" strike="noStrike" cap="none">
                <a:solidFill>
                  <a:schemeClr val="lt1"/>
                </a:solidFill>
                <a:latin typeface="Bookman Old Style"/>
                <a:ea typeface="Bookman Old Style"/>
                <a:cs typeface="Bookman Old Style"/>
                <a:sym typeface="Bookman Old Style"/>
              </a:rPr>
              <a:t> Order Now and Get it Today!!!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Google Shape;105;p20"/>
          <p:cNvPicPr preferRelativeResize="0"/>
          <p:nvPr/>
        </p:nvPicPr>
        <p:blipFill rotWithShape="1">
          <a:blip r:embed="rId3">
            <a:alphaModFix/>
          </a:blip>
          <a:srcRect/>
          <a:stretch/>
        </p:blipFill>
        <p:spPr>
          <a:xfrm>
            <a:off x="0" y="10633"/>
            <a:ext cx="9144000" cy="5143501"/>
          </a:xfrm>
          <a:prstGeom prst="rect">
            <a:avLst/>
          </a:prstGeom>
          <a:noFill/>
          <a:ln>
            <a:noFill/>
          </a:ln>
        </p:spPr>
      </p:pic>
      <p:sp>
        <p:nvSpPr>
          <p:cNvPr id="106" name="Google Shape;106;p20"/>
          <p:cNvSpPr/>
          <p:nvPr/>
        </p:nvSpPr>
        <p:spPr>
          <a:xfrm>
            <a:off x="5869172" y="1032836"/>
            <a:ext cx="2966484" cy="2276008"/>
          </a:xfrm>
          <a:prstGeom prst="rect">
            <a:avLst/>
          </a:prstGeom>
          <a:noFill/>
          <a:ln>
            <a:noFill/>
          </a:ln>
        </p:spPr>
        <p:txBody>
          <a:bodyPr spcFirstLastPara="1" wrap="square" lIns="91425" tIns="45700" rIns="91425" bIns="45700" anchor="t" anchorCtr="0">
            <a:noAutofit/>
          </a:bodyPr>
          <a:lstStyle/>
          <a:p>
            <a:pPr marL="0" marR="0" lvl="0" indent="0" algn="l" rtl="0">
              <a:lnSpc>
                <a:spcPct val="125000"/>
              </a:lnSpc>
              <a:spcBef>
                <a:spcPts val="0"/>
              </a:spcBef>
              <a:spcAft>
                <a:spcPts val="0"/>
              </a:spcAft>
              <a:buNone/>
            </a:pPr>
            <a:r>
              <a:rPr lang="en-US" sz="2800" b="1" i="0" u="none" strike="noStrike" cap="none" dirty="0">
                <a:solidFill>
                  <a:srgbClr val="F0B500"/>
                </a:solidFill>
                <a:latin typeface="Bookman Old Style"/>
                <a:ea typeface="Bookman Old Style"/>
                <a:cs typeface="Bookman Old Style"/>
                <a:sym typeface="Bookman Old Style"/>
              </a:rPr>
              <a:t>GRAB &amp; TAXI REBATE</a:t>
            </a:r>
            <a:endParaRPr dirty="0"/>
          </a:p>
          <a:p>
            <a:pPr marL="0" marR="0" lvl="0" indent="0" algn="l" rtl="0">
              <a:lnSpc>
                <a:spcPct val="115000"/>
              </a:lnSpc>
              <a:spcBef>
                <a:spcPts val="900"/>
              </a:spcBef>
              <a:spcAft>
                <a:spcPts val="0"/>
              </a:spcAft>
              <a:buNone/>
            </a:pPr>
            <a:r>
              <a:rPr lang="en-US" sz="1400" b="0" i="0" u="none" strike="noStrike" cap="none" dirty="0">
                <a:solidFill>
                  <a:schemeClr val="lt1"/>
                </a:solidFill>
                <a:latin typeface="Bookman Old Style"/>
                <a:ea typeface="Bookman Old Style"/>
                <a:cs typeface="Bookman Old Style"/>
                <a:sym typeface="Bookman Old Style"/>
              </a:rPr>
              <a:t>Flag a TAXI or Call Grab to our SHOWROOM and get DOUBLE the amount REBATE on your purchase with your taxi receipt.</a:t>
            </a:r>
            <a:endParaRPr dirty="0"/>
          </a:p>
        </p:txBody>
      </p:sp>
      <p:pic>
        <p:nvPicPr>
          <p:cNvPr id="107" name="Google Shape;107;p20"/>
          <p:cNvPicPr preferRelativeResize="0"/>
          <p:nvPr/>
        </p:nvPicPr>
        <p:blipFill rotWithShape="1">
          <a:blip r:embed="rId4">
            <a:alphaModFix/>
          </a:blip>
          <a:srcRect/>
          <a:stretch/>
        </p:blipFill>
        <p:spPr>
          <a:xfrm>
            <a:off x="212651" y="1839520"/>
            <a:ext cx="4716012" cy="2923176"/>
          </a:xfrm>
          <a:prstGeom prst="rect">
            <a:avLst/>
          </a:prstGeom>
          <a:noFill/>
          <a:ln>
            <a:noFill/>
          </a:ln>
        </p:spPr>
      </p:pic>
      <p:pic>
        <p:nvPicPr>
          <p:cNvPr id="108" name="Google Shape;108;p20"/>
          <p:cNvPicPr preferRelativeResize="0"/>
          <p:nvPr/>
        </p:nvPicPr>
        <p:blipFill rotWithShape="1">
          <a:blip r:embed="rId5">
            <a:alphaModFix/>
          </a:blip>
          <a:srcRect/>
          <a:stretch/>
        </p:blipFill>
        <p:spPr>
          <a:xfrm>
            <a:off x="807159" y="409222"/>
            <a:ext cx="3810925" cy="12472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White">
      <a:dk1>
        <a:srgbClr val="FFFFFF"/>
      </a:dk1>
      <a:lt1>
        <a:srgbClr val="FFFFFF"/>
      </a:lt1>
      <a:dk2>
        <a:srgbClr val="FFFFFF"/>
      </a:dk2>
      <a:lt2>
        <a:srgbClr val="EEECE1"/>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TotalTime>
  <Words>469</Words>
  <Application>Microsoft Office PowerPoint</Application>
  <PresentationFormat>On-screen Show (16:9)</PresentationFormat>
  <Paragraphs>25</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Bookman Old Style</vt:lpstr>
      <vt:lpstr>Calibri</vt:lpstr>
      <vt:lpstr>Ebrima</vt:lpstr>
      <vt:lpstr>Simple Light</vt:lpstr>
      <vt:lpstr>Digital Locks: Enhancing Security and Convenience in the Modern Age — My Digital lock  </vt:lpstr>
      <vt:lpstr>PowerPoint Presentation</vt:lpstr>
      <vt:lpstr> My President Mattress OEM mattress that is supplied to most of the top hotel and endorsed by more than 50 famous celebrities in Singapore My President Mattress have sold more than 10,000 pieces of mattress at factory price so that everyone could afford a luxurious and comfortable sleep In My President Mattress, we also customize luxurious storage bed frame to fit all mattress height at factory price with free installation Visit our 3 major showrooms today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Laminate Bedroom Door</dc:title>
  <dc:creator>lenovo</dc:creator>
  <cp:lastModifiedBy>lenovo</cp:lastModifiedBy>
  <cp:revision>13</cp:revision>
  <dcterms:modified xsi:type="dcterms:W3CDTF">2023-08-05T07:06:23Z</dcterms:modified>
</cp:coreProperties>
</file>