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20" r:id="rId2"/>
    <p:sldId id="322" r:id="rId3"/>
    <p:sldId id="382" r:id="rId4"/>
    <p:sldId id="383" r:id="rId5"/>
    <p:sldId id="384" r:id="rId6"/>
    <p:sldId id="401" r:id="rId7"/>
    <p:sldId id="385" r:id="rId8"/>
    <p:sldId id="386" r:id="rId9"/>
    <p:sldId id="309" r:id="rId10"/>
    <p:sldId id="387" r:id="rId11"/>
    <p:sldId id="388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402" r:id="rId25"/>
    <p:sldId id="403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C560"/>
    <a:srgbClr val="FF7C80"/>
    <a:srgbClr val="0C10B4"/>
    <a:srgbClr val="F79646"/>
    <a:srgbClr val="286A7C"/>
    <a:srgbClr val="DEE7D1"/>
    <a:srgbClr val="EFF3EA"/>
    <a:srgbClr val="9BBB59"/>
    <a:srgbClr val="FDEFE9"/>
    <a:srgbClr val="FCD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5" autoAdjust="0"/>
    <p:restoredTop sz="94660"/>
  </p:normalViewPr>
  <p:slideViewPr>
    <p:cSldViewPr>
      <p:cViewPr varScale="1">
        <p:scale>
          <a:sx n="110" d="100"/>
          <a:sy n="110" d="100"/>
        </p:scale>
        <p:origin x="1638" y="108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FBD6A2-B75A-46D3-A47F-BFC4C892FDA3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7D06FE8-0993-45E7-9841-FA307813B62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 ЦЭ+2ЦТ</a:t>
          </a:r>
          <a:endParaRPr lang="ru-RU" dirty="0">
            <a:solidFill>
              <a:schemeClr val="tx1"/>
            </a:solidFill>
          </a:endParaRPr>
        </a:p>
      </dgm:t>
    </dgm:pt>
    <dgm:pt modelId="{6AE6C6C2-C800-474E-BF04-03FE2AE423A0}" type="parTrans" cxnId="{ED776DC4-08AC-4009-A7DC-4F008B016AF7}">
      <dgm:prSet/>
      <dgm:spPr/>
      <dgm:t>
        <a:bodyPr/>
        <a:lstStyle/>
        <a:p>
          <a:endParaRPr lang="ru-RU"/>
        </a:p>
      </dgm:t>
    </dgm:pt>
    <dgm:pt modelId="{ED7B180A-7E5F-4E6F-94C7-FCCF62E7D6B9}" type="sibTrans" cxnId="{ED776DC4-08AC-4009-A7DC-4F008B016AF7}">
      <dgm:prSet/>
      <dgm:spPr/>
      <dgm:t>
        <a:bodyPr/>
        <a:lstStyle/>
        <a:p>
          <a:endParaRPr lang="ru-RU"/>
        </a:p>
      </dgm:t>
    </dgm:pt>
    <dgm:pt modelId="{6A69C847-C2BD-4574-B094-DCFE545AB89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 ЦЭ+1ЦТ</a:t>
          </a:r>
          <a:endParaRPr lang="ru-RU" dirty="0">
            <a:solidFill>
              <a:schemeClr val="tx1"/>
            </a:solidFill>
          </a:endParaRPr>
        </a:p>
      </dgm:t>
    </dgm:pt>
    <dgm:pt modelId="{AE35DBCC-D66D-478B-ABD6-8F005DAFD421}" type="parTrans" cxnId="{0213A9D4-E571-47B0-9BCB-0B5068CB9515}">
      <dgm:prSet/>
      <dgm:spPr/>
      <dgm:t>
        <a:bodyPr/>
        <a:lstStyle/>
        <a:p>
          <a:endParaRPr lang="ru-RU"/>
        </a:p>
      </dgm:t>
    </dgm:pt>
    <dgm:pt modelId="{C531F234-EF0F-4DCE-8524-06E00FD6D9C2}" type="sibTrans" cxnId="{0213A9D4-E571-47B0-9BCB-0B5068CB9515}">
      <dgm:prSet/>
      <dgm:spPr/>
      <dgm:t>
        <a:bodyPr/>
        <a:lstStyle/>
        <a:p>
          <a:endParaRPr lang="ru-RU"/>
        </a:p>
      </dgm:t>
    </dgm:pt>
    <dgm:pt modelId="{8EC6CA69-DA7B-4430-A4F7-EF3F97993EA2}" type="pres">
      <dgm:prSet presAssocID="{5DFBD6A2-B75A-46D3-A47F-BFC4C892FDA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849CF9E-CE98-410A-8AAD-4A595AA6D98E}" type="pres">
      <dgm:prSet presAssocID="{5DFBD6A2-B75A-46D3-A47F-BFC4C892FDA3}" presName="dot1" presStyleLbl="alignNode1" presStyleIdx="0" presStyleCnt="10"/>
      <dgm:spPr/>
    </dgm:pt>
    <dgm:pt modelId="{6D6A058C-1E94-4C30-9259-695B96CD562E}" type="pres">
      <dgm:prSet presAssocID="{5DFBD6A2-B75A-46D3-A47F-BFC4C892FDA3}" presName="dot2" presStyleLbl="alignNode1" presStyleIdx="1" presStyleCnt="10"/>
      <dgm:spPr/>
    </dgm:pt>
    <dgm:pt modelId="{D560AE1A-561A-43D2-8BEC-A253F211EEF6}" type="pres">
      <dgm:prSet presAssocID="{5DFBD6A2-B75A-46D3-A47F-BFC4C892FDA3}" presName="dot3" presStyleLbl="alignNode1" presStyleIdx="2" presStyleCnt="10"/>
      <dgm:spPr/>
    </dgm:pt>
    <dgm:pt modelId="{15D77468-557E-40B5-804A-8F752DCD4B4D}" type="pres">
      <dgm:prSet presAssocID="{5DFBD6A2-B75A-46D3-A47F-BFC4C892FDA3}" presName="dotArrow1" presStyleLbl="alignNode1" presStyleIdx="3" presStyleCnt="10"/>
      <dgm:spPr/>
    </dgm:pt>
    <dgm:pt modelId="{EE41316A-DD13-4D20-9D5F-2FE9BB714A85}" type="pres">
      <dgm:prSet presAssocID="{5DFBD6A2-B75A-46D3-A47F-BFC4C892FDA3}" presName="dotArrow2" presStyleLbl="alignNode1" presStyleIdx="4" presStyleCnt="10"/>
      <dgm:spPr/>
    </dgm:pt>
    <dgm:pt modelId="{620C05E9-3C9E-420B-B097-F1CD80F64373}" type="pres">
      <dgm:prSet presAssocID="{5DFBD6A2-B75A-46D3-A47F-BFC4C892FDA3}" presName="dotArrow3" presStyleLbl="alignNode1" presStyleIdx="5" presStyleCnt="10"/>
      <dgm:spPr/>
    </dgm:pt>
    <dgm:pt modelId="{8713BC30-82F5-4123-9D33-454085E18F54}" type="pres">
      <dgm:prSet presAssocID="{5DFBD6A2-B75A-46D3-A47F-BFC4C892FDA3}" presName="dotArrow4" presStyleLbl="alignNode1" presStyleIdx="6" presStyleCnt="10"/>
      <dgm:spPr/>
    </dgm:pt>
    <dgm:pt modelId="{08770915-01FD-4864-8A06-0DA4A60FCF8B}" type="pres">
      <dgm:prSet presAssocID="{5DFBD6A2-B75A-46D3-A47F-BFC4C892FDA3}" presName="dotArrow5" presStyleLbl="alignNode1" presStyleIdx="7" presStyleCnt="10"/>
      <dgm:spPr/>
    </dgm:pt>
    <dgm:pt modelId="{858C4708-B64B-49E3-A0A4-05AF2DD839F6}" type="pres">
      <dgm:prSet presAssocID="{5DFBD6A2-B75A-46D3-A47F-BFC4C892FDA3}" presName="dotArrow6" presStyleLbl="alignNode1" presStyleIdx="8" presStyleCnt="10"/>
      <dgm:spPr/>
    </dgm:pt>
    <dgm:pt modelId="{2E4E0A40-9D95-4E4E-A4E7-5703F92BF316}" type="pres">
      <dgm:prSet presAssocID="{5DFBD6A2-B75A-46D3-A47F-BFC4C892FDA3}" presName="dotArrow7" presStyleLbl="alignNode1" presStyleIdx="9" presStyleCnt="10"/>
      <dgm:spPr/>
    </dgm:pt>
    <dgm:pt modelId="{02569E49-699B-4FE1-B4EC-426C6E2BF32D}" type="pres">
      <dgm:prSet presAssocID="{17D06FE8-0993-45E7-9841-FA307813B62C}" presName="parTx1" presStyleLbl="node1" presStyleIdx="0" presStyleCnt="2"/>
      <dgm:spPr/>
      <dgm:t>
        <a:bodyPr/>
        <a:lstStyle/>
        <a:p>
          <a:endParaRPr lang="ru-RU"/>
        </a:p>
      </dgm:t>
    </dgm:pt>
    <dgm:pt modelId="{DB4BB95A-B5E1-46DF-880E-0E58ADE16948}" type="pres">
      <dgm:prSet presAssocID="{ED7B180A-7E5F-4E6F-94C7-FCCF62E7D6B9}" presName="picture1" presStyleCnt="0"/>
      <dgm:spPr/>
    </dgm:pt>
    <dgm:pt modelId="{327C2B85-452D-4BA7-AFD6-08716558C1B0}" type="pres">
      <dgm:prSet presAssocID="{ED7B180A-7E5F-4E6F-94C7-FCCF62E7D6B9}" presName="imageRepeatNode" presStyleLbl="fgImgPlace1" presStyleIdx="0" presStyleCnt="2"/>
      <dgm:spPr/>
      <dgm:t>
        <a:bodyPr/>
        <a:lstStyle/>
        <a:p>
          <a:endParaRPr lang="ru-RU"/>
        </a:p>
      </dgm:t>
    </dgm:pt>
    <dgm:pt modelId="{41D00146-9574-4291-AAEA-EDEDBC93CDF9}" type="pres">
      <dgm:prSet presAssocID="{6A69C847-C2BD-4574-B094-DCFE545AB89B}" presName="parTx2" presStyleLbl="node1" presStyleIdx="1" presStyleCnt="2"/>
      <dgm:spPr/>
      <dgm:t>
        <a:bodyPr/>
        <a:lstStyle/>
        <a:p>
          <a:endParaRPr lang="ru-RU"/>
        </a:p>
      </dgm:t>
    </dgm:pt>
    <dgm:pt modelId="{F5249687-F0C4-43E7-B738-B60E54D65415}" type="pres">
      <dgm:prSet presAssocID="{C531F234-EF0F-4DCE-8524-06E00FD6D9C2}" presName="picture2" presStyleCnt="0"/>
      <dgm:spPr/>
    </dgm:pt>
    <dgm:pt modelId="{BA461D0D-BBD1-40C7-BEC3-FC445770D1F6}" type="pres">
      <dgm:prSet presAssocID="{C531F234-EF0F-4DCE-8524-06E00FD6D9C2}" presName="imageRepeatNode" presStyleLbl="fgImgPlace1" presStyleIdx="1" presStyleCnt="2"/>
      <dgm:spPr/>
      <dgm:t>
        <a:bodyPr/>
        <a:lstStyle/>
        <a:p>
          <a:endParaRPr lang="ru-RU"/>
        </a:p>
      </dgm:t>
    </dgm:pt>
  </dgm:ptLst>
  <dgm:cxnLst>
    <dgm:cxn modelId="{673F3F3A-3440-4B01-A963-9D61356F6E40}" type="presOf" srcId="{5DFBD6A2-B75A-46D3-A47F-BFC4C892FDA3}" destId="{8EC6CA69-DA7B-4430-A4F7-EF3F97993EA2}" srcOrd="0" destOrd="0" presId="urn:microsoft.com/office/officeart/2008/layout/AscendingPictureAccentProcess"/>
    <dgm:cxn modelId="{F0333DAE-7428-438F-A034-B3186229A3EF}" type="presOf" srcId="{17D06FE8-0993-45E7-9841-FA307813B62C}" destId="{02569E49-699B-4FE1-B4EC-426C6E2BF32D}" srcOrd="0" destOrd="0" presId="urn:microsoft.com/office/officeart/2008/layout/AscendingPictureAccentProcess"/>
    <dgm:cxn modelId="{1E6E27C2-4DDF-429F-8709-00D87203D918}" type="presOf" srcId="{6A69C847-C2BD-4574-B094-DCFE545AB89B}" destId="{41D00146-9574-4291-AAEA-EDEDBC93CDF9}" srcOrd="0" destOrd="0" presId="urn:microsoft.com/office/officeart/2008/layout/AscendingPictureAccentProcess"/>
    <dgm:cxn modelId="{ED776DC4-08AC-4009-A7DC-4F008B016AF7}" srcId="{5DFBD6A2-B75A-46D3-A47F-BFC4C892FDA3}" destId="{17D06FE8-0993-45E7-9841-FA307813B62C}" srcOrd="0" destOrd="0" parTransId="{6AE6C6C2-C800-474E-BF04-03FE2AE423A0}" sibTransId="{ED7B180A-7E5F-4E6F-94C7-FCCF62E7D6B9}"/>
    <dgm:cxn modelId="{0213A9D4-E571-47B0-9BCB-0B5068CB9515}" srcId="{5DFBD6A2-B75A-46D3-A47F-BFC4C892FDA3}" destId="{6A69C847-C2BD-4574-B094-DCFE545AB89B}" srcOrd="1" destOrd="0" parTransId="{AE35DBCC-D66D-478B-ABD6-8F005DAFD421}" sibTransId="{C531F234-EF0F-4DCE-8524-06E00FD6D9C2}"/>
    <dgm:cxn modelId="{D4B3C00C-68BE-4313-8D02-906EB20B4C84}" type="presOf" srcId="{C531F234-EF0F-4DCE-8524-06E00FD6D9C2}" destId="{BA461D0D-BBD1-40C7-BEC3-FC445770D1F6}" srcOrd="0" destOrd="0" presId="urn:microsoft.com/office/officeart/2008/layout/AscendingPictureAccentProcess"/>
    <dgm:cxn modelId="{AED3EF9D-63FA-4425-A6DC-A1C6DE2BCB8E}" type="presOf" srcId="{ED7B180A-7E5F-4E6F-94C7-FCCF62E7D6B9}" destId="{327C2B85-452D-4BA7-AFD6-08716558C1B0}" srcOrd="0" destOrd="0" presId="urn:microsoft.com/office/officeart/2008/layout/AscendingPictureAccentProcess"/>
    <dgm:cxn modelId="{BF9BFD73-6039-4835-869C-1B54A036AA06}" type="presParOf" srcId="{8EC6CA69-DA7B-4430-A4F7-EF3F97993EA2}" destId="{C849CF9E-CE98-410A-8AAD-4A595AA6D98E}" srcOrd="0" destOrd="0" presId="urn:microsoft.com/office/officeart/2008/layout/AscendingPictureAccentProcess"/>
    <dgm:cxn modelId="{1BD81C65-8C2C-49D1-A26A-0510EF5175AC}" type="presParOf" srcId="{8EC6CA69-DA7B-4430-A4F7-EF3F97993EA2}" destId="{6D6A058C-1E94-4C30-9259-695B96CD562E}" srcOrd="1" destOrd="0" presId="urn:microsoft.com/office/officeart/2008/layout/AscendingPictureAccentProcess"/>
    <dgm:cxn modelId="{1762585E-27DB-4F61-A9D8-E0FE9C2E5A1E}" type="presParOf" srcId="{8EC6CA69-DA7B-4430-A4F7-EF3F97993EA2}" destId="{D560AE1A-561A-43D2-8BEC-A253F211EEF6}" srcOrd="2" destOrd="0" presId="urn:microsoft.com/office/officeart/2008/layout/AscendingPictureAccentProcess"/>
    <dgm:cxn modelId="{1919CB4E-6DBC-42C7-ADF1-855F5E0E43B1}" type="presParOf" srcId="{8EC6CA69-DA7B-4430-A4F7-EF3F97993EA2}" destId="{15D77468-557E-40B5-804A-8F752DCD4B4D}" srcOrd="3" destOrd="0" presId="urn:microsoft.com/office/officeart/2008/layout/AscendingPictureAccentProcess"/>
    <dgm:cxn modelId="{0B3C7731-01BE-4731-ACCB-DA689BBD264D}" type="presParOf" srcId="{8EC6CA69-DA7B-4430-A4F7-EF3F97993EA2}" destId="{EE41316A-DD13-4D20-9D5F-2FE9BB714A85}" srcOrd="4" destOrd="0" presId="urn:microsoft.com/office/officeart/2008/layout/AscendingPictureAccentProcess"/>
    <dgm:cxn modelId="{22D2988F-DD95-4E16-8C94-3B6A824BB066}" type="presParOf" srcId="{8EC6CA69-DA7B-4430-A4F7-EF3F97993EA2}" destId="{620C05E9-3C9E-420B-B097-F1CD80F64373}" srcOrd="5" destOrd="0" presId="urn:microsoft.com/office/officeart/2008/layout/AscendingPictureAccentProcess"/>
    <dgm:cxn modelId="{9C01859C-A96F-4725-AC9F-94C34460AD36}" type="presParOf" srcId="{8EC6CA69-DA7B-4430-A4F7-EF3F97993EA2}" destId="{8713BC30-82F5-4123-9D33-454085E18F54}" srcOrd="6" destOrd="0" presId="urn:microsoft.com/office/officeart/2008/layout/AscendingPictureAccentProcess"/>
    <dgm:cxn modelId="{00976BFA-845A-4A9F-B652-54175DC50A9C}" type="presParOf" srcId="{8EC6CA69-DA7B-4430-A4F7-EF3F97993EA2}" destId="{08770915-01FD-4864-8A06-0DA4A60FCF8B}" srcOrd="7" destOrd="0" presId="urn:microsoft.com/office/officeart/2008/layout/AscendingPictureAccentProcess"/>
    <dgm:cxn modelId="{C8173B29-6DAF-4156-ACA7-0B487D71AC51}" type="presParOf" srcId="{8EC6CA69-DA7B-4430-A4F7-EF3F97993EA2}" destId="{858C4708-B64B-49E3-A0A4-05AF2DD839F6}" srcOrd="8" destOrd="0" presId="urn:microsoft.com/office/officeart/2008/layout/AscendingPictureAccentProcess"/>
    <dgm:cxn modelId="{107E4D2C-19B1-4B81-AFC6-EEFE3B3113C6}" type="presParOf" srcId="{8EC6CA69-DA7B-4430-A4F7-EF3F97993EA2}" destId="{2E4E0A40-9D95-4E4E-A4E7-5703F92BF316}" srcOrd="9" destOrd="0" presId="urn:microsoft.com/office/officeart/2008/layout/AscendingPictureAccentProcess"/>
    <dgm:cxn modelId="{6B642BD4-59FA-4470-94F5-9D4E7AD9676F}" type="presParOf" srcId="{8EC6CA69-DA7B-4430-A4F7-EF3F97993EA2}" destId="{02569E49-699B-4FE1-B4EC-426C6E2BF32D}" srcOrd="10" destOrd="0" presId="urn:microsoft.com/office/officeart/2008/layout/AscendingPictureAccentProcess"/>
    <dgm:cxn modelId="{076C4509-F0F9-4FE3-A2DA-8FDC7575F9D7}" type="presParOf" srcId="{8EC6CA69-DA7B-4430-A4F7-EF3F97993EA2}" destId="{DB4BB95A-B5E1-46DF-880E-0E58ADE16948}" srcOrd="11" destOrd="0" presId="urn:microsoft.com/office/officeart/2008/layout/AscendingPictureAccentProcess"/>
    <dgm:cxn modelId="{69C6DA37-7709-4A18-A25A-8756DDC940EF}" type="presParOf" srcId="{DB4BB95A-B5E1-46DF-880E-0E58ADE16948}" destId="{327C2B85-452D-4BA7-AFD6-08716558C1B0}" srcOrd="0" destOrd="0" presId="urn:microsoft.com/office/officeart/2008/layout/AscendingPictureAccentProcess"/>
    <dgm:cxn modelId="{E270F569-B81C-448E-8CFB-4B680B1B3F3C}" type="presParOf" srcId="{8EC6CA69-DA7B-4430-A4F7-EF3F97993EA2}" destId="{41D00146-9574-4291-AAEA-EDEDBC93CDF9}" srcOrd="12" destOrd="0" presId="urn:microsoft.com/office/officeart/2008/layout/AscendingPictureAccentProcess"/>
    <dgm:cxn modelId="{E0D07459-2C0C-4CF7-B6CC-FFB3B5DA491B}" type="presParOf" srcId="{8EC6CA69-DA7B-4430-A4F7-EF3F97993EA2}" destId="{F5249687-F0C4-43E7-B738-B60E54D65415}" srcOrd="13" destOrd="0" presId="urn:microsoft.com/office/officeart/2008/layout/AscendingPictureAccentProcess"/>
    <dgm:cxn modelId="{F300125B-5F43-40B0-8E57-9859639367AD}" type="presParOf" srcId="{F5249687-F0C4-43E7-B738-B60E54D65415}" destId="{BA461D0D-BBD1-40C7-BEC3-FC445770D1F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05BAB-3D22-4621-805F-D6C838B90DF6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2B1D6-CEA3-46CD-943C-8C2D96B77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24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E83E673-B78D-4572-B442-A395BBB629FC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DEB6F6-4E4B-4F04-90C6-53E621A77A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741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ProPowerPoint\Шаблоны\В работе\Архитектурный\Arh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" t="-5" b="37839"/>
          <a:stretch>
            <a:fillRect/>
          </a:stretch>
        </p:blipFill>
        <p:spPr bwMode="auto">
          <a:xfrm>
            <a:off x="-36513" y="-26988"/>
            <a:ext cx="9180513" cy="45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 userDrawn="1"/>
        </p:nvSpPr>
        <p:spPr>
          <a:xfrm>
            <a:off x="3563938" y="4551363"/>
            <a:ext cx="5580062" cy="16144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/>
          </a:p>
        </p:txBody>
      </p:sp>
      <p:pic>
        <p:nvPicPr>
          <p:cNvPr id="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2232025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 userDrawn="1"/>
        </p:nvCxnSpPr>
        <p:spPr>
          <a:xfrm flipV="1">
            <a:off x="-36513" y="3789363"/>
            <a:ext cx="9177338" cy="28733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27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E20FE5A-95B3-46C1-A742-11AA0C70291A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00F5B39D-34A6-4737-A2D5-8D773FE8D59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0009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92A24D-60F9-4046-BD60-1F6F55288876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22394B87-92B5-4902-B017-B28CED7876F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87126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>
            <a:extLst>
              <a:ext uri="{FF2B5EF4-FFF2-40B4-BE49-F238E27FC236}">
                <a16:creationId xmlns="" xmlns:a16="http://schemas.microsoft.com/office/drawing/2014/main" id="{5172288B-DE9D-43F6-AE1D-DFA58F3C84F8}"/>
              </a:ext>
            </a:extLst>
          </p:cNvPr>
          <p:cNvSpPr/>
          <p:nvPr userDrawn="1"/>
        </p:nvSpPr>
        <p:spPr>
          <a:xfrm>
            <a:off x="0" y="4788000"/>
            <a:ext cx="1449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7882EBE0-0097-4756-884D-F8521A0145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7888" y="233370"/>
            <a:ext cx="4354115" cy="648017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3">
            <a:extLst>
              <a:ext uri="{FF2B5EF4-FFF2-40B4-BE49-F238E27FC236}">
                <a16:creationId xmlns="" xmlns:a16="http://schemas.microsoft.com/office/drawing/2014/main" id="{BD000A37-5141-407E-A504-C96A56279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="" xmlns:a16="http://schemas.microsoft.com/office/drawing/2014/main" id="{EE674FD9-79E8-4C83-8018-2847114B9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51561" y="2528893"/>
            <a:ext cx="5569744" cy="238442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2340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9F06B0F-577D-4331-87CF-A0A833AA949D}"/>
              </a:ext>
            </a:extLst>
          </p:cNvPr>
          <p:cNvSpPr/>
          <p:nvPr userDrawn="1"/>
        </p:nvSpPr>
        <p:spPr>
          <a:xfrm>
            <a:off x="7204504" y="0"/>
            <a:ext cx="2104925" cy="6860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DDFDD1-73D5-463D-B7B9-B39F7B2F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55" y="375119"/>
            <a:ext cx="5029549" cy="66888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="" xmlns:a16="http://schemas.microsoft.com/office/drawing/2014/main" id="{398A2C93-7DAF-47FE-936C-C92361EFF2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064" y="1314450"/>
            <a:ext cx="5029549" cy="21145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42884" indent="0">
              <a:buFontTx/>
              <a:buNone/>
              <a:defRPr/>
            </a:lvl2pPr>
            <a:lvl3pPr marL="685766" indent="0">
              <a:buFontTx/>
              <a:buNone/>
              <a:defRPr/>
            </a:lvl3pPr>
            <a:lvl4pPr marL="1028649" indent="0">
              <a:buFontTx/>
              <a:buNone/>
              <a:defRPr/>
            </a:lvl4pPr>
            <a:lvl5pPr marL="1371532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D7A1320A-1390-44C8-9D96-457E4E8D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49968" y="365125"/>
            <a:ext cx="2970782" cy="61277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8A5B055-54BE-42A4-8DC8-10ED2ADEA08A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5606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0B504799-5A5B-4904-96F0-E39EDC02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19270"/>
            <a:ext cx="9144000" cy="513873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3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8A5B055-54BE-42A4-8DC8-10ED2ADEA08A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4271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8959500" cy="1141516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=""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44500" y="2079000"/>
            <a:ext cx="3915000" cy="4230000"/>
          </a:xfrm>
        </p:spPr>
      </p:sp>
    </p:spTree>
    <p:extLst>
      <p:ext uri="{BB962C8B-B14F-4D97-AF65-F5344CB8AC3E}">
        <p14:creationId xmlns:p14="http://schemas.microsoft.com/office/powerpoint/2010/main" val="35723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8959500" cy="1141516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=""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44500" y="2079000"/>
            <a:ext cx="3915000" cy="4230000"/>
          </a:xfrm>
        </p:spPr>
      </p:sp>
    </p:spTree>
    <p:extLst>
      <p:ext uri="{BB962C8B-B14F-4D97-AF65-F5344CB8AC3E}">
        <p14:creationId xmlns:p14="http://schemas.microsoft.com/office/powerpoint/2010/main" val="58866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81E132A-DAAE-4C5A-9799-9BEDDD0FBE6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05ABEC81-0435-44F8-AC84-9AA06776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E9A5681-179B-43EF-A41E-7921E27CA6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2124075"/>
            <a:ext cx="7886700" cy="15303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42884" indent="0">
              <a:buNone/>
              <a:defRPr>
                <a:solidFill>
                  <a:schemeClr val="bg1"/>
                </a:solidFill>
              </a:defRPr>
            </a:lvl2pPr>
            <a:lvl3pPr marL="685766" indent="0">
              <a:buNone/>
              <a:defRPr>
                <a:solidFill>
                  <a:schemeClr val="bg1"/>
                </a:solidFill>
              </a:defRPr>
            </a:lvl3pPr>
            <a:lvl4pPr marL="1028649" indent="0">
              <a:buNone/>
              <a:defRPr>
                <a:solidFill>
                  <a:schemeClr val="bg1"/>
                </a:solidFill>
              </a:defRPr>
            </a:lvl4pPr>
            <a:lvl5pPr marL="137153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2154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790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8959500" cy="1141516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=""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7000" y="2034000"/>
            <a:ext cx="3915000" cy="4230000"/>
          </a:xfrm>
        </p:spPr>
      </p:sp>
    </p:spTree>
    <p:extLst>
      <p:ext uri="{BB962C8B-B14F-4D97-AF65-F5344CB8AC3E}">
        <p14:creationId xmlns:p14="http://schemas.microsoft.com/office/powerpoint/2010/main" val="8546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8959500" cy="1141516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=""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7000" y="2034000"/>
            <a:ext cx="3915000" cy="4230000"/>
          </a:xfrm>
        </p:spPr>
      </p:sp>
    </p:spTree>
    <p:extLst>
      <p:ext uri="{BB962C8B-B14F-4D97-AF65-F5344CB8AC3E}">
        <p14:creationId xmlns:p14="http://schemas.microsoft.com/office/powerpoint/2010/main" val="130884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8959500" cy="1141516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="" xmlns:a16="http://schemas.microsoft.com/office/drawing/2014/main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7000" y="2034000"/>
            <a:ext cx="3915000" cy="4230000"/>
          </a:xfrm>
        </p:spPr>
      </p:sp>
    </p:spTree>
    <p:extLst>
      <p:ext uri="{BB962C8B-B14F-4D97-AF65-F5344CB8AC3E}">
        <p14:creationId xmlns:p14="http://schemas.microsoft.com/office/powerpoint/2010/main" val="255572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F2734A8-D7FE-4616-BEF6-4C3CE409AB47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B0A7CD1C-E2A5-4475-B1D6-1F34927A1C2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486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67A5ED8-5CBD-420F-99AE-54835F6FC77F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E022B737-FDE4-43F7-8AD8-DE16F869C2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4015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8044B24-D245-42FC-9E8E-943590D3B8EA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E781A7FF-FF73-40A2-B498-C69C21F74B9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5771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B1477F-52C1-4B1F-8367-54AAD5095AD4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2DA65182-FAC7-4DF4-96F6-27B7014F7C5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7236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2105830-3D24-4552-A2A5-62BE6CDD5F5D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8E399896-602D-4602-ADA0-4F1B96877B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8850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2D4BE7C-6B08-4560-9652-489E416F1702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A4B8D49C-406F-437C-BB93-9B425FFEB2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3469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419E81-F4C7-4447-A26A-0D0C470ABBBB}" type="datetimeFigureOut">
              <a:rPr lang="ru-RU"/>
              <a:pPr>
                <a:defRPr/>
              </a:pPr>
              <a:t>07.04.2023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7CA3F26-6A1C-4FBD-8C4F-731D18354C2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0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Архитектурный\Arhit_Slide.jpg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5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pic>
        <p:nvPicPr>
          <p:cNvPr id="1028" name="Picture 2" descr="K:\ProPowerPoint\Шаблоны\В работе\Архитектурный\Arhit.jpg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7" t="43233" b="37839"/>
          <a:stretch>
            <a:fillRect/>
          </a:stretch>
        </p:blipFill>
        <p:spPr bwMode="auto">
          <a:xfrm>
            <a:off x="-36513" y="-26988"/>
            <a:ext cx="9180513" cy="223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7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44450"/>
            <a:ext cx="12684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 userDrawn="1"/>
        </p:nvCxnSpPr>
        <p:spPr>
          <a:xfrm>
            <a:off x="-36513" y="6669088"/>
            <a:ext cx="925195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V="1">
            <a:off x="-107950" y="1052513"/>
            <a:ext cx="9432925" cy="2889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-107950" y="1412875"/>
            <a:ext cx="9323388" cy="431800"/>
          </a:xfrm>
          <a:prstGeom prst="line">
            <a:avLst/>
          </a:prstGeom>
          <a:ln w="38100">
            <a:solidFill>
              <a:srgbClr val="4C899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0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  <p:sldLayoutId id="2147483923" r:id="rId19"/>
    <p:sldLayoutId id="2147483924" r:id="rId20"/>
    <p:sldLayoutId id="2147483925" r:id="rId21"/>
    <p:sldLayoutId id="2147483926" r:id="rId2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05" y="0"/>
            <a:ext cx="1455295" cy="14552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5818" y="2030650"/>
            <a:ext cx="88569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Актуальные вопросы итоговой аттестации учащихся </a:t>
            </a:r>
            <a:r>
              <a:rPr lang="en-US" sz="3200" b="1" dirty="0" smtClean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XI</a:t>
            </a:r>
            <a:r>
              <a:rPr lang="ru-RU" sz="3200" b="1" dirty="0" smtClean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классов и вступительной кампании в 2023 году</a:t>
            </a:r>
          </a:p>
          <a:p>
            <a:pPr algn="ctr"/>
            <a:endParaRPr lang="ru-RU" sz="3200" b="1" dirty="0" smtClean="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ru-RU" sz="3200" b="1" dirty="0" smtClean="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ru-RU" sz="3200" b="1" dirty="0" smtClean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algn="ctr"/>
            <a:endParaRPr lang="ru-RU" sz="3200" b="1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algn="ctr"/>
            <a:endParaRPr lang="ru-RU" sz="3200" b="1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algn="r"/>
            <a:r>
              <a:rPr lang="ru-RU" sz="2000" b="1" i="1" dirty="0" smtClean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 </a:t>
            </a:r>
            <a:endParaRPr lang="ru-RU" sz="2000" i="1" dirty="0"/>
          </a:p>
        </p:txBody>
      </p:sp>
      <p:sp>
        <p:nvSpPr>
          <p:cNvPr id="5" name="Текст 24">
            <a:extLst>
              <a:ext uri="{FF2B5EF4-FFF2-40B4-BE49-F238E27FC236}">
                <a16:creationId xmlns="" xmlns:a16="http://schemas.microsoft.com/office/drawing/2014/main" id="{297F0EBA-D1C1-470D-8EFC-89954E1950B5}"/>
              </a:ext>
            </a:extLst>
          </p:cNvPr>
          <p:cNvSpPr txBox="1">
            <a:spLocks/>
          </p:cNvSpPr>
          <p:nvPr/>
        </p:nvSpPr>
        <p:spPr>
          <a:xfrm>
            <a:off x="3557316" y="3954254"/>
            <a:ext cx="5535486" cy="942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ACCBF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00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05" y="0"/>
            <a:ext cx="1455295" cy="1455295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790963"/>
              </p:ext>
            </p:extLst>
          </p:nvPr>
        </p:nvGraphicFramePr>
        <p:xfrm>
          <a:off x="0" y="1412789"/>
          <a:ext cx="9142311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046"/>
                <a:gridCol w="3600400"/>
                <a:gridCol w="334786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Категории учащихся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Документы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Основания для освобождения</a:t>
                      </a:r>
                      <a:endParaRPr lang="ru-RU" sz="1200" dirty="0"/>
                    </a:p>
                  </a:txBody>
                  <a:tcPr/>
                </a:tc>
              </a:tr>
              <a:tr h="25177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Освобождаются от выпускных экзаменов, централизованных экзаменов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673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Учащиеся, являющиеся победителями заключительного этапа республиканской олимпиады по учебному предмету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Заявление руководителю учреждения образования (не позднее чем за 5 дней до завершения регистрации на централизованный экзамен – 15 апреля)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ru-RU" sz="1200" baseline="0" dirty="0" smtClean="0"/>
                        <a:t>Приказ Министра образования и приказ руководителя структурных подразделений областных (Минского городского) исполнительных комитетов, осуществляющих государственно-властные полномочия в сфере образования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   Решение педсовета о представлении к     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освобождению </a:t>
                      </a:r>
                      <a:endParaRPr lang="ru-RU" sz="1200" dirty="0"/>
                    </a:p>
                  </a:txBody>
                  <a:tcPr/>
                </a:tc>
              </a:tr>
              <a:tr h="96586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Учащиеся, осваивающие содержание образовательной программы среднего образования на дому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Заявление руководителю учреждения образования (не позднее чем за 5 дней до завершения регистрации на централизованный экзамен – 15 апреля);</a:t>
                      </a:r>
                    </a:p>
                    <a:p>
                      <a:pPr algn="just"/>
                      <a:r>
                        <a:rPr lang="ru-RU" sz="1200" dirty="0" smtClean="0"/>
                        <a:t> заключение врачебно-консультационной комиссии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1.    Решение педсовета</a:t>
                      </a:r>
                      <a:r>
                        <a:rPr lang="ru-RU" sz="1200" baseline="0" dirty="0" smtClean="0"/>
                        <a:t> о представлении к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освобождению</a:t>
                      </a:r>
                      <a:endParaRPr lang="en-US" sz="1200" baseline="0" dirty="0" smtClean="0"/>
                    </a:p>
                    <a:p>
                      <a:pPr marL="228600" marR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ru-RU" sz="1200" baseline="0" dirty="0" smtClean="0"/>
                        <a:t>Приказ руководителя отдела (управления)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образования местного исполнительного и  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распорядительного органа</a:t>
                      </a:r>
                      <a:endParaRPr lang="ru-RU" sz="1200" dirty="0"/>
                    </a:p>
                  </a:txBody>
                  <a:tcPr/>
                </a:tc>
              </a:tr>
              <a:tr h="25177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Освобождаются от выпускного экзамена, централизованного экзамена по соответствующему учебному предмету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061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Учащиеся, являющиеся победителями третьего этапа республиканской олимпиады по учебному предмету;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Заявление руководителю учреждения образования (не позднее чем за 5 дней до завершения регистрации на централизованный экзамен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15 апреля)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1.   Приказ Министра образования (для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подведомственных УОСО),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руководителей структурных подразделений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областных (Минского городского)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исполнительных комитетов,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осуществляющих государственно-властные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полномочия в сфере образования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   Решение педсовета о представлении к     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освобождению 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406194" y="188640"/>
            <a:ext cx="7200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ОСВОБОЖДЕНИЕ </a:t>
            </a:r>
            <a:r>
              <a:rPr lang="ru-RU" altLang="ru-RU" sz="24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УЧАЩИХСЯ ОТ </a:t>
            </a: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ВЫПУСКНЫХ, ЦЕНТРАЛИЗОВАННЫХ ЭКЗАМЕНОВ</a:t>
            </a:r>
            <a:endParaRPr lang="ru-RU" altLang="ru-RU" sz="2400" b="1" dirty="0">
              <a:solidFill>
                <a:srgbClr val="286A7C"/>
              </a:solidFill>
              <a:latin typeface="+mn-lt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700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323528" y="260648"/>
            <a:ext cx="7200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Особенности участия во вступительной кампании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2481" y="1844824"/>
            <a:ext cx="8792007" cy="333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Освобождение учащихся, обучающихся на дому</a:t>
            </a:r>
            <a:r>
              <a:rPr lang="be-BY" sz="1600" b="1" i="1" spc="-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be-BY" sz="1600" spc="-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be-BY" sz="1600" spc="-3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	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н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е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допускаются к регистрации и участию в централизованном тестировании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абитуриенты, </a:t>
            </a:r>
            <a:r>
              <a:rPr lang="ru-RU" sz="1600" dirty="0">
                <a:latin typeface="Times New Roman" panose="02020603050405020304" pitchFamily="18" charset="0"/>
              </a:rPr>
              <a:t>которые в год прохождения централизованного тестирования освоили содержание образовательной программы общего среднего образования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на дому </a:t>
            </a:r>
            <a:r>
              <a:rPr lang="ru-RU" sz="1600" dirty="0">
                <a:latin typeface="Times New Roman" panose="02020603050405020304" pitchFamily="18" charset="0"/>
              </a:rPr>
              <a:t>и освобождены от итоговых испытаний по завершении обучения и воспитания на III ступени общего среднего образования.</a:t>
            </a:r>
            <a:endParaRPr lang="ru-RU" sz="1600" i="0" dirty="0">
              <a:effectLst/>
              <a:latin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Пункт </a:t>
            </a:r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15 </a:t>
            </a:r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Положения </a:t>
            </a:r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о порядке организации и проведения централизованного тестирования</a:t>
            </a:r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,  утвержденного  </a:t>
            </a:r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постановлением </a:t>
            </a:r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 Совета  Министров  Республики Беларусь от  6  июня  2006 </a:t>
            </a:r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г. № </a:t>
            </a:r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714</a:t>
            </a:r>
          </a:p>
          <a:p>
            <a:pPr algn="just"/>
            <a:endParaRPr lang="ru-RU" sz="1600" b="1" dirty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Учащиеся, обучавшиеся на дому и освобожденные от ЦЭ в текущем году не смогут участвовать в ЦТ и поступать в учреждения высшего образования.</a:t>
            </a:r>
            <a:endParaRPr lang="ru-RU" sz="1600" b="1" dirty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16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705" y="34336"/>
            <a:ext cx="1455295" cy="14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762209"/>
            <a:ext cx="8792007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Учащиеся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–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победители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третьего этапа республиканской олимпиады </a:t>
            </a:r>
            <a:r>
              <a:rPr lang="ru-RU" sz="1600" dirty="0">
                <a:latin typeface="Times New Roman" panose="02020603050405020304" pitchFamily="18" charset="0"/>
              </a:rPr>
              <a:t>по учебным предметам могут </a:t>
            </a:r>
            <a:r>
              <a:rPr lang="ru-RU" sz="1600" dirty="0" smtClean="0">
                <a:latin typeface="Times New Roman" panose="02020603050405020304" pitchFamily="18" charset="0"/>
              </a:rPr>
              <a:t>быть освобождены от ЦЭ по учебному предмету, по которому они награждены дипломами </a:t>
            </a:r>
            <a:r>
              <a:rPr lang="en-US" sz="1600" dirty="0" smtClean="0">
                <a:latin typeface="Times New Roman" panose="02020603050405020304" pitchFamily="18" charset="0"/>
              </a:rPr>
              <a:t>I</a:t>
            </a:r>
            <a:r>
              <a:rPr lang="ru-RU" sz="1600" dirty="0" smtClean="0">
                <a:latin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</a:rPr>
              <a:t> II</a:t>
            </a:r>
            <a:r>
              <a:rPr lang="ru-RU" sz="1600" dirty="0" smtClean="0">
                <a:latin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</a:rPr>
              <a:t> III</a:t>
            </a:r>
            <a:r>
              <a:rPr lang="ru-RU" sz="1600" dirty="0">
                <a:latin typeface="Times New Roman" panose="02020603050405020304" pitchFamily="18" charset="0"/>
              </a:rPr>
              <a:t> степени на третьем этапе республиканской </a:t>
            </a:r>
            <a:r>
              <a:rPr lang="ru-RU" sz="1600" dirty="0" smtClean="0">
                <a:latin typeface="Times New Roman" panose="02020603050405020304" pitchFamily="18" charset="0"/>
              </a:rPr>
              <a:t>олимпиады, с выставлением в аттестат отметки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 баллов </a:t>
            </a:r>
            <a:r>
              <a:rPr lang="ru-RU" sz="1600" dirty="0" smtClean="0">
                <a:latin typeface="Times New Roman" panose="02020603050405020304" pitchFamily="18" charset="0"/>
              </a:rPr>
              <a:t>по этому учебному предмету.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</a:rPr>
              <a:t>Данной категории учащихся предоставлена возможность зачисления без экзаменов: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</a:rPr>
              <a:t>– при поступлении 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педагогические специальности</a:t>
            </a:r>
            <a:r>
              <a:rPr lang="ru-RU" sz="1600" dirty="0" smtClean="0">
                <a:latin typeface="Times New Roman" panose="02020603050405020304" pitchFamily="18" charset="0"/>
              </a:rPr>
              <a:t>, перечень которых установлен постановлением Министерства образования от 19.10.2022 №391 и для которых данный учебный предмет определен предметом профильного испытания;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</a:rPr>
              <a:t>– при поступлении 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наиболее востребованные экономикой специальности</a:t>
            </a:r>
            <a:r>
              <a:rPr lang="ru-RU" sz="1600" dirty="0" smtClean="0">
                <a:latin typeface="Times New Roman" panose="02020603050405020304" pitchFamily="18" charset="0"/>
              </a:rPr>
              <a:t>, перечень которых установлен постановлением Министерства образования от 09.02.2023 №44;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</a:rPr>
              <a:t>– при поступлении в учреждения высшего образования,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за исключением расположенных на территории г. Минска (региональные вузы)</a:t>
            </a:r>
            <a:r>
              <a:rPr lang="ru-RU" sz="1600" dirty="0" smtClean="0">
                <a:latin typeface="Times New Roman" panose="02020603050405020304" pitchFamily="18" charset="0"/>
              </a:rPr>
              <a:t>, на специальности, для которых данный учебный предмет определен предметом профильного испытания,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за исключением специальностей «Международные отношения», «Международное право», «Правоведение», «Экономическое право», «Государственное управление и право», «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Лингвострановедение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».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16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9" y="29586"/>
            <a:ext cx="1326981" cy="132698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700808"/>
            <a:ext cx="8792007" cy="622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баллов </a:t>
            </a:r>
            <a:r>
              <a:rPr lang="ru-RU" sz="2200" dirty="0">
                <a:latin typeface="Times New Roman" panose="02020603050405020304" pitchFamily="18" charset="0"/>
              </a:rPr>
              <a:t>по соответствующему учебному </a:t>
            </a:r>
            <a:r>
              <a:rPr lang="ru-RU" sz="2200" dirty="0" smtClean="0">
                <a:latin typeface="Times New Roman" panose="02020603050405020304" pitchFamily="18" charset="0"/>
              </a:rPr>
              <a:t>предмету на ЦТ выставляется обладателям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диплома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степени </a:t>
            </a:r>
            <a:r>
              <a:rPr lang="ru-RU" sz="2200" dirty="0" smtClean="0">
                <a:latin typeface="Times New Roman" panose="02020603050405020304" pitchFamily="18" charset="0"/>
              </a:rPr>
              <a:t>третьего </a:t>
            </a:r>
            <a:r>
              <a:rPr lang="ru-RU" sz="2200" dirty="0">
                <a:latin typeface="Times New Roman" panose="02020603050405020304" pitchFamily="18" charset="0"/>
              </a:rPr>
              <a:t>этапа республиканской </a:t>
            </a:r>
            <a:r>
              <a:rPr lang="ru-RU" sz="2200" dirty="0" smtClean="0">
                <a:latin typeface="Times New Roman" panose="02020603050405020304" pitchFamily="18" charset="0"/>
              </a:rPr>
              <a:t>олимпиады;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200" dirty="0" smtClean="0">
                <a:latin typeface="Times New Roman" panose="02020603050405020304" pitchFamily="18" charset="0"/>
              </a:rPr>
              <a:t>по </a:t>
            </a:r>
            <a:r>
              <a:rPr lang="ru-RU" sz="2200" dirty="0">
                <a:latin typeface="Times New Roman" panose="02020603050405020304" pitchFamily="18" charset="0"/>
              </a:rPr>
              <a:t>учебному предмету «Физика» учащимся, награжденным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дипломом I степени </a:t>
            </a:r>
            <a:r>
              <a:rPr lang="ru-RU" sz="2200" dirty="0">
                <a:latin typeface="Times New Roman" panose="02020603050405020304" pitchFamily="18" charset="0"/>
              </a:rPr>
              <a:t>третьего этапа республиканской олимпиады по информатике и </a:t>
            </a:r>
            <a:r>
              <a:rPr lang="ru-RU" sz="2200" dirty="0" smtClean="0">
                <a:latin typeface="Times New Roman" panose="02020603050405020304" pitchFamily="18" charset="0"/>
              </a:rPr>
              <a:t>астрономии;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200" dirty="0" smtClean="0">
                <a:latin typeface="Times New Roman" panose="02020603050405020304" pitchFamily="18" charset="0"/>
              </a:rPr>
              <a:t>по </a:t>
            </a:r>
            <a:r>
              <a:rPr lang="ru-RU" sz="2200" dirty="0">
                <a:latin typeface="Times New Roman" panose="02020603050405020304" pitchFamily="18" charset="0"/>
              </a:rPr>
              <a:t>учебному предмету «История Беларуси» или «Всемирная история (новейшего времени») (по выбору абитуриента) учащимся, награжденным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диплом I степени </a:t>
            </a:r>
            <a:r>
              <a:rPr lang="ru-RU" sz="2200" dirty="0">
                <a:latin typeface="Times New Roman" panose="02020603050405020304" pitchFamily="18" charset="0"/>
              </a:rPr>
              <a:t>по </a:t>
            </a:r>
            <a:r>
              <a:rPr lang="ru-RU" sz="2200" dirty="0" smtClean="0">
                <a:latin typeface="Times New Roman" panose="02020603050405020304" pitchFamily="18" charset="0"/>
              </a:rPr>
              <a:t>истории;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200" dirty="0">
                <a:latin typeface="Times New Roman" panose="02020603050405020304" pitchFamily="18" charset="0"/>
              </a:rPr>
              <a:t>по учебным предметам «Белорусский язык», «Русский язык» учащимся, награжденным дипломом I степени по этим предметам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200" dirty="0"/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</a:endParaRPr>
          </a:p>
          <a:p>
            <a:pPr algn="just"/>
            <a:endParaRPr lang="ru-RU" sz="22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2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9" y="16848"/>
            <a:ext cx="1326981" cy="13269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-11008"/>
            <a:ext cx="1326981" cy="1326981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57223069"/>
              </p:ext>
            </p:extLst>
          </p:nvPr>
        </p:nvGraphicFramePr>
        <p:xfrm>
          <a:off x="-36512" y="1315973"/>
          <a:ext cx="9145016" cy="535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38142" y="4869160"/>
            <a:ext cx="1342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Освобожден</a:t>
            </a:r>
          </a:p>
          <a:p>
            <a:pPr algn="ctr"/>
            <a:r>
              <a:rPr lang="ru-RU" sz="1600" b="1" dirty="0" smtClean="0"/>
              <a:t>от одного ЦЭ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28337" y="2852936"/>
            <a:ext cx="1482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Не </a:t>
            </a:r>
          </a:p>
          <a:p>
            <a:pPr algn="ctr"/>
            <a:r>
              <a:rPr lang="ru-RU" b="1" dirty="0" smtClean="0"/>
              <a:t>освобожден </a:t>
            </a:r>
          </a:p>
          <a:p>
            <a:pPr algn="ctr"/>
            <a:r>
              <a:rPr lang="ru-RU" b="1" dirty="0" smtClean="0"/>
              <a:t>от ЦЭ</a:t>
            </a:r>
            <a:endParaRPr lang="ru-RU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762209"/>
            <a:ext cx="8792007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Учащиеся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–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победители заключительного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этапа республиканской олимпиады </a:t>
            </a:r>
            <a:r>
              <a:rPr lang="ru-RU" sz="2000" dirty="0">
                <a:latin typeface="Times New Roman" panose="02020603050405020304" pitchFamily="18" charset="0"/>
              </a:rPr>
              <a:t>по учебным предметам </a:t>
            </a:r>
            <a:r>
              <a:rPr lang="ru-RU" sz="2000" dirty="0" smtClean="0">
                <a:latin typeface="Times New Roman" panose="02020603050405020304" pitchFamily="18" charset="0"/>
              </a:rPr>
              <a:t>освобождаются от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двух ЦЭ</a:t>
            </a:r>
            <a:r>
              <a:rPr lang="ru-RU" sz="2000" dirty="0" smtClean="0">
                <a:latin typeface="Times New Roman" panose="02020603050405020304" pitchFamily="18" charset="0"/>
              </a:rPr>
              <a:t>, с выставлением в аттестат отметки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 баллов </a:t>
            </a:r>
            <a:r>
              <a:rPr lang="ru-RU" sz="2000" dirty="0">
                <a:latin typeface="Times New Roman" panose="02020603050405020304" pitchFamily="18" charset="0"/>
              </a:rPr>
              <a:t>по учебному </a:t>
            </a:r>
            <a:r>
              <a:rPr lang="ru-RU" sz="2000" dirty="0" smtClean="0">
                <a:latin typeface="Times New Roman" panose="02020603050405020304" pitchFamily="18" charset="0"/>
              </a:rPr>
              <a:t>предмету, </a:t>
            </a:r>
            <a:r>
              <a:rPr lang="ru-RU" sz="2000" dirty="0">
                <a:latin typeface="Times New Roman" panose="02020603050405020304" pitchFamily="18" charset="0"/>
              </a:rPr>
              <a:t>по которому учащийся стал победителем,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годовой отметки </a:t>
            </a:r>
            <a:r>
              <a:rPr lang="ru-RU" sz="2000" dirty="0">
                <a:latin typeface="Times New Roman" panose="02020603050405020304" pitchFamily="18" charset="0"/>
              </a:rPr>
              <a:t>– по второму учебному предмету (пункты 42.1, 42.2, 45 Правил </a:t>
            </a:r>
            <a:r>
              <a:rPr lang="ru-RU" sz="2000" dirty="0" smtClean="0">
                <a:latin typeface="Times New Roman" panose="02020603050405020304" pitchFamily="18" charset="0"/>
              </a:rPr>
              <a:t>проведения аттестации</a:t>
            </a:r>
            <a:r>
              <a:rPr lang="ru-RU" sz="2000" dirty="0">
                <a:latin typeface="Times New Roman" panose="02020603050405020304" pitchFamily="18" charset="0"/>
              </a:rPr>
              <a:t>).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</a:rPr>
              <a:t>Данной категории учащихся предоставлена возможность зачисления </a:t>
            </a:r>
            <a:r>
              <a:rPr lang="ru-RU" sz="2000" dirty="0">
                <a:latin typeface="Times New Roman" panose="02020603050405020304" pitchFamily="18" charset="0"/>
              </a:rPr>
              <a:t>без экзаменов при поступлении на специальности, для которых данный предмет определен предметом профильного испытания, за исключением специальностей «Международные отношения», «Международное право», «Правоведение», «Экономическое право», «Государственное управление и право», «</a:t>
            </a:r>
            <a:r>
              <a:rPr lang="ru-RU" sz="2000" dirty="0" err="1">
                <a:latin typeface="Times New Roman" panose="02020603050405020304" pitchFamily="18" charset="0"/>
              </a:rPr>
              <a:t>Лингвострановедение</a:t>
            </a:r>
            <a:r>
              <a:rPr lang="ru-RU" sz="2000" dirty="0" smtClean="0">
                <a:latin typeface="Times New Roman" panose="02020603050405020304" pitchFamily="18" charset="0"/>
              </a:rPr>
              <a:t>».</a:t>
            </a:r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</a:rPr>
              <a:t>Данная </a:t>
            </a:r>
            <a:r>
              <a:rPr lang="ru-RU" sz="2000" dirty="0">
                <a:latin typeface="Times New Roman" panose="02020603050405020304" pitchFamily="18" charset="0"/>
              </a:rPr>
              <a:t>категория учащихся может участвовать в трех ЦТ и поступать на </a:t>
            </a:r>
            <a:r>
              <a:rPr lang="ru-RU" sz="2000" dirty="0" smtClean="0">
                <a:latin typeface="Times New Roman" panose="02020603050405020304" pitchFamily="18" charset="0"/>
              </a:rPr>
              <a:t>любую выбранную специальность.</a:t>
            </a:r>
            <a:endParaRPr lang="ru-RU" sz="2000" dirty="0">
              <a:latin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16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9" y="0"/>
            <a:ext cx="1326981" cy="1326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916832"/>
            <a:ext cx="8792007" cy="544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баллов </a:t>
            </a:r>
            <a:r>
              <a:rPr lang="ru-RU" sz="2000" dirty="0">
                <a:latin typeface="Times New Roman" panose="02020603050405020304" pitchFamily="18" charset="0"/>
              </a:rPr>
              <a:t>по соответствующему учебному </a:t>
            </a:r>
            <a:r>
              <a:rPr lang="ru-RU" sz="2000" dirty="0" smtClean="0">
                <a:latin typeface="Times New Roman" panose="02020603050405020304" pitchFamily="18" charset="0"/>
              </a:rPr>
              <a:t>предмету на ЦТ выставляется всем победителям заключительного этапа </a:t>
            </a:r>
            <a:r>
              <a:rPr lang="ru-RU" sz="2000" dirty="0">
                <a:latin typeface="Times New Roman" panose="02020603050405020304" pitchFamily="18" charset="0"/>
              </a:rPr>
              <a:t>республиканской </a:t>
            </a:r>
            <a:r>
              <a:rPr lang="ru-RU" sz="2000" dirty="0" smtClean="0">
                <a:latin typeface="Times New Roman" panose="02020603050405020304" pitchFamily="18" charset="0"/>
              </a:rPr>
              <a:t>олимпиады;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000" dirty="0" smtClean="0">
                <a:latin typeface="Times New Roman" panose="02020603050405020304" pitchFamily="18" charset="0"/>
              </a:rPr>
              <a:t>по </a:t>
            </a:r>
            <a:r>
              <a:rPr lang="ru-RU" sz="2000" dirty="0">
                <a:latin typeface="Times New Roman" panose="02020603050405020304" pitchFamily="18" charset="0"/>
              </a:rPr>
              <a:t>учебному предмету «Физика» </a:t>
            </a:r>
            <a:r>
              <a:rPr lang="ru-RU" sz="2000" dirty="0" smtClean="0">
                <a:latin typeface="Times New Roman" panose="02020603050405020304" pitchFamily="18" charset="0"/>
              </a:rPr>
              <a:t>победителям заключительного </a:t>
            </a:r>
            <a:r>
              <a:rPr lang="ru-RU" sz="2000" dirty="0">
                <a:latin typeface="Times New Roman" panose="02020603050405020304" pitchFamily="18" charset="0"/>
              </a:rPr>
              <a:t>этапа республиканской олимпиады по информатике и </a:t>
            </a:r>
            <a:r>
              <a:rPr lang="ru-RU" sz="2000" dirty="0" smtClean="0">
                <a:latin typeface="Times New Roman" panose="02020603050405020304" pitchFamily="18" charset="0"/>
              </a:rPr>
              <a:t>астрономии;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000" dirty="0" smtClean="0">
                <a:latin typeface="Times New Roman" panose="02020603050405020304" pitchFamily="18" charset="0"/>
              </a:rPr>
              <a:t>по </a:t>
            </a:r>
            <a:r>
              <a:rPr lang="ru-RU" sz="2000" dirty="0">
                <a:latin typeface="Times New Roman" panose="02020603050405020304" pitchFamily="18" charset="0"/>
              </a:rPr>
              <a:t>учебному предмету «История Беларуси» или «Всемирная история (новейшего времени») (по выбору абитуриента) победителям заключительного этапа республиканской </a:t>
            </a:r>
            <a:r>
              <a:rPr lang="ru-RU" sz="2000" dirty="0" smtClean="0">
                <a:latin typeface="Times New Roman" panose="02020603050405020304" pitchFamily="18" charset="0"/>
              </a:rPr>
              <a:t>олимпиады по истории;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100 баллов </a:t>
            </a:r>
            <a:r>
              <a:rPr lang="ru-RU" sz="2000" dirty="0">
                <a:latin typeface="Times New Roman" panose="02020603050405020304" pitchFamily="18" charset="0"/>
              </a:rPr>
              <a:t>по учебным предметам «Белорусский язык», «Русский язык» победителям заключительного этапа республиканской олимпиады по этим предметам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200" dirty="0"/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</a:endParaRPr>
          </a:p>
          <a:p>
            <a:pPr algn="just"/>
            <a:endParaRPr lang="ru-RU" sz="22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2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9" y="16808"/>
            <a:ext cx="1326981" cy="13269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916832"/>
            <a:ext cx="8792007" cy="4627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</a:rPr>
              <a:t>В заявлении об освобождении от ЦЭ целесообразно предусмотреть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запись законного представителя </a:t>
            </a:r>
            <a:r>
              <a:rPr lang="ru-RU" sz="2800" b="1" dirty="0">
                <a:latin typeface="Times New Roman" panose="02020603050405020304" pitchFamily="18" charset="0"/>
              </a:rPr>
              <a:t>о том, что он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проинформирован и ознакомлен с порядком регистрации и участия в ЦТ и вступительной кампании в 2023 году, </a:t>
            </a:r>
            <a:r>
              <a:rPr lang="ru-RU" sz="2800" b="1" dirty="0">
                <a:latin typeface="Times New Roman" panose="02020603050405020304" pitchFamily="18" charset="0"/>
              </a:rPr>
              <a:t>в том числе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 количеством предметов</a:t>
            </a:r>
            <a:r>
              <a:rPr lang="ru-RU" sz="2800" b="1" dirty="0">
                <a:latin typeface="Times New Roman" panose="02020603050405020304" pitchFamily="18" charset="0"/>
              </a:rPr>
              <a:t>, по которым предоставлено право проходить </a:t>
            </a:r>
            <a:r>
              <a:rPr lang="ru-RU" sz="2800" b="1" dirty="0" smtClean="0">
                <a:latin typeface="Times New Roman" panose="02020603050405020304" pitchFamily="18" charset="0"/>
              </a:rPr>
              <a:t>ЦТ</a:t>
            </a:r>
            <a:endParaRPr lang="ru-RU" sz="2800" dirty="0"/>
          </a:p>
          <a:p>
            <a:pPr lvl="0" indent="450215" algn="just">
              <a:lnSpc>
                <a:spcPct val="115000"/>
              </a:lnSpc>
              <a:spcAft>
                <a:spcPts val="0"/>
              </a:spcAft>
            </a:pPr>
            <a:endParaRPr lang="ru-RU" sz="2200" dirty="0">
              <a:latin typeface="Times New Roman" panose="02020603050405020304" pitchFamily="18" charset="0"/>
            </a:endParaRPr>
          </a:p>
          <a:p>
            <a:pPr algn="just"/>
            <a:endParaRPr lang="ru-RU" sz="22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2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8" y="0"/>
            <a:ext cx="1326981" cy="13269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844"/>
            <a:ext cx="720000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290318" y="16808"/>
            <a:ext cx="745003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Особенности освобождения </a:t>
            </a:r>
            <a:r>
              <a:rPr lang="ru-RU" altLang="ru-RU" sz="18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от </a:t>
            </a:r>
            <a:r>
              <a:rPr lang="ru-RU" altLang="ru-RU" sz="18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ЦЭ учащихся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– </a:t>
            </a:r>
            <a:r>
              <a:rPr lang="ru-RU" altLang="ru-RU" sz="18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победителей третьего этапа республиканской олимпиады по учебным </a:t>
            </a:r>
            <a:r>
              <a:rPr lang="ru-RU" altLang="ru-RU" sz="18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предметам «Информатика», «Астрономия», «Трудовое обучение», «Физическая культура и здоровье»</a:t>
            </a:r>
            <a:endParaRPr lang="ru-RU" altLang="ru-RU" sz="1800" b="1" dirty="0">
              <a:solidFill>
                <a:srgbClr val="286A7C"/>
              </a:solidFill>
              <a:latin typeface="+mn-lt"/>
              <a:cs typeface="Aharoni" panose="02010803020104030203" pitchFamily="2" charset="-79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2400" b="1" dirty="0" smtClean="0">
              <a:solidFill>
                <a:srgbClr val="286A7C"/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8792007" cy="398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</a:rPr>
              <a:t>Учитывая, что ЦЭ по учебным предметам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«Информатика», «Астрономия», «Трудовое обучение», «Физическая культура и здоровье» </a:t>
            </a:r>
            <a:r>
              <a:rPr lang="ru-RU" sz="2400" b="1" dirty="0">
                <a:latin typeface="Times New Roman" panose="02020603050405020304" pitchFamily="18" charset="0"/>
              </a:rPr>
              <a:t>не проводится, учащиеся–победители третьего этапа республиканской олимпиады по данным учебным предметам сдают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два ЦЭ.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</a:rPr>
              <a:t>На </a:t>
            </a:r>
            <a:r>
              <a:rPr lang="ru-RU" sz="2400" b="1" dirty="0">
                <a:latin typeface="Times New Roman" panose="02020603050405020304" pitchFamily="18" charset="0"/>
              </a:rPr>
              <a:t>основании пункта 45 Правил аттестации по данным учебным предметам в аттестат об общем среднем образовании выставляется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отметка 10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«десять» баллов.</a:t>
            </a:r>
            <a:endParaRPr lang="ru-RU" sz="2400" dirty="0" smtClean="0">
              <a:latin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rgbClr val="242424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16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019" y="6409"/>
            <a:ext cx="1326981" cy="132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0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502" y="0"/>
            <a:ext cx="1547664" cy="1547664"/>
          </a:xfrm>
          <a:prstGeom prst="rect">
            <a:avLst/>
          </a:prstGeom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79512" y="58828"/>
            <a:ext cx="7200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Выбор формы итоговой аттестации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32856"/>
            <a:ext cx="8496944" cy="3517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выбора вида итоговой аттестации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централизованного экзамена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выпускного экзамена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предоставлена учащимся с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нарушениями слуха, нарушениями зрения, нарушениями функций опорно-двигательного аппарата,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осваивающим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образовательной программы специального образования на уровне общего среднего образования.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случае выбора итоговой аттестации в форме выпускных экзаменов, зарегистрироваться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ЦТ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учащиеся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смогут и при поступлении в учреждения высшего образования сдают внутренние вступительные испытания;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которые итоговые испытания проходят в виде ЦЭ, – проходят централизованное тестирование.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Обращаем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при выборе вида итоговой аттестации, необходимо оценить возможность участия в ЦЭ и в последующем в ЦТ. Особенно речь идет о возможности заполнить бланк ответов учащимся с нарушением зрения.</a:t>
            </a:r>
            <a:endParaRPr lang="ru-RU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18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69402"/>
            <a:ext cx="2232248" cy="148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770" t="-70228" r="113745" b="82362"/>
          <a:stretch/>
        </p:blipFill>
        <p:spPr>
          <a:xfrm>
            <a:off x="3203848" y="2636912"/>
            <a:ext cx="2593864" cy="153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930" y="0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7505" y="1830962"/>
            <a:ext cx="9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Учебные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занятия в </a:t>
            </a: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XI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классах в 2023  году завершаются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 мая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</a:rPr>
              <a:t>Пункт 2 статьи 150 Кодекса Республики Беларусь об образовании  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2924944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Централизованные экзамены проводятся: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 мая  и  21 мая 2023 года</a:t>
            </a: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</a:rPr>
              <a:t>     Пункт </a:t>
            </a:r>
            <a:r>
              <a:rPr lang="ru-RU" sz="1600" b="1" dirty="0">
                <a:latin typeface="Times New Roman" panose="02020603050405020304" pitchFamily="18" charset="0"/>
              </a:rPr>
              <a:t>1.2.1 </a:t>
            </a:r>
            <a:r>
              <a:rPr lang="ru-RU" sz="1600" b="1" dirty="0" smtClean="0">
                <a:latin typeface="Times New Roman" panose="02020603050405020304" pitchFamily="18" charset="0"/>
              </a:rPr>
              <a:t>постановления </a:t>
            </a:r>
            <a:r>
              <a:rPr lang="ru-RU" sz="1600" b="1" dirty="0">
                <a:latin typeface="Times New Roman" panose="02020603050405020304" pitchFamily="18" charset="0"/>
              </a:rPr>
              <a:t>Министерства </a:t>
            </a:r>
            <a:r>
              <a:rPr lang="ru-RU" sz="1600" b="1" dirty="0" smtClean="0">
                <a:latin typeface="Times New Roman" panose="02020603050405020304" pitchFamily="18" charset="0"/>
              </a:rPr>
              <a:t> образования </a:t>
            </a:r>
            <a:r>
              <a:rPr lang="ru-RU" sz="1600" b="1" dirty="0">
                <a:latin typeface="Times New Roman" panose="02020603050405020304" pitchFamily="18" charset="0"/>
              </a:rPr>
              <a:t>Республики Беларусь от </a:t>
            </a:r>
            <a:r>
              <a:rPr lang="ru-RU" sz="1600" b="1" dirty="0" smtClean="0">
                <a:latin typeface="Times New Roman" panose="02020603050405020304" pitchFamily="18" charset="0"/>
              </a:rPr>
              <a:t>23.08.2022 № </a:t>
            </a:r>
            <a:r>
              <a:rPr lang="ru-RU" sz="1600" b="1" dirty="0">
                <a:latin typeface="Times New Roman" panose="02020603050405020304" pitchFamily="18" charset="0"/>
              </a:rPr>
              <a:t>278 </a:t>
            </a:r>
            <a:r>
              <a:rPr lang="ru-RU" sz="1600" b="1" dirty="0" smtClean="0">
                <a:latin typeface="Times New Roman" panose="02020603050405020304" pitchFamily="18" charset="0"/>
              </a:rPr>
              <a:t>«О </a:t>
            </a:r>
            <a:r>
              <a:rPr lang="ru-RU" sz="1600" b="1" dirty="0">
                <a:latin typeface="Times New Roman" panose="02020603050405020304" pitchFamily="18" charset="0"/>
              </a:rPr>
              <a:t>перечне учебных предметов, по которым проводятся итоговые испытания, видах, формах и сроках проведения итогов </a:t>
            </a:r>
            <a:r>
              <a:rPr lang="ru-RU" sz="1600" b="1" dirty="0" smtClean="0">
                <a:latin typeface="Times New Roman" panose="02020603050405020304" pitchFamily="18" charset="0"/>
              </a:rPr>
              <a:t>итоговых испытаний в 2022/2023 учебном году»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 t="20" b="20"/>
          <a:stretch>
            <a:fillRect/>
          </a:stretch>
        </p:blipFill>
        <p:spPr>
          <a:xfrm>
            <a:off x="1835696" y="3868301"/>
            <a:ext cx="2317626" cy="2586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68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1095"/>
            <a:ext cx="1547664" cy="1547664"/>
          </a:xfrm>
          <a:prstGeom prst="rect">
            <a:avLst/>
          </a:prstGeom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95437" y="58828"/>
            <a:ext cx="7200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Выбор формы итоговой аттестации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4294" y="2204864"/>
            <a:ext cx="7704856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виде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централизованного экзамена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выпускного экзамена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4242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итоговая аттестация может также проводиться для учащихся, обучающихся в специальных учебно-воспитательных учреждениях, специальных лечебно-воспитательных учреждениях, в государственных учреждениях образования (филиалах государственных учреждений образования), находящихся на территории исправительных учреждений уголовно-исполнительной системы Министерства внутренних дел, республиканских унитарных производственных предприятий, подчиненных Департаменту исполнения наказаний Министерства внутренних дел, лечебно-трудовых профилакториев Министерства внутренних дел, содержащихся под стражей в следственном изоляторе, под стражей в исправительном учреждении. </a:t>
            </a:r>
            <a:endParaRPr lang="ru-RU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6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7" y="0"/>
            <a:ext cx="1547664" cy="1547664"/>
          </a:xfrm>
          <a:prstGeom prst="rect">
            <a:avLst/>
          </a:prstGeom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95437" y="58828"/>
            <a:ext cx="7200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Выбор формы итоговой аттестации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8568952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проведения выпускных экзаменов – 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1 по 9 июня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письменного экзамена: 4 часа на изложение и 5 часов на контрольную работу.</a:t>
            </a:r>
            <a:endParaRPr lang="ru-RU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которые выбрали выпускные экзамены, сдают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 экзамена: русский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белорусский язык (по выбору учащегося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экзамен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учебному предмету по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выбору (постановление Министерства 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Республики Беларусь от 23.08.2022 №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278).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Контрольно-измерительные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разрабатываются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главными управлениями образования облисполкомов, комитетом по образованию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Мингорисполкома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 основании заявок отделов (управлений) образования местных исполнительных и распорядительных органов. Сборники, из которых выбираются задания для проведения выпускного экзамена, указаны в письме о завершении года.</a:t>
            </a:r>
            <a:endParaRPr lang="ru-RU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 году тексты и задания для проведения выпускных экзаменов в письменной форме объявляются через средства массовой информации только для учащихся </a:t>
            </a:r>
            <a:r>
              <a:rPr lang="en-US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IX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класса: 1, 5, 7 июня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i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98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-11008"/>
            <a:ext cx="1547664" cy="1547664"/>
          </a:xfrm>
          <a:prstGeom prst="rect">
            <a:avLst/>
          </a:prstGeom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95437" y="58828"/>
            <a:ext cx="7200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Документы об образовании, обучении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6" y="177281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	</a:t>
            </a:r>
            <a:r>
              <a:rPr lang="ru-RU" sz="2000" b="1" dirty="0" smtClean="0"/>
              <a:t>Формы документов и Инструкция о порядке их заполнения </a:t>
            </a:r>
            <a:r>
              <a:rPr lang="ru-RU" sz="2000" b="1" smtClean="0"/>
              <a:t>утверждены постановлением </a:t>
            </a:r>
            <a:r>
              <a:rPr lang="ru-RU" sz="2000" b="1" dirty="0" smtClean="0"/>
              <a:t>Министерства образования Республики Беларусь от 19.08.2022 №274</a:t>
            </a:r>
          </a:p>
          <a:p>
            <a:pPr algn="just"/>
            <a:r>
              <a:rPr lang="ru-RU" sz="2000" b="1" dirty="0" smtClean="0"/>
              <a:t>       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996" y="278092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	</a:t>
            </a:r>
            <a:r>
              <a:rPr lang="ru-RU" sz="2000" b="1" dirty="0" smtClean="0"/>
              <a:t>Обращаем внимание:</a:t>
            </a:r>
          </a:p>
          <a:p>
            <a:pPr algn="just"/>
            <a:r>
              <a:rPr lang="ru-RU" sz="2000" b="1" dirty="0" smtClean="0"/>
              <a:t>	1. В документы об образовании вносится средний балл документа об образовании, который указывается до десятых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2. В документы об образовании вносится оценка поведения учащихся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3. При выдаче документов об образовании можно использовать старые бланки</a:t>
            </a:r>
          </a:p>
          <a:p>
            <a:pPr algn="just"/>
            <a:endParaRPr lang="ru-RU" sz="2000" b="1" dirty="0" smtClean="0">
              <a:solidFill>
                <a:srgbClr val="00B05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-11008"/>
            <a:ext cx="1547664" cy="15476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4256" t="17500" r="33064" b="9702"/>
          <a:stretch/>
        </p:blipFill>
        <p:spPr>
          <a:xfrm>
            <a:off x="1475656" y="213435"/>
            <a:ext cx="5184576" cy="62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-11008"/>
            <a:ext cx="1547664" cy="15476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7799" t="19531" r="34638" b="14844"/>
          <a:stretch/>
        </p:blipFill>
        <p:spPr>
          <a:xfrm>
            <a:off x="1259631" y="116632"/>
            <a:ext cx="5280587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5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-11008"/>
            <a:ext cx="1547664" cy="15476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8581" t="18501" r="34644" b="22001"/>
          <a:stretch/>
        </p:blipFill>
        <p:spPr>
          <a:xfrm>
            <a:off x="1259632" y="116632"/>
            <a:ext cx="489654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770" t="-70228" r="113745" b="82362"/>
          <a:stretch/>
        </p:blipFill>
        <p:spPr>
          <a:xfrm>
            <a:off x="3203848" y="2636912"/>
            <a:ext cx="2593864" cy="153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583" y="0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1977209"/>
            <a:ext cx="864096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К централизованному экзамену допускаются учащиеся, имеющие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положительную отметку по итогам учебного года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по учебному предмету, по которому проводится централизованный экзамен,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экстерны.</a:t>
            </a:r>
          </a:p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	</a:t>
            </a:r>
            <a:r>
              <a:rPr lang="ru-RU" sz="1600" b="1" dirty="0" smtClean="0">
                <a:latin typeface="Times New Roman" panose="02020603050405020304" pitchFamily="18" charset="0"/>
              </a:rPr>
              <a:t>Пункт </a:t>
            </a:r>
            <a:r>
              <a:rPr lang="ru-RU" sz="1600" b="1" dirty="0">
                <a:latin typeface="Times New Roman" panose="02020603050405020304" pitchFamily="18" charset="0"/>
              </a:rPr>
              <a:t>38 </a:t>
            </a:r>
            <a:r>
              <a:rPr lang="ru-RU" sz="1600" b="1" dirty="0" smtClean="0">
                <a:latin typeface="Times New Roman" panose="02020603050405020304" pitchFamily="18" charset="0"/>
              </a:rPr>
              <a:t>Правил </a:t>
            </a:r>
            <a:r>
              <a:rPr lang="ru-RU" sz="1600" b="1" dirty="0">
                <a:latin typeface="Times New Roman" panose="02020603050405020304" pitchFamily="18" charset="0"/>
              </a:rPr>
              <a:t>проведения аттестации учащихся при освоении содержания образовательных программ общего среднего </a:t>
            </a:r>
            <a:r>
              <a:rPr lang="ru-RU" sz="1600" b="1" dirty="0" smtClean="0">
                <a:latin typeface="Times New Roman" panose="02020603050405020304" pitchFamily="18" charset="0"/>
              </a:rPr>
              <a:t>образования, утвержденных постановлением </a:t>
            </a:r>
            <a:r>
              <a:rPr lang="ru-RU" sz="1600" b="1" dirty="0">
                <a:latin typeface="Times New Roman" panose="02020603050405020304" pitchFamily="18" charset="0"/>
              </a:rPr>
              <a:t>Министерства образования </a:t>
            </a:r>
            <a:r>
              <a:rPr lang="ru-RU" sz="1600" b="1" dirty="0" smtClean="0">
                <a:latin typeface="Times New Roman" panose="02020603050405020304" pitchFamily="18" charset="0"/>
              </a:rPr>
              <a:t>от 11 </a:t>
            </a:r>
            <a:r>
              <a:rPr lang="ru-RU" sz="1600" b="1" dirty="0">
                <a:latin typeface="Times New Roman" panose="02020603050405020304" pitchFamily="18" charset="0"/>
              </a:rPr>
              <a:t>июля 2022 г. </a:t>
            </a:r>
            <a:r>
              <a:rPr lang="ru-RU" sz="1600" b="1" dirty="0" smtClean="0">
                <a:latin typeface="Times New Roman" panose="02020603050405020304" pitchFamily="18" charset="0"/>
              </a:rPr>
              <a:t>№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sz="1600" b="1" dirty="0">
                <a:latin typeface="Times New Roman" panose="02020603050405020304" pitchFamily="18" charset="0"/>
              </a:rPr>
              <a:t>184</a:t>
            </a:r>
            <a:r>
              <a:rPr lang="ru-RU" sz="1600" b="1" dirty="0" smtClean="0">
                <a:latin typeface="Times New Roman" panose="02020603050405020304" pitchFamily="18" charset="0"/>
              </a:rPr>
              <a:t> </a:t>
            </a:r>
            <a:endParaRPr lang="ru-RU" sz="1600" b="1" dirty="0"/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79388" y="1588"/>
            <a:ext cx="756096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Допуск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к централизованным экзаменам</a:t>
            </a:r>
            <a:endParaRPr lang="ru-RU" altLang="ru-RU" b="1" dirty="0">
              <a:solidFill>
                <a:schemeClr val="accent5">
                  <a:lumMod val="75000"/>
                </a:schemeClr>
              </a:solidFill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4716016" y="4168490"/>
            <a:ext cx="3995936" cy="2413324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ниже 3 баллов!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4512493"/>
            <a:ext cx="2798307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9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770" t="-70228" r="113745" b="82362"/>
          <a:stretch/>
        </p:blipFill>
        <p:spPr>
          <a:xfrm>
            <a:off x="3203848" y="2636912"/>
            <a:ext cx="2593864" cy="153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930" y="-15038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57812" y="1906331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До</a:t>
            </a:r>
            <a:r>
              <a:rPr lang="ru-RU" sz="16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14 мая 2023 года </a:t>
            </a:r>
            <a:r>
              <a:rPr lang="ru-RU" sz="2400" b="1" dirty="0" smtClean="0">
                <a:solidFill>
                  <a:srgbClr val="00B050"/>
                </a:solidFill>
              </a:rPr>
              <a:t>проводится аттестация за год </a:t>
            </a:r>
            <a:r>
              <a:rPr lang="ru-RU" sz="2400" b="1" dirty="0">
                <a:solidFill>
                  <a:srgbClr val="FF0000"/>
                </a:solidFill>
              </a:rPr>
              <a:t>ВСЕХ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rgbClr val="00B050"/>
                </a:solidFill>
              </a:rPr>
              <a:t>учащихся </a:t>
            </a:r>
            <a:r>
              <a:rPr lang="en-US" sz="2400" b="1" dirty="0">
                <a:solidFill>
                  <a:srgbClr val="00B050"/>
                </a:solidFill>
              </a:rPr>
              <a:t>XI </a:t>
            </a:r>
            <a:r>
              <a:rPr lang="ru-RU" sz="2400" b="1" dirty="0">
                <a:solidFill>
                  <a:srgbClr val="00B050"/>
                </a:solidFill>
              </a:rPr>
              <a:t>(</a:t>
            </a:r>
            <a:r>
              <a:rPr lang="en-US" sz="2400" b="1" dirty="0">
                <a:solidFill>
                  <a:srgbClr val="00B050"/>
                </a:solidFill>
              </a:rPr>
              <a:t>XII</a:t>
            </a:r>
            <a:r>
              <a:rPr lang="ru-RU" sz="2400" b="1" dirty="0">
                <a:solidFill>
                  <a:srgbClr val="00B050"/>
                </a:solidFill>
              </a:rPr>
              <a:t>) </a:t>
            </a:r>
            <a:r>
              <a:rPr lang="ru-RU" sz="2400" b="1" dirty="0" smtClean="0">
                <a:solidFill>
                  <a:srgbClr val="00B050"/>
                </a:solidFill>
              </a:rPr>
              <a:t>классов по учебным предметам «Русский язык» и «Белорусский язык»</a:t>
            </a:r>
          </a:p>
          <a:p>
            <a:pPr marL="457200" indent="-457200" algn="just">
              <a:buAutoNum type="arabicPeriod"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В классный журнал отметки </a:t>
            </a:r>
            <a:r>
              <a:rPr lang="ru-RU" sz="2400" b="1" dirty="0" smtClean="0">
                <a:solidFill>
                  <a:srgbClr val="FF0000"/>
                </a:solidFill>
              </a:rPr>
              <a:t>ВСЕМ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учащимся </a:t>
            </a:r>
            <a:r>
              <a:rPr lang="en-US" sz="2400" b="1" dirty="0">
                <a:solidFill>
                  <a:srgbClr val="00B050"/>
                </a:solidFill>
              </a:rPr>
              <a:t>XI </a:t>
            </a:r>
            <a:r>
              <a:rPr lang="ru-RU" sz="2400" b="1" dirty="0">
                <a:solidFill>
                  <a:srgbClr val="00B050"/>
                </a:solidFill>
              </a:rPr>
              <a:t>(</a:t>
            </a:r>
            <a:r>
              <a:rPr lang="en-US" sz="2400" b="1" dirty="0">
                <a:solidFill>
                  <a:srgbClr val="00B050"/>
                </a:solidFill>
              </a:rPr>
              <a:t>XII</a:t>
            </a:r>
            <a:r>
              <a:rPr lang="ru-RU" sz="2400" b="1" dirty="0">
                <a:solidFill>
                  <a:srgbClr val="00B050"/>
                </a:solidFill>
              </a:rPr>
              <a:t>) классов по учебным предметам «Русский язык» и «Белорусский язык</a:t>
            </a:r>
            <a:r>
              <a:rPr lang="ru-RU" sz="2400" b="1" dirty="0" smtClean="0">
                <a:solidFill>
                  <a:srgbClr val="00B050"/>
                </a:solidFill>
              </a:rPr>
              <a:t>» выставляются отметки за четверть и годовые отметки</a:t>
            </a:r>
          </a:p>
          <a:p>
            <a:pPr marL="457200" indent="-457200" algn="just">
              <a:buFontTx/>
              <a:buAutoNum type="arabicPeriod"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До </a:t>
            </a:r>
            <a:r>
              <a:rPr lang="ru-RU" sz="2400" b="1" dirty="0">
                <a:solidFill>
                  <a:srgbClr val="FF0000"/>
                </a:solidFill>
              </a:rPr>
              <a:t>14 мая 2023 года </a:t>
            </a:r>
            <a:r>
              <a:rPr lang="ru-RU" sz="2400" b="1" dirty="0" smtClean="0">
                <a:solidFill>
                  <a:srgbClr val="00B050"/>
                </a:solidFill>
              </a:rPr>
              <a:t>решением педагогического совета должен быть оформлен </a:t>
            </a:r>
            <a:r>
              <a:rPr lang="ru-RU" sz="2400" b="1" dirty="0" smtClean="0">
                <a:solidFill>
                  <a:srgbClr val="FF0000"/>
                </a:solidFill>
              </a:rPr>
              <a:t>допуск учащихся к ЦЭ </a:t>
            </a:r>
            <a:r>
              <a:rPr lang="ru-RU" sz="2400" b="1" dirty="0">
                <a:solidFill>
                  <a:srgbClr val="00B050"/>
                </a:solidFill>
              </a:rPr>
              <a:t>по учебным предметам «Русский язык» и «Белорусский язык»</a:t>
            </a:r>
            <a:endParaRPr lang="ru-RU" sz="2400" b="1" dirty="0">
              <a:solidFill>
                <a:srgbClr val="FF0000"/>
              </a:solidFill>
            </a:endParaRPr>
          </a:p>
          <a:p>
            <a:pPr marL="457200" indent="-457200" algn="just">
              <a:buAutoNum type="arabicPeriod"/>
            </a:pP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25966" y="90534"/>
            <a:ext cx="75609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haroni" panose="02010803020104030203" pitchFamily="2" charset="-79"/>
              </a:rPr>
              <a:t>Аттестация по учебным предметам «Русский язык» и «Белорусский язык»</a:t>
            </a:r>
            <a:endParaRPr lang="ru-RU" altLang="ru-RU" b="1" dirty="0">
              <a:solidFill>
                <a:schemeClr val="accent5">
                  <a:lumMod val="75000"/>
                </a:schemeClr>
              </a:solidFill>
              <a:latin typeface="+mn-lt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382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770" t="-70228" r="113745" b="82362"/>
          <a:stretch/>
        </p:blipFill>
        <p:spPr>
          <a:xfrm>
            <a:off x="3203848" y="2636912"/>
            <a:ext cx="2593864" cy="153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930" y="41731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5966" y="1916832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До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21 мая 2023 года </a:t>
            </a:r>
            <a:r>
              <a:rPr lang="ru-RU" sz="2000" b="1" dirty="0" smtClean="0">
                <a:solidFill>
                  <a:srgbClr val="00B050"/>
                </a:solidFill>
              </a:rPr>
              <a:t>проводится аттестация учащихся </a:t>
            </a:r>
            <a:r>
              <a:rPr lang="en-US" sz="2000" b="1" dirty="0">
                <a:solidFill>
                  <a:srgbClr val="00B050"/>
                </a:solidFill>
              </a:rPr>
              <a:t>XI </a:t>
            </a:r>
            <a:r>
              <a:rPr lang="ru-RU" sz="2000" b="1" dirty="0">
                <a:solidFill>
                  <a:srgbClr val="00B050"/>
                </a:solidFill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XII</a:t>
            </a:r>
            <a:r>
              <a:rPr lang="ru-RU" sz="2000" b="1" dirty="0">
                <a:solidFill>
                  <a:srgbClr val="00B050"/>
                </a:solidFill>
              </a:rPr>
              <a:t>) </a:t>
            </a:r>
            <a:r>
              <a:rPr lang="ru-RU" sz="2000" b="1" dirty="0" smtClean="0">
                <a:solidFill>
                  <a:srgbClr val="00B050"/>
                </a:solidFill>
              </a:rPr>
              <a:t>классов по учебным предметам, которые они выбрали для второго ЦЭ</a:t>
            </a:r>
          </a:p>
          <a:p>
            <a:pPr marL="457200" indent="-457200" algn="just">
              <a:buFontTx/>
              <a:buAutoNum type="arabicPeriod"/>
            </a:pPr>
            <a:r>
              <a:rPr lang="ru-RU" sz="2000" b="1" dirty="0">
                <a:solidFill>
                  <a:srgbClr val="00B050"/>
                </a:solidFill>
              </a:rPr>
              <a:t>В классный журнал выставляются </a:t>
            </a:r>
            <a:r>
              <a:rPr lang="ru-RU" sz="2000" b="1" dirty="0" smtClean="0">
                <a:solidFill>
                  <a:srgbClr val="00B050"/>
                </a:solidFill>
              </a:rPr>
              <a:t>отметки за четверть </a:t>
            </a:r>
            <a:r>
              <a:rPr lang="ru-RU" sz="2000" b="1" dirty="0">
                <a:solidFill>
                  <a:srgbClr val="00B050"/>
                </a:solidFill>
              </a:rPr>
              <a:t>и годовые отметки учащимся </a:t>
            </a:r>
            <a:r>
              <a:rPr lang="en-US" sz="2000" b="1" dirty="0">
                <a:solidFill>
                  <a:srgbClr val="00B050"/>
                </a:solidFill>
              </a:rPr>
              <a:t>XI </a:t>
            </a:r>
            <a:r>
              <a:rPr lang="ru-RU" sz="2000" b="1" dirty="0">
                <a:solidFill>
                  <a:srgbClr val="00B050"/>
                </a:solidFill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XII</a:t>
            </a:r>
            <a:r>
              <a:rPr lang="ru-RU" sz="2000" b="1" dirty="0">
                <a:solidFill>
                  <a:srgbClr val="00B050"/>
                </a:solidFill>
              </a:rPr>
              <a:t>) классов по учебным предметам, которые они выбрали для второго ЦЭ. 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</a:rPr>
              <a:t>        </a:t>
            </a:r>
            <a:r>
              <a:rPr lang="ru-RU" sz="2000" b="1" i="1" dirty="0">
                <a:solidFill>
                  <a:srgbClr val="FF0000"/>
                </a:solidFill>
              </a:rPr>
              <a:t>В журнале оставляем свободные столбцы для записи оставшихся    </a:t>
            </a:r>
          </a:p>
          <a:p>
            <a:pPr algn="just"/>
            <a:r>
              <a:rPr lang="ru-RU" sz="2000" b="1" i="1" dirty="0">
                <a:solidFill>
                  <a:srgbClr val="FF0000"/>
                </a:solidFill>
              </a:rPr>
              <a:t>        уроков в соответствии с КТП и отводим столбцы для выставления </a:t>
            </a:r>
          </a:p>
          <a:p>
            <a:pPr algn="just"/>
            <a:r>
              <a:rPr lang="ru-RU" sz="2000" b="1" i="1" dirty="0">
                <a:solidFill>
                  <a:srgbClr val="FF0000"/>
                </a:solidFill>
              </a:rPr>
              <a:t>        отметок за </a:t>
            </a:r>
            <a:r>
              <a:rPr lang="en-US" sz="2000" b="1" i="1" dirty="0">
                <a:solidFill>
                  <a:srgbClr val="FF0000"/>
                </a:solidFill>
              </a:rPr>
              <a:t>IV</a:t>
            </a:r>
            <a:r>
              <a:rPr lang="ru-RU" sz="2000" b="1" i="1" dirty="0">
                <a:solidFill>
                  <a:srgbClr val="FF0000"/>
                </a:solidFill>
              </a:rPr>
              <a:t> четверть и год</a:t>
            </a:r>
            <a:r>
              <a:rPr lang="ru-RU" sz="2000" b="1" i="1" dirty="0" smtClean="0">
                <a:solidFill>
                  <a:srgbClr val="FF0000"/>
                </a:solidFill>
              </a:rPr>
              <a:t>.</a:t>
            </a:r>
          </a:p>
          <a:p>
            <a:pPr marL="457200" indent="-457200" algn="just">
              <a:buAutoNum type="arabicPeriod" startAt="3"/>
            </a:pPr>
            <a:r>
              <a:rPr lang="ru-RU" sz="2000" b="1" dirty="0" smtClean="0">
                <a:solidFill>
                  <a:srgbClr val="00B050"/>
                </a:solidFill>
              </a:rPr>
              <a:t>До </a:t>
            </a:r>
            <a:r>
              <a:rPr lang="ru-RU" sz="2000" b="1" dirty="0">
                <a:solidFill>
                  <a:srgbClr val="FF0000"/>
                </a:solidFill>
              </a:rPr>
              <a:t>21 мая 2023 года </a:t>
            </a:r>
            <a:r>
              <a:rPr lang="ru-RU" sz="2000" b="1" dirty="0">
                <a:solidFill>
                  <a:srgbClr val="00B050"/>
                </a:solidFill>
              </a:rPr>
              <a:t>решением педагогического совета должен быть </a:t>
            </a:r>
            <a:r>
              <a:rPr lang="ru-RU" sz="2000" b="1" dirty="0" smtClean="0">
                <a:solidFill>
                  <a:srgbClr val="00B050"/>
                </a:solidFill>
              </a:rPr>
              <a:t>         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        оформлен  </a:t>
            </a:r>
            <a:r>
              <a:rPr lang="ru-RU" sz="2000" b="1" dirty="0" smtClean="0">
                <a:solidFill>
                  <a:srgbClr val="FF0000"/>
                </a:solidFill>
              </a:rPr>
              <a:t>допуск  учащихся  к  </a:t>
            </a:r>
            <a:r>
              <a:rPr lang="ru-RU" sz="2000" b="1" dirty="0">
                <a:solidFill>
                  <a:srgbClr val="FF0000"/>
                </a:solidFill>
              </a:rPr>
              <a:t>ЦЭ </a:t>
            </a:r>
            <a:r>
              <a:rPr lang="ru-RU" sz="2000" b="1" dirty="0">
                <a:solidFill>
                  <a:srgbClr val="00B050"/>
                </a:solidFill>
              </a:rPr>
              <a:t>по учебным предметам «Русский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 algn="just"/>
            <a:r>
              <a:rPr lang="ru-RU" sz="2000" b="1" dirty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       язык</a:t>
            </a:r>
            <a:r>
              <a:rPr lang="ru-RU" sz="2000" b="1" dirty="0">
                <a:solidFill>
                  <a:srgbClr val="00B050"/>
                </a:solidFill>
              </a:rPr>
              <a:t>» и «Белорусский язык»</a:t>
            </a:r>
            <a:endParaRPr lang="ru-RU" sz="2000" b="1" dirty="0">
              <a:solidFill>
                <a:srgbClr val="FF0000"/>
              </a:solidFill>
            </a:endParaRPr>
          </a:p>
          <a:p>
            <a:pPr algn="just"/>
            <a:endParaRPr lang="ru-RU" sz="2000" b="1" i="1" dirty="0">
              <a:solidFill>
                <a:srgbClr val="FF0000"/>
              </a:solidFill>
            </a:endParaRPr>
          </a:p>
          <a:p>
            <a:pPr marL="457200" indent="-457200" algn="just">
              <a:buFontTx/>
              <a:buAutoNum type="arabicPeriod"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 algn="just"/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25966" y="90534"/>
            <a:ext cx="75609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4BACC6">
                    <a:lumMod val="75000"/>
                  </a:srgbClr>
                </a:solidFill>
                <a:latin typeface="Calibri"/>
                <a:cs typeface="Aharoni" panose="02010803020104030203" pitchFamily="2" charset="-79"/>
              </a:rPr>
              <a:t>Аттестация по учебным предметам,  по которым учащиеся сдают второй ЦЭ</a:t>
            </a:r>
            <a:endParaRPr lang="ru-RU" altLang="ru-RU" b="1" dirty="0">
              <a:solidFill>
                <a:srgbClr val="4BACC6">
                  <a:lumMod val="75000"/>
                </a:srgbClr>
              </a:solidFill>
              <a:latin typeface="Calibri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229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4435" y="0"/>
            <a:ext cx="1457070" cy="1457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0145" y="-743283"/>
            <a:ext cx="4680520" cy="62563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69502" y="1306668"/>
            <a:ext cx="4382038" cy="5857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2112" y="1541769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 31.05.2023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056" y="-40804"/>
            <a:ext cx="2920237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7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770" t="-70228" r="113745" b="82362"/>
          <a:stretch/>
        </p:blipFill>
        <p:spPr>
          <a:xfrm>
            <a:off x="3203848" y="2636912"/>
            <a:ext cx="2593864" cy="153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786" y="-11008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5966" y="1916832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До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25 мая 2023 года </a:t>
            </a:r>
            <a:r>
              <a:rPr lang="ru-RU" sz="2000" b="1" dirty="0" smtClean="0">
                <a:solidFill>
                  <a:srgbClr val="00B050"/>
                </a:solidFill>
              </a:rPr>
              <a:t>проводится аттестация за год учащихся </a:t>
            </a:r>
            <a:r>
              <a:rPr lang="en-US" sz="2000" b="1" dirty="0">
                <a:solidFill>
                  <a:srgbClr val="00B050"/>
                </a:solidFill>
              </a:rPr>
              <a:t>XI </a:t>
            </a:r>
            <a:r>
              <a:rPr lang="ru-RU" sz="2000" b="1" dirty="0">
                <a:solidFill>
                  <a:srgbClr val="00B050"/>
                </a:solidFill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XII</a:t>
            </a:r>
            <a:r>
              <a:rPr lang="ru-RU" sz="2000" b="1" dirty="0">
                <a:solidFill>
                  <a:srgbClr val="00B050"/>
                </a:solidFill>
              </a:rPr>
              <a:t>) </a:t>
            </a:r>
            <a:r>
              <a:rPr lang="ru-RU" sz="2000" b="1" dirty="0" smtClean="0">
                <a:solidFill>
                  <a:srgbClr val="00B050"/>
                </a:solidFill>
              </a:rPr>
              <a:t>классов по учебным предметам, которые они не выбрали в качестве ЦЭ</a:t>
            </a:r>
          </a:p>
          <a:p>
            <a:pPr marL="457200" indent="-457200" algn="just">
              <a:buFontTx/>
              <a:buAutoNum type="arabicPeriod"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В классный журнал выставляются отметки за четверть </a:t>
            </a:r>
            <a:r>
              <a:rPr lang="ru-RU" sz="2000" b="1" dirty="0">
                <a:solidFill>
                  <a:srgbClr val="00B050"/>
                </a:solidFill>
              </a:rPr>
              <a:t>и годовые </a:t>
            </a:r>
            <a:r>
              <a:rPr lang="ru-RU" sz="2000" b="1" dirty="0" smtClean="0">
                <a:solidFill>
                  <a:srgbClr val="00B050"/>
                </a:solidFill>
              </a:rPr>
              <a:t>отметки учащимся </a:t>
            </a:r>
            <a:r>
              <a:rPr lang="en-US" sz="2000" b="1" dirty="0">
                <a:solidFill>
                  <a:srgbClr val="00B050"/>
                </a:solidFill>
              </a:rPr>
              <a:t>XI </a:t>
            </a:r>
            <a:r>
              <a:rPr lang="ru-RU" sz="2000" b="1" dirty="0">
                <a:solidFill>
                  <a:srgbClr val="00B050"/>
                </a:solidFill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XII</a:t>
            </a:r>
            <a:r>
              <a:rPr lang="ru-RU" sz="2000" b="1" dirty="0">
                <a:solidFill>
                  <a:srgbClr val="00B050"/>
                </a:solidFill>
              </a:rPr>
              <a:t>) классов по </a:t>
            </a:r>
            <a:r>
              <a:rPr lang="ru-RU" sz="2000" b="1" dirty="0" smtClean="0">
                <a:solidFill>
                  <a:srgbClr val="FF0000"/>
                </a:solidFill>
              </a:rPr>
              <a:t>ВСЕМ</a:t>
            </a:r>
            <a:r>
              <a:rPr lang="ru-RU" sz="2000" b="1" dirty="0" smtClean="0">
                <a:solidFill>
                  <a:srgbClr val="00B050"/>
                </a:solidFill>
              </a:rPr>
              <a:t> учебным </a:t>
            </a:r>
            <a:r>
              <a:rPr lang="ru-RU" sz="2000" b="1" dirty="0">
                <a:solidFill>
                  <a:srgbClr val="00B050"/>
                </a:solidFill>
              </a:rPr>
              <a:t>предметам, которые они </a:t>
            </a:r>
            <a:r>
              <a:rPr lang="ru-RU" sz="2000" b="1" dirty="0" smtClean="0">
                <a:solidFill>
                  <a:srgbClr val="00B050"/>
                </a:solidFill>
              </a:rPr>
              <a:t>не выбрали в качестве ЦЭ до </a:t>
            </a:r>
            <a:r>
              <a:rPr lang="ru-RU" sz="2000" b="1" dirty="0">
                <a:solidFill>
                  <a:srgbClr val="FF0000"/>
                </a:solidFill>
              </a:rPr>
              <a:t>25 мая 2023 года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ВСЕ учащиеся </a:t>
            </a:r>
            <a:r>
              <a:rPr lang="en-US" sz="2000" b="1" dirty="0">
                <a:solidFill>
                  <a:srgbClr val="00B050"/>
                </a:solidFill>
              </a:rPr>
              <a:t>XI </a:t>
            </a:r>
            <a:r>
              <a:rPr lang="ru-RU" sz="2000" b="1" dirty="0">
                <a:solidFill>
                  <a:srgbClr val="00B050"/>
                </a:solidFill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XII</a:t>
            </a:r>
            <a:r>
              <a:rPr lang="ru-RU" sz="2000" b="1" dirty="0">
                <a:solidFill>
                  <a:srgbClr val="00B050"/>
                </a:solidFill>
              </a:rPr>
              <a:t>) </a:t>
            </a:r>
            <a:r>
              <a:rPr lang="ru-RU" sz="2000" b="1" dirty="0" smtClean="0">
                <a:solidFill>
                  <a:srgbClr val="00B050"/>
                </a:solidFill>
              </a:rPr>
              <a:t>классов посещают </a:t>
            </a:r>
            <a:r>
              <a:rPr lang="ru-RU" sz="2000" b="1" dirty="0" smtClean="0">
                <a:solidFill>
                  <a:srgbClr val="FF0000"/>
                </a:solidFill>
              </a:rPr>
              <a:t>ВСЕ </a:t>
            </a:r>
            <a:r>
              <a:rPr lang="ru-RU" sz="2000" b="1" dirty="0" smtClean="0">
                <a:solidFill>
                  <a:srgbClr val="00B050"/>
                </a:solidFill>
              </a:rPr>
              <a:t>учебные занятия, в том числе и по тем учебным предметам, по которым сданы ЦЭ</a:t>
            </a:r>
          </a:p>
          <a:p>
            <a:pPr marL="457200" indent="-457200" algn="just">
              <a:buFontTx/>
              <a:buAutoNum type="arabicPeriod"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В случае отсутствия на учебном занятии в классный журнал выставляют «н»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25966" y="90534"/>
            <a:ext cx="75609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4BACC6">
                    <a:lumMod val="75000"/>
                  </a:srgbClr>
                </a:solidFill>
                <a:latin typeface="Calibri"/>
                <a:cs typeface="Aharoni" panose="02010803020104030203" pitchFamily="2" charset="-79"/>
              </a:rPr>
              <a:t>Аттестация по учебным предметам,  по которым учащиеся не сдают ЦЭ</a:t>
            </a:r>
            <a:endParaRPr lang="ru-RU" altLang="ru-RU" b="1" dirty="0">
              <a:solidFill>
                <a:srgbClr val="4BACC6">
                  <a:lumMod val="75000"/>
                </a:srgbClr>
              </a:solidFill>
              <a:latin typeface="Calibri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057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930" y="0"/>
            <a:ext cx="1457070" cy="14570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5966" y="1772816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Разрабатывается заранее (до 25 мая 2023 года)</a:t>
            </a:r>
          </a:p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Доводится до сведения учащихся и их законных представителей</a:t>
            </a:r>
          </a:p>
          <a:p>
            <a:pPr marL="457200" indent="-457200" algn="just">
              <a:buFontTx/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Размещается на информационных стендах и официальных сайтах учреждений образования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</a:rPr>
              <a:t>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25966" y="90534"/>
            <a:ext cx="756096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4BACC6">
                    <a:lumMod val="75000"/>
                  </a:srgbClr>
                </a:solidFill>
                <a:latin typeface="Calibri"/>
                <a:cs typeface="Aharoni" panose="02010803020104030203" pitchFamily="2" charset="-79"/>
              </a:rPr>
              <a:t>План работы учреждения образования в период с 26 мая по 9 июня</a:t>
            </a:r>
            <a:endParaRPr lang="ru-RU" altLang="ru-RU" b="1" dirty="0">
              <a:solidFill>
                <a:srgbClr val="4BACC6">
                  <a:lumMod val="75000"/>
                </a:srgbClr>
              </a:solidFill>
              <a:latin typeface="Calibri"/>
              <a:cs typeface="Aharoni" panose="02010803020104030203" pitchFamily="2" charset="-79"/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125966" y="3140968"/>
            <a:ext cx="8910530" cy="323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4BACC6">
                    <a:lumMod val="75000"/>
                  </a:srgbClr>
                </a:solidFill>
                <a:latin typeface="Calibri"/>
                <a:cs typeface="Aharoni" panose="02010803020104030203" pitchFamily="2" charset="-79"/>
              </a:rPr>
              <a:t>Рекомендации по включению мероприятий в план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квалификационного экзамена по профессиональной подготовке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для   учащихся XI базовых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классов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проведение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консультаций по подготовке к централизованному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тестированию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проведение мероприятий совместно с педагогом-психологом, руководителем по военно-патриотическому воспитанию, руководителем физического воспитания,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библиотекарем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подготовка к выпускному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вечеру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иное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4BACC6">
                  <a:lumMod val="75000"/>
                </a:srgbClr>
              </a:solidFill>
              <a:latin typeface="Calibri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3447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395536" y="0"/>
            <a:ext cx="7200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Итоговая </a:t>
            </a: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аттестация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по </a:t>
            </a:r>
            <a:r>
              <a:rPr lang="ru-RU" altLang="ru-RU" sz="24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завершении обучения и воспитания </a:t>
            </a:r>
            <a:endParaRPr lang="ru-RU" altLang="ru-RU" sz="2400" b="1" dirty="0" smtClean="0">
              <a:solidFill>
                <a:srgbClr val="286A7C"/>
              </a:solidFill>
              <a:latin typeface="+mn-lt"/>
              <a:cs typeface="Aharoni" panose="02010803020104030203" pitchFamily="2" charset="-79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на </a:t>
            </a:r>
            <a:r>
              <a:rPr lang="ru-RU" altLang="ru-RU" sz="24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III ступени </a:t>
            </a: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общего </a:t>
            </a:r>
            <a:r>
              <a:rPr lang="ru-RU" altLang="ru-RU" sz="2400" b="1" dirty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среднего </a:t>
            </a:r>
            <a:r>
              <a:rPr lang="ru-RU" altLang="ru-RU" sz="2400" b="1" dirty="0" smtClean="0">
                <a:solidFill>
                  <a:srgbClr val="286A7C"/>
                </a:solidFill>
                <a:latin typeface="+mn-lt"/>
                <a:cs typeface="Aharoni" panose="02010803020104030203" pitchFamily="2" charset="-79"/>
              </a:rPr>
              <a:t>образования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2481" y="1844824"/>
            <a:ext cx="8985298" cy="382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итоговой аттестации</a:t>
            </a:r>
            <a:r>
              <a:rPr lang="be-BY" sz="1600" b="1" i="1" spc="-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be-BY" sz="1600" spc="-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be-BY" sz="1600" spc="-3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Итоговая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 аттестация </a:t>
            </a:r>
            <a:r>
              <a:rPr lang="ru-RU" sz="1600" dirty="0">
                <a:solidFill>
                  <a:srgbClr val="242424"/>
                </a:solidFill>
                <a:latin typeface="Times New Roman" panose="02020603050405020304" pitchFamily="18" charset="0"/>
              </a:rPr>
              <a:t>по завершении обучения и воспитания на III ступени общего среднего образования по отдельным учебным предметам (модулям) проводится по результатам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аттестации по итогам учебного года </a:t>
            </a:r>
            <a:r>
              <a:rPr lang="ru-RU" sz="1600" dirty="0">
                <a:solidFill>
                  <a:srgbClr val="242424"/>
                </a:solidFill>
                <a:latin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итоговых испытаний в виде выпускных экзаменов и (или) централизованного экзамена.</a:t>
            </a:r>
          </a:p>
          <a:p>
            <a:pPr algn="just"/>
            <a:r>
              <a:rPr lang="ru-RU" sz="1600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	Итоговую </a:t>
            </a:r>
            <a:r>
              <a:rPr lang="ru-RU" sz="1600" dirty="0">
                <a:solidFill>
                  <a:srgbClr val="242424"/>
                </a:solidFill>
                <a:latin typeface="Times New Roman" panose="02020603050405020304" pitchFamily="18" charset="0"/>
              </a:rPr>
              <a:t>аттестацию учащихся по учебным предметам (модулям), по которым проводятся выпускные экзамены, осуществляют экзаменационные комиссии.</a:t>
            </a:r>
          </a:p>
          <a:p>
            <a:pPr algn="just"/>
            <a:r>
              <a:rPr lang="ru-RU" sz="1600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	Итоговую </a:t>
            </a:r>
            <a:r>
              <a:rPr lang="ru-RU" sz="1600" dirty="0">
                <a:solidFill>
                  <a:srgbClr val="242424"/>
                </a:solidFill>
                <a:latin typeface="Times New Roman" panose="02020603050405020304" pitchFamily="18" charset="0"/>
              </a:rPr>
              <a:t>аттестацию учащихся по учебным предметам, по которым проводится централизованный экзамен, осуществляют экзаменационные комиссии, иные комиссии, участвующие в проведении итоговой аттестации</a:t>
            </a:r>
            <a:r>
              <a:rPr lang="ru-RU" sz="1600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endParaRPr lang="ru-RU" sz="1600" b="0" i="0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Пункт </a:t>
            </a:r>
            <a:r>
              <a:rPr lang="ru-RU" sz="1600" b="1" dirty="0" smtClean="0">
                <a:solidFill>
                  <a:srgbClr val="242424"/>
                </a:solidFill>
                <a:latin typeface="Times New Roman" panose="02020603050405020304" pitchFamily="18" charset="0"/>
              </a:rPr>
              <a:t>13 </a:t>
            </a:r>
            <a:r>
              <a:rPr lang="ru-RU" sz="1600" b="1" dirty="0">
                <a:solidFill>
                  <a:srgbClr val="242424"/>
                </a:solidFill>
                <a:latin typeface="Times New Roman" panose="02020603050405020304" pitchFamily="18" charset="0"/>
              </a:rPr>
              <a:t>Правил проведения аттестации учащихся при освоении содержания образовательных программ общего среднего образования, утвержденных постановлением Министерства образования от 11 июля 2022 г. № 184 </a:t>
            </a:r>
          </a:p>
          <a:p>
            <a:pPr algn="just"/>
            <a:endParaRPr lang="ru-RU" sz="1600" b="1" dirty="0">
              <a:solidFill>
                <a:srgbClr val="242424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84" y="0"/>
            <a:ext cx="1455295" cy="14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4487</TotalTime>
  <Words>1489</Words>
  <Application>Microsoft Office PowerPoint</Application>
  <PresentationFormat>Экран (4:3)</PresentationFormat>
  <Paragraphs>157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Aharoni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PowerPoint</dc:title>
  <dc:creator>ProPowerPoint.Ru</dc:creator>
  <dc:description>http://propowerpoint.ru - Бесплатные шаблоны для презентаций. Полезные советы и уроки  PowerPoint .</dc:description>
  <cp:lastModifiedBy>Наталья Иванова</cp:lastModifiedBy>
  <cp:revision>446</cp:revision>
  <cp:lastPrinted>2022-06-16T05:45:59Z</cp:lastPrinted>
  <dcterms:created xsi:type="dcterms:W3CDTF">2013-11-09T09:31:36Z</dcterms:created>
  <dcterms:modified xsi:type="dcterms:W3CDTF">2023-04-07T12:15:36Z</dcterms:modified>
</cp:coreProperties>
</file>