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4920258-758D-4D55-ADCB-DEEABF008A25}" v="146" dt="2023-09-29T05:33:08.41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2" autoAdjust="0"/>
    <p:restoredTop sz="94660"/>
  </p:normalViewPr>
  <p:slideViewPr>
    <p:cSldViewPr snapToGrid="0">
      <p:cViewPr varScale="1">
        <p:scale>
          <a:sx n="86" d="100"/>
          <a:sy n="86" d="100"/>
        </p:scale>
        <p:origin x="96" y="8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C9EA1E-98C4-4A2E-AAC3-800E357DC9F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17904" y="1517904"/>
            <a:ext cx="9144000" cy="2798064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A96B1FA-5AE6-4D57-B37B-4AA0216007F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17904" y="4572000"/>
            <a:ext cx="9144000" cy="1527048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1F49B66-DBC3-45EE-A6E1-DE10A6C186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3F9AFA87-1417-4992-ABD9-27C3BC8CC883}" type="datetimeFigureOut">
              <a:rPr lang="en-US" smtClean="0"/>
              <a:pPr algn="r"/>
              <a:t>9/28/2023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41085F0-1967-4B4F-9824-58E9F2E051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000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0AEDEE5-31B5-4868-8C16-47FF43E276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E4CB7-CB13-4810-BF18-BE31AFC64F93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924246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DF9454-6F74-46A8-B299-4AF451BFB9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6F55CA9-A0BD-4609-9307-BAF987B2626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5E4293-851E-4FA2-BFF2-B646A42369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AFA87-1417-4992-ABD9-27C3BC8CC883}" type="datetimeFigureOut">
              <a:rPr lang="en-US" smtClean="0"/>
              <a:t>9/28/2023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A907F5-F26D-4A91-8D70-AB54F8B43D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8ACBD8-D942-449E-A2B8-358CD1365C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E4CB7-CB13-4810-BF18-BE31AFC64F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6659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DA50897-0C2E-420B-9A38-A8D5C1D7278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450317" y="1517904"/>
            <a:ext cx="2220731" cy="454678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EDB2173-32A5-4677-A08F-DAB8FD430D1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517904" y="1517904"/>
            <a:ext cx="6562553" cy="454678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DB124D-B801-4A6A-9DAF-EBC1B98FE4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AFA87-1417-4992-ABD9-27C3BC8CC883}" type="datetimeFigureOut">
              <a:rPr lang="en-US" smtClean="0"/>
              <a:t>9/28/2023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DAF8DF-2544-45A5-B62B-BB7948FCCA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AC232D-131E-4BE6-8E2E-BAF5A30846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E4CB7-CB13-4810-BF18-BE31AFC64F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9040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4C5BB2-C09C-49B0-BAFA-DE1801CD3E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A47C21-944D-47FE-9519-A255188371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7CE36D-6B7B-4D5E-831E-34A4286D6E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AFA87-1417-4992-ABD9-27C3BC8CC883}" type="datetimeFigureOut">
              <a:rPr lang="en-US" smtClean="0"/>
              <a:t>9/28/2023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2AD668-6E19-425C-88F7-AF4220662C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905C53-CF7C-4936-9E35-1BEBD68362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E4CB7-CB13-4810-BF18-BE31AFC64F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6562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146C78-A717-4E1F-A742-FD5AECA03B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7904" y="1517904"/>
            <a:ext cx="91440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A1270D-CCAE-4437-A0C0-052D111DFC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17904" y="4572000"/>
            <a:ext cx="91440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9F006A-7EEE-4DB0-8F92-D34C0D46C3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AFA87-1417-4992-ABD9-27C3BC8CC883}" type="datetimeFigureOut">
              <a:rPr lang="en-US" smtClean="0"/>
              <a:t>9/28/2023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A3F2ED-2B0E-44A9-8603-286CA06345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4D801C-6B4E-40B6-9D6E-558192264D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E4CB7-CB13-4810-BF18-BE31AFC64F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01803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C446AA-9418-4C3E-901B-8E2806122E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997482-2CA6-4707-976E-6FD4B57BFE6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517904" y="2980944"/>
            <a:ext cx="4334256" cy="31181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B909652-DD12-479C-B639-9452CBA8C01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36792" y="2980944"/>
            <a:ext cx="4334256" cy="31181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0EC7A6-AFB1-4989-A0B4-B422D5B2C6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AFA87-1417-4992-ABD9-27C3BC8CC883}" type="datetimeFigureOut">
              <a:rPr lang="en-US" smtClean="0"/>
              <a:t>9/28/2023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8D2117C-B497-4647-A66B-1887750FB5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E8C7AF-5092-416B-B61C-F41D3C573E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E4CB7-CB13-4810-BF18-BE31AFC64F9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25631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90CDE0-3FEB-42A0-8BCC-7DADE7D4A6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17905" y="2944368"/>
            <a:ext cx="4334256" cy="606026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B778B8B-E9A3-44BE-85A6-3E316659A9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517904" y="3644987"/>
            <a:ext cx="4334256" cy="244964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0BF1BCA-A435-4779-A6FE-15207141F5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36792" y="2944368"/>
            <a:ext cx="4334256" cy="606026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49B1923-9749-49E3-88FA-75C326E6719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36792" y="3644987"/>
            <a:ext cx="4334256" cy="244964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F3A70F0-5AFA-4C5A-812B-220C6A38DB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AFA87-1417-4992-ABD9-27C3BC8CC883}" type="datetimeFigureOut">
              <a:rPr lang="en-US" smtClean="0"/>
              <a:t>9/28/2023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76AF721-83FE-4B57-B910-C395D23FDE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56A5893-52F1-44A1-AE8E-CF094DB41C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E4CB7-CB13-4810-BF18-BE31AFC64F93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D9D22302-83E3-4E22-93DF-1E5D463B64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41159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D85A6-A4E6-4160-BE43-8146A98946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BA24A80-0792-4B3B-BB5A-8B2BD91095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AFA87-1417-4992-ABD9-27C3BC8CC883}" type="datetimeFigureOut">
              <a:rPr lang="en-US" smtClean="0"/>
              <a:t>9/28/2023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526116E-7A6D-485F-9FA2-25F94D4F40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309ADCC-C5F2-4D90-B153-93DF558582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E4CB7-CB13-4810-BF18-BE31AFC64F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4113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7862271-51F6-4122-9709-D279042F88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AFA87-1417-4992-ABD9-27C3BC8CC883}" type="datetimeFigureOut">
              <a:rPr lang="en-US" smtClean="0"/>
              <a:t>9/28/2023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52CFE08-03FE-487B-8963-9FAD3049CF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935A50-18AE-4CB1-BB10-1CBDD8A7C2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E4CB7-CB13-4810-BF18-BE31AFC64F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5551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11F683-796D-458C-9B32-A385D604DB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7904" y="1517904"/>
            <a:ext cx="3145536" cy="1792224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B1F0BD-641B-4148-BCB3-2704218C80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0952" y="1517904"/>
            <a:ext cx="5330952" cy="458114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28C843-B846-4456-9720-71B7D4FF40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517904" y="3483864"/>
            <a:ext cx="3145536" cy="2615184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3A3A03-31BD-4E7E-879A-A1C7184970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AFA87-1417-4992-ABD9-27C3BC8CC883}" type="datetimeFigureOut">
              <a:rPr lang="en-US" smtClean="0"/>
              <a:t>9/28/2023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A39078-7D38-4851-A363-B6BC179A50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1FF25E-A25D-47AA-94EB-580A74F01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E4CB7-CB13-4810-BF18-BE31AFC64F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79647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EE83B4-9B31-4F73-9767-163636522F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7904" y="1517904"/>
            <a:ext cx="3145536" cy="1792224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C7CFC30-8163-47A0-A97F-3F2C3A3BE73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349240" y="764032"/>
            <a:ext cx="6089904" cy="5330952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AF1B390-0C23-466E-987C-26420A5F09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517904" y="3483864"/>
            <a:ext cx="3145536" cy="2615184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AC9CA7C-B9D0-4A72-8061-1E02AA15FE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AFA87-1417-4992-ABD9-27C3BC8CC883}" type="datetimeFigureOut">
              <a:rPr lang="en-US" smtClean="0"/>
              <a:t>9/28/2023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53EFC84-C9FE-4BFA-9B4E-4516A13625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801A469-3EFC-4F94-8482-378582E1C1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E4CB7-CB13-4810-BF18-BE31AFC64F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7856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FB1D84C-7934-4E5B-B6E4-A1D6EC2995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7904" y="1517904"/>
            <a:ext cx="9144000" cy="134416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6A990F-40AC-447A-964A-840C94A647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17904" y="2971800"/>
            <a:ext cx="9144000" cy="31272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D832A1-FFBA-48B6-B2D0-E5414F12838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805672" y="6400800"/>
            <a:ext cx="18653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pPr algn="r"/>
            <a:fld id="{3F9AFA87-1417-4992-ABD9-27C3BC8CC883}" type="datetimeFigureOut">
              <a:rPr lang="en-US" smtClean="0"/>
              <a:pPr algn="r"/>
              <a:t>9/28/2023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933EC1-4EE2-4453-841C-CFDFE70894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952" y="6400800"/>
            <a:ext cx="60990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sz="10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CEBA78-E732-44EF-BA0B-FC42F79313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99648" y="6400800"/>
            <a:ext cx="5303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CB1E4CB7-CB13-4810-BF18-BE31AFC64F93}" type="slidenum">
              <a:rPr lang="en-US" smtClean="0"/>
              <a:pPr/>
              <a:t>‹#›</a:t>
            </a:fld>
            <a:endParaRPr lang="en-US" sz="1000" dirty="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49306479-8C4D-4E4A-A330-DFC80A8A01BE}"/>
              </a:ext>
            </a:extLst>
          </p:cNvPr>
          <p:cNvSpPr/>
          <p:nvPr/>
        </p:nvSpPr>
        <p:spPr>
          <a:xfrm>
            <a:off x="0" y="0"/>
            <a:ext cx="12192000" cy="6105524"/>
          </a:xfrm>
          <a:custGeom>
            <a:avLst/>
            <a:gdLst>
              <a:gd name="connsiteX0" fmla="*/ 0 w 12192000"/>
              <a:gd name="connsiteY0" fmla="*/ 0 h 6105524"/>
              <a:gd name="connsiteX1" fmla="*/ 12192000 w 12192000"/>
              <a:gd name="connsiteY1" fmla="*/ 0 h 6105524"/>
              <a:gd name="connsiteX2" fmla="*/ 12192000 w 12192000"/>
              <a:gd name="connsiteY2" fmla="*/ 6105524 h 6105524"/>
              <a:gd name="connsiteX3" fmla="*/ 11435080 w 12192000"/>
              <a:gd name="connsiteY3" fmla="*/ 6105524 h 6105524"/>
              <a:gd name="connsiteX4" fmla="*/ 11435080 w 12192000"/>
              <a:gd name="connsiteY4" fmla="*/ 771523 h 6105524"/>
              <a:gd name="connsiteX5" fmla="*/ 767080 w 12192000"/>
              <a:gd name="connsiteY5" fmla="*/ 771523 h 6105524"/>
              <a:gd name="connsiteX6" fmla="*/ 767080 w 12192000"/>
              <a:gd name="connsiteY6" fmla="*/ 6105524 h 6105524"/>
              <a:gd name="connsiteX7" fmla="*/ 0 w 12192000"/>
              <a:gd name="connsiteY7" fmla="*/ 6105524 h 61055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105524">
                <a:moveTo>
                  <a:pt x="0" y="0"/>
                </a:moveTo>
                <a:lnTo>
                  <a:pt x="12192000" y="0"/>
                </a:lnTo>
                <a:lnTo>
                  <a:pt x="12192000" y="6105524"/>
                </a:lnTo>
                <a:lnTo>
                  <a:pt x="11435080" y="6105524"/>
                </a:lnTo>
                <a:lnTo>
                  <a:pt x="11435080" y="771523"/>
                </a:lnTo>
                <a:lnTo>
                  <a:pt x="767080" y="771523"/>
                </a:lnTo>
                <a:lnTo>
                  <a:pt x="767080" y="6105524"/>
                </a:lnTo>
                <a:lnTo>
                  <a:pt x="0" y="6105524"/>
                </a:lnTo>
                <a:close/>
              </a:path>
            </a:pathLst>
          </a:custGeom>
          <a:gradFill flip="none" rotWithShape="1">
            <a:gsLst>
              <a:gs pos="10000">
                <a:schemeClr val="accent5"/>
              </a:gs>
              <a:gs pos="90000">
                <a:schemeClr val="accent1"/>
              </a:gs>
              <a:gs pos="70000">
                <a:schemeClr val="accent2"/>
              </a:gs>
              <a:gs pos="30000">
                <a:schemeClr val="accent4"/>
              </a:gs>
              <a:gs pos="50000">
                <a:schemeClr val="accent3">
                  <a:lumMod val="60000"/>
                  <a:lumOff val="40000"/>
                </a:schemeClr>
              </a:gs>
            </a:gsLst>
            <a:lin ang="72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9924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78" r:id="rId6"/>
    <p:sldLayoutId id="2147483674" r:id="rId7"/>
    <p:sldLayoutId id="2147483675" r:id="rId8"/>
    <p:sldLayoutId id="2147483676" r:id="rId9"/>
    <p:sldLayoutId id="2147483677" r:id="rId10"/>
    <p:sldLayoutId id="2147483679" r:id="rId11"/>
  </p:sldLayoutIdLst>
  <p:txStyles>
    <p:titleStyle>
      <a:lvl1pPr algn="l" defTabSz="914400" rtl="0" eaLnBrk="1" latinLnBrk="0" hangingPunct="1">
        <a:lnSpc>
          <a:spcPct val="95000"/>
        </a:lnSpc>
        <a:spcBef>
          <a:spcPct val="0"/>
        </a:spcBef>
        <a:buNone/>
        <a:defRPr sz="42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5760" indent="-365760" algn="l" defTabSz="914400" rtl="0" eaLnBrk="1" latinLnBrk="0" hangingPunct="1">
        <a:lnSpc>
          <a:spcPct val="105000"/>
        </a:lnSpc>
        <a:spcBef>
          <a:spcPts val="900"/>
        </a:spcBef>
        <a:buClr>
          <a:schemeClr val="accent5"/>
        </a:buClr>
        <a:buFont typeface="Avenir Next LT Pro" panose="020B0504020202020204" pitchFamily="34" charset="0"/>
        <a:buChar char="+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365760" indent="0" algn="l" defTabSz="914400" rtl="0" eaLnBrk="1" latinLnBrk="0" hangingPunct="1">
        <a:lnSpc>
          <a:spcPct val="105000"/>
        </a:lnSpc>
        <a:spcBef>
          <a:spcPts val="900"/>
        </a:spcBef>
        <a:buFont typeface="Arial" panose="020B0604020202020204" pitchFamily="34" charset="0"/>
        <a:buNone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640080" indent="-274320" algn="l" defTabSz="914400" rtl="0" eaLnBrk="1" latinLnBrk="0" hangingPunct="1">
        <a:lnSpc>
          <a:spcPct val="105000"/>
        </a:lnSpc>
        <a:spcBef>
          <a:spcPts val="600"/>
        </a:spcBef>
        <a:buClr>
          <a:schemeClr val="accent5"/>
        </a:buClr>
        <a:buFont typeface="Avenir Next LT Pro" panose="020B0504020202020204" pitchFamily="34" charset="0"/>
        <a:buChar char="+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640080" indent="0" algn="l" defTabSz="914400" rtl="0" eaLnBrk="1" latinLnBrk="0" hangingPunct="1">
        <a:lnSpc>
          <a:spcPct val="105000"/>
        </a:lnSpc>
        <a:spcBef>
          <a:spcPts val="600"/>
        </a:spcBef>
        <a:buFontTx/>
        <a:buNone/>
        <a:defRPr sz="1800" i="1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886968" indent="-274320" algn="l" defTabSz="914400" rtl="0" eaLnBrk="1" latinLnBrk="0" hangingPunct="1">
        <a:lnSpc>
          <a:spcPct val="105000"/>
        </a:lnSpc>
        <a:spcBef>
          <a:spcPts val="600"/>
        </a:spcBef>
        <a:buClr>
          <a:schemeClr val="accent5"/>
        </a:buClr>
        <a:buFont typeface="Avenir Next LT Pro" panose="020B0504020202020204" pitchFamily="34" charset="0"/>
        <a:buChar char="+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www.royalclinicdubai.com/en-ae/dermatology/keloid-treatment/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www.royalclinicdubai.com/en-ae/dermatology/keloid-treatment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mailto:info@royalclinicdubai.com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B45BA4C-9B54-4496-821F-9E0985CA98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5E1BB9D-FAFF-4C3E-9E44-13F8FBABCD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10000">
                <a:schemeClr val="accent5"/>
              </a:gs>
              <a:gs pos="90000">
                <a:schemeClr val="accent1"/>
              </a:gs>
              <a:gs pos="70000">
                <a:schemeClr val="accent2"/>
              </a:gs>
              <a:gs pos="30000">
                <a:schemeClr val="accent4"/>
              </a:gs>
              <a:gs pos="50000">
                <a:schemeClr val="accent3">
                  <a:lumMod val="60000"/>
                  <a:lumOff val="40000"/>
                </a:schemeClr>
              </a:gs>
            </a:gsLst>
            <a:lin ang="72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47C897C6-901F-410E-B2AC-162ED94B01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62000"/>
            <a:ext cx="12192000" cy="6096000"/>
          </a:xfrm>
          <a:prstGeom prst="rect">
            <a:avLst/>
          </a:prstGeom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517904"/>
            <a:ext cx="9899904" cy="2796945"/>
          </a:xfrm>
        </p:spPr>
        <p:txBody>
          <a:bodyPr anchor="ctr">
            <a:normAutofit/>
          </a:bodyPr>
          <a:lstStyle/>
          <a:p>
            <a:pPr algn="l"/>
            <a:r>
              <a:rPr lang="en-US" b="1">
                <a:ea typeface="+mj-lt"/>
                <a:cs typeface="+mj-lt"/>
              </a:rPr>
              <a:t>Keloid Treatment in Dubai</a:t>
            </a:r>
            <a:endParaRPr lang="en-US">
              <a:ea typeface="Calibri Light"/>
              <a:cs typeface="Calibri Ligh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479369"/>
            <a:ext cx="6751263" cy="1189912"/>
          </a:xfrm>
        </p:spPr>
        <p:txBody>
          <a:bodyPr vert="horz" lIns="91440" tIns="45720" rIns="91440" bIns="45720" rtlCol="0" anchor="t">
            <a:normAutofit fontScale="92500" lnSpcReduction="20000"/>
          </a:bodyPr>
          <a:lstStyle/>
          <a:p>
            <a:pPr algn="l"/>
            <a:r>
              <a:rPr lang="en-US" sz="2200" dirty="0">
                <a:latin typeface="Arial"/>
                <a:cs typeface="Arial"/>
              </a:rPr>
              <a:t>Explore advanced </a:t>
            </a:r>
            <a:r>
              <a:rPr lang="en-US" sz="2200" b="1" dirty="0">
                <a:latin typeface="Arial"/>
                <a:cs typeface="Arial"/>
                <a:hlinkClick r:id="rId2"/>
              </a:rPr>
              <a:t>keloid treatment  in Dubai</a:t>
            </a:r>
            <a:r>
              <a:rPr lang="en-US" sz="2200" dirty="0">
                <a:latin typeface="Arial"/>
                <a:cs typeface="Arial"/>
              </a:rPr>
              <a:t>. Find expert dermatologists and specialized clinics offering effective therapies for keloid management. Discover personalized care in Dubai's leading medical facilities.</a:t>
            </a:r>
            <a:endParaRPr lang="en-US" sz="2200" dirty="0"/>
          </a:p>
        </p:txBody>
      </p:sp>
      <p:pic>
        <p:nvPicPr>
          <p:cNvPr id="4" name="Picture 3" descr="A person with a scar on their shoulder&#10;&#10;Description automatically generated">
            <a:extLst>
              <a:ext uri="{FF2B5EF4-FFF2-40B4-BE49-F238E27FC236}">
                <a16:creationId xmlns:a16="http://schemas.microsoft.com/office/drawing/2014/main" id="{9D4CE97C-40C1-1A60-F6B9-CB4515110D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74966" y="3423249"/>
            <a:ext cx="2743200" cy="2743200"/>
          </a:xfrm>
          <a:prstGeom prst="rect">
            <a:avLst/>
          </a:prstGeom>
        </p:spPr>
      </p:pic>
      <p:pic>
        <p:nvPicPr>
          <p:cNvPr id="5" name="Picture 4" descr="A logo with text on it&#10;&#10;Description automatically generated">
            <a:extLst>
              <a:ext uri="{FF2B5EF4-FFF2-40B4-BE49-F238E27FC236}">
                <a16:creationId xmlns:a16="http://schemas.microsoft.com/office/drawing/2014/main" id="{7E0DC20F-A9DF-6984-63E4-2FC196F7D3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399" y="1155421"/>
            <a:ext cx="2743200" cy="1110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wd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5" name="Rectangle 34">
            <a:extLst>
              <a:ext uri="{FF2B5EF4-FFF2-40B4-BE49-F238E27FC236}">
                <a16:creationId xmlns:a16="http://schemas.microsoft.com/office/drawing/2014/main" id="{84136905-015B-4510-B514-027CBA846B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36CD0F97-2E5B-4E84-8544-EB24DED104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099048"/>
          </a:xfrm>
          <a:prstGeom prst="rect">
            <a:avLst/>
          </a:prstGeom>
          <a:gradFill flip="none" rotWithShape="1">
            <a:gsLst>
              <a:gs pos="10000">
                <a:schemeClr val="accent5"/>
              </a:gs>
              <a:gs pos="90000">
                <a:schemeClr val="accent1"/>
              </a:gs>
              <a:gs pos="70000">
                <a:schemeClr val="accent2"/>
              </a:gs>
              <a:gs pos="30000">
                <a:schemeClr val="accent4"/>
              </a:gs>
              <a:gs pos="50000">
                <a:schemeClr val="accent3">
                  <a:lumMod val="60000"/>
                  <a:lumOff val="40000"/>
                </a:schemeClr>
              </a:gs>
            </a:gsLst>
            <a:lin ang="72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39" name="Freeform: Shape 38">
            <a:extLst>
              <a:ext uri="{FF2B5EF4-FFF2-40B4-BE49-F238E27FC236}">
                <a16:creationId xmlns:a16="http://schemas.microsoft.com/office/drawing/2014/main" id="{A67FFD73-5996-479A-B8EB-EBA3DECC08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1443386" cy="6210556"/>
          </a:xfrm>
          <a:custGeom>
            <a:avLst/>
            <a:gdLst>
              <a:gd name="connsiteX0" fmla="*/ 0 w 11443386"/>
              <a:gd name="connsiteY0" fmla="*/ 0 h 6210556"/>
              <a:gd name="connsiteX1" fmla="*/ 7534652 w 11443386"/>
              <a:gd name="connsiteY1" fmla="*/ 0 h 6210556"/>
              <a:gd name="connsiteX2" fmla="*/ 7534652 w 11443386"/>
              <a:gd name="connsiteY2" fmla="*/ 758953 h 6210556"/>
              <a:gd name="connsiteX3" fmla="*/ 11443386 w 11443386"/>
              <a:gd name="connsiteY3" fmla="*/ 758953 h 6210556"/>
              <a:gd name="connsiteX4" fmla="*/ 11443386 w 11443386"/>
              <a:gd name="connsiteY4" fmla="*/ 6210556 h 6210556"/>
              <a:gd name="connsiteX5" fmla="*/ 840766 w 11443386"/>
              <a:gd name="connsiteY5" fmla="*/ 6210556 h 6210556"/>
              <a:gd name="connsiteX6" fmla="*/ 840766 w 11443386"/>
              <a:gd name="connsiteY6" fmla="*/ 6143050 h 6210556"/>
              <a:gd name="connsiteX7" fmla="*/ 0 w 11443386"/>
              <a:gd name="connsiteY7" fmla="*/ 6143050 h 6210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443386" h="6210556">
                <a:moveTo>
                  <a:pt x="0" y="0"/>
                </a:moveTo>
                <a:lnTo>
                  <a:pt x="7534652" y="0"/>
                </a:lnTo>
                <a:lnTo>
                  <a:pt x="7534652" y="758953"/>
                </a:lnTo>
                <a:lnTo>
                  <a:pt x="11443386" y="758953"/>
                </a:lnTo>
                <a:lnTo>
                  <a:pt x="11443386" y="6210556"/>
                </a:lnTo>
                <a:lnTo>
                  <a:pt x="840766" y="6210556"/>
                </a:lnTo>
                <a:lnTo>
                  <a:pt x="840766" y="6143050"/>
                </a:lnTo>
                <a:lnTo>
                  <a:pt x="0" y="614305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6F3CE12-27DC-91DB-56C8-7AF3253573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4490" y="-3047"/>
            <a:ext cx="5997270" cy="2028388"/>
          </a:xfrm>
        </p:spPr>
        <p:txBody>
          <a:bodyPr anchor="ctr">
            <a:normAutofit/>
          </a:bodyPr>
          <a:lstStyle/>
          <a:p>
            <a:r>
              <a:rPr lang="en-US" sz="3600" dirty="0">
                <a:latin typeface="Arial"/>
                <a:cs typeface="Arial"/>
              </a:rPr>
              <a:t>Painless Solutions: Keloid Treatment Advances in Dubai</a:t>
            </a:r>
            <a:endParaRPr lang="en-US" sz="3600">
              <a:cs typeface="Aharoni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028D39-D360-3EAC-4135-A5C5FBEBC1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4491" y="1958798"/>
            <a:ext cx="5997270" cy="3202674"/>
          </a:xfrm>
        </p:spPr>
        <p:txBody>
          <a:bodyPr vert="horz" lIns="91440" tIns="45720" rIns="91440" bIns="45720" rtlCol="0" anchor="t">
            <a:noAutofit/>
          </a:bodyPr>
          <a:lstStyle/>
          <a:p>
            <a:pPr>
              <a:lnSpc>
                <a:spcPct val="95000"/>
              </a:lnSpc>
            </a:pPr>
            <a:r>
              <a:rPr lang="en-US" sz="1800" b="1" dirty="0"/>
              <a:t>Freezing Keloids for Lasting Relief</a:t>
            </a:r>
            <a:endParaRPr lang="en-US" sz="1800" dirty="0"/>
          </a:p>
          <a:p>
            <a:pPr>
              <a:lnSpc>
                <a:spcPct val="95000"/>
              </a:lnSpc>
            </a:pPr>
            <a:r>
              <a:rPr lang="en-US" sz="1800" dirty="0">
                <a:ea typeface="+mn-lt"/>
                <a:cs typeface="+mn-lt"/>
              </a:rPr>
              <a:t>Cryotherapy, another groundbreaking advancement, involves freezing the keloid using liquid nitrogen.</a:t>
            </a:r>
          </a:p>
          <a:p>
            <a:pPr>
              <a:lnSpc>
                <a:spcPct val="95000"/>
              </a:lnSpc>
            </a:pPr>
            <a:r>
              <a:rPr lang="en-US" sz="1800" dirty="0">
                <a:ea typeface="+mn-lt"/>
                <a:cs typeface="+mn-lt"/>
              </a:rPr>
              <a:t> </a:t>
            </a:r>
            <a:r>
              <a:rPr lang="en-US" sz="1800" b="1" dirty="0">
                <a:ea typeface="+mn-lt"/>
                <a:cs typeface="+mn-lt"/>
              </a:rPr>
              <a:t>Silicone</a:t>
            </a:r>
            <a:r>
              <a:rPr lang="en-US" sz="1800" b="1" dirty="0"/>
              <a:t> Gel Sheets: Non-Invasive Management</a:t>
            </a:r>
            <a:endParaRPr lang="en-US" sz="1800"/>
          </a:p>
          <a:p>
            <a:pPr>
              <a:lnSpc>
                <a:spcPct val="95000"/>
              </a:lnSpc>
            </a:pPr>
            <a:r>
              <a:rPr lang="en-US" sz="1800" dirty="0">
                <a:ea typeface="+mn-lt"/>
                <a:cs typeface="+mn-lt"/>
              </a:rPr>
              <a:t>For those seeking non-invasive options, silicone gel sheets have proven to be an effective tool in managing keloids.  </a:t>
            </a:r>
          </a:p>
          <a:p>
            <a:pPr>
              <a:lnSpc>
                <a:spcPct val="95000"/>
              </a:lnSpc>
            </a:pPr>
            <a:r>
              <a:rPr lang="en-US" sz="1800" b="1" dirty="0"/>
              <a:t>Personalized Treatment Plans</a:t>
            </a:r>
            <a:endParaRPr lang="en-US" sz="1800" dirty="0"/>
          </a:p>
          <a:p>
            <a:pPr>
              <a:lnSpc>
                <a:spcPct val="95000"/>
              </a:lnSpc>
            </a:pPr>
            <a:r>
              <a:rPr lang="en-US" sz="1800" dirty="0">
                <a:ea typeface="+mn-lt"/>
                <a:cs typeface="+mn-lt"/>
              </a:rPr>
              <a:t>One of the key strengths of </a:t>
            </a:r>
            <a:r>
              <a:rPr lang="en-US" sz="1800" b="1" dirty="0">
                <a:ea typeface="+mn-lt"/>
                <a:cs typeface="+mn-lt"/>
                <a:hlinkClick r:id="rId2"/>
              </a:rPr>
              <a:t>keloid treatment in Dubai</a:t>
            </a:r>
            <a:r>
              <a:rPr lang="en-US" sz="1800" dirty="0">
                <a:ea typeface="+mn-lt"/>
                <a:cs typeface="+mn-lt"/>
              </a:rPr>
              <a:t> is the emphasis on personalized care. </a:t>
            </a:r>
            <a:endParaRPr lang="en-US" sz="1800" dirty="0"/>
          </a:p>
        </p:txBody>
      </p:sp>
      <p:pic>
        <p:nvPicPr>
          <p:cNvPr id="5" name="Picture 4" descr="A logo with text on it&#10;&#10;Description automatically generated">
            <a:extLst>
              <a:ext uri="{FF2B5EF4-FFF2-40B4-BE49-F238E27FC236}">
                <a16:creationId xmlns:a16="http://schemas.microsoft.com/office/drawing/2014/main" id="{2A048E5B-0C3D-E18C-3FF5-7634F06029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36171" y="1522146"/>
            <a:ext cx="2530314" cy="2125464"/>
          </a:xfrm>
          <a:prstGeom prst="rect">
            <a:avLst/>
          </a:prstGeom>
        </p:spPr>
      </p:pic>
      <p:pic>
        <p:nvPicPr>
          <p:cNvPr id="4" name="Picture 3" descr="A close-up of a needle in a wound&#10;&#10;Description automatically generated">
            <a:extLst>
              <a:ext uri="{FF2B5EF4-FFF2-40B4-BE49-F238E27FC236}">
                <a16:creationId xmlns:a16="http://schemas.microsoft.com/office/drawing/2014/main" id="{315B84F8-947A-6322-7106-DEDE89C3721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37998" y="3969341"/>
            <a:ext cx="2126659" cy="2126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72254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4136905-015B-4510-B514-027CBA846B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6CD0F97-2E5B-4E84-8544-EB24DED104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2"/>
            <a:ext cx="12192000" cy="6858001"/>
          </a:xfrm>
          <a:prstGeom prst="rect">
            <a:avLst/>
          </a:prstGeom>
          <a:gradFill flip="none" rotWithShape="1">
            <a:gsLst>
              <a:gs pos="10000">
                <a:schemeClr val="accent5"/>
              </a:gs>
              <a:gs pos="90000">
                <a:schemeClr val="accent1"/>
              </a:gs>
              <a:gs pos="70000">
                <a:schemeClr val="accent2"/>
              </a:gs>
              <a:gs pos="30000">
                <a:schemeClr val="accent4"/>
              </a:gs>
              <a:gs pos="50000">
                <a:schemeClr val="accent3">
                  <a:lumMod val="60000"/>
                  <a:lumOff val="40000"/>
                </a:schemeClr>
              </a:gs>
            </a:gsLst>
            <a:lin ang="72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3B272257-593A-402F-88FA-F1DECD9E3F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61999"/>
            <a:ext cx="12192000" cy="6095999"/>
          </a:xfrm>
          <a:prstGeom prst="rect">
            <a:avLst/>
          </a:prstGeom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ACB407F-25CF-CA93-34A3-DB752EF010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1517650"/>
            <a:ext cx="9899650" cy="1344613"/>
          </a:xfrm>
        </p:spPr>
        <p:txBody>
          <a:bodyPr>
            <a:normAutofit/>
          </a:bodyPr>
          <a:lstStyle/>
          <a:p>
            <a:pPr algn="ctr"/>
            <a:r>
              <a:rPr lang="en-US">
                <a:cs typeface="Aharoni"/>
              </a:rPr>
              <a:t>CONTACT US: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2603E0-0684-813B-7169-BD8DE22AE1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0" y="2970213"/>
            <a:ext cx="9899650" cy="3125787"/>
          </a:xfrm>
        </p:spPr>
        <p:txBody>
          <a:bodyPr vert="horz" lIns="91440" tIns="45720" rIns="91440" bIns="45720" rtlCol="0" anchor="t">
            <a:noAutofit/>
          </a:bodyPr>
          <a:lstStyle/>
          <a:p>
            <a:pPr>
              <a:lnSpc>
                <a:spcPct val="95000"/>
              </a:lnSpc>
            </a:pPr>
            <a:r>
              <a:rPr lang="en-US" sz="1800" dirty="0">
                <a:ea typeface="+mn-lt"/>
                <a:cs typeface="+mn-lt"/>
              </a:rPr>
              <a:t>WhatsApp : +971 544015744</a:t>
            </a:r>
            <a:endParaRPr lang="en-US" sz="1800" dirty="0"/>
          </a:p>
          <a:p>
            <a:pPr>
              <a:lnSpc>
                <a:spcPct val="95000"/>
              </a:lnSpc>
            </a:pPr>
            <a:endParaRPr lang="en-US" sz="1800" dirty="0"/>
          </a:p>
          <a:p>
            <a:pPr>
              <a:lnSpc>
                <a:spcPct val="95000"/>
              </a:lnSpc>
            </a:pPr>
            <a:r>
              <a:rPr lang="en-US" sz="1800" dirty="0">
                <a:ea typeface="+mn-lt"/>
                <a:cs typeface="+mn-lt"/>
              </a:rPr>
              <a:t>Landline : +971 4333 0708</a:t>
            </a:r>
            <a:endParaRPr lang="en-US" sz="1800" dirty="0"/>
          </a:p>
          <a:p>
            <a:pPr>
              <a:lnSpc>
                <a:spcPct val="95000"/>
              </a:lnSpc>
            </a:pPr>
            <a:endParaRPr lang="en-US" sz="1800" dirty="0"/>
          </a:p>
          <a:p>
            <a:pPr>
              <a:lnSpc>
                <a:spcPct val="95000"/>
              </a:lnSpc>
            </a:pPr>
            <a:r>
              <a:rPr lang="en-US" sz="1800" dirty="0">
                <a:ea typeface="+mn-lt"/>
                <a:cs typeface="+mn-lt"/>
              </a:rPr>
              <a:t>Email : </a:t>
            </a:r>
            <a:r>
              <a:rPr lang="en-US" sz="1800" dirty="0">
                <a:ea typeface="+mn-lt"/>
                <a:cs typeface="+mn-lt"/>
                <a:hlinkClick r:id="rId2"/>
              </a:rPr>
              <a:t>info@royalclinicdubai.com</a:t>
            </a:r>
            <a:endParaRPr lang="en-US" sz="1800" dirty="0"/>
          </a:p>
          <a:p>
            <a:pPr>
              <a:lnSpc>
                <a:spcPct val="95000"/>
              </a:lnSpc>
            </a:pPr>
            <a:endParaRPr lang="en-US" sz="1800" dirty="0"/>
          </a:p>
          <a:p>
            <a:pPr>
              <a:lnSpc>
                <a:spcPct val="95000"/>
              </a:lnSpc>
            </a:pPr>
            <a:r>
              <a:rPr lang="en-US" sz="1800" dirty="0">
                <a:ea typeface="+mn-lt"/>
                <a:cs typeface="+mn-lt"/>
              </a:rPr>
              <a:t>Address : Villa 1089, Al </a:t>
            </a:r>
            <a:r>
              <a:rPr lang="en-US" sz="1800" dirty="0" err="1">
                <a:ea typeface="+mn-lt"/>
                <a:cs typeface="+mn-lt"/>
              </a:rPr>
              <a:t>Wasl</a:t>
            </a:r>
            <a:r>
              <a:rPr lang="en-US" sz="1800" dirty="0">
                <a:ea typeface="+mn-lt"/>
                <a:cs typeface="+mn-lt"/>
              </a:rPr>
              <a:t> Road, Al Manara Area (On the junction of </a:t>
            </a:r>
            <a:r>
              <a:rPr lang="en-US" sz="1800" dirty="0" err="1">
                <a:ea typeface="+mn-lt"/>
                <a:cs typeface="+mn-lt"/>
              </a:rPr>
              <a:t>AlThanya</a:t>
            </a:r>
            <a:r>
              <a:rPr lang="en-US" sz="1800" dirty="0">
                <a:ea typeface="+mn-lt"/>
                <a:cs typeface="+mn-lt"/>
              </a:rPr>
              <a:t> &amp; Al </a:t>
            </a:r>
            <a:r>
              <a:rPr lang="en-US" sz="1800" dirty="0" err="1">
                <a:ea typeface="+mn-lt"/>
                <a:cs typeface="+mn-lt"/>
              </a:rPr>
              <a:t>Wasl</a:t>
            </a:r>
            <a:r>
              <a:rPr lang="en-US" sz="1800" dirty="0">
                <a:ea typeface="+mn-lt"/>
                <a:cs typeface="+mn-lt"/>
              </a:rPr>
              <a:t> Road)</a:t>
            </a:r>
            <a:endParaRPr lang="en-US" sz="1800" dirty="0"/>
          </a:p>
        </p:txBody>
      </p:sp>
      <p:pic>
        <p:nvPicPr>
          <p:cNvPr id="4" name="Picture 3" descr="A logo with text on it&#10;&#10;Description automatically generated">
            <a:extLst>
              <a:ext uri="{FF2B5EF4-FFF2-40B4-BE49-F238E27FC236}">
                <a16:creationId xmlns:a16="http://schemas.microsoft.com/office/drawing/2014/main" id="{E4045042-8B35-12D0-64BD-97E82273AA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96400" y="968516"/>
            <a:ext cx="2743200" cy="2304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8711537"/>
      </p:ext>
    </p:extLst>
  </p:cSld>
  <p:clrMapOvr>
    <a:masterClrMapping/>
  </p:clrMapOvr>
</p:sld>
</file>

<file path=ppt/theme/theme1.xml><?xml version="1.0" encoding="utf-8"?>
<a:theme xmlns:a="http://schemas.openxmlformats.org/drawingml/2006/main" name="PrismaticVTI">
  <a:themeElements>
    <a:clrScheme name="Prismatic">
      <a:dk1>
        <a:sysClr val="windowText" lastClr="000000"/>
      </a:dk1>
      <a:lt1>
        <a:sysClr val="window" lastClr="FFFFFF"/>
      </a:lt1>
      <a:dk2>
        <a:srgbClr val="131523"/>
      </a:dk2>
      <a:lt2>
        <a:srgbClr val="E7E6E6"/>
      </a:lt2>
      <a:accent1>
        <a:srgbClr val="42B3BD"/>
      </a:accent1>
      <a:accent2>
        <a:srgbClr val="51B851"/>
      </a:accent2>
      <a:accent3>
        <a:srgbClr val="B5A603"/>
      </a:accent3>
      <a:accent4>
        <a:srgbClr val="F58505"/>
      </a:accent4>
      <a:accent5>
        <a:srgbClr val="FA2481"/>
      </a:accent5>
      <a:accent6>
        <a:srgbClr val="9CA2AB"/>
      </a:accent6>
      <a:hlink>
        <a:srgbClr val="FA2481"/>
      </a:hlink>
      <a:folHlink>
        <a:srgbClr val="57618E"/>
      </a:folHlink>
    </a:clrScheme>
    <a:fontScheme name="Custom 166">
      <a:majorFont>
        <a:latin typeface="Aharoni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ismaticVTI" id="{DA44D624-A564-4DE8-8446-0CD5C485C979}" vid="{8B2B1550-B69C-4156-BAEC-B2E559F94BD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Widescreen</PresentationFormat>
  <Paragraphs>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PrismaticVTI</vt:lpstr>
      <vt:lpstr>Keloid Treatment in Dubai</vt:lpstr>
      <vt:lpstr>Painless Solutions: Keloid Treatment Advances in Dubai</vt:lpstr>
      <vt:lpstr>CONTACT US: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 </cp:lastModifiedBy>
  <cp:revision>77</cp:revision>
  <dcterms:created xsi:type="dcterms:W3CDTF">2013-07-15T20:26:40Z</dcterms:created>
  <dcterms:modified xsi:type="dcterms:W3CDTF">2023-09-29T05:33:37Z</dcterms:modified>
</cp:coreProperties>
</file>