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60" r:id="rId2"/>
    <p:sldId id="320" r:id="rId3"/>
    <p:sldId id="321" r:id="rId4"/>
    <p:sldId id="332" r:id="rId5"/>
    <p:sldId id="333" r:id="rId6"/>
    <p:sldId id="334" r:id="rId7"/>
    <p:sldId id="335" r:id="rId8"/>
    <p:sldId id="322" r:id="rId9"/>
    <p:sldId id="323" r:id="rId10"/>
    <p:sldId id="324" r:id="rId11"/>
    <p:sldId id="325" r:id="rId12"/>
    <p:sldId id="326" r:id="rId13"/>
    <p:sldId id="314" r:id="rId14"/>
    <p:sldId id="336" r:id="rId15"/>
    <p:sldId id="337" r:id="rId16"/>
    <p:sldId id="312" r:id="rId17"/>
    <p:sldId id="311" r:id="rId18"/>
    <p:sldId id="338" r:id="rId19"/>
    <p:sldId id="313" r:id="rId20"/>
    <p:sldId id="295" r:id="rId21"/>
    <p:sldId id="327" r:id="rId22"/>
    <p:sldId id="331" r:id="rId23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3366CC"/>
    <a:srgbClr val="75263D"/>
    <a:srgbClr val="660033"/>
    <a:srgbClr val="990033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42" autoAdjust="0"/>
    <p:restoredTop sz="94660"/>
  </p:normalViewPr>
  <p:slideViewPr>
    <p:cSldViewPr>
      <p:cViewPr varScale="1">
        <p:scale>
          <a:sx n="87" d="100"/>
          <a:sy n="87" d="100"/>
        </p:scale>
        <p:origin x="-10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pPr>
            <a:r>
              <a:rPr lang="en-US" sz="14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Attrition:</a:t>
            </a:r>
            <a:r>
              <a:rPr lang="en-US" sz="1400" b="1" baseline="0" dirty="0" smtClean="0">
                <a:solidFill>
                  <a:schemeClr val="tx1"/>
                </a:solidFill>
                <a:latin typeface="Calibri" panose="020F0502020204030204" pitchFamily="34" charset="0"/>
              </a:rPr>
              <a:t>  Sworn Separations</a:t>
            </a:r>
            <a:endParaRPr lang="en-US" sz="1400" b="1" dirty="0">
              <a:solidFill>
                <a:schemeClr val="tx1"/>
              </a:solidFill>
              <a:latin typeface="Calibri" panose="020F0502020204030204" pitchFamily="34" charset="0"/>
            </a:endParaRPr>
          </a:p>
        </c:rich>
      </c:tx>
      <c:layout>
        <c:manualLayout>
          <c:xMode val="edge"/>
          <c:yMode val="edge"/>
          <c:x val="0.14192628439684363"/>
          <c:y val="0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4.7462666892258726E-2"/>
          <c:y val="0.24518797594981487"/>
          <c:w val="0.90507466621548249"/>
          <c:h val="0.4723082541090227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bg2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>
                        <a:solidFill>
                          <a:schemeClr val="tx1"/>
                        </a:solidFill>
                      </a:rPr>
                      <a:t>45</a:t>
                    </a:r>
                    <a:endParaRPr lang="en-US">
                      <a:solidFill>
                        <a:schemeClr val="tx1"/>
                      </a:solidFill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rgbClr val="FF0000"/>
                    </a:solidFill>
                    <a:latin typeface="Calibri" panose="020F0502020204030204" pitchFamily="34" charset="0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</c:numCache>
            </c:numRef>
          </c:cat>
          <c:val>
            <c:numRef>
              <c:f>Sheet1!$B$2:$B$4</c:f>
              <c:numCache>
                <c:formatCode>General</c:formatCode>
                <c:ptCount val="3"/>
                <c:pt idx="0">
                  <c:v>39</c:v>
                </c:pt>
                <c:pt idx="1">
                  <c:v>57</c:v>
                </c:pt>
                <c:pt idx="2">
                  <c:v>43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23026432"/>
        <c:axId val="123065088"/>
      </c:barChart>
      <c:catAx>
        <c:axId val="1230264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pPr>
            <a:endParaRPr lang="en-US"/>
          </a:p>
        </c:txPr>
        <c:crossAx val="123065088"/>
        <c:crosses val="autoZero"/>
        <c:auto val="1"/>
        <c:lblAlgn val="ctr"/>
        <c:lblOffset val="100"/>
        <c:noMultiLvlLbl val="0"/>
      </c:catAx>
      <c:valAx>
        <c:axId val="12306508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23026432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solidFill>
        <a:schemeClr val="tx2">
          <a:lumMod val="75000"/>
        </a:schemeClr>
      </a:solidFill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" y="3"/>
            <a:ext cx="3037735" cy="464503"/>
          </a:xfrm>
          <a:prstGeom prst="rect">
            <a:avLst/>
          </a:prstGeom>
        </p:spPr>
        <p:txBody>
          <a:bodyPr vert="horz" lIns="92791" tIns="46397" rIns="92791" bIns="46397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1084" y="3"/>
            <a:ext cx="3037735" cy="464503"/>
          </a:xfrm>
          <a:prstGeom prst="rect">
            <a:avLst/>
          </a:prstGeom>
        </p:spPr>
        <p:txBody>
          <a:bodyPr vert="horz" lIns="92791" tIns="46397" rIns="92791" bIns="46397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1C185355-A4E6-4740-A563-3EA136DF6AA5}" type="datetimeFigureOut">
              <a:rPr lang="en-US"/>
              <a:pPr>
                <a:defRPr/>
              </a:pPr>
              <a:t>4/18/2017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2688" y="698500"/>
            <a:ext cx="4645025" cy="34845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791" tIns="46397" rIns="92791" bIns="46397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993" y="4416743"/>
            <a:ext cx="5606418" cy="4182112"/>
          </a:xfrm>
          <a:prstGeom prst="rect">
            <a:avLst/>
          </a:prstGeom>
        </p:spPr>
        <p:txBody>
          <a:bodyPr vert="horz" lIns="92791" tIns="46397" rIns="92791" bIns="46397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" y="8830315"/>
            <a:ext cx="3037735" cy="464503"/>
          </a:xfrm>
          <a:prstGeom prst="rect">
            <a:avLst/>
          </a:prstGeom>
        </p:spPr>
        <p:txBody>
          <a:bodyPr vert="horz" lIns="92791" tIns="46397" rIns="92791" bIns="46397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1084" y="8830315"/>
            <a:ext cx="3037735" cy="464503"/>
          </a:xfrm>
          <a:prstGeom prst="rect">
            <a:avLst/>
          </a:prstGeom>
        </p:spPr>
        <p:txBody>
          <a:bodyPr vert="horz" wrap="square" lIns="92791" tIns="46397" rIns="92791" bIns="46397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5C767B5-D55A-487D-80A4-27E093BF838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55121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C767B5-D55A-487D-80A4-27E093BF8387}" type="slidenum">
              <a:rPr lang="en-US" altLang="en-US" smtClean="0"/>
              <a:pPr/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794073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C767B5-D55A-487D-80A4-27E093BF8387}" type="slidenum">
              <a:rPr lang="en-US" altLang="en-US" smtClean="0"/>
              <a:pPr/>
              <a:t>15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520703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C767B5-D55A-487D-80A4-27E093BF8387}" type="slidenum">
              <a:rPr lang="en-US" altLang="en-US" smtClean="0"/>
              <a:pPr/>
              <a:t>16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5207038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C767B5-D55A-487D-80A4-27E093BF8387}" type="slidenum">
              <a:rPr lang="en-US" altLang="en-US" smtClean="0"/>
              <a:pPr/>
              <a:t>17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5207038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C767B5-D55A-487D-80A4-27E093BF8387}" type="slidenum">
              <a:rPr lang="en-US" altLang="en-US" smtClean="0"/>
              <a:pPr/>
              <a:t>18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5207038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C767B5-D55A-487D-80A4-27E093BF8387}" type="slidenum">
              <a:rPr lang="en-US" altLang="en-US" smtClean="0"/>
              <a:pPr/>
              <a:t>19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5207038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C767B5-D55A-487D-80A4-27E093BF8387}" type="slidenum">
              <a:rPr lang="en-US" altLang="en-US" smtClean="0"/>
              <a:pPr/>
              <a:t>20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4245640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C767B5-D55A-487D-80A4-27E093BF8387}" type="slidenum">
              <a:rPr lang="en-US" altLang="en-US" smtClean="0"/>
              <a:pPr/>
              <a:t>21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4245640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C767B5-D55A-487D-80A4-27E093BF8387}" type="slidenum">
              <a:rPr lang="en-US" altLang="en-US" smtClean="0"/>
              <a:pPr/>
              <a:t>22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424564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C767B5-D55A-487D-80A4-27E093BF8387}" type="slidenum">
              <a:rPr lang="en-US" altLang="en-US" smtClean="0"/>
              <a:pPr/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794073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C767B5-D55A-487D-80A4-27E093BF8387}" type="slidenum">
              <a:rPr lang="en-US" altLang="en-US" smtClean="0"/>
              <a:pPr/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794073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1100" y="696913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074AAE-42F0-D046-AAE8-EA2C0206368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6373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C767B5-D55A-487D-80A4-27E093BF8387}" type="slidenum">
              <a:rPr lang="en-US" altLang="en-US" smtClean="0"/>
              <a:pPr/>
              <a:t>10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520703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C767B5-D55A-487D-80A4-27E093BF8387}" type="slidenum">
              <a:rPr lang="en-US" altLang="en-US" smtClean="0"/>
              <a:pPr/>
              <a:t>11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937996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C767B5-D55A-487D-80A4-27E093BF8387}" type="slidenum">
              <a:rPr lang="en-US" altLang="en-US" smtClean="0"/>
              <a:pPr/>
              <a:t>12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937996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C767B5-D55A-487D-80A4-27E093BF8387}" type="slidenum">
              <a:rPr lang="en-US" altLang="en-US" smtClean="0"/>
              <a:pPr/>
              <a:t>13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520703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C767B5-D55A-487D-80A4-27E093BF8387}" type="slidenum">
              <a:rPr lang="en-US" altLang="en-US" smtClean="0"/>
              <a:pPr/>
              <a:t>14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52070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DRAFT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BB31987-1760-4896-9B20-01388C1C9AB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552721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DRAFT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98CF413-BFE9-41BB-9780-52C315C46AA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063307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DRAFT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DF1FA21-253B-4C26-A194-D951655E657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485521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DRAFT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FDFBC36-EDF2-4828-9113-3C32903B598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23424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DRAFT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D1416C-3221-4BB8-9C24-12E38B9EB0D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24675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DRAFT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257ECE5-E6B4-413C-810D-A45DFEDA834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012453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DRAFT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D075802-2E5E-4D99-A4C2-8392D4ED23E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766774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DRAFT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1C94017-553A-4C15-A3B2-920FE491636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70751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DRAFT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BE6D67-1371-4DF2-846A-98597F9C582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36210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DRAFT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3778E20-7B68-49AD-8F85-EFC6CEE8486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685540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DRAFT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10FB28B-E8DC-42A2-943A-1A4148C45B9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03887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b="0">
                <a:latin typeface="+mn-lt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b="0" smtClean="0">
                <a:latin typeface="+mn-lt"/>
              </a:defRPr>
            </a:lvl1pPr>
          </a:lstStyle>
          <a:p>
            <a:pPr>
              <a:defRPr/>
            </a:pPr>
            <a:r>
              <a:rPr lang="en-US" altLang="en-US"/>
              <a:t>DRAFT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b="0">
                <a:latin typeface="Century Gothic" panose="020B0502020202020204" pitchFamily="34" charset="0"/>
              </a:defRPr>
            </a:lvl1pPr>
          </a:lstStyle>
          <a:p>
            <a:fld id="{B7571603-FAE2-4A10-BB1A-AD503DD7B39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entury Gothic" panose="020B0502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entury Gothic" panose="020B0502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entury Gothic" panose="020B0502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entury Gothic" panose="020B0502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entury Gothic" panose="020B0502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entury Gothic" panose="020B0502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entury Gothic" panose="020B0502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entury Gothic" panose="020B0502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6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altLang="en-US" dirty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57200" y="2286000"/>
            <a:ext cx="8305800" cy="16002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altLang="en-US" sz="4000" b="1" dirty="0" smtClean="0"/>
              <a:t>RICHMOND POLICE DEPARTMENT </a:t>
            </a:r>
          </a:p>
          <a:p>
            <a:pPr algn="ctr" eaLnBrk="1" hangingPunct="1">
              <a:buFontTx/>
              <a:buNone/>
            </a:pPr>
            <a:r>
              <a:rPr lang="en-US" altLang="en-US" sz="4000" b="1" dirty="0" smtClean="0"/>
              <a:t>2017 TOWN HALL MEETING</a:t>
            </a:r>
          </a:p>
          <a:p>
            <a:pPr algn="ctr" eaLnBrk="1" hangingPunct="1">
              <a:buFontTx/>
              <a:buNone/>
            </a:pPr>
            <a:r>
              <a:rPr lang="en-US" altLang="en-US" sz="2000" b="1" dirty="0" smtClean="0"/>
              <a:t> </a:t>
            </a:r>
          </a:p>
          <a:p>
            <a:pPr algn="ctr" eaLnBrk="1" hangingPunct="1">
              <a:buFontTx/>
              <a:buNone/>
            </a:pPr>
            <a:endParaRPr lang="en-US" altLang="en-US" sz="2000" b="1" dirty="0"/>
          </a:p>
          <a:p>
            <a:pPr algn="ctr" eaLnBrk="1" hangingPunct="1">
              <a:buFontTx/>
              <a:buNone/>
            </a:pPr>
            <a:endParaRPr lang="en-US" altLang="en-US" sz="2000" b="1" dirty="0" smtClean="0"/>
          </a:p>
          <a:p>
            <a:pPr algn="ctr" eaLnBrk="1" hangingPunct="1">
              <a:buFontTx/>
              <a:buNone/>
            </a:pPr>
            <a:r>
              <a:rPr lang="en-US" altLang="en-US" sz="2000" b="1" dirty="0" smtClean="0"/>
              <a:t>Colonel Alfred Durham</a:t>
            </a:r>
          </a:p>
          <a:p>
            <a:pPr algn="ctr" eaLnBrk="1" hangingPunct="1">
              <a:buFontTx/>
              <a:buNone/>
            </a:pPr>
            <a:r>
              <a:rPr lang="en-US" altLang="en-US" sz="2000" b="1" dirty="0" smtClean="0"/>
              <a:t>Chief of Police</a:t>
            </a:r>
          </a:p>
          <a:p>
            <a:pPr algn="ctr" eaLnBrk="1" hangingPunct="1">
              <a:buFontTx/>
              <a:buNone/>
            </a:pPr>
            <a:endParaRPr lang="en-US" altLang="en-US" sz="4000" b="1" dirty="0" smtClean="0">
              <a:solidFill>
                <a:srgbClr val="660033"/>
              </a:solidFill>
            </a:endParaRPr>
          </a:p>
        </p:txBody>
      </p:sp>
      <p:sp>
        <p:nvSpPr>
          <p:cNvPr id="205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A00CE066-6F00-4683-83E3-769BBC34BF21}" type="slidenum">
              <a:rPr lang="en-US" altLang="en-US" b="0">
                <a:latin typeface="Century Gothic" panose="020B0502020202020204" pitchFamily="34" charset="0"/>
              </a:rPr>
              <a:pPr/>
              <a:t>1</a:t>
            </a:fld>
            <a:endParaRPr lang="en-US" altLang="en-US" b="0" dirty="0">
              <a:latin typeface="Century Gothic" panose="020B0502020202020204" pitchFamily="34" charset="0"/>
            </a:endParaRPr>
          </a:p>
        </p:txBody>
      </p:sp>
      <p:sp>
        <p:nvSpPr>
          <p:cNvPr id="2053" name="Rectangle 3"/>
          <p:cNvSpPr txBox="1">
            <a:spLocks noChangeArrowheads="1"/>
          </p:cNvSpPr>
          <p:nvPr/>
        </p:nvSpPr>
        <p:spPr bwMode="auto">
          <a:xfrm>
            <a:off x="304800" y="5410200"/>
            <a:ext cx="85344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ts val="1900"/>
              </a:lnSpc>
            </a:pPr>
            <a:r>
              <a:rPr lang="en-US" altLang="en-US" dirty="0" smtClean="0">
                <a:latin typeface="Century Gothic" panose="020B0502020202020204" pitchFamily="34" charset="0"/>
              </a:rPr>
              <a:t>     </a:t>
            </a:r>
          </a:p>
          <a:p>
            <a:pPr eaLnBrk="1" hangingPunct="1">
              <a:lnSpc>
                <a:spcPts val="1900"/>
              </a:lnSpc>
            </a:pPr>
            <a:r>
              <a:rPr lang="en-US" altLang="en-US" dirty="0" smtClean="0">
                <a:latin typeface="Century Gothic" panose="020B0502020202020204" pitchFamily="34" charset="0"/>
              </a:rPr>
              <a:t>Levar M. Stoney                                                              Selena Cuffee-Glenn</a:t>
            </a:r>
          </a:p>
          <a:p>
            <a:pPr eaLnBrk="1" hangingPunct="1">
              <a:lnSpc>
                <a:spcPts val="1900"/>
              </a:lnSpc>
            </a:pPr>
            <a:r>
              <a:rPr lang="en-US" altLang="en-US" dirty="0" smtClean="0">
                <a:latin typeface="Century Gothic" panose="020B0502020202020204" pitchFamily="34" charset="0"/>
              </a:rPr>
              <a:t>        Mayor </a:t>
            </a:r>
            <a:r>
              <a:rPr lang="en-US" altLang="en-US" dirty="0">
                <a:latin typeface="Century Gothic" panose="020B0502020202020204" pitchFamily="34" charset="0"/>
              </a:rPr>
              <a:t>			</a:t>
            </a:r>
            <a:r>
              <a:rPr lang="en-US" altLang="en-US" dirty="0" smtClean="0">
                <a:latin typeface="Century Gothic" panose="020B0502020202020204" pitchFamily="34" charset="0"/>
              </a:rPr>
              <a:t>                          Chief Administrative Officer  </a:t>
            </a:r>
            <a:endParaRPr lang="en-US" altLang="en-US" dirty="0">
              <a:latin typeface="Century Gothic" panose="020B0502020202020204" pitchFamily="34" charset="0"/>
            </a:endParaRPr>
          </a:p>
        </p:txBody>
      </p:sp>
      <p:pic>
        <p:nvPicPr>
          <p:cNvPr id="2054" name="Picture 6" descr="https://payments.vi.virginia.gov/Richmond/ALMTax/Content/head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0"/>
            <a:ext cx="9153525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0" y="6248400"/>
            <a:ext cx="9144000" cy="609600"/>
          </a:xfrm>
          <a:prstGeom prst="rect">
            <a:avLst/>
          </a:prstGeom>
          <a:solidFill>
            <a:srgbClr val="00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pic>
        <p:nvPicPr>
          <p:cNvPr id="2056" name="Picture 9" descr="http://www.richmondgov.com/design/images/LogoPrototyp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48400"/>
            <a:ext cx="752475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762000" y="6245225"/>
            <a:ext cx="8382000" cy="609600"/>
          </a:xfrm>
          <a:prstGeom prst="rect">
            <a:avLst/>
          </a:prstGeom>
          <a:solidFill>
            <a:srgbClr val="00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US" altLang="en-US" sz="2400" dirty="0">
                <a:solidFill>
                  <a:schemeClr val="bg1"/>
                </a:solidFill>
              </a:rPr>
              <a:t>Richmond Police Department </a:t>
            </a:r>
          </a:p>
        </p:txBody>
      </p:sp>
      <p:sp>
        <p:nvSpPr>
          <p:cNvPr id="4101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24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9</a:t>
            </a:r>
            <a:endParaRPr lang="en-US" altLang="en-US" sz="24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4102" name="Picture 9" descr="http://www.richmondgov.com/design/images/LogoPrototyp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48400"/>
            <a:ext cx="752475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91646"/>
            <a:ext cx="8229600" cy="798954"/>
          </a:xfrm>
        </p:spPr>
        <p:txBody>
          <a:bodyPr/>
          <a:lstStyle/>
          <a:p>
            <a:pPr eaLnBrk="1" hangingPunct="1"/>
            <a:r>
              <a:rPr lang="en-US" altLang="en-US" sz="3600" b="1" dirty="0" smtClean="0"/>
              <a:t>CURRENT STAFFING LEVELS</a:t>
            </a:r>
            <a:endParaRPr lang="en-US" altLang="en-US" sz="3600" dirty="0" smtClean="0"/>
          </a:p>
        </p:txBody>
      </p:sp>
      <p:sp>
        <p:nvSpPr>
          <p:cNvPr id="2" name="Rectangle 1"/>
          <p:cNvSpPr/>
          <p:nvPr/>
        </p:nvSpPr>
        <p:spPr>
          <a:xfrm>
            <a:off x="685800" y="920690"/>
            <a:ext cx="81534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+mj-lt"/>
              </a:rPr>
              <a:t>Authorized Strength       		</a:t>
            </a:r>
            <a:r>
              <a:rPr lang="en-US" dirty="0">
                <a:latin typeface="+mj-lt"/>
              </a:rPr>
              <a:t>	</a:t>
            </a:r>
            <a:r>
              <a:rPr lang="en-US" dirty="0" smtClean="0">
                <a:latin typeface="+mj-lt"/>
              </a:rPr>
              <a:t>                          750</a:t>
            </a:r>
            <a:endParaRPr lang="en-US" dirty="0">
              <a:latin typeface="+mj-lt"/>
            </a:endParaRPr>
          </a:p>
          <a:p>
            <a:r>
              <a:rPr lang="en-US" dirty="0">
                <a:latin typeface="+mj-lt"/>
              </a:rPr>
              <a:t>Current Sworn Strength (to include recruits)	</a:t>
            </a:r>
            <a:r>
              <a:rPr lang="en-US" dirty="0" smtClean="0">
                <a:latin typeface="+mj-lt"/>
              </a:rPr>
              <a:t>            719</a:t>
            </a:r>
            <a:endParaRPr lang="en-US" dirty="0">
              <a:latin typeface="+mj-lt"/>
            </a:endParaRPr>
          </a:p>
          <a:p>
            <a:r>
              <a:rPr lang="en-US" dirty="0">
                <a:latin typeface="+mj-lt"/>
              </a:rPr>
              <a:t>Unavailable Sworn Personnel 		</a:t>
            </a:r>
            <a:r>
              <a:rPr lang="en-US" dirty="0" smtClean="0">
                <a:latin typeface="+mj-lt"/>
              </a:rPr>
              <a:t>                            	31</a:t>
            </a:r>
            <a:endParaRPr lang="en-US" dirty="0">
              <a:latin typeface="+mj-lt"/>
            </a:endParaRPr>
          </a:p>
          <a:p>
            <a:r>
              <a:rPr lang="en-US" dirty="0">
                <a:latin typeface="+mj-lt"/>
              </a:rPr>
              <a:t>Available Sworn Personnel			</a:t>
            </a:r>
            <a:r>
              <a:rPr lang="en-US" dirty="0" smtClean="0">
                <a:latin typeface="+mj-lt"/>
              </a:rPr>
              <a:t>            650</a:t>
            </a:r>
            <a:endParaRPr lang="en-US" dirty="0">
              <a:latin typeface="+mj-lt"/>
            </a:endParaRPr>
          </a:p>
          <a:p>
            <a:r>
              <a:rPr lang="en-US" dirty="0">
                <a:latin typeface="+mj-lt"/>
              </a:rPr>
              <a:t>110th Basic Recruit Class </a:t>
            </a:r>
            <a:r>
              <a:rPr lang="en-US" dirty="0" smtClean="0">
                <a:latin typeface="+mj-lt"/>
              </a:rPr>
              <a:t>         (</a:t>
            </a:r>
            <a:r>
              <a:rPr lang="en-US" dirty="0">
                <a:latin typeface="+mj-lt"/>
              </a:rPr>
              <a:t>Injured</a:t>
            </a:r>
            <a:r>
              <a:rPr lang="en-US" dirty="0" smtClean="0">
                <a:latin typeface="+mj-lt"/>
              </a:rPr>
              <a:t>)                                	  1</a:t>
            </a:r>
            <a:endParaRPr lang="en-US" dirty="0">
              <a:latin typeface="+mj-lt"/>
            </a:endParaRPr>
          </a:p>
          <a:p>
            <a:r>
              <a:rPr lang="en-US" dirty="0">
                <a:latin typeface="+mj-lt"/>
              </a:rPr>
              <a:t>113th Basic Recruit Class </a:t>
            </a:r>
            <a:r>
              <a:rPr lang="en-US" dirty="0" smtClean="0">
                <a:latin typeface="+mj-lt"/>
              </a:rPr>
              <a:t>         (</a:t>
            </a:r>
            <a:r>
              <a:rPr lang="en-US" dirty="0">
                <a:latin typeface="+mj-lt"/>
              </a:rPr>
              <a:t>Injured</a:t>
            </a:r>
            <a:r>
              <a:rPr lang="en-US" dirty="0" smtClean="0">
                <a:latin typeface="+mj-lt"/>
              </a:rPr>
              <a:t>)</a:t>
            </a:r>
            <a:r>
              <a:rPr lang="en-US" dirty="0">
                <a:latin typeface="+mj-lt"/>
              </a:rPr>
              <a:t>	</a:t>
            </a:r>
            <a:r>
              <a:rPr lang="en-US" dirty="0" smtClean="0">
                <a:latin typeface="+mj-lt"/>
              </a:rPr>
              <a:t>                       	  1</a:t>
            </a:r>
            <a:endParaRPr lang="en-US" dirty="0">
              <a:latin typeface="+mj-lt"/>
            </a:endParaRPr>
          </a:p>
          <a:p>
            <a:r>
              <a:rPr lang="en-US" dirty="0">
                <a:latin typeface="+mj-lt"/>
              </a:rPr>
              <a:t>114th Basic Recruit Class	</a:t>
            </a:r>
            <a:r>
              <a:rPr lang="en-US" dirty="0" smtClean="0">
                <a:latin typeface="+mj-lt"/>
              </a:rPr>
              <a:t> (</a:t>
            </a:r>
            <a:r>
              <a:rPr lang="en-US" dirty="0">
                <a:latin typeface="+mj-lt"/>
              </a:rPr>
              <a:t>June Graduation)	</a:t>
            </a:r>
            <a:r>
              <a:rPr lang="en-US" dirty="0" smtClean="0">
                <a:latin typeface="+mj-lt"/>
              </a:rPr>
              <a:t>         	18</a:t>
            </a:r>
            <a:endParaRPr lang="en-US" dirty="0">
              <a:latin typeface="+mj-lt"/>
            </a:endParaRPr>
          </a:p>
          <a:p>
            <a:r>
              <a:rPr lang="en-US" dirty="0">
                <a:latin typeface="+mj-lt"/>
              </a:rPr>
              <a:t>115th Basic Recruit Class	</a:t>
            </a:r>
            <a:r>
              <a:rPr lang="en-US" dirty="0" smtClean="0">
                <a:latin typeface="+mj-lt"/>
              </a:rPr>
              <a:t> (</a:t>
            </a:r>
            <a:r>
              <a:rPr lang="en-US" dirty="0">
                <a:latin typeface="+mj-lt"/>
              </a:rPr>
              <a:t>August Graduation)	</a:t>
            </a:r>
            <a:r>
              <a:rPr lang="en-US" dirty="0" smtClean="0">
                <a:latin typeface="+mj-lt"/>
              </a:rPr>
              <a:t>         	20</a:t>
            </a:r>
          </a:p>
          <a:p>
            <a:r>
              <a:rPr lang="en-US" dirty="0" smtClean="0">
                <a:latin typeface="+mj-lt"/>
              </a:rPr>
              <a:t>116</a:t>
            </a:r>
            <a:r>
              <a:rPr lang="en-US" baseline="30000" dirty="0" smtClean="0">
                <a:latin typeface="+mj-lt"/>
              </a:rPr>
              <a:t>th</a:t>
            </a:r>
            <a:r>
              <a:rPr lang="en-US" dirty="0" smtClean="0">
                <a:latin typeface="+mj-lt"/>
              </a:rPr>
              <a:t> Basic Recruit Class (June academy start)	</a:t>
            </a:r>
            <a:r>
              <a:rPr lang="en-US" dirty="0">
                <a:latin typeface="+mj-lt"/>
              </a:rPr>
              <a:t>	</a:t>
            </a:r>
            <a:r>
              <a:rPr lang="en-US" dirty="0" smtClean="0">
                <a:latin typeface="+mj-lt"/>
              </a:rPr>
              <a:t>  4</a:t>
            </a:r>
            <a:endParaRPr lang="en-US" dirty="0">
              <a:latin typeface="+mj-lt"/>
            </a:endParaRPr>
          </a:p>
          <a:p>
            <a:r>
              <a:rPr lang="en-US" dirty="0">
                <a:latin typeface="+mj-lt"/>
              </a:rPr>
              <a:t>Total Vacancies	</a:t>
            </a:r>
            <a:r>
              <a:rPr lang="en-US" dirty="0" smtClean="0">
                <a:latin typeface="+mj-lt"/>
              </a:rPr>
              <a:t>                                                            	25</a:t>
            </a:r>
            <a:endParaRPr lang="en-US" dirty="0">
              <a:latin typeface="+mj-lt"/>
            </a:endParaRPr>
          </a:p>
          <a:p>
            <a:r>
              <a:rPr lang="en-US" dirty="0" smtClean="0">
                <a:latin typeface="+mj-lt"/>
              </a:rPr>
              <a:t>______________________________________________________________</a:t>
            </a:r>
            <a:endParaRPr lang="en-US" dirty="0">
              <a:latin typeface="+mj-lt"/>
            </a:endParaRPr>
          </a:p>
          <a:p>
            <a:r>
              <a:rPr lang="en-US" dirty="0" smtClean="0">
                <a:latin typeface="+mj-lt"/>
              </a:rPr>
              <a:t>Precinct </a:t>
            </a:r>
            <a:r>
              <a:rPr lang="en-US" dirty="0">
                <a:latin typeface="+mj-lt"/>
              </a:rPr>
              <a:t>Staffing</a:t>
            </a:r>
          </a:p>
          <a:p>
            <a:r>
              <a:rPr lang="en-US" dirty="0">
                <a:latin typeface="+mj-lt"/>
              </a:rPr>
              <a:t>Precinct	</a:t>
            </a:r>
            <a:r>
              <a:rPr lang="en-US" dirty="0" smtClean="0">
                <a:latin typeface="+mj-lt"/>
              </a:rPr>
              <a:t>    Authorized          Actual          Vacancies</a:t>
            </a:r>
            <a:endParaRPr lang="en-US" dirty="0">
              <a:latin typeface="+mj-lt"/>
            </a:endParaRPr>
          </a:p>
          <a:p>
            <a:r>
              <a:rPr lang="en-US" dirty="0">
                <a:latin typeface="+mj-lt"/>
              </a:rPr>
              <a:t>1st 	</a:t>
            </a:r>
            <a:r>
              <a:rPr lang="en-US" dirty="0" smtClean="0">
                <a:latin typeface="+mj-lt"/>
              </a:rPr>
              <a:t>         126</a:t>
            </a:r>
            <a:r>
              <a:rPr lang="en-US" dirty="0">
                <a:latin typeface="+mj-lt"/>
              </a:rPr>
              <a:t>	</a:t>
            </a:r>
            <a:r>
              <a:rPr lang="en-US" dirty="0" smtClean="0">
                <a:latin typeface="+mj-lt"/>
              </a:rPr>
              <a:t>         117</a:t>
            </a:r>
            <a:r>
              <a:rPr lang="en-US" dirty="0">
                <a:latin typeface="+mj-lt"/>
              </a:rPr>
              <a:t>	</a:t>
            </a:r>
            <a:r>
              <a:rPr lang="en-US" dirty="0" smtClean="0">
                <a:latin typeface="+mj-lt"/>
              </a:rPr>
              <a:t>           9</a:t>
            </a:r>
            <a:endParaRPr lang="en-US" dirty="0">
              <a:latin typeface="+mj-lt"/>
            </a:endParaRPr>
          </a:p>
          <a:p>
            <a:r>
              <a:rPr lang="en-US" dirty="0">
                <a:latin typeface="+mj-lt"/>
              </a:rPr>
              <a:t>2nd 	</a:t>
            </a:r>
            <a:r>
              <a:rPr lang="en-US" dirty="0" smtClean="0">
                <a:latin typeface="+mj-lt"/>
              </a:rPr>
              <a:t>         119</a:t>
            </a:r>
            <a:r>
              <a:rPr lang="en-US" dirty="0">
                <a:latin typeface="+mj-lt"/>
              </a:rPr>
              <a:t>	</a:t>
            </a:r>
            <a:r>
              <a:rPr lang="en-US" dirty="0" smtClean="0">
                <a:latin typeface="+mj-lt"/>
              </a:rPr>
              <a:t>         106</a:t>
            </a:r>
            <a:r>
              <a:rPr lang="en-US" dirty="0">
                <a:latin typeface="+mj-lt"/>
              </a:rPr>
              <a:t>	</a:t>
            </a:r>
            <a:r>
              <a:rPr lang="en-US" dirty="0" smtClean="0">
                <a:latin typeface="+mj-lt"/>
              </a:rPr>
              <a:t>         13</a:t>
            </a:r>
          </a:p>
          <a:p>
            <a:r>
              <a:rPr lang="en-US" dirty="0" smtClean="0">
                <a:latin typeface="+mj-lt"/>
              </a:rPr>
              <a:t>3rd	         120	         115	           5</a:t>
            </a:r>
          </a:p>
          <a:p>
            <a:r>
              <a:rPr lang="en-US" dirty="0" smtClean="0">
                <a:latin typeface="+mj-lt"/>
              </a:rPr>
              <a:t>4th</a:t>
            </a:r>
            <a:r>
              <a:rPr lang="en-US" dirty="0">
                <a:latin typeface="+mj-lt"/>
              </a:rPr>
              <a:t>	</a:t>
            </a:r>
            <a:r>
              <a:rPr lang="en-US" dirty="0" smtClean="0">
                <a:latin typeface="+mj-lt"/>
              </a:rPr>
              <a:t>         132</a:t>
            </a:r>
            <a:r>
              <a:rPr lang="en-US" dirty="0">
                <a:latin typeface="+mj-lt"/>
              </a:rPr>
              <a:t>	</a:t>
            </a:r>
            <a:r>
              <a:rPr lang="en-US" dirty="0" smtClean="0">
                <a:latin typeface="+mj-lt"/>
              </a:rPr>
              <a:t>         115</a:t>
            </a:r>
            <a:r>
              <a:rPr lang="en-US" dirty="0">
                <a:latin typeface="+mj-lt"/>
              </a:rPr>
              <a:t>	</a:t>
            </a:r>
            <a:r>
              <a:rPr lang="en-US" dirty="0" smtClean="0">
                <a:latin typeface="+mj-lt"/>
              </a:rPr>
              <a:t>         17</a:t>
            </a:r>
            <a:endParaRPr lang="en-US" dirty="0">
              <a:latin typeface="+mj-lt"/>
            </a:endParaRPr>
          </a:p>
          <a:p>
            <a:r>
              <a:rPr lang="en-US" dirty="0">
                <a:latin typeface="+mj-lt"/>
              </a:rPr>
              <a:t>TOTAL	</a:t>
            </a:r>
            <a:r>
              <a:rPr lang="en-US" dirty="0" smtClean="0">
                <a:latin typeface="+mj-lt"/>
              </a:rPr>
              <a:t>         497</a:t>
            </a:r>
            <a:r>
              <a:rPr lang="en-US" dirty="0">
                <a:latin typeface="+mj-lt"/>
              </a:rPr>
              <a:t>	</a:t>
            </a:r>
            <a:r>
              <a:rPr lang="en-US" dirty="0" smtClean="0">
                <a:latin typeface="+mj-lt"/>
              </a:rPr>
              <a:t>         453</a:t>
            </a:r>
            <a:r>
              <a:rPr lang="en-US" dirty="0">
                <a:latin typeface="+mj-lt"/>
              </a:rPr>
              <a:t>	</a:t>
            </a:r>
            <a:r>
              <a:rPr lang="en-US" dirty="0" smtClean="0">
                <a:latin typeface="+mj-lt"/>
              </a:rPr>
              <a:t>         44</a:t>
            </a:r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78663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752475" y="6257786"/>
            <a:ext cx="8391525" cy="609600"/>
          </a:xfrm>
          <a:prstGeom prst="rect">
            <a:avLst/>
          </a:prstGeom>
          <a:solidFill>
            <a:srgbClr val="00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US" altLang="en-US" sz="2400" dirty="0">
                <a:solidFill>
                  <a:schemeClr val="bg1"/>
                </a:solidFill>
              </a:rPr>
              <a:t>Richmond Police Department </a:t>
            </a:r>
          </a:p>
        </p:txBody>
      </p:sp>
      <p:sp>
        <p:nvSpPr>
          <p:cNvPr id="410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945904" y="6324461"/>
            <a:ext cx="2133600" cy="476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24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10</a:t>
            </a:r>
            <a:endParaRPr lang="en-US" altLang="en-US" sz="24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4102" name="Picture 9" descr="http://www.richmondgov.com/design/images/LogoPrototyp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48400"/>
            <a:ext cx="752475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91646"/>
            <a:ext cx="8229600" cy="798954"/>
          </a:xfrm>
        </p:spPr>
        <p:txBody>
          <a:bodyPr/>
          <a:lstStyle/>
          <a:p>
            <a:pPr eaLnBrk="1" hangingPunct="1"/>
            <a:r>
              <a:rPr lang="en-US" altLang="en-US" sz="3600" b="1" dirty="0" smtClean="0"/>
              <a:t>HIRING PRACTICES</a:t>
            </a:r>
            <a:endParaRPr lang="en-US" altLang="en-US" sz="36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-387528" y="993775"/>
            <a:ext cx="56899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en-US" altLang="en-US" dirty="0"/>
              <a:t>New Recruit Graduates Since </a:t>
            </a:r>
            <a:r>
              <a:rPr lang="en-US" altLang="en-US" dirty="0" smtClean="0"/>
              <a:t>2014</a:t>
            </a:r>
            <a:endParaRPr lang="en-US" alt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1843475"/>
              </p:ext>
            </p:extLst>
          </p:nvPr>
        </p:nvGraphicFramePr>
        <p:xfrm>
          <a:off x="316926" y="1859279"/>
          <a:ext cx="2943366" cy="1645920"/>
        </p:xfrm>
        <a:graphic>
          <a:graphicData uri="http://schemas.openxmlformats.org/drawingml/2006/table">
            <a:tbl>
              <a:tblPr firstRow="1" firstCol="1" bandRow="1"/>
              <a:tblGrid>
                <a:gridCol w="708749"/>
                <a:gridCol w="1302644"/>
                <a:gridCol w="931973"/>
              </a:tblGrid>
              <a:tr h="33866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Class</a:t>
                      </a:r>
                      <a:endParaRPr lang="en-US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Graduation Date</a:t>
                      </a: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Number of Graduates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933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109</a:t>
                      </a:r>
                      <a:endParaRPr lang="en-US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August</a:t>
                      </a:r>
                      <a:r>
                        <a:rPr lang="en-US" sz="12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2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21,</a:t>
                      </a:r>
                      <a:r>
                        <a:rPr lang="en-US" sz="12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20</a:t>
                      </a:r>
                      <a:r>
                        <a:rPr lang="en-US" sz="12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28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933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110</a:t>
                      </a:r>
                      <a:endParaRPr lang="en-US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March</a:t>
                      </a:r>
                      <a:r>
                        <a:rPr lang="en-US" sz="12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2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17,</a:t>
                      </a:r>
                      <a:r>
                        <a:rPr lang="en-US" sz="12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20</a:t>
                      </a:r>
                      <a:r>
                        <a:rPr lang="en-US" sz="12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28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933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111</a:t>
                      </a:r>
                      <a:endParaRPr lang="en-US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August</a:t>
                      </a:r>
                      <a:r>
                        <a:rPr lang="en-US" sz="12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2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21,</a:t>
                      </a:r>
                      <a:r>
                        <a:rPr lang="en-US" sz="12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20</a:t>
                      </a:r>
                      <a:r>
                        <a:rPr lang="en-US" sz="12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30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933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112</a:t>
                      </a: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i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May</a:t>
                      </a:r>
                      <a:r>
                        <a:rPr lang="en-US" sz="1200" i="1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200" i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19,</a:t>
                      </a:r>
                      <a:r>
                        <a:rPr lang="en-US" sz="1200" i="1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20</a:t>
                      </a:r>
                      <a:r>
                        <a:rPr lang="en-US" sz="1200" i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</a:t>
                      </a:r>
                      <a:endParaRPr lang="en-US" sz="12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1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22</a:t>
                      </a:r>
                      <a:endParaRPr lang="en-US" sz="12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933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113</a:t>
                      </a:r>
                      <a:endParaRPr lang="en-US" sz="1200" b="1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i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January</a:t>
                      </a:r>
                      <a:r>
                        <a:rPr lang="en-US" sz="1200" i="1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28, 2017</a:t>
                      </a:r>
                      <a:endParaRPr lang="en-US" sz="12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1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  </a:t>
                      </a:r>
                      <a:endParaRPr lang="en-US" sz="1200" b="1" i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933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114</a:t>
                      </a:r>
                      <a:endParaRPr lang="en-US" sz="1200" b="1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i="1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June 8, 2017</a:t>
                      </a:r>
                      <a:endParaRPr lang="en-US" sz="12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1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</a:t>
                      </a:r>
                      <a:r>
                        <a:rPr lang="en-US" sz="1200" b="1" i="1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Pending</a:t>
                      </a:r>
                      <a:endParaRPr lang="en-US" sz="1200" b="1" i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933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115</a:t>
                      </a:r>
                      <a:endParaRPr lang="en-US" sz="1200" b="1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i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September 7, 2017</a:t>
                      </a:r>
                      <a:endParaRPr lang="en-US" sz="12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1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 Pending</a:t>
                      </a:r>
                      <a:endParaRPr lang="en-US" sz="1200" b="1" i="1" dirty="0" smtClean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10" name="Chart 9"/>
          <p:cNvGraphicFramePr/>
          <p:nvPr>
            <p:extLst>
              <p:ext uri="{D42A27DB-BD31-4B8C-83A1-F6EECF244321}">
                <p14:modId xmlns:p14="http://schemas.microsoft.com/office/powerpoint/2010/main" val="1559035157"/>
              </p:ext>
            </p:extLst>
          </p:nvPr>
        </p:nvGraphicFramePr>
        <p:xfrm>
          <a:off x="324421" y="3609523"/>
          <a:ext cx="2943366" cy="16431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5410200" y="1170898"/>
            <a:ext cx="3505200" cy="45320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 dirty="0" smtClean="0">
                <a:latin typeface="+mn-lt"/>
                <a:cs typeface="Times New Roman" panose="02020603050405020304" pitchFamily="18" charset="0"/>
              </a:rPr>
              <a:t>This highlights the importance of funding and filling all of our sworn positions in order to be prepared to face the challenges and continue to build safe neighborhoods throughout Richmond o</a:t>
            </a:r>
            <a:r>
              <a:rPr lang="en-US" altLang="en-US" sz="1600" i="1" dirty="0" smtClean="0">
                <a:latin typeface="+mn-lt"/>
                <a:cs typeface="Times New Roman" panose="02020603050405020304" pitchFamily="18" charset="0"/>
              </a:rPr>
              <a:t>r we risk falling behind and being without adequate staffing.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600" b="1" i="1" dirty="0">
              <a:latin typeface="+mn-lt"/>
              <a:cs typeface="Times New Roman" panose="02020603050405020304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 dirty="0" smtClean="0">
                <a:latin typeface="+mn-lt"/>
                <a:cs typeface="Times New Roman" panose="02020603050405020304" pitchFamily="18" charset="0"/>
              </a:rPr>
              <a:t>It takes significant time to increase and build up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 dirty="0" smtClean="0">
                <a:latin typeface="+mn-lt"/>
                <a:cs typeface="Times New Roman" panose="02020603050405020304" pitchFamily="18" charset="0"/>
              </a:rPr>
              <a:t>staffing for the future.</a:t>
            </a:r>
          </a:p>
          <a:p>
            <a:pPr algn="ctr" defTabSz="685800"/>
            <a:endParaRPr lang="en-US" altLang="en-US" sz="200" dirty="0">
              <a:latin typeface="+mn-lt"/>
              <a:cs typeface="Times New Roman" panose="02020603050405020304" pitchFamily="18" charset="0"/>
            </a:endParaRPr>
          </a:p>
          <a:p>
            <a:pPr algn="ctr" defTabSz="685800"/>
            <a:r>
              <a:rPr lang="en-US" altLang="en-US" sz="1600" b="1" dirty="0" smtClean="0">
                <a:latin typeface="+mn-lt"/>
                <a:cs typeface="Times New Roman" panose="02020603050405020304" pitchFamily="18" charset="0"/>
              </a:rPr>
              <a:t>WE MUST:</a:t>
            </a:r>
            <a:endParaRPr lang="en-US" altLang="en-US" sz="1600" b="1" dirty="0">
              <a:latin typeface="+mn-lt"/>
              <a:cs typeface="Times New Roman" panose="02020603050405020304" pitchFamily="18" charset="0"/>
            </a:endParaRPr>
          </a:p>
          <a:p>
            <a:pPr algn="ctr" defTabSz="685800"/>
            <a:r>
              <a:rPr lang="en-US" altLang="en-US" sz="1600" b="1" dirty="0" smtClean="0">
                <a:solidFill>
                  <a:srgbClr val="FF0000"/>
                </a:solidFill>
                <a:latin typeface="+mn-lt"/>
                <a:cs typeface="Times New Roman" panose="02020603050405020304" pitchFamily="18" charset="0"/>
              </a:rPr>
              <a:t>RECRUIT &amp; HIRE QUALIFIED CANDIDATES AND THEN</a:t>
            </a:r>
          </a:p>
          <a:p>
            <a:pPr algn="ctr" defTabSz="685800"/>
            <a:r>
              <a:rPr lang="en-US" altLang="en-US" sz="1600" b="1" dirty="0" smtClean="0">
                <a:solidFill>
                  <a:srgbClr val="FF0000"/>
                </a:solidFill>
                <a:latin typeface="+mn-lt"/>
                <a:cs typeface="Times New Roman" panose="02020603050405020304" pitchFamily="18" charset="0"/>
              </a:rPr>
              <a:t>PREPARE THEM FOR THE JOB</a:t>
            </a:r>
          </a:p>
          <a:p>
            <a:pPr algn="ctr" defTabSz="685800"/>
            <a:r>
              <a:rPr lang="en-US" altLang="en-US" sz="1400" b="0" i="1" dirty="0" smtClean="0">
                <a:latin typeface="+mn-lt"/>
                <a:cs typeface="Times New Roman" panose="02020603050405020304" pitchFamily="18" charset="0"/>
              </a:rPr>
              <a:t>See next slide</a:t>
            </a:r>
          </a:p>
        </p:txBody>
      </p:sp>
      <p:sp>
        <p:nvSpPr>
          <p:cNvPr id="13" name="Right Brace 12"/>
          <p:cNvSpPr/>
          <p:nvPr/>
        </p:nvSpPr>
        <p:spPr>
          <a:xfrm>
            <a:off x="3342894" y="3609522"/>
            <a:ext cx="292914" cy="1523776"/>
          </a:xfrm>
          <a:prstGeom prst="rightBrace">
            <a:avLst>
              <a:gd name="adj1" fmla="val 41496"/>
              <a:gd name="adj2" fmla="val 21209"/>
            </a:avLst>
          </a:prstGeom>
          <a:ln w="190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3553205" y="2243063"/>
            <a:ext cx="1749201" cy="500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defTabSz="685800"/>
            <a:r>
              <a:rPr kumimoji="0" lang="en-US" altLang="en-US" sz="1400" b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Times New Roman" panose="02020603050405020304" pitchFamily="18" charset="0"/>
              </a:rPr>
              <a:t>Graduated 125 new officers        </a:t>
            </a:r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3798044" y="3304497"/>
            <a:ext cx="1612156" cy="10233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defTabSz="685800"/>
            <a:r>
              <a:rPr kumimoji="0" lang="en-US" altLang="en-US" sz="1400" b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Times New Roman" panose="02020603050405020304" pitchFamily="18" charset="0"/>
              </a:rPr>
              <a:t>Lost </a:t>
            </a:r>
            <a:r>
              <a:rPr kumimoji="0" lang="en-US" altLang="en-US" sz="1400" b="1" u="none" strike="noStrike" cap="none" normalizeH="0" dirty="0" smtClean="0">
                <a:ln>
                  <a:noFill/>
                </a:ln>
                <a:effectLst/>
                <a:latin typeface="+mn-lt"/>
                <a:cs typeface="Times New Roman" panose="02020603050405020304" pitchFamily="18" charset="0"/>
              </a:rPr>
              <a:t>154</a:t>
            </a:r>
            <a:r>
              <a:rPr kumimoji="0" lang="en-US" altLang="en-US" sz="1400" b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Times New Roman" panose="02020603050405020304" pitchFamily="18" charset="0"/>
              </a:rPr>
              <a:t> sworn members through attrition</a:t>
            </a:r>
          </a:p>
          <a:p>
            <a:pPr defTabSz="685800"/>
            <a:r>
              <a:rPr lang="en-US" altLang="en-US" sz="900" i="1" dirty="0">
                <a:latin typeface="+mn-lt"/>
                <a:cs typeface="Times New Roman" panose="02020603050405020304" pitchFamily="18" charset="0"/>
              </a:rPr>
              <a:t>Retirements, resignations, terminations, death, etc.</a:t>
            </a:r>
          </a:p>
        </p:txBody>
      </p:sp>
      <p:sp>
        <p:nvSpPr>
          <p:cNvPr id="16" name="Rectangle 2"/>
          <p:cNvSpPr>
            <a:spLocks noChangeArrowheads="1"/>
          </p:cNvSpPr>
          <p:nvPr/>
        </p:nvSpPr>
        <p:spPr bwMode="auto">
          <a:xfrm>
            <a:off x="3406749" y="1447800"/>
            <a:ext cx="1895658" cy="71558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algn="ctr" defTabSz="685800"/>
            <a:r>
              <a:rPr lang="en-US" altLang="en-US" sz="1400" b="1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During t</a:t>
            </a:r>
            <a:r>
              <a:rPr kumimoji="0" lang="en-US" altLang="en-US" sz="14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he last</a:t>
            </a:r>
            <a:r>
              <a:rPr kumimoji="0" lang="en-US" altLang="en-US" sz="1400" b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four  </a:t>
            </a:r>
            <a:r>
              <a:rPr lang="en-US" altLang="en-US" sz="1400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calendar </a:t>
            </a:r>
            <a:r>
              <a:rPr kumimoji="0" lang="en-US" altLang="en-US" sz="1400" b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years: </a:t>
            </a:r>
            <a:r>
              <a:rPr lang="en-US" altLang="en-US" sz="1400" i="1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2014 </a:t>
            </a:r>
            <a:r>
              <a:rPr kumimoji="0" lang="en-US" altLang="en-US" sz="1400" b="1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to present</a:t>
            </a:r>
          </a:p>
        </p:txBody>
      </p:sp>
      <p:sp>
        <p:nvSpPr>
          <p:cNvPr id="17" name="Rectangle 2"/>
          <p:cNvSpPr>
            <a:spLocks noChangeArrowheads="1"/>
          </p:cNvSpPr>
          <p:nvPr/>
        </p:nvSpPr>
        <p:spPr bwMode="auto">
          <a:xfrm>
            <a:off x="3788857" y="4417717"/>
            <a:ext cx="1379168" cy="71558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algn="ctr" defTabSz="685800"/>
            <a:r>
              <a:rPr kumimoji="0" lang="en-US" altLang="en-US" sz="1400" b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Times New Roman" panose="02020603050405020304" pitchFamily="18" charset="0"/>
              </a:rPr>
              <a:t>We have seen a net </a:t>
            </a:r>
            <a:r>
              <a:rPr kumimoji="0" lang="en-US" altLang="en-US" sz="1400" b="1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+mn-lt"/>
                <a:cs typeface="Times New Roman" panose="02020603050405020304" pitchFamily="18" charset="0"/>
              </a:rPr>
              <a:t>loss</a:t>
            </a:r>
            <a:r>
              <a:rPr kumimoji="0" lang="en-US" altLang="en-US" sz="1400" b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Times New Roman" panose="02020603050405020304" pitchFamily="18" charset="0"/>
              </a:rPr>
              <a:t> of </a:t>
            </a:r>
            <a:r>
              <a:rPr kumimoji="0" lang="en-US" altLang="en-US" sz="1400" b="1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+mn-lt"/>
                <a:cs typeface="Times New Roman" panose="02020603050405020304" pitchFamily="18" charset="0"/>
              </a:rPr>
              <a:t>29</a:t>
            </a:r>
            <a:r>
              <a:rPr kumimoji="0" lang="en-US" altLang="en-US" sz="1400" b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Times New Roman" panose="02020603050405020304" pitchFamily="18" charset="0"/>
              </a:rPr>
              <a:t> officers</a:t>
            </a:r>
            <a:endParaRPr lang="en-US" altLang="en-US" sz="1400" b="1" baseline="0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8" name="Right Brace 17"/>
          <p:cNvSpPr/>
          <p:nvPr/>
        </p:nvSpPr>
        <p:spPr>
          <a:xfrm>
            <a:off x="3260292" y="2343912"/>
            <a:ext cx="292914" cy="704088"/>
          </a:xfrm>
          <a:prstGeom prst="rightBrace">
            <a:avLst>
              <a:gd name="adj1" fmla="val 41496"/>
              <a:gd name="adj2" fmla="val 23800"/>
            </a:avLst>
          </a:prstGeom>
          <a:ln w="190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20" name="Rectangle 2"/>
          <p:cNvSpPr>
            <a:spLocks noChangeArrowheads="1"/>
          </p:cNvSpPr>
          <p:nvPr/>
        </p:nvSpPr>
        <p:spPr bwMode="auto">
          <a:xfrm>
            <a:off x="228600" y="5252717"/>
            <a:ext cx="8850904" cy="9079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defTabSz="685800"/>
            <a:r>
              <a:rPr lang="en-US" altLang="en-US" sz="1400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CY 2017: 13 sworn separations </a:t>
            </a:r>
            <a:r>
              <a:rPr lang="en-US" altLang="en-US" sz="1200" i="1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(as of April 17)</a:t>
            </a:r>
          </a:p>
          <a:p>
            <a:pPr marL="285750" indent="-285750" defTabSz="685800">
              <a:buFont typeface="Arial" panose="020B0604020202020204" pitchFamily="34" charset="0"/>
              <a:buChar char="•"/>
            </a:pPr>
            <a:r>
              <a:rPr lang="en-US" altLang="en-US" sz="1350" b="0" dirty="0" smtClean="0">
                <a:latin typeface="+mn-lt"/>
                <a:cs typeface="Times New Roman" panose="02020603050405020304" pitchFamily="18" charset="0"/>
              </a:rPr>
              <a:t>10 resignations; 3 retirement</a:t>
            </a:r>
          </a:p>
          <a:p>
            <a:pPr marL="285750" indent="-285750" defTabSz="685800">
              <a:buFont typeface="Arial" panose="020B0604020202020204" pitchFamily="34" charset="0"/>
              <a:buChar char="•"/>
            </a:pPr>
            <a:r>
              <a:rPr lang="en-US" altLang="en-US" sz="1350" b="0" dirty="0" smtClean="0">
                <a:latin typeface="+mn-lt"/>
                <a:cs typeface="Times New Roman" panose="02020603050405020304" pitchFamily="18" charset="0"/>
              </a:rPr>
              <a:t>Last year at this time: 9 resignations; 1 retirement</a:t>
            </a:r>
          </a:p>
          <a:p>
            <a:pPr marL="285750" indent="-285750" defTabSz="685800">
              <a:buFont typeface="Arial" panose="020B0604020202020204" pitchFamily="34" charset="0"/>
              <a:buChar char="•"/>
            </a:pPr>
            <a:r>
              <a:rPr lang="en-US" altLang="en-US" sz="1350" b="0" dirty="0" smtClean="0">
                <a:latin typeface="+mn-lt"/>
              </a:rPr>
              <a:t>Since 2013, largest group of resignations is officers with 5-10 years of service </a:t>
            </a:r>
            <a:r>
              <a:rPr lang="en-US" altLang="en-US" sz="1350" b="0" i="1" dirty="0" smtClean="0">
                <a:latin typeface="+mn-lt"/>
              </a:rPr>
              <a:t>(citing: pay compression)</a:t>
            </a:r>
            <a:r>
              <a:rPr lang="en-US" altLang="en-US" sz="1350" b="0" dirty="0" smtClean="0">
                <a:latin typeface="+mn-lt"/>
              </a:rPr>
              <a:t>. </a:t>
            </a:r>
            <a:endParaRPr lang="en-US" altLang="en-US" sz="1350" b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34590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752475" y="6257786"/>
            <a:ext cx="8391525" cy="609600"/>
          </a:xfrm>
          <a:prstGeom prst="rect">
            <a:avLst/>
          </a:prstGeom>
          <a:solidFill>
            <a:srgbClr val="00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US" altLang="en-US" sz="2400" dirty="0">
                <a:solidFill>
                  <a:schemeClr val="bg1"/>
                </a:solidFill>
              </a:rPr>
              <a:t>Richmond Police Department </a:t>
            </a:r>
          </a:p>
        </p:txBody>
      </p:sp>
      <p:sp>
        <p:nvSpPr>
          <p:cNvPr id="410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945904" y="6324461"/>
            <a:ext cx="2133600" cy="476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24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11</a:t>
            </a:r>
            <a:endParaRPr lang="en-US" altLang="en-US" sz="24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4102" name="Picture 9" descr="http://www.richmondgov.com/design/images/LogoPrototyp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48400"/>
            <a:ext cx="752475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O:\Public Affairs\Press Conferences\2017\End of Year 010917\population v crime per capit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6990" y="21771"/>
            <a:ext cx="6529210" cy="6158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6630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762000" y="6245225"/>
            <a:ext cx="8382000" cy="609600"/>
          </a:xfrm>
          <a:prstGeom prst="rect">
            <a:avLst/>
          </a:prstGeom>
          <a:solidFill>
            <a:srgbClr val="00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US" altLang="en-US" sz="2400" dirty="0">
                <a:solidFill>
                  <a:schemeClr val="bg1"/>
                </a:solidFill>
              </a:rPr>
              <a:t>Richmond Police Department </a:t>
            </a:r>
          </a:p>
        </p:txBody>
      </p:sp>
      <p:sp>
        <p:nvSpPr>
          <p:cNvPr id="4101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24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12</a:t>
            </a:r>
            <a:endParaRPr lang="en-US" altLang="en-US" sz="24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4102" name="Picture 9" descr="http://www.richmondgov.com/design/images/LogoPrototyp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48400"/>
            <a:ext cx="752475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91646"/>
            <a:ext cx="8229600" cy="798954"/>
          </a:xfrm>
        </p:spPr>
        <p:txBody>
          <a:bodyPr/>
          <a:lstStyle/>
          <a:p>
            <a:pPr eaLnBrk="1" hangingPunct="1"/>
            <a:r>
              <a:rPr lang="en-US" altLang="en-US" sz="3600" b="1" dirty="0" smtClean="0"/>
              <a:t>PARTNERSHIPS</a:t>
            </a:r>
            <a:endParaRPr lang="en-US" altLang="en-US" sz="3600" dirty="0" smtClean="0"/>
          </a:p>
        </p:txBody>
      </p:sp>
      <p:pic>
        <p:nvPicPr>
          <p:cNvPr id="2050" name="Picture 2" descr="C:\Users\smithwc\AppData\Local\Microsoft\Windows\Temporary Internet Files\Content.Outlook\L85COX83\IMG_311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295400"/>
            <a:ext cx="5805798" cy="464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5499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762000" y="6245225"/>
            <a:ext cx="8382000" cy="609600"/>
          </a:xfrm>
          <a:prstGeom prst="rect">
            <a:avLst/>
          </a:prstGeom>
          <a:solidFill>
            <a:srgbClr val="00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US" altLang="en-US" sz="2400" dirty="0">
                <a:solidFill>
                  <a:schemeClr val="bg1"/>
                </a:solidFill>
              </a:rPr>
              <a:t>Richmond Police Department </a:t>
            </a:r>
          </a:p>
        </p:txBody>
      </p:sp>
      <p:sp>
        <p:nvSpPr>
          <p:cNvPr id="4101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24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13</a:t>
            </a:r>
            <a:endParaRPr lang="en-US" altLang="en-US" sz="24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4102" name="Picture 9" descr="http://www.richmondgov.com/design/images/LogoPrototyp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48400"/>
            <a:ext cx="752475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231354" y="1143000"/>
            <a:ext cx="8531646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altLang="en-US" sz="2000" b="0" dirty="0" smtClean="0">
                <a:solidFill>
                  <a:srgbClr val="333333"/>
                </a:solidFill>
                <a:latin typeface="+mn-lt"/>
              </a:rPr>
              <a:t>Regional and federal partners – </a:t>
            </a:r>
          </a:p>
          <a:p>
            <a:pPr marL="714375" lvl="1" indent="-257175">
              <a:buFont typeface="Arial" panose="020B0604020202020204" pitchFamily="34" charset="0"/>
              <a:buChar char="•"/>
            </a:pPr>
            <a:r>
              <a:rPr lang="en-US" altLang="en-US" sz="2000" b="0" dirty="0" smtClean="0">
                <a:solidFill>
                  <a:srgbClr val="333333"/>
                </a:solidFill>
                <a:latin typeface="+mn-lt"/>
              </a:rPr>
              <a:t>Operation Blue Shield – a cross border joint operation involving Henrico, Chesterfield, State and Richmond Police to address crimes occurring along jurisdictional boundaries.</a:t>
            </a:r>
          </a:p>
          <a:p>
            <a:pPr marL="714375" lvl="1" indent="-257175">
              <a:buFont typeface="Arial" panose="020B0604020202020204" pitchFamily="34" charset="0"/>
              <a:buChar char="•"/>
            </a:pPr>
            <a:r>
              <a:rPr lang="en-US" altLang="en-US" sz="2000" dirty="0" smtClean="0">
                <a:solidFill>
                  <a:srgbClr val="333333"/>
                </a:solidFill>
                <a:latin typeface="+mn-lt"/>
              </a:rPr>
              <a:t>Violence Suppression Team partnered with State Police and ATF to address gun show illegal purchases to reduce illegal firearms from reaching the street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altLang="en-US" sz="2000" b="0" dirty="0">
                <a:solidFill>
                  <a:srgbClr val="333333"/>
                </a:solidFill>
                <a:latin typeface="+mn-lt"/>
              </a:rPr>
              <a:t>C</a:t>
            </a:r>
            <a:r>
              <a:rPr lang="en-US" altLang="en-US" sz="2000" b="0" dirty="0" smtClean="0">
                <a:solidFill>
                  <a:srgbClr val="333333"/>
                </a:solidFill>
                <a:latin typeface="+mn-lt"/>
              </a:rPr>
              <a:t>ommunity organizations – </a:t>
            </a:r>
          </a:p>
          <a:p>
            <a:pPr marL="714375" lvl="1" indent="-257175">
              <a:buFont typeface="Arial" panose="020B0604020202020204" pitchFamily="34" charset="0"/>
              <a:buChar char="•"/>
            </a:pPr>
            <a:r>
              <a:rPr lang="en-US" altLang="en-US" sz="2000" dirty="0" smtClean="0">
                <a:solidFill>
                  <a:srgbClr val="333333"/>
                </a:solidFill>
                <a:latin typeface="+mn-lt"/>
              </a:rPr>
              <a:t>Built partnership with owners of Rudd’s Trailer Park to reduce prostitution and robberies in area</a:t>
            </a:r>
          </a:p>
          <a:p>
            <a:pPr marL="714375" lvl="1" indent="-257175">
              <a:buFont typeface="Arial" panose="020B0604020202020204" pitchFamily="34" charset="0"/>
              <a:buChar char="•"/>
            </a:pPr>
            <a:r>
              <a:rPr lang="en-US" altLang="en-US" sz="2000" dirty="0" smtClean="0">
                <a:solidFill>
                  <a:srgbClr val="333333"/>
                </a:solidFill>
                <a:latin typeface="+mn-lt"/>
              </a:rPr>
              <a:t>Expanded involvement in Latino Community which has led to 18 month strategic plan</a:t>
            </a:r>
          </a:p>
          <a:p>
            <a:pPr marL="714375" lvl="1" indent="-257175">
              <a:buFont typeface="Arial" panose="020B0604020202020204" pitchFamily="34" charset="0"/>
              <a:buChar char="•"/>
            </a:pPr>
            <a:r>
              <a:rPr lang="en-US" altLang="en-US" sz="2000" b="0" dirty="0" smtClean="0">
                <a:solidFill>
                  <a:srgbClr val="333333"/>
                </a:solidFill>
                <a:latin typeface="+mn-lt"/>
              </a:rPr>
              <a:t>Increased involvement in Faith Leaders Group which has led to increased expectations and goals for year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endParaRPr lang="en-US" altLang="en-US" sz="2400" b="0" dirty="0">
              <a:solidFill>
                <a:srgbClr val="333333"/>
              </a:solidFill>
              <a:latin typeface="+mn-lt"/>
            </a:endParaRPr>
          </a:p>
        </p:txBody>
      </p:sp>
      <p:sp>
        <p:nvSpPr>
          <p:cNvPr id="1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91646"/>
            <a:ext cx="8229600" cy="798954"/>
          </a:xfrm>
        </p:spPr>
        <p:txBody>
          <a:bodyPr/>
          <a:lstStyle/>
          <a:p>
            <a:pPr eaLnBrk="1" hangingPunct="1"/>
            <a:r>
              <a:rPr lang="en-US" altLang="en-US" sz="3600" b="1" dirty="0" smtClean="0"/>
              <a:t>PARTNERSHIPS</a:t>
            </a:r>
            <a:endParaRPr lang="en-US" altLang="en-US" sz="3600" dirty="0" smtClean="0"/>
          </a:p>
        </p:txBody>
      </p:sp>
    </p:spTree>
    <p:extLst>
      <p:ext uri="{BB962C8B-B14F-4D97-AF65-F5344CB8AC3E}">
        <p14:creationId xmlns:p14="http://schemas.microsoft.com/office/powerpoint/2010/main" val="1705974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752475" y="6245225"/>
            <a:ext cx="8382000" cy="609600"/>
          </a:xfrm>
          <a:prstGeom prst="rect">
            <a:avLst/>
          </a:prstGeom>
          <a:solidFill>
            <a:srgbClr val="00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US" altLang="en-US" sz="2400" dirty="0">
                <a:solidFill>
                  <a:schemeClr val="bg1"/>
                </a:solidFill>
              </a:rPr>
              <a:t>Richmond Police Department </a:t>
            </a:r>
          </a:p>
        </p:txBody>
      </p:sp>
      <p:sp>
        <p:nvSpPr>
          <p:cNvPr id="4101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24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14</a:t>
            </a:r>
            <a:endParaRPr lang="en-US" altLang="en-US" sz="24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4102" name="Picture 9" descr="http://www.richmondgov.com/design/images/LogoPrototyp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48400"/>
            <a:ext cx="752475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91646"/>
            <a:ext cx="8229600" cy="798954"/>
          </a:xfrm>
        </p:spPr>
        <p:txBody>
          <a:bodyPr/>
          <a:lstStyle/>
          <a:p>
            <a:pPr eaLnBrk="1" hangingPunct="1"/>
            <a:r>
              <a:rPr lang="en-US" altLang="en-US" sz="3600" b="1" dirty="0" smtClean="0"/>
              <a:t>INNOVATIONS</a:t>
            </a:r>
            <a:endParaRPr lang="en-US" altLang="en-US" sz="3600" dirty="0" smtClean="0"/>
          </a:p>
        </p:txBody>
      </p:sp>
      <p:pic>
        <p:nvPicPr>
          <p:cNvPr id="7" name="Picture 2" descr="C:\Users\smithwc\AppData\Local\Microsoft\Windows\Temporary Internet Files\Content.Outlook\L85COX83\Chief and VCU Doctor Michel Aboutano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195602"/>
            <a:ext cx="6858000" cy="4568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9134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752475" y="6245225"/>
            <a:ext cx="8382000" cy="609600"/>
          </a:xfrm>
          <a:prstGeom prst="rect">
            <a:avLst/>
          </a:prstGeom>
          <a:solidFill>
            <a:srgbClr val="00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US" altLang="en-US" sz="2400" dirty="0">
                <a:solidFill>
                  <a:schemeClr val="bg1"/>
                </a:solidFill>
              </a:rPr>
              <a:t>Richmond Police Department </a:t>
            </a:r>
          </a:p>
        </p:txBody>
      </p:sp>
      <p:sp>
        <p:nvSpPr>
          <p:cNvPr id="4101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24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15</a:t>
            </a:r>
            <a:endParaRPr lang="en-US" altLang="en-US" sz="24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4102" name="Picture 9" descr="http://www.richmondgov.com/design/images/LogoPrototyp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48400"/>
            <a:ext cx="752475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231354" y="1143000"/>
            <a:ext cx="853164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altLang="en-US" sz="2000" b="0" dirty="0" smtClean="0">
                <a:solidFill>
                  <a:srgbClr val="333333"/>
                </a:solidFill>
                <a:latin typeface="+mn-lt"/>
              </a:rPr>
              <a:t>First police agency internationally to involve news media in TASER training to increase awareness and understanding of police use of force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altLang="en-US" sz="2000" dirty="0" smtClean="0">
                <a:solidFill>
                  <a:srgbClr val="333333"/>
                </a:solidFill>
                <a:latin typeface="+mn-lt"/>
              </a:rPr>
              <a:t>Virginia Recovery Foundation has increased awareness and provided alternatives to incarceration for persons with opiate addiction  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altLang="en-US" sz="2000" b="0" dirty="0" smtClean="0">
                <a:solidFill>
                  <a:srgbClr val="333333"/>
                </a:solidFill>
                <a:latin typeface="+mn-lt"/>
              </a:rPr>
              <a:t>Twenty-seven persons with addiction placed in treatment programs during first quarter of year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altLang="en-US" sz="2000" b="0" dirty="0" smtClean="0">
                <a:solidFill>
                  <a:srgbClr val="333333"/>
                </a:solidFill>
                <a:latin typeface="+mn-lt"/>
              </a:rPr>
              <a:t>Developed partnership with ATF to increase firearm tracing and linking to crimes and offenders.  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altLang="en-US" sz="2000" b="0" dirty="0" smtClean="0">
                <a:solidFill>
                  <a:srgbClr val="333333"/>
                </a:solidFill>
                <a:latin typeface="+mn-lt"/>
              </a:rPr>
              <a:t>Seven firearms have been linked to 15 different crimes including one murder</a:t>
            </a:r>
          </a:p>
          <a:p>
            <a:pPr marL="714375" lvl="1" indent="-257175">
              <a:buFont typeface="Arial" panose="020B0604020202020204" pitchFamily="34" charset="0"/>
              <a:buChar char="•"/>
            </a:pPr>
            <a:r>
              <a:rPr lang="en-US" altLang="en-US" sz="2000" b="0" dirty="0" smtClean="0">
                <a:solidFill>
                  <a:srgbClr val="333333"/>
                </a:solidFill>
                <a:latin typeface="+mn-lt"/>
              </a:rPr>
              <a:t>Eight offenders have likewise been linked in this ongoing effort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altLang="en-US" sz="2000" dirty="0" smtClean="0">
                <a:solidFill>
                  <a:srgbClr val="333333"/>
                </a:solidFill>
                <a:latin typeface="+mn-lt"/>
              </a:rPr>
              <a:t>Partnering with VCU Health in their Alternative Pathways and RPD Life Programs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endParaRPr lang="en-US" altLang="en-US" sz="2000" b="0" dirty="0">
              <a:solidFill>
                <a:srgbClr val="333333"/>
              </a:solidFill>
              <a:latin typeface="+mn-lt"/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91646"/>
            <a:ext cx="8229600" cy="798954"/>
          </a:xfrm>
        </p:spPr>
        <p:txBody>
          <a:bodyPr/>
          <a:lstStyle/>
          <a:p>
            <a:pPr eaLnBrk="1" hangingPunct="1"/>
            <a:r>
              <a:rPr lang="en-US" altLang="en-US" sz="3600" b="1" dirty="0" smtClean="0"/>
              <a:t>INNOVATIONS</a:t>
            </a:r>
            <a:endParaRPr lang="en-US" altLang="en-US" sz="3600" dirty="0" smtClean="0"/>
          </a:p>
        </p:txBody>
      </p:sp>
    </p:spTree>
    <p:extLst>
      <p:ext uri="{BB962C8B-B14F-4D97-AF65-F5344CB8AC3E}">
        <p14:creationId xmlns:p14="http://schemas.microsoft.com/office/powerpoint/2010/main" val="844224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752475" y="6245225"/>
            <a:ext cx="8382000" cy="609600"/>
          </a:xfrm>
          <a:prstGeom prst="rect">
            <a:avLst/>
          </a:prstGeom>
          <a:solidFill>
            <a:srgbClr val="00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US" altLang="en-US" sz="2400" dirty="0">
                <a:solidFill>
                  <a:schemeClr val="bg1"/>
                </a:solidFill>
              </a:rPr>
              <a:t>Richmond Police Department </a:t>
            </a:r>
          </a:p>
        </p:txBody>
      </p:sp>
      <p:sp>
        <p:nvSpPr>
          <p:cNvPr id="4101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24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16</a:t>
            </a:r>
            <a:endParaRPr lang="en-US" altLang="en-US" sz="24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4102" name="Picture 9" descr="http://www.richmondgov.com/design/images/LogoPrototyp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48400"/>
            <a:ext cx="752475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91646"/>
            <a:ext cx="8229600" cy="798954"/>
          </a:xfrm>
        </p:spPr>
        <p:txBody>
          <a:bodyPr/>
          <a:lstStyle/>
          <a:p>
            <a:pPr eaLnBrk="1" hangingPunct="1"/>
            <a:r>
              <a:rPr lang="en-US" altLang="en-US" sz="3600" b="1" dirty="0" smtClean="0"/>
              <a:t>ACCOMPLISHMENTS  </a:t>
            </a:r>
            <a:endParaRPr lang="en-US" altLang="en-US" sz="3600" dirty="0" smtClean="0"/>
          </a:p>
        </p:txBody>
      </p:sp>
      <p:pic>
        <p:nvPicPr>
          <p:cNvPr id="3075" name="Picture 3" descr="O:\Officer Photos\Headquarters\Other Department Photos\Public Affairs\2017\Photos for Town Halls\DSC_837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241" y="914401"/>
            <a:ext cx="3629634" cy="2955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O:\Officer Photos\Headquarters\Other Department Photos\Public Affairs\2017\Photos for Town Halls\DSC_9757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3475" y="914400"/>
            <a:ext cx="4135838" cy="2955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O:\Officer Photos\Headquarters\Other Department Photos\Public Affairs\2017\Photos for Town Halls\Chief Durham at Parade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3848944"/>
            <a:ext cx="3892550" cy="2396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6072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752475" y="6245225"/>
            <a:ext cx="8382000" cy="609600"/>
          </a:xfrm>
          <a:prstGeom prst="rect">
            <a:avLst/>
          </a:prstGeom>
          <a:solidFill>
            <a:srgbClr val="00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US" altLang="en-US" sz="2400" dirty="0">
                <a:solidFill>
                  <a:schemeClr val="bg1"/>
                </a:solidFill>
              </a:rPr>
              <a:t>Richmond Police Department </a:t>
            </a:r>
          </a:p>
        </p:txBody>
      </p:sp>
      <p:sp>
        <p:nvSpPr>
          <p:cNvPr id="4101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24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17</a:t>
            </a:r>
            <a:endParaRPr lang="en-US" altLang="en-US" sz="24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4102" name="Picture 9" descr="http://www.richmondgov.com/design/images/LogoPrototyp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48400"/>
            <a:ext cx="752475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231354" y="1143000"/>
            <a:ext cx="8531646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altLang="en-US" sz="2000" b="0" dirty="0" smtClean="0">
                <a:solidFill>
                  <a:srgbClr val="333333"/>
                </a:solidFill>
                <a:latin typeface="+mn-lt"/>
              </a:rPr>
              <a:t>Developed pay compression proposal to address continued attrition of personnel and presented to Council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altLang="en-US" sz="2000" b="0" dirty="0" smtClean="0">
                <a:solidFill>
                  <a:srgbClr val="333333"/>
                </a:solidFill>
                <a:latin typeface="+mn-lt"/>
              </a:rPr>
              <a:t>113</a:t>
            </a:r>
            <a:r>
              <a:rPr lang="en-US" altLang="en-US" sz="2000" b="0" baseline="30000" dirty="0" smtClean="0">
                <a:solidFill>
                  <a:srgbClr val="333333"/>
                </a:solidFill>
                <a:latin typeface="+mn-lt"/>
              </a:rPr>
              <a:t>th</a:t>
            </a:r>
            <a:r>
              <a:rPr lang="en-US" altLang="en-US" sz="2000" b="0" dirty="0" smtClean="0">
                <a:solidFill>
                  <a:srgbClr val="333333"/>
                </a:solidFill>
                <a:latin typeface="+mn-lt"/>
              </a:rPr>
              <a:t> Academy graduation – 17 new officers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altLang="en-US" sz="2000" b="0" dirty="0" smtClean="0">
                <a:solidFill>
                  <a:srgbClr val="333333"/>
                </a:solidFill>
                <a:latin typeface="+mn-lt"/>
              </a:rPr>
              <a:t>100 local taxis inspected this quarter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altLang="en-US" sz="2000" b="0" dirty="0" err="1" smtClean="0">
                <a:solidFill>
                  <a:srgbClr val="333333"/>
                </a:solidFill>
                <a:latin typeface="+mn-lt"/>
              </a:rPr>
              <a:t>PALFit</a:t>
            </a:r>
            <a:r>
              <a:rPr lang="en-US" altLang="en-US" sz="2000" b="0" dirty="0" smtClean="0">
                <a:solidFill>
                  <a:srgbClr val="333333"/>
                </a:solidFill>
                <a:latin typeface="+mn-lt"/>
              </a:rPr>
              <a:t> Initiative begins, Feb. 2017 teaching youth importance of health and fitness through interactive classes with police officers  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altLang="en-US" sz="2000" dirty="0" smtClean="0">
                <a:solidFill>
                  <a:srgbClr val="333333"/>
                </a:solidFill>
                <a:latin typeface="+mn-lt"/>
              </a:rPr>
              <a:t>The RPD earned its second Advanced Law Enforcement            reaccreditation and received the “Gold Standard With Excellence”, a distinction only awarded to 17 other agencies across the country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altLang="en-US" sz="2000" b="0" dirty="0" smtClean="0">
                <a:solidFill>
                  <a:srgbClr val="333333"/>
                </a:solidFill>
                <a:latin typeface="+mn-lt"/>
              </a:rPr>
              <a:t>200 Body-worn Cameras were deployed department-wide with 18,850 hours of video recorded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altLang="en-US" sz="2000" b="0" dirty="0" smtClean="0">
                <a:solidFill>
                  <a:srgbClr val="333333"/>
                </a:solidFill>
                <a:latin typeface="+mn-lt"/>
              </a:rPr>
              <a:t>Lethality Assessment Protocol providing resources to victims of domestic violence, was launched  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altLang="en-US" sz="2000" dirty="0" smtClean="0">
                <a:solidFill>
                  <a:srgbClr val="333333"/>
                </a:solidFill>
                <a:latin typeface="+mn-lt"/>
              </a:rPr>
              <a:t>Nineteen students successfully completed the third session of the LIFE program 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endParaRPr lang="en-US" altLang="en-US" sz="2400" b="0" dirty="0">
              <a:solidFill>
                <a:srgbClr val="333333"/>
              </a:solidFill>
              <a:latin typeface="+mn-lt"/>
            </a:endParaRPr>
          </a:p>
        </p:txBody>
      </p:sp>
      <p:sp>
        <p:nvSpPr>
          <p:cNvPr id="1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91646"/>
            <a:ext cx="8229600" cy="798954"/>
          </a:xfrm>
        </p:spPr>
        <p:txBody>
          <a:bodyPr/>
          <a:lstStyle/>
          <a:p>
            <a:pPr eaLnBrk="1" hangingPunct="1"/>
            <a:r>
              <a:rPr lang="en-US" altLang="en-US" sz="3600" b="1" dirty="0" smtClean="0"/>
              <a:t>ACCOMPLISHMENTS  </a:t>
            </a:r>
            <a:endParaRPr lang="en-US" altLang="en-US" sz="3600" dirty="0" smtClean="0"/>
          </a:p>
        </p:txBody>
      </p:sp>
    </p:spTree>
    <p:extLst>
      <p:ext uri="{BB962C8B-B14F-4D97-AF65-F5344CB8AC3E}">
        <p14:creationId xmlns:p14="http://schemas.microsoft.com/office/powerpoint/2010/main" val="87013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752475" y="6245225"/>
            <a:ext cx="8382000" cy="609600"/>
          </a:xfrm>
          <a:prstGeom prst="rect">
            <a:avLst/>
          </a:prstGeom>
          <a:solidFill>
            <a:srgbClr val="00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US" altLang="en-US" sz="2400" dirty="0">
                <a:solidFill>
                  <a:schemeClr val="bg1"/>
                </a:solidFill>
              </a:rPr>
              <a:t>Richmond Police Department </a:t>
            </a:r>
          </a:p>
        </p:txBody>
      </p:sp>
      <p:sp>
        <p:nvSpPr>
          <p:cNvPr id="4101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24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18</a:t>
            </a:r>
            <a:endParaRPr lang="en-US" altLang="en-US" sz="24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4102" name="Picture 9" descr="http://www.richmondgov.com/design/images/LogoPrototyp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48400"/>
            <a:ext cx="752475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231354" y="1143000"/>
            <a:ext cx="8531646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altLang="en-US" sz="2000" b="0" dirty="0" smtClean="0">
                <a:solidFill>
                  <a:srgbClr val="333333"/>
                </a:solidFill>
                <a:latin typeface="+mn-lt"/>
              </a:rPr>
              <a:t>Successfully managed four major protests including the Inauguration Day and Immigration protests and demonstrations with no major disruptions or arrests during any protest.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altLang="en-US" sz="2000" b="0" dirty="0" smtClean="0">
                <a:solidFill>
                  <a:srgbClr val="333333"/>
                </a:solidFill>
                <a:latin typeface="+mn-lt"/>
              </a:rPr>
              <a:t>Special Events include the Monument Avenue 10k, where 130 officers managed safety for more than 25k participants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altLang="en-US" sz="2000" dirty="0" smtClean="0">
                <a:solidFill>
                  <a:srgbClr val="333333"/>
                </a:solidFill>
                <a:latin typeface="+mn-lt"/>
              </a:rPr>
              <a:t>Conducted joint operation with regional partners and DEA to arrest and seize major heroin/fentanyl dealer in Feb, 2017</a:t>
            </a:r>
            <a:endParaRPr lang="en-US" altLang="en-US" sz="2000" b="0" dirty="0" smtClean="0">
              <a:solidFill>
                <a:srgbClr val="333333"/>
              </a:solidFill>
              <a:latin typeface="+mn-lt"/>
            </a:endParaRP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altLang="en-US" sz="2000" b="0" dirty="0" smtClean="0">
                <a:solidFill>
                  <a:srgbClr val="333333"/>
                </a:solidFill>
                <a:latin typeface="+mn-lt"/>
              </a:rPr>
              <a:t>As a result, non-lethal overdoses decreased from 44 in February to 15 in March, a 65% reduction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altLang="en-US" sz="2000" b="0" dirty="0" smtClean="0">
                <a:solidFill>
                  <a:srgbClr val="333333"/>
                </a:solidFill>
                <a:latin typeface="+mn-lt"/>
              </a:rPr>
              <a:t>Conducted a violent crime Initiative along Midlothian Corridor resulting in a </a:t>
            </a:r>
            <a:r>
              <a:rPr lang="en-US" altLang="en-US" sz="2000" u="sng" dirty="0" smtClean="0">
                <a:solidFill>
                  <a:srgbClr val="333333"/>
                </a:solidFill>
                <a:latin typeface="+mn-lt"/>
              </a:rPr>
              <a:t>56%</a:t>
            </a:r>
            <a:r>
              <a:rPr lang="en-US" altLang="en-US" sz="2000" b="0" dirty="0" smtClean="0">
                <a:solidFill>
                  <a:srgbClr val="333333"/>
                </a:solidFill>
                <a:latin typeface="+mn-lt"/>
              </a:rPr>
              <a:t> reduction in violent crime through search warrants, knock and talk, and other interdiction methods; </a:t>
            </a:r>
            <a:r>
              <a:rPr lang="en-US" altLang="en-US" sz="2000" dirty="0" smtClean="0">
                <a:solidFill>
                  <a:srgbClr val="333333"/>
                </a:solidFill>
                <a:latin typeface="+mn-lt"/>
              </a:rPr>
              <a:t>62</a:t>
            </a:r>
            <a:r>
              <a:rPr lang="en-US" altLang="en-US" sz="2000" b="0" dirty="0" smtClean="0">
                <a:solidFill>
                  <a:srgbClr val="333333"/>
                </a:solidFill>
                <a:latin typeface="+mn-lt"/>
              </a:rPr>
              <a:t> </a:t>
            </a:r>
            <a:r>
              <a:rPr lang="en-US" altLang="en-US" sz="2000" dirty="0" smtClean="0">
                <a:solidFill>
                  <a:srgbClr val="333333"/>
                </a:solidFill>
                <a:latin typeface="+mn-lt"/>
              </a:rPr>
              <a:t>firearms were seized</a:t>
            </a:r>
          </a:p>
          <a:p>
            <a:endParaRPr lang="en-US" altLang="en-US" sz="2000" b="0" dirty="0" smtClean="0">
              <a:solidFill>
                <a:srgbClr val="333333"/>
              </a:solidFill>
              <a:latin typeface="+mn-lt"/>
            </a:endParaRPr>
          </a:p>
          <a:p>
            <a:pPr marL="257175" indent="-257175">
              <a:buFont typeface="Arial" panose="020B0604020202020204" pitchFamily="34" charset="0"/>
              <a:buChar char="•"/>
            </a:pPr>
            <a:endParaRPr lang="en-US" altLang="en-US" sz="2400" b="0" dirty="0">
              <a:solidFill>
                <a:srgbClr val="333333"/>
              </a:solidFill>
              <a:latin typeface="+mn-lt"/>
            </a:endParaRPr>
          </a:p>
        </p:txBody>
      </p:sp>
      <p:sp>
        <p:nvSpPr>
          <p:cNvPr id="1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91646"/>
            <a:ext cx="8229600" cy="798954"/>
          </a:xfrm>
        </p:spPr>
        <p:txBody>
          <a:bodyPr/>
          <a:lstStyle/>
          <a:p>
            <a:pPr eaLnBrk="1" hangingPunct="1"/>
            <a:r>
              <a:rPr lang="en-US" altLang="en-US" sz="3600" b="1" dirty="0" smtClean="0"/>
              <a:t>ACCOMPLISHMENTS</a:t>
            </a:r>
            <a:endParaRPr lang="en-US" altLang="en-US" sz="3600" dirty="0" smtClean="0"/>
          </a:p>
        </p:txBody>
      </p:sp>
    </p:spTree>
    <p:extLst>
      <p:ext uri="{BB962C8B-B14F-4D97-AF65-F5344CB8AC3E}">
        <p14:creationId xmlns:p14="http://schemas.microsoft.com/office/powerpoint/2010/main" val="1464677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533400"/>
          </a:xfrm>
        </p:spPr>
        <p:txBody>
          <a:bodyPr/>
          <a:lstStyle/>
          <a:p>
            <a:pPr eaLnBrk="1" hangingPunct="1"/>
            <a:r>
              <a:rPr lang="en-US" altLang="en-US" sz="4000" dirty="0" smtClean="0"/>
              <a:t>Citywide Crime, YTD</a:t>
            </a: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0" y="6248400"/>
            <a:ext cx="9144000" cy="609600"/>
          </a:xfrm>
          <a:prstGeom prst="rect">
            <a:avLst/>
          </a:prstGeom>
          <a:solidFill>
            <a:srgbClr val="00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pic>
        <p:nvPicPr>
          <p:cNvPr id="8198" name="Picture 9" descr="http://www.richmondgov.com/design/images/LogoPrototyp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48400"/>
            <a:ext cx="752475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Footer Placeholder 8"/>
          <p:cNvSpPr txBox="1">
            <a:spLocks/>
          </p:cNvSpPr>
          <p:nvPr/>
        </p:nvSpPr>
        <p:spPr bwMode="auto">
          <a:xfrm>
            <a:off x="785132" y="6319481"/>
            <a:ext cx="5691868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1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en-US" altLang="en-US" sz="2400" b="1" dirty="0">
                <a:solidFill>
                  <a:schemeClr val="bg1"/>
                </a:solidFill>
              </a:rPr>
              <a:t>Richmond Police Department 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8077200" y="6318315"/>
            <a:ext cx="833437" cy="476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24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1</a:t>
            </a:r>
            <a:endParaRPr lang="en-US" altLang="en-US" sz="24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555307"/>
            <a:ext cx="7751989" cy="54263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237" y="5991836"/>
            <a:ext cx="7993863" cy="135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42448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752475" y="6240807"/>
            <a:ext cx="8391525" cy="614018"/>
          </a:xfrm>
          <a:prstGeom prst="rect">
            <a:avLst/>
          </a:prstGeom>
          <a:solidFill>
            <a:srgbClr val="00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US" altLang="en-US" sz="2400" dirty="0">
                <a:solidFill>
                  <a:schemeClr val="bg1"/>
                </a:solidFill>
              </a:rPr>
              <a:t>Richmond Police Department </a:t>
            </a:r>
          </a:p>
        </p:txBody>
      </p:sp>
      <p:sp>
        <p:nvSpPr>
          <p:cNvPr id="4101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24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19</a:t>
            </a:r>
            <a:endParaRPr lang="en-US" altLang="en-US" sz="24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4102" name="Picture 9" descr="http://www.richmondgov.com/design/images/LogoPrototyp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45225"/>
            <a:ext cx="752475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0" y="1056144"/>
            <a:ext cx="91440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altLang="en-US" sz="2000" dirty="0" smtClean="0">
                <a:latin typeface="+mn-lt"/>
              </a:rPr>
              <a:t>More than 450 adults and youth participated in the MILO Use of Force Training during first quarter of 2017  </a:t>
            </a:r>
            <a:endParaRPr lang="en-US" altLang="en-US" sz="2000" dirty="0">
              <a:latin typeface="+mn-lt"/>
            </a:endParaRP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altLang="en-US" sz="2000" b="0" dirty="0" smtClean="0">
                <a:latin typeface="+mn-lt"/>
              </a:rPr>
              <a:t>Implemented new officer work schedule in conjunction with development of beats within sector – designed to create greater accountability and oversight of individual performance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altLang="en-US" sz="2000" b="0" dirty="0" smtClean="0">
                <a:latin typeface="+mn-lt"/>
              </a:rPr>
              <a:t>Three command staff walks conducted the Oak Grave, Byrd Park, and Swansboro neighborhoods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altLang="en-US" sz="2000" dirty="0" smtClean="0">
                <a:latin typeface="+mn-lt"/>
              </a:rPr>
              <a:t>RESET deployment in areas of violent crime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altLang="en-US" sz="2000" b="0" dirty="0" smtClean="0">
                <a:latin typeface="+mn-lt"/>
              </a:rPr>
              <a:t>Implemented Patrol Rifle individual officer purchase program and protective rifle plate carrier systems department wide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endParaRPr lang="en-US" altLang="en-US" sz="2000" b="0" dirty="0">
              <a:solidFill>
                <a:srgbClr val="333333"/>
              </a:solidFill>
              <a:latin typeface="+mn-lt"/>
            </a:endParaRPr>
          </a:p>
          <a:p>
            <a:pPr marL="257175" indent="-257175">
              <a:buFont typeface="Arial" panose="020B0604020202020204" pitchFamily="34" charset="0"/>
              <a:buChar char="•"/>
            </a:pPr>
            <a:endParaRPr lang="en-US" altLang="en-US" sz="2000" b="0" dirty="0" smtClean="0">
              <a:solidFill>
                <a:srgbClr val="333333"/>
              </a:solidFill>
              <a:latin typeface="+mn-lt"/>
            </a:endParaRPr>
          </a:p>
        </p:txBody>
      </p:sp>
      <p:sp>
        <p:nvSpPr>
          <p:cNvPr id="1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57190"/>
            <a:ext cx="8229600" cy="798954"/>
          </a:xfrm>
        </p:spPr>
        <p:txBody>
          <a:bodyPr/>
          <a:lstStyle/>
          <a:p>
            <a:pPr eaLnBrk="1" hangingPunct="1"/>
            <a:r>
              <a:rPr lang="en-US" altLang="en-US" sz="3600" b="1" dirty="0" smtClean="0"/>
              <a:t>ACCOMPLISHMENTS</a:t>
            </a:r>
            <a:endParaRPr lang="en-US" altLang="en-US" sz="3600" dirty="0" smtClean="0"/>
          </a:p>
        </p:txBody>
      </p:sp>
      <p:sp>
        <p:nvSpPr>
          <p:cNvPr id="9" name="Rectangle 8"/>
          <p:cNvSpPr/>
          <p:nvPr/>
        </p:nvSpPr>
        <p:spPr>
          <a:xfrm>
            <a:off x="0" y="3382903"/>
            <a:ext cx="8839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7175" indent="-257175">
              <a:buFont typeface="Arial" panose="020B0604020202020204" pitchFamily="34" charset="0"/>
              <a:buChar char="•"/>
            </a:pPr>
            <a:endParaRPr lang="en-US" altLang="en-US" sz="2000" b="0" dirty="0" smtClean="0">
              <a:latin typeface="+mn-lt"/>
            </a:endParaRPr>
          </a:p>
          <a:p>
            <a:pPr marL="257175" indent="-257175">
              <a:buFont typeface="Arial" panose="020B0604020202020204" pitchFamily="34" charset="0"/>
              <a:buChar char="•"/>
            </a:pPr>
            <a:endParaRPr lang="en-US" altLang="en-US" sz="2000" b="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31011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752475" y="6240807"/>
            <a:ext cx="8391525" cy="614018"/>
          </a:xfrm>
          <a:prstGeom prst="rect">
            <a:avLst/>
          </a:prstGeom>
          <a:solidFill>
            <a:srgbClr val="00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US" altLang="en-US" sz="2400" dirty="0">
                <a:solidFill>
                  <a:schemeClr val="bg1"/>
                </a:solidFill>
              </a:rPr>
              <a:t>Richmond Police Department </a:t>
            </a:r>
          </a:p>
        </p:txBody>
      </p:sp>
      <p:sp>
        <p:nvSpPr>
          <p:cNvPr id="4101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24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20</a:t>
            </a:r>
            <a:endParaRPr lang="en-US" altLang="en-US" sz="24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4102" name="Picture 9" descr="http://www.richmondgov.com/design/images/LogoPrototyp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45225"/>
            <a:ext cx="752475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0" y="3382903"/>
            <a:ext cx="8839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7175" indent="-257175">
              <a:buFont typeface="Arial" panose="020B0604020202020204" pitchFamily="34" charset="0"/>
              <a:buChar char="•"/>
            </a:pPr>
            <a:endParaRPr lang="en-US" altLang="en-US" sz="2000" b="0" dirty="0" smtClean="0">
              <a:latin typeface="+mn-lt"/>
            </a:endParaRPr>
          </a:p>
          <a:p>
            <a:pPr marL="257175" indent="-257175">
              <a:buFont typeface="Arial" panose="020B0604020202020204" pitchFamily="34" charset="0"/>
              <a:buChar char="•"/>
            </a:pPr>
            <a:endParaRPr lang="en-US" altLang="en-US" sz="2000" b="0" dirty="0" smtClean="0">
              <a:latin typeface="+mn-lt"/>
            </a:endParaRPr>
          </a:p>
        </p:txBody>
      </p:sp>
      <p:pic>
        <p:nvPicPr>
          <p:cNvPr id="7" name="Picture 6" descr="OAG - Gun250 - Flyer - 022416 7801000.pdf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70858"/>
            <a:ext cx="3276600" cy="565374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505200" y="304800"/>
            <a:ext cx="5638799" cy="57195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endParaRPr lang="en-US" sz="3600" dirty="0">
              <a:ln>
                <a:solidFill>
                  <a:schemeClr val="tx1"/>
                </a:solidFill>
              </a:ln>
              <a:solidFill>
                <a:srgbClr val="D00202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3600" dirty="0" smtClean="0">
                <a:ln>
                  <a:solidFill>
                    <a:schemeClr val="tx1"/>
                  </a:solidFill>
                </a:ln>
                <a:solidFill>
                  <a:srgbClr val="D00202"/>
                </a:solidFill>
              </a:rPr>
              <a:t>86</a:t>
            </a:r>
            <a:r>
              <a:rPr lang="en-US" sz="3600" dirty="0" smtClean="0">
                <a:solidFill>
                  <a:srgbClr val="D00202"/>
                </a:solidFill>
              </a:rPr>
              <a:t> </a:t>
            </a:r>
            <a:r>
              <a:rPr lang="en-US" sz="3600" dirty="0" smtClean="0"/>
              <a:t>Tips</a:t>
            </a:r>
          </a:p>
          <a:p>
            <a:pPr>
              <a:lnSpc>
                <a:spcPct val="150000"/>
              </a:lnSpc>
            </a:pPr>
            <a:r>
              <a:rPr lang="en-US" sz="3600" dirty="0" smtClean="0">
                <a:ln>
                  <a:solidFill>
                    <a:schemeClr val="tx1"/>
                  </a:solidFill>
                </a:ln>
                <a:solidFill>
                  <a:srgbClr val="D00202"/>
                </a:solidFill>
              </a:rPr>
              <a:t>15</a:t>
            </a:r>
            <a:r>
              <a:rPr lang="en-US" sz="3600" dirty="0" smtClean="0">
                <a:ln>
                  <a:solidFill>
                    <a:schemeClr val="tx1"/>
                  </a:solidFill>
                </a:ln>
              </a:rPr>
              <a:t> </a:t>
            </a:r>
            <a:r>
              <a:rPr lang="en-US" sz="3600" dirty="0" smtClean="0"/>
              <a:t>illegal firearms seized</a:t>
            </a:r>
          </a:p>
          <a:p>
            <a:pPr>
              <a:lnSpc>
                <a:spcPct val="150000"/>
              </a:lnSpc>
              <a:spcAft>
                <a:spcPts val="2400"/>
              </a:spcAft>
            </a:pPr>
            <a:r>
              <a:rPr lang="en-US" sz="3600" dirty="0">
                <a:ln>
                  <a:solidFill>
                    <a:schemeClr val="tx1"/>
                  </a:solidFill>
                </a:ln>
                <a:solidFill>
                  <a:srgbClr val="D00202"/>
                </a:solidFill>
              </a:rPr>
              <a:t>10</a:t>
            </a:r>
            <a:r>
              <a:rPr lang="en-US" sz="3600" dirty="0">
                <a:solidFill>
                  <a:srgbClr val="D00202"/>
                </a:solidFill>
              </a:rPr>
              <a:t> </a:t>
            </a:r>
            <a:r>
              <a:rPr lang="en-US" sz="3600" dirty="0" smtClean="0"/>
              <a:t>arrests</a:t>
            </a:r>
          </a:p>
          <a:p>
            <a:pPr>
              <a:lnSpc>
                <a:spcPct val="150000"/>
              </a:lnSpc>
              <a:spcAft>
                <a:spcPts val="2400"/>
              </a:spcAft>
            </a:pPr>
            <a:r>
              <a:rPr lang="en-US" sz="3600" dirty="0" smtClean="0">
                <a:ln>
                  <a:solidFill>
                    <a:schemeClr val="tx1"/>
                  </a:solidFill>
                </a:ln>
                <a:solidFill>
                  <a:srgbClr val="D00202"/>
                </a:solidFill>
              </a:rPr>
              <a:t>$3,340 </a:t>
            </a:r>
            <a:r>
              <a:rPr lang="en-US" sz="3600" dirty="0"/>
              <a:t>in rewards paid</a:t>
            </a:r>
          </a:p>
          <a:p>
            <a:endParaRPr lang="en-US" sz="1400" dirty="0"/>
          </a:p>
          <a:p>
            <a:pPr algn="ctr">
              <a:lnSpc>
                <a:spcPts val="5000"/>
              </a:lnSpc>
            </a:pPr>
            <a:endParaRPr lang="en-US" sz="4800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914400" y="128177"/>
            <a:ext cx="7683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Gun 250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476701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752475" y="6240807"/>
            <a:ext cx="8391525" cy="614018"/>
          </a:xfrm>
          <a:prstGeom prst="rect">
            <a:avLst/>
          </a:prstGeom>
          <a:solidFill>
            <a:srgbClr val="00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US" altLang="en-US" sz="2400" dirty="0">
                <a:solidFill>
                  <a:schemeClr val="bg1"/>
                </a:solidFill>
              </a:rPr>
              <a:t>Richmond Police Department </a:t>
            </a:r>
          </a:p>
        </p:txBody>
      </p:sp>
      <p:sp>
        <p:nvSpPr>
          <p:cNvPr id="4101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24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21</a:t>
            </a:r>
            <a:endParaRPr lang="en-US" altLang="en-US" sz="24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4102" name="Picture 9" descr="http://www.richmondgov.com/design/images/LogoPrototyp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45225"/>
            <a:ext cx="752475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0" y="3382903"/>
            <a:ext cx="8839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7175" indent="-257175">
              <a:buFont typeface="Arial" panose="020B0604020202020204" pitchFamily="34" charset="0"/>
              <a:buChar char="•"/>
            </a:pPr>
            <a:endParaRPr lang="en-US" altLang="en-US" sz="2000" b="0" dirty="0" smtClean="0">
              <a:latin typeface="+mn-lt"/>
            </a:endParaRPr>
          </a:p>
          <a:p>
            <a:pPr marL="257175" indent="-257175">
              <a:buFont typeface="Arial" panose="020B0604020202020204" pitchFamily="34" charset="0"/>
              <a:buChar char="•"/>
            </a:pPr>
            <a:endParaRPr lang="en-US" altLang="en-US" sz="2000" b="0" dirty="0" smtClean="0"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03300" y="451343"/>
            <a:ext cx="7683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Lethality Assessment Protocol</a:t>
            </a:r>
            <a:endParaRPr lang="en-US" sz="3600" dirty="0"/>
          </a:p>
        </p:txBody>
      </p:sp>
      <p:pic>
        <p:nvPicPr>
          <p:cNvPr id="11" name="Picture 10" descr="ywca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936" y="1191730"/>
            <a:ext cx="4108450" cy="2191173"/>
          </a:xfrm>
          <a:prstGeom prst="rect">
            <a:avLst/>
          </a:prstGeom>
        </p:spPr>
      </p:pic>
      <p:pic>
        <p:nvPicPr>
          <p:cNvPr id="12" name="Picture 11" descr="images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500" y="3581400"/>
            <a:ext cx="1663700" cy="2218267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715458" y="2564239"/>
            <a:ext cx="427456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n>
                  <a:solidFill>
                    <a:schemeClr val="bg1"/>
                  </a:solidFill>
                </a:ln>
                <a:solidFill>
                  <a:srgbClr val="F79646">
                    <a:lumMod val="60000"/>
                    <a:lumOff val="40000"/>
                  </a:srgbClr>
                </a:solidFill>
                <a:effectLst>
                  <a:outerShdw blurRad="25400" dist="25400" dir="4200000" algn="ctr" rotWithShape="0">
                    <a:schemeClr val="tx1"/>
                  </a:outerShdw>
                </a:effectLst>
              </a:rPr>
              <a:t>818</a:t>
            </a:r>
            <a:r>
              <a:rPr lang="en-US" sz="3200" dirty="0">
                <a:solidFill>
                  <a:srgbClr val="F79646">
                    <a:lumMod val="60000"/>
                    <a:lumOff val="40000"/>
                  </a:srgbClr>
                </a:solidFill>
                <a:effectLst>
                  <a:outerShdw blurRad="25400" dist="25400" dir="4200000" algn="ctr" rotWithShape="0">
                    <a:schemeClr val="accent6">
                      <a:lumMod val="60000"/>
                      <a:lumOff val="40000"/>
                    </a:schemeClr>
                  </a:outerShdw>
                </a:effectLst>
              </a:rPr>
              <a:t> </a:t>
            </a:r>
            <a:r>
              <a:rPr lang="en-US" sz="2400" dirty="0"/>
              <a:t>s</a:t>
            </a:r>
            <a:r>
              <a:rPr lang="en-US" sz="2400" dirty="0" smtClean="0"/>
              <a:t>creenings</a:t>
            </a:r>
            <a:r>
              <a:rPr lang="en-US" sz="24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400" dirty="0" smtClean="0"/>
              <a:t>conducted</a:t>
            </a:r>
          </a:p>
          <a:p>
            <a:endParaRPr lang="en-US" sz="1200" dirty="0"/>
          </a:p>
          <a:p>
            <a:r>
              <a:rPr lang="en-US" sz="3200" dirty="0" smtClean="0">
                <a:ln>
                  <a:solidFill>
                    <a:schemeClr val="bg1"/>
                  </a:solidFill>
                </a:ln>
                <a:solidFill>
                  <a:srgbClr val="FAC090"/>
                </a:solidFill>
                <a:effectLst>
                  <a:outerShdw blurRad="25400" dist="25400" dir="4200000" algn="ctr" rotWithShape="0">
                    <a:schemeClr val="tx1"/>
                  </a:outerShdw>
                </a:effectLst>
              </a:rPr>
              <a:t>438</a:t>
            </a:r>
            <a:r>
              <a:rPr lang="en-US" sz="3200" dirty="0" smtClean="0"/>
              <a:t> </a:t>
            </a:r>
            <a:r>
              <a:rPr lang="en-US" sz="2400" dirty="0" smtClean="0"/>
              <a:t>assessed as </a:t>
            </a:r>
            <a:r>
              <a:rPr lang="en-US" sz="2200" dirty="0" smtClean="0"/>
              <a:t>‘high-danger’</a:t>
            </a:r>
          </a:p>
          <a:p>
            <a:endParaRPr lang="en-US" sz="1200" dirty="0"/>
          </a:p>
          <a:p>
            <a:r>
              <a:rPr lang="en-US" sz="2400" dirty="0" smtClean="0">
                <a:ln>
                  <a:solidFill>
                    <a:schemeClr val="bg1"/>
                  </a:solidFill>
                </a:ln>
                <a:solidFill>
                  <a:srgbClr val="FAC090"/>
                </a:solidFill>
                <a:effectLst>
                  <a:outerShdw blurRad="25400" dist="25400" dir="4200000" algn="ctr" rotWithShape="0">
                    <a:schemeClr val="tx1"/>
                  </a:outerShdw>
                </a:effectLst>
              </a:rPr>
              <a:t>272</a:t>
            </a:r>
            <a:r>
              <a:rPr lang="en-US" sz="2400" dirty="0" smtClean="0">
                <a:solidFill>
                  <a:srgbClr val="FAC090"/>
                </a:solidFill>
              </a:rPr>
              <a:t> </a:t>
            </a:r>
            <a:r>
              <a:rPr lang="en-US" sz="2400" dirty="0" smtClean="0"/>
              <a:t>assessed as </a:t>
            </a:r>
            <a:r>
              <a:rPr lang="en-US" sz="2000" dirty="0" smtClean="0"/>
              <a:t>‘non-high-danger’</a:t>
            </a:r>
          </a:p>
          <a:p>
            <a:endParaRPr lang="en-US" sz="1400" dirty="0"/>
          </a:p>
          <a:p>
            <a:r>
              <a:rPr lang="en-US" sz="2400" dirty="0" smtClean="0">
                <a:ln>
                  <a:solidFill>
                    <a:schemeClr val="bg1"/>
                  </a:solidFill>
                </a:ln>
                <a:solidFill>
                  <a:srgbClr val="FAC090"/>
                </a:solidFill>
                <a:effectLst>
                  <a:outerShdw blurRad="25400" dist="25400" dir="4200000" algn="ctr" rotWithShape="0">
                    <a:schemeClr val="tx1"/>
                  </a:outerShdw>
                </a:effectLst>
              </a:rPr>
              <a:t>108</a:t>
            </a:r>
            <a:r>
              <a:rPr lang="en-US" sz="2400" dirty="0" smtClean="0">
                <a:solidFill>
                  <a:srgbClr val="FAC090"/>
                </a:solidFill>
              </a:rPr>
              <a:t> </a:t>
            </a:r>
            <a:r>
              <a:rPr lang="en-US" sz="2400" dirty="0" smtClean="0"/>
              <a:t>chose not to participate</a:t>
            </a:r>
            <a:endParaRPr lang="en-US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5041900" y="1584337"/>
            <a:ext cx="32385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Since March 1, 2016: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586874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533400"/>
          </a:xfrm>
        </p:spPr>
        <p:txBody>
          <a:bodyPr/>
          <a:lstStyle/>
          <a:p>
            <a:pPr eaLnBrk="1" hangingPunct="1"/>
            <a:r>
              <a:rPr lang="en-US" altLang="en-US" sz="4000" dirty="0" smtClean="0"/>
              <a:t>Citywide Crime, YTD</a:t>
            </a: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0" y="6248400"/>
            <a:ext cx="9144000" cy="609600"/>
          </a:xfrm>
          <a:prstGeom prst="rect">
            <a:avLst/>
          </a:prstGeom>
          <a:solidFill>
            <a:srgbClr val="00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pic>
        <p:nvPicPr>
          <p:cNvPr id="8198" name="Picture 9" descr="http://www.richmondgov.com/design/images/LogoPrototyp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48400"/>
            <a:ext cx="752475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Footer Placeholder 8"/>
          <p:cNvSpPr txBox="1">
            <a:spLocks/>
          </p:cNvSpPr>
          <p:nvPr/>
        </p:nvSpPr>
        <p:spPr bwMode="auto">
          <a:xfrm>
            <a:off x="785132" y="6319481"/>
            <a:ext cx="5691868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1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en-US" altLang="en-US" sz="2400" b="1" dirty="0">
                <a:solidFill>
                  <a:schemeClr val="bg1"/>
                </a:solidFill>
              </a:rPr>
              <a:t>Richmond Police Department 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8077200" y="6318315"/>
            <a:ext cx="833437" cy="476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24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2</a:t>
            </a:r>
            <a:endParaRPr lang="en-US" altLang="en-US" sz="24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3" y="938213"/>
            <a:ext cx="9058275" cy="498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15073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0" y="6248400"/>
            <a:ext cx="9144000" cy="609600"/>
          </a:xfrm>
          <a:prstGeom prst="rect">
            <a:avLst/>
          </a:prstGeom>
          <a:solidFill>
            <a:srgbClr val="00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pic>
        <p:nvPicPr>
          <p:cNvPr id="8198" name="Picture 9" descr="http://www.richmondgov.com/design/images/LogoPrototyp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48400"/>
            <a:ext cx="752475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Footer Placeholder 8"/>
          <p:cNvSpPr txBox="1">
            <a:spLocks/>
          </p:cNvSpPr>
          <p:nvPr/>
        </p:nvSpPr>
        <p:spPr bwMode="auto">
          <a:xfrm>
            <a:off x="785132" y="6319481"/>
            <a:ext cx="5691868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1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en-US" altLang="en-US" sz="2400" b="1" dirty="0">
                <a:solidFill>
                  <a:schemeClr val="bg1"/>
                </a:solidFill>
              </a:rPr>
              <a:t>Richmond Police Department 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8229600" y="6318315"/>
            <a:ext cx="681037" cy="476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24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3</a:t>
            </a:r>
            <a:endParaRPr lang="en-US" altLang="en-US" sz="24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24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67562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0" y="6248400"/>
            <a:ext cx="9144000" cy="609600"/>
          </a:xfrm>
          <a:prstGeom prst="rect">
            <a:avLst/>
          </a:prstGeom>
          <a:solidFill>
            <a:srgbClr val="00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pic>
        <p:nvPicPr>
          <p:cNvPr id="8198" name="Picture 9" descr="http://www.richmondgov.com/design/images/LogoPrototyp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48400"/>
            <a:ext cx="752475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Footer Placeholder 8"/>
          <p:cNvSpPr txBox="1">
            <a:spLocks/>
          </p:cNvSpPr>
          <p:nvPr/>
        </p:nvSpPr>
        <p:spPr bwMode="auto">
          <a:xfrm>
            <a:off x="785132" y="6319481"/>
            <a:ext cx="5691868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1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en-US" altLang="en-US" sz="2400" b="1" dirty="0">
                <a:solidFill>
                  <a:schemeClr val="bg1"/>
                </a:solidFill>
              </a:rPr>
              <a:t>Richmond Police Department 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8229600" y="6318315"/>
            <a:ext cx="681037" cy="476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24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4</a:t>
            </a:r>
            <a:endParaRPr lang="en-US" altLang="en-US" sz="24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" y="0"/>
            <a:ext cx="9118600" cy="624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64260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0" y="6248400"/>
            <a:ext cx="9144000" cy="609600"/>
          </a:xfrm>
          <a:prstGeom prst="rect">
            <a:avLst/>
          </a:prstGeom>
          <a:solidFill>
            <a:srgbClr val="00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pic>
        <p:nvPicPr>
          <p:cNvPr id="8198" name="Picture 9" descr="http://www.richmondgov.com/design/images/LogoPrototyp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48400"/>
            <a:ext cx="752475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Footer Placeholder 8"/>
          <p:cNvSpPr txBox="1">
            <a:spLocks/>
          </p:cNvSpPr>
          <p:nvPr/>
        </p:nvSpPr>
        <p:spPr bwMode="auto">
          <a:xfrm>
            <a:off x="785132" y="6319481"/>
            <a:ext cx="5691868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1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en-US" altLang="en-US" sz="2400" b="1" dirty="0">
                <a:solidFill>
                  <a:schemeClr val="bg1"/>
                </a:solidFill>
              </a:rPr>
              <a:t>Richmond Police Department 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8229600" y="6318315"/>
            <a:ext cx="681037" cy="476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24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5</a:t>
            </a:r>
            <a:endParaRPr lang="en-US" altLang="en-US" sz="24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091"/>
            <a:ext cx="9144000" cy="62253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58623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>
            <a:innerShdw blurRad="114300">
              <a:prstClr val="black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029200" y="28139"/>
            <a:ext cx="837089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Gilpin</a:t>
            </a:r>
            <a:endParaRPr lang="en-US" b="1" dirty="0">
              <a:solidFill>
                <a:schemeClr val="tx1"/>
              </a:solidFill>
            </a:endParaRPr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5638800" y="397565"/>
            <a:ext cx="1143000" cy="1583729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6860178" y="28139"/>
            <a:ext cx="1319592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Whitcomb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76621" y="3461267"/>
            <a:ext cx="928459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Mosby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560626" y="651225"/>
            <a:ext cx="1053494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Fairfield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848600" y="4343400"/>
            <a:ext cx="1285929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Creighton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848607" y="5029200"/>
            <a:ext cx="966931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Hillside</a:t>
            </a:r>
            <a:endParaRPr lang="en-US" b="1" dirty="0">
              <a:solidFill>
                <a:schemeClr val="tx1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6944816" y="501133"/>
            <a:ext cx="615829" cy="1327667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8291212" y="1020557"/>
            <a:ext cx="42449" cy="1113043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7252734" y="2574669"/>
            <a:ext cx="307915" cy="854425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7924800" y="2362200"/>
            <a:ext cx="596474" cy="198120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 flipV="1">
            <a:off x="7176621" y="4214182"/>
            <a:ext cx="671980" cy="815111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40854" y="115947"/>
            <a:ext cx="2667000" cy="163121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City of Richmond</a:t>
            </a:r>
          </a:p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Firearms Seized/Taken &amp; Density</a:t>
            </a:r>
          </a:p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2016</a:t>
            </a:r>
            <a:endParaRPr lang="en-US" sz="2000" b="1" dirty="0">
              <a:solidFill>
                <a:schemeClr val="tx1"/>
              </a:solidFill>
            </a:endParaRPr>
          </a:p>
        </p:txBody>
      </p:sp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869" y="4336443"/>
            <a:ext cx="1090613" cy="2328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80935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199" y="15240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sz="4000" dirty="0" smtClean="0"/>
              <a:t>Citywide Calls for Service</a:t>
            </a: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0" y="6248400"/>
            <a:ext cx="9144000" cy="609600"/>
          </a:xfrm>
          <a:prstGeom prst="rect">
            <a:avLst/>
          </a:prstGeom>
          <a:solidFill>
            <a:srgbClr val="00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pic>
        <p:nvPicPr>
          <p:cNvPr id="8198" name="Picture 9" descr="http://www.richmondgov.com/design/images/LogoPrototyp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48400"/>
            <a:ext cx="752475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Footer Placeholder 8"/>
          <p:cNvSpPr txBox="1">
            <a:spLocks/>
          </p:cNvSpPr>
          <p:nvPr/>
        </p:nvSpPr>
        <p:spPr bwMode="auto">
          <a:xfrm>
            <a:off x="785132" y="6319481"/>
            <a:ext cx="5691868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1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en-US" altLang="en-US" sz="2400" b="1" dirty="0">
                <a:solidFill>
                  <a:schemeClr val="bg1"/>
                </a:solidFill>
              </a:rPr>
              <a:t>Richmond Police Department 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8462962" y="6318315"/>
            <a:ext cx="447675" cy="476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24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7</a:t>
            </a:r>
            <a:endParaRPr lang="en-US" altLang="en-US" sz="24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3849230"/>
            <a:ext cx="88392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7175" indent="-257175">
              <a:buFont typeface="Arial" panose="020B0604020202020204" pitchFamily="34" charset="0"/>
              <a:buChar char="•"/>
            </a:pPr>
            <a:endParaRPr lang="en-US" altLang="en-US" sz="2000" b="0" dirty="0" smtClean="0">
              <a:solidFill>
                <a:srgbClr val="333333"/>
              </a:solidFill>
              <a:latin typeface="+mn-lt"/>
            </a:endParaRP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altLang="en-US" sz="2000" b="0" dirty="0" smtClean="0">
                <a:solidFill>
                  <a:srgbClr val="333333"/>
                </a:solidFill>
                <a:latin typeface="+mn-lt"/>
              </a:rPr>
              <a:t>More than 58,000 calls for service have been handled as of April 16, 2017.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altLang="en-US" sz="2000" b="0" dirty="0" smtClean="0">
                <a:solidFill>
                  <a:srgbClr val="333333"/>
                </a:solidFill>
                <a:latin typeface="+mn-lt"/>
              </a:rPr>
              <a:t>558 calls per day, on average, citywide.</a:t>
            </a:r>
          </a:p>
          <a:p>
            <a:pPr marL="714375" lvl="1" indent="-257175">
              <a:buFont typeface="Arial" panose="020B0604020202020204" pitchFamily="34" charset="0"/>
              <a:buChar char="•"/>
            </a:pPr>
            <a:endParaRPr lang="en-US" altLang="en-US" sz="2000" b="0" dirty="0" smtClean="0">
              <a:latin typeface="+mn-lt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142" y="1447800"/>
            <a:ext cx="8621486" cy="251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42432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110878" y="971052"/>
            <a:ext cx="883920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7175" indent="-257175">
              <a:buFont typeface="Arial" panose="020B0604020202020204" pitchFamily="34" charset="0"/>
              <a:buChar char="•"/>
            </a:pPr>
            <a:endParaRPr lang="en-US" altLang="en-US" sz="2000" b="0" dirty="0" smtClean="0">
              <a:solidFill>
                <a:srgbClr val="333333"/>
              </a:solidFill>
              <a:latin typeface="+mn-lt"/>
            </a:endParaRP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altLang="en-US" sz="2000" b="0" dirty="0" smtClean="0">
                <a:solidFill>
                  <a:srgbClr val="333333"/>
                </a:solidFill>
                <a:latin typeface="+mn-lt"/>
              </a:rPr>
              <a:t>Citywide Total of 3,056 arrests for 2017 (1/1 – 4/16)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endParaRPr lang="en-US" altLang="en-US" sz="2000" b="0" dirty="0" smtClean="0">
              <a:solidFill>
                <a:srgbClr val="333333"/>
              </a:solidFill>
              <a:latin typeface="+mn-lt"/>
            </a:endParaRP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altLang="en-US" sz="2000" b="0" dirty="0" smtClean="0">
                <a:solidFill>
                  <a:srgbClr val="333333"/>
                </a:solidFill>
                <a:latin typeface="+mn-lt"/>
              </a:rPr>
              <a:t>Citywide Felony &amp; Misdemeanor*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endParaRPr lang="en-US" altLang="en-US" sz="2000" b="0" dirty="0">
              <a:solidFill>
                <a:srgbClr val="333333"/>
              </a:solidFill>
              <a:latin typeface="+mn-lt"/>
            </a:endParaRPr>
          </a:p>
          <a:p>
            <a:pPr marL="257175" indent="-257175">
              <a:buFont typeface="Arial" panose="020B0604020202020204" pitchFamily="34" charset="0"/>
              <a:buChar char="•"/>
            </a:pPr>
            <a:endParaRPr lang="en-US" altLang="en-US" sz="2000" b="0" dirty="0" smtClean="0">
              <a:solidFill>
                <a:srgbClr val="333333"/>
              </a:solidFill>
              <a:latin typeface="+mn-lt"/>
            </a:endParaRPr>
          </a:p>
          <a:p>
            <a:pPr marL="257175" indent="-257175">
              <a:buFont typeface="Arial" panose="020B0604020202020204" pitchFamily="34" charset="0"/>
              <a:buChar char="•"/>
            </a:pPr>
            <a:endParaRPr lang="en-US" altLang="en-US" sz="2000" b="0" dirty="0">
              <a:solidFill>
                <a:srgbClr val="333333"/>
              </a:solidFill>
              <a:latin typeface="+mn-lt"/>
            </a:endParaRPr>
          </a:p>
          <a:p>
            <a:endParaRPr lang="en-US" altLang="en-US" sz="2000" b="0" dirty="0">
              <a:solidFill>
                <a:srgbClr val="333333"/>
              </a:solidFill>
              <a:latin typeface="+mn-lt"/>
            </a:endParaRPr>
          </a:p>
          <a:p>
            <a:pPr marL="257175" indent="-257175">
              <a:buFont typeface="Arial" panose="020B0604020202020204" pitchFamily="34" charset="0"/>
              <a:buChar char="•"/>
            </a:pPr>
            <a:endParaRPr lang="en-US" altLang="en-US" sz="2000" b="0" dirty="0" smtClean="0">
              <a:solidFill>
                <a:srgbClr val="333333"/>
              </a:solidFill>
              <a:latin typeface="+mn-lt"/>
            </a:endParaRP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altLang="en-US" sz="2000" b="0" dirty="0" smtClean="0">
                <a:solidFill>
                  <a:srgbClr val="333333"/>
                </a:solidFill>
                <a:latin typeface="+mn-lt"/>
              </a:rPr>
              <a:t>Felony &amp; Misdemeanor by Precinct*</a:t>
            </a:r>
          </a:p>
          <a:p>
            <a:pPr marL="714375" lvl="1" indent="-257175">
              <a:buFont typeface="Arial" panose="020B0604020202020204" pitchFamily="34" charset="0"/>
              <a:buChar char="•"/>
            </a:pPr>
            <a:endParaRPr lang="en-US" altLang="en-US" sz="2000" b="0" dirty="0" smtClean="0">
              <a:latin typeface="+mn-lt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132" y="2362200"/>
            <a:ext cx="1990725" cy="1343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025491"/>
          </a:xfrm>
        </p:spPr>
        <p:txBody>
          <a:bodyPr/>
          <a:lstStyle/>
          <a:p>
            <a:pPr eaLnBrk="1" hangingPunct="1"/>
            <a:r>
              <a:rPr lang="en-US" altLang="en-US" sz="4000" dirty="0" smtClean="0"/>
              <a:t>Arrests/Felony &amp; Misdemeanor</a:t>
            </a: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0" y="6248400"/>
            <a:ext cx="9144000" cy="609600"/>
          </a:xfrm>
          <a:prstGeom prst="rect">
            <a:avLst/>
          </a:prstGeom>
          <a:solidFill>
            <a:srgbClr val="00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pic>
        <p:nvPicPr>
          <p:cNvPr id="8198" name="Picture 9" descr="http://www.richmondgov.com/design/images/LogoPrototyp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48400"/>
            <a:ext cx="752475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Footer Placeholder 8"/>
          <p:cNvSpPr txBox="1">
            <a:spLocks/>
          </p:cNvSpPr>
          <p:nvPr/>
        </p:nvSpPr>
        <p:spPr bwMode="auto">
          <a:xfrm>
            <a:off x="785132" y="6319481"/>
            <a:ext cx="5691868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1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en-US" altLang="en-US" sz="2400" b="1" dirty="0">
                <a:solidFill>
                  <a:schemeClr val="bg1"/>
                </a:solidFill>
              </a:rPr>
              <a:t>Richmond Police Department 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8153400" y="6318315"/>
            <a:ext cx="757237" cy="476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24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8</a:t>
            </a:r>
            <a:endParaRPr lang="en-US" altLang="en-US" sz="24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76200" y="4192756"/>
            <a:ext cx="8991600" cy="1689616"/>
            <a:chOff x="0" y="3929122"/>
            <a:chExt cx="8991600" cy="1689616"/>
          </a:xfrm>
        </p:grpSpPr>
        <p:pic>
          <p:nvPicPr>
            <p:cNvPr id="4100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038600"/>
              <a:ext cx="2085975" cy="14954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101" name="Picture 5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24100" y="4148427"/>
              <a:ext cx="2105025" cy="14573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" name="TextBox 2"/>
            <p:cNvSpPr txBox="1"/>
            <p:nvPr/>
          </p:nvSpPr>
          <p:spPr>
            <a:xfrm>
              <a:off x="378546" y="3929122"/>
              <a:ext cx="14237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0" dirty="0" smtClean="0">
                  <a:latin typeface="+mn-lt"/>
                </a:rPr>
                <a:t>1</a:t>
              </a:r>
              <a:r>
                <a:rPr lang="en-US" b="0" baseline="30000" dirty="0" smtClean="0">
                  <a:latin typeface="+mn-lt"/>
                </a:rPr>
                <a:t>st</a:t>
              </a:r>
              <a:r>
                <a:rPr lang="en-US" b="0" dirty="0" smtClean="0">
                  <a:latin typeface="+mn-lt"/>
                </a:rPr>
                <a:t> Precinct</a:t>
              </a:r>
              <a:endParaRPr lang="en-US" b="0" dirty="0">
                <a:latin typeface="+mn-lt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664718" y="3963761"/>
              <a:ext cx="14975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0" dirty="0" smtClean="0">
                  <a:latin typeface="+mn-lt"/>
                </a:rPr>
                <a:t>2</a:t>
              </a:r>
              <a:r>
                <a:rPr lang="en-US" b="0" baseline="30000" dirty="0" smtClean="0">
                  <a:latin typeface="+mn-lt"/>
                </a:rPr>
                <a:t>nd</a:t>
              </a:r>
              <a:r>
                <a:rPr lang="en-US" b="0" dirty="0" smtClean="0">
                  <a:latin typeface="+mn-lt"/>
                </a:rPr>
                <a:t> Precinct</a:t>
              </a:r>
              <a:endParaRPr lang="en-US" b="0" dirty="0">
                <a:latin typeface="+mn-lt"/>
              </a:endParaRPr>
            </a:p>
          </p:txBody>
        </p:sp>
        <p:pic>
          <p:nvPicPr>
            <p:cNvPr id="4103" name="Picture 7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0" y="4156650"/>
              <a:ext cx="2105025" cy="14192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104" name="Picture 8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67525" y="4113788"/>
              <a:ext cx="2124075" cy="15049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7" name="TextBox 16"/>
            <p:cNvSpPr txBox="1"/>
            <p:nvPr/>
          </p:nvSpPr>
          <p:spPr>
            <a:xfrm>
              <a:off x="7162800" y="3963761"/>
              <a:ext cx="14334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0" dirty="0" smtClean="0">
                  <a:latin typeface="+mn-lt"/>
                </a:rPr>
                <a:t>4</a:t>
              </a:r>
              <a:r>
                <a:rPr lang="en-US" b="0" baseline="30000" dirty="0" smtClean="0">
                  <a:latin typeface="+mn-lt"/>
                </a:rPr>
                <a:t>th</a:t>
              </a:r>
              <a:r>
                <a:rPr lang="en-US" b="0" dirty="0" smtClean="0">
                  <a:latin typeface="+mn-lt"/>
                </a:rPr>
                <a:t> Precinct</a:t>
              </a:r>
              <a:endParaRPr lang="en-US" b="0" dirty="0">
                <a:latin typeface="+mn-lt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903802" y="3971984"/>
              <a:ext cx="14414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0" dirty="0" smtClean="0">
                  <a:latin typeface="+mn-lt"/>
                </a:rPr>
                <a:t>3</a:t>
              </a:r>
              <a:r>
                <a:rPr lang="en-US" b="0" baseline="30000" dirty="0" smtClean="0">
                  <a:latin typeface="+mn-lt"/>
                </a:rPr>
                <a:t>rd</a:t>
              </a:r>
              <a:r>
                <a:rPr lang="en-US" b="0" dirty="0" smtClean="0">
                  <a:latin typeface="+mn-lt"/>
                </a:rPr>
                <a:t> Precinct</a:t>
              </a:r>
              <a:endParaRPr lang="en-US" b="0" dirty="0">
                <a:latin typeface="+mn-lt"/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6022633" y="5990510"/>
            <a:ext cx="31213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0" dirty="0" smtClean="0">
                <a:latin typeface="+mn-lt"/>
              </a:rPr>
              <a:t>*Felony &amp; Misdemeanor are based on charges.</a:t>
            </a:r>
            <a:endParaRPr lang="en-US" sz="1000" b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17869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3772</TotalTime>
  <Words>1003</Words>
  <Application>Microsoft Office PowerPoint</Application>
  <PresentationFormat>On-screen Show (4:3)</PresentationFormat>
  <Paragraphs>219</Paragraphs>
  <Slides>22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Default Design</vt:lpstr>
      <vt:lpstr>PowerPoint Presentation</vt:lpstr>
      <vt:lpstr>Citywide Crime, YTD</vt:lpstr>
      <vt:lpstr>Citywide Crime, YTD</vt:lpstr>
      <vt:lpstr>PowerPoint Presentation</vt:lpstr>
      <vt:lpstr>PowerPoint Presentation</vt:lpstr>
      <vt:lpstr>PowerPoint Presentation</vt:lpstr>
      <vt:lpstr>PowerPoint Presentation</vt:lpstr>
      <vt:lpstr>Citywide Calls for Service</vt:lpstr>
      <vt:lpstr>Arrests/Felony &amp; Misdemeanor</vt:lpstr>
      <vt:lpstr>CURRENT STAFFING LEVELS</vt:lpstr>
      <vt:lpstr>HIRING PRACTICES</vt:lpstr>
      <vt:lpstr>PowerPoint Presentation</vt:lpstr>
      <vt:lpstr>PARTNERSHIPS</vt:lpstr>
      <vt:lpstr>PARTNERSHIPS</vt:lpstr>
      <vt:lpstr>INNOVATIONS</vt:lpstr>
      <vt:lpstr>INNOVATIONS</vt:lpstr>
      <vt:lpstr>ACCOMPLISHMENTS  </vt:lpstr>
      <vt:lpstr>ACCOMPLISHMENTS  </vt:lpstr>
      <vt:lpstr>ACCOMPLISHMENTS</vt:lpstr>
      <vt:lpstr>ACCOMPLISHMENTS</vt:lpstr>
      <vt:lpstr>PowerPoint Presentation</vt:lpstr>
      <vt:lpstr>PowerPoint Presentation</vt:lpstr>
    </vt:vector>
  </TitlesOfParts>
  <Company>City of Richmond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Steve Skinner</dc:creator>
  <cp:lastModifiedBy>CSU - Police</cp:lastModifiedBy>
  <cp:revision>238</cp:revision>
  <cp:lastPrinted>2017-04-15T23:14:02Z</cp:lastPrinted>
  <dcterms:created xsi:type="dcterms:W3CDTF">2007-07-17T18:56:37Z</dcterms:created>
  <dcterms:modified xsi:type="dcterms:W3CDTF">2017-04-18T17:32:04Z</dcterms:modified>
</cp:coreProperties>
</file>