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08" r:id="rId3"/>
    <p:sldId id="275" r:id="rId4"/>
    <p:sldId id="304" r:id="rId5"/>
    <p:sldId id="318" r:id="rId6"/>
    <p:sldId id="319" r:id="rId7"/>
    <p:sldId id="303" r:id="rId8"/>
    <p:sldId id="316" r:id="rId9"/>
    <p:sldId id="315" r:id="rId10"/>
    <p:sldId id="320" r:id="rId11"/>
    <p:sldId id="324" r:id="rId12"/>
    <p:sldId id="302" r:id="rId13"/>
    <p:sldId id="291" r:id="rId14"/>
    <p:sldId id="297" r:id="rId15"/>
    <p:sldId id="296" r:id="rId16"/>
    <p:sldId id="323" r:id="rId17"/>
    <p:sldId id="325" r:id="rId18"/>
    <p:sldId id="292" r:id="rId19"/>
    <p:sldId id="25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40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295970-30D1-453B-B297-62D243B867C7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6CD0E-CE53-4279-8066-00EAA9082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080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75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5459-4F39-40B3-8D60-712144A78148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D3EF-89F3-4F5B-A7F3-E77DCD85B5E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Загнутый угол 8"/>
          <p:cNvSpPr/>
          <p:nvPr userDrawn="1"/>
        </p:nvSpPr>
        <p:spPr>
          <a:xfrm>
            <a:off x="1387004" y="1412776"/>
            <a:ext cx="6192688" cy="4248472"/>
          </a:xfrm>
          <a:prstGeom prst="foldedCorner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99000">
                <a:schemeClr val="accent3">
                  <a:tint val="37000"/>
                  <a:satMod val="300000"/>
                  <a:alpha val="33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 w="5715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965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5459-4F39-40B3-8D60-712144A78148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D3EF-89F3-4F5B-A7F3-E77DCD85B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994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5459-4F39-40B3-8D60-712144A78148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D3EF-89F3-4F5B-A7F3-E77DCD85B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720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251520" y="116632"/>
            <a:ext cx="8568952" cy="6552728"/>
          </a:xfrm>
          <a:prstGeom prst="roundRect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4" y="0"/>
            <a:ext cx="2284869" cy="15121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5459-4F39-40B3-8D60-712144A78148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D3EF-89F3-4F5B-A7F3-E77DCD85B5EA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33205" y="12948"/>
            <a:ext cx="2503155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108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5459-4F39-40B3-8D60-712144A78148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D3EF-89F3-4F5B-A7F3-E77DCD85B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979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5459-4F39-40B3-8D60-712144A78148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D3EF-89F3-4F5B-A7F3-E77DCD85B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07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5459-4F39-40B3-8D60-712144A78148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D3EF-89F3-4F5B-A7F3-E77DCD85B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888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5459-4F39-40B3-8D60-712144A78148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D3EF-89F3-4F5B-A7F3-E77DCD85B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289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5459-4F39-40B3-8D60-712144A78148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D3EF-89F3-4F5B-A7F3-E77DCD85B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437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5459-4F39-40B3-8D60-712144A78148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D3EF-89F3-4F5B-A7F3-E77DCD85B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678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5459-4F39-40B3-8D60-712144A78148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D3EF-89F3-4F5B-A7F3-E77DCD85B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619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45459-4F39-40B3-8D60-712144A78148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2D3EF-89F3-4F5B-A7F3-E77DCD85B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37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34.png"/><Relationship Id="rId18" Type="http://schemas.microsoft.com/office/2007/relationships/hdphoto" Target="../media/hdphoto8.wdp"/><Relationship Id="rId3" Type="http://schemas.openxmlformats.org/officeDocument/2006/relationships/image" Target="../media/image29.png"/><Relationship Id="rId21" Type="http://schemas.openxmlformats.org/officeDocument/2006/relationships/image" Target="../media/image38.png"/><Relationship Id="rId7" Type="http://schemas.openxmlformats.org/officeDocument/2006/relationships/image" Target="../media/image31.png"/><Relationship Id="rId12" Type="http://schemas.microsoft.com/office/2007/relationships/hdphoto" Target="../media/hdphoto5.wdp"/><Relationship Id="rId17" Type="http://schemas.openxmlformats.org/officeDocument/2006/relationships/image" Target="../media/image36.png"/><Relationship Id="rId2" Type="http://schemas.openxmlformats.org/officeDocument/2006/relationships/image" Target="../media/image28.jpeg"/><Relationship Id="rId16" Type="http://schemas.microsoft.com/office/2007/relationships/hdphoto" Target="../media/hdphoto7.wdp"/><Relationship Id="rId20" Type="http://schemas.microsoft.com/office/2007/relationships/hdphoto" Target="../media/hdphoto9.wdp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33.png"/><Relationship Id="rId5" Type="http://schemas.openxmlformats.org/officeDocument/2006/relationships/image" Target="../media/image30.png"/><Relationship Id="rId15" Type="http://schemas.openxmlformats.org/officeDocument/2006/relationships/image" Target="../media/image35.png"/><Relationship Id="rId10" Type="http://schemas.microsoft.com/office/2007/relationships/hdphoto" Target="../media/hdphoto4.wdp"/><Relationship Id="rId19" Type="http://schemas.openxmlformats.org/officeDocument/2006/relationships/image" Target="../media/image37.png"/><Relationship Id="rId4" Type="http://schemas.microsoft.com/office/2007/relationships/hdphoto" Target="../media/hdphoto1.wdp"/><Relationship Id="rId9" Type="http://schemas.openxmlformats.org/officeDocument/2006/relationships/image" Target="../media/image32.png"/><Relationship Id="rId14" Type="http://schemas.microsoft.com/office/2007/relationships/hdphoto" Target="../media/hdphoto6.wdp"/><Relationship Id="rId22" Type="http://schemas.microsoft.com/office/2007/relationships/hdphoto" Target="../media/hdphoto10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11" Type="http://schemas.openxmlformats.org/officeDocument/2006/relationships/image" Target="../media/image60.jpeg"/><Relationship Id="rId5" Type="http://schemas.openxmlformats.org/officeDocument/2006/relationships/image" Target="../media/image54.png"/><Relationship Id="rId10" Type="http://schemas.openxmlformats.org/officeDocument/2006/relationships/image" Target="../media/image59.jpeg"/><Relationship Id="rId4" Type="http://schemas.openxmlformats.org/officeDocument/2006/relationships/image" Target="../media/image53.png"/><Relationship Id="rId9" Type="http://schemas.openxmlformats.org/officeDocument/2006/relationships/image" Target="../media/image5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114/49386249.18e/0_8b9bb_9fee1e4f_XXL" TargetMode="External"/><Relationship Id="rId2" Type="http://schemas.openxmlformats.org/officeDocument/2006/relationships/hyperlink" Target="http://i.allday.ru/0f/b2/40/1352743685_013.pn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484784"/>
            <a:ext cx="6480720" cy="4104456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latin typeface="Segoe Print" pitchFamily="2" charset="0"/>
              </a:rPr>
              <a:t/>
            </a:r>
            <a:br>
              <a:rPr lang="ru-RU" sz="1600" b="1" dirty="0" smtClean="0">
                <a:latin typeface="Segoe Print" pitchFamily="2" charset="0"/>
              </a:rPr>
            </a:br>
            <a:r>
              <a:rPr lang="ru-RU" sz="1600" b="1" dirty="0">
                <a:latin typeface="Segoe Print" pitchFamily="2" charset="0"/>
              </a:rPr>
              <a:t/>
            </a:r>
            <a:br>
              <a:rPr lang="ru-RU" sz="1600" b="1" dirty="0">
                <a:latin typeface="Segoe Print" pitchFamily="2" charset="0"/>
              </a:rPr>
            </a:br>
            <a:r>
              <a:rPr lang="ru-RU" sz="1600" b="1" dirty="0" smtClean="0">
                <a:latin typeface="Segoe Print" pitchFamily="2" charset="0"/>
              </a:rPr>
              <a:t/>
            </a:r>
            <a:br>
              <a:rPr lang="ru-RU" sz="1600" b="1" dirty="0" smtClean="0">
                <a:latin typeface="Segoe Print" pitchFamily="2" charset="0"/>
              </a:rPr>
            </a:br>
            <a:r>
              <a:rPr lang="ru-RU" sz="1600" b="1" dirty="0" smtClean="0">
                <a:latin typeface="Segoe Print" pitchFamily="2" charset="0"/>
              </a:rPr>
              <a:t>МБДОУ </a:t>
            </a:r>
            <a:r>
              <a:rPr lang="ru-RU" sz="1600" b="1" dirty="0" smtClean="0">
                <a:latin typeface="Segoe Print" pitchFamily="2" charset="0"/>
              </a:rPr>
              <a:t>«Центр развития ребенка – детский сад № 117»                                                            г. Воронеж </a:t>
            </a:r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/>
            </a:r>
            <a:b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Segoe Print" pitchFamily="2" charset="0"/>
              </a:rPr>
              <a:t>                                               </a:t>
            </a:r>
            <a:r>
              <a:rPr lang="ru-RU" sz="27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Познавательно-развлекательный </a:t>
            </a:r>
            <a:br>
              <a:rPr lang="ru-RU" sz="27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7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досуг </a:t>
            </a:r>
            <a:r>
              <a:rPr lang="ru-RU" sz="27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для дошкольников </a:t>
            </a:r>
            <a:r>
              <a:rPr lang="ru-RU" sz="27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7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«</a:t>
            </a:r>
            <a:r>
              <a:rPr lang="ru-RU" sz="27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Путешествие в Воронежский заповедник</a:t>
            </a:r>
            <a:r>
              <a:rPr lang="ru-RU" sz="27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»</a:t>
            </a:r>
            <a:r>
              <a:rPr lang="ru-RU" sz="2700" b="1" dirty="0" smtClean="0">
                <a:solidFill>
                  <a:srgbClr val="C00000"/>
                </a:solidFill>
                <a:latin typeface="Segoe Print" pitchFamily="2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Segoe Print" pitchFamily="2" charset="0"/>
              </a:rPr>
              <a:t> </a:t>
            </a:r>
            <a:r>
              <a:rPr lang="ru-RU" sz="1600" b="1" dirty="0" smtClean="0">
                <a:latin typeface="Segoe Print" pitchFamily="2" charset="0"/>
              </a:rPr>
              <a:t>Подготовили и </a:t>
            </a:r>
            <a:r>
              <a:rPr lang="ru-RU" sz="1600" b="1" dirty="0">
                <a:latin typeface="Segoe Print" pitchFamily="2" charset="0"/>
              </a:rPr>
              <a:t>п</a:t>
            </a:r>
            <a:r>
              <a:rPr lang="ru-RU" sz="1600" b="1" dirty="0" smtClean="0">
                <a:latin typeface="Segoe Print" pitchFamily="2" charset="0"/>
              </a:rPr>
              <a:t>ровели воспитатели групп </a:t>
            </a:r>
            <a:r>
              <a:rPr lang="ru-RU" sz="1600" b="1" dirty="0" smtClean="0">
                <a:latin typeface="Segoe Print" pitchFamily="2" charset="0"/>
              </a:rPr>
              <a:t>№ </a:t>
            </a:r>
            <a:r>
              <a:rPr lang="ru-RU" sz="1600" b="1" dirty="0" smtClean="0">
                <a:latin typeface="Segoe Print" pitchFamily="2" charset="0"/>
              </a:rPr>
              <a:t>8, 7, 4, 3</a:t>
            </a:r>
            <a:r>
              <a:rPr lang="ru-RU" sz="1600" b="1" dirty="0" smtClean="0">
                <a:latin typeface="Segoe Print" pitchFamily="2" charset="0"/>
              </a:rPr>
              <a:t/>
            </a:r>
            <a:br>
              <a:rPr lang="ru-RU" sz="1600" b="1" dirty="0" smtClean="0">
                <a:latin typeface="Segoe Print" pitchFamily="2" charset="0"/>
              </a:rPr>
            </a:br>
            <a:r>
              <a:rPr lang="ru-RU" sz="1600" b="1" dirty="0" smtClean="0">
                <a:latin typeface="Segoe Print" pitchFamily="2" charset="0"/>
              </a:rPr>
              <a:t>Грибанова Светлана </a:t>
            </a:r>
            <a:r>
              <a:rPr lang="ru-RU" sz="1600" b="1" dirty="0" smtClean="0">
                <a:latin typeface="Segoe Print" pitchFamily="2" charset="0"/>
              </a:rPr>
              <a:t>Валерьевна,</a:t>
            </a:r>
            <a:br>
              <a:rPr lang="ru-RU" sz="1600" b="1" dirty="0" smtClean="0">
                <a:latin typeface="Segoe Print" pitchFamily="2" charset="0"/>
              </a:rPr>
            </a:br>
            <a:r>
              <a:rPr lang="ru-RU" sz="1600" b="1" dirty="0" err="1" smtClean="0">
                <a:latin typeface="Segoe Print" pitchFamily="2" charset="0"/>
              </a:rPr>
              <a:t>Мавричева</a:t>
            </a:r>
            <a:r>
              <a:rPr lang="ru-RU" sz="1600" b="1" dirty="0" smtClean="0">
                <a:latin typeface="Segoe Print" pitchFamily="2" charset="0"/>
              </a:rPr>
              <a:t> Марина Юрьевна,</a:t>
            </a:r>
            <a:br>
              <a:rPr lang="ru-RU" sz="1600" b="1" dirty="0" smtClean="0">
                <a:latin typeface="Segoe Print" pitchFamily="2" charset="0"/>
              </a:rPr>
            </a:br>
            <a:r>
              <a:rPr lang="ru-RU" sz="1600" b="1" dirty="0" smtClean="0">
                <a:latin typeface="Segoe Print" pitchFamily="2" charset="0"/>
              </a:rPr>
              <a:t>Гудкова Инна Анатольевна,</a:t>
            </a:r>
            <a:br>
              <a:rPr lang="ru-RU" sz="1600" b="1" dirty="0" smtClean="0">
                <a:latin typeface="Segoe Print" pitchFamily="2" charset="0"/>
              </a:rPr>
            </a:br>
            <a:r>
              <a:rPr lang="ru-RU" sz="1600" b="1" dirty="0" smtClean="0">
                <a:latin typeface="Segoe Print" pitchFamily="2" charset="0"/>
              </a:rPr>
              <a:t>Олейник Оксана Валентиновна</a:t>
            </a:r>
            <a:r>
              <a:rPr lang="ru-RU" sz="1600" b="1" dirty="0" smtClean="0">
                <a:latin typeface="Segoe Print" pitchFamily="2" charset="0"/>
              </a:rPr>
              <a:t/>
            </a:r>
            <a:br>
              <a:rPr lang="ru-RU" sz="1600" b="1" dirty="0" smtClean="0">
                <a:latin typeface="Segoe Print" pitchFamily="2" charset="0"/>
              </a:rPr>
            </a:br>
            <a:r>
              <a:rPr lang="ru-RU" sz="1600" b="1" dirty="0">
                <a:latin typeface="Segoe Print" pitchFamily="2" charset="0"/>
              </a:rPr>
              <a:t/>
            </a:r>
            <a:br>
              <a:rPr lang="ru-RU" sz="1600" b="1" dirty="0">
                <a:latin typeface="Segoe Print" pitchFamily="2" charset="0"/>
              </a:rPr>
            </a:br>
            <a:r>
              <a:rPr lang="ru-RU" sz="1600" b="1" dirty="0" smtClean="0">
                <a:latin typeface="Segoe Print" pitchFamily="2" charset="0"/>
              </a:rPr>
              <a:t>2019 г.</a:t>
            </a:r>
            <a:br>
              <a:rPr lang="ru-RU" sz="1600" b="1" dirty="0" smtClean="0">
                <a:latin typeface="Segoe Print" pitchFamily="2" charset="0"/>
              </a:rPr>
            </a:br>
            <a:endParaRPr lang="ru-RU" b="1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62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Правила поведения в заповеднике</a:t>
            </a:r>
            <a:br>
              <a:rPr lang="ru-RU" sz="20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</a:br>
            <a:r>
              <a:rPr lang="ru-RU" sz="20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Словесная </a:t>
            </a:r>
            <a:r>
              <a:rPr lang="ru-RU" sz="2000" b="1" dirty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игра «Правила поведения в лесу</a:t>
            </a:r>
            <a:r>
              <a:rPr lang="ru-RU" sz="20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»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1266" name="Picture 2" descr="D:\User files\Desktop\ФОТО ПРАЗДНИК ВОРОНЕЖ ЗАПОВЕДНИК\IMG_20190822_1014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377" y="914209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540" y="840047"/>
            <a:ext cx="340373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На </a:t>
            </a:r>
            <a:r>
              <a:rPr lang="ru-RU" b="1" dirty="0">
                <a:solidFill>
                  <a:prstClr val="black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полянке посидели, </a:t>
            </a:r>
            <a:r>
              <a:rPr lang="ru-RU" b="1" dirty="0" smtClean="0">
                <a:solidFill>
                  <a:prstClr val="black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                                                                                                                                 </a:t>
            </a:r>
            <a:r>
              <a:rPr lang="ru-RU" b="1" dirty="0">
                <a:solidFill>
                  <a:prstClr val="black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Все попили и поели,                                                                                                                                                 А потом пошли </a:t>
            </a:r>
            <a:r>
              <a:rPr lang="ru-RU" b="1" dirty="0" smtClean="0">
                <a:solidFill>
                  <a:prstClr val="black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домой –</a:t>
            </a:r>
          </a:p>
          <a:p>
            <a:r>
              <a:rPr lang="ru-RU" b="1" dirty="0" smtClean="0">
                <a:solidFill>
                  <a:prstClr val="black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Мусор унесли с собой.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Правильно</a:t>
            </a:r>
            <a:r>
              <a:rPr lang="ru-RU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? </a:t>
            </a:r>
            <a:endParaRPr lang="ru-RU" b="1" dirty="0" smtClean="0">
              <a:solidFill>
                <a:srgbClr val="FF0000"/>
              </a:solidFill>
              <a:latin typeface="Segoe Print" panose="02000600000000000000" pitchFamily="2" charset="0"/>
              <a:ea typeface="Times New Roman"/>
              <a:cs typeface="Times New Roman"/>
            </a:endParaRPr>
          </a:p>
          <a:p>
            <a:endParaRPr lang="ru-RU" b="1" dirty="0">
              <a:solidFill>
                <a:prstClr val="black"/>
              </a:solidFill>
              <a:latin typeface="Segoe Print" panose="02000600000000000000" pitchFamily="2" charset="0"/>
              <a:cs typeface="Times New Roman"/>
            </a:endParaRPr>
          </a:p>
          <a:p>
            <a:r>
              <a:rPr lang="ru-RU" dirty="0">
                <a:latin typeface="Times New Roman"/>
                <a:ea typeface="Times New Roman"/>
              </a:rPr>
              <a:t>М</a:t>
            </a:r>
            <a:r>
              <a:rPr lang="ru-RU" b="1" dirty="0">
                <a:latin typeface="Segoe Print" panose="02000600000000000000" pitchFamily="2" charset="0"/>
                <a:ea typeface="Times New Roman"/>
              </a:rPr>
              <a:t>ожно по лесу гулять                                              </a:t>
            </a:r>
            <a:r>
              <a:rPr lang="ru-RU" b="1" dirty="0" smtClean="0">
                <a:latin typeface="Segoe Print" panose="02000600000000000000" pitchFamily="2" charset="0"/>
                <a:ea typeface="Times New Roman"/>
              </a:rPr>
              <a:t>Ветки </a:t>
            </a:r>
            <a:r>
              <a:rPr lang="ru-RU" b="1" dirty="0">
                <a:latin typeface="Segoe Print" panose="02000600000000000000" pitchFamily="2" charset="0"/>
                <a:ea typeface="Times New Roman"/>
              </a:rPr>
              <a:t>с дерева ломать?</a:t>
            </a:r>
            <a:endParaRPr lang="ru-RU" b="1" dirty="0">
              <a:latin typeface="Segoe Print" panose="02000600000000000000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81072" y="840047"/>
            <a:ext cx="33661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Девочки цветочки рвали,                                                                                                                                         И в веночки заплетали.                                                                                                                                   А полянка вся пуста —                                                                                                                                  Не осталось ни цветка!                    </a:t>
            </a:r>
            <a:r>
              <a:rPr lang="ru-RU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Правильно? </a:t>
            </a:r>
            <a:endParaRPr lang="ru-RU" b="1" dirty="0" smtClean="0">
              <a:solidFill>
                <a:srgbClr val="FF0000"/>
              </a:solidFill>
              <a:latin typeface="Segoe Print" panose="02000600000000000000" pitchFamily="2" charset="0"/>
              <a:ea typeface="Times New Roman"/>
              <a:cs typeface="Times New Roman"/>
            </a:endParaRPr>
          </a:p>
          <a:p>
            <a:endParaRPr lang="ru-RU" b="1" dirty="0">
              <a:solidFill>
                <a:prstClr val="black"/>
              </a:solidFill>
              <a:latin typeface="Segoe Print" panose="02000600000000000000" pitchFamily="2" charset="0"/>
              <a:cs typeface="Times New Roman"/>
            </a:endParaRPr>
          </a:p>
          <a:p>
            <a:r>
              <a:rPr lang="ru-RU" b="1" dirty="0">
                <a:solidFill>
                  <a:prstClr val="black"/>
                </a:solidFill>
                <a:latin typeface="Segoe Print" panose="02000600000000000000" pitchFamily="2" charset="0"/>
                <a:ea typeface="Times New Roman"/>
              </a:rPr>
              <a:t>Можно уходя домой,                                                                                                                               Уносить ежа с собой?</a:t>
            </a:r>
            <a:endParaRPr lang="ru-RU" b="1" dirty="0">
              <a:latin typeface="Segoe Print" panose="02000600000000000000" pitchFamily="2" charset="0"/>
            </a:endParaRPr>
          </a:p>
        </p:txBody>
      </p:sp>
      <p:pic>
        <p:nvPicPr>
          <p:cNvPr id="11267" name="Picture 3" descr="D:\User files\Downloads\i (78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1" b="9975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735" y="4381923"/>
            <a:ext cx="126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D:\User files\Downloads\i (80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1391" y1="56227" x2="51391" y2="56227"/>
                        <a14:foregroundMark x1="62999" y1="92261" x2="62999" y2="92261"/>
                        <a14:foregroundMark x1="60943" y1="92261" x2="60943" y2="92261"/>
                        <a14:foregroundMark x1="58525" y1="93229" x2="59492" y2="93470"/>
                        <a14:foregroundMark x1="73881" y1="87304" x2="74728" y2="87304"/>
                        <a14:foregroundMark x1="30109" y1="90810" x2="30713" y2="910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099" y="5565970"/>
            <a:ext cx="126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D:\User files\Downloads\i (81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6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241" y="4366852"/>
            <a:ext cx="126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D:\User files\Downloads\i (82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8912">
                        <a14:foregroundMark x1="60459" y1="64813" x2="59613" y2="63966"/>
                        <a14:foregroundMark x1="47158" y1="59734" x2="47158" y2="59734"/>
                        <a14:foregroundMark x1="12938" y1="74365" x2="12938" y2="74365"/>
                        <a14:foregroundMark x1="21040" y1="83434" x2="21040" y2="83434"/>
                        <a14:foregroundMark x1="31076" y1="89964" x2="31076" y2="89964"/>
                        <a14:foregroundMark x1="41596" y1="94317" x2="41596" y2="94317"/>
                        <a14:foregroundMark x1="61669" y1="91778" x2="62515" y2="92745"/>
                        <a14:foregroundMark x1="83313" y1="78839" x2="83555" y2="788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952" y="5605689"/>
            <a:ext cx="126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D:\User files\Downloads\i (83)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>
                        <a14:foregroundMark x1="56106" y1="36155" x2="56106" y2="36155"/>
                        <a14:foregroundMark x1="44256" y1="32769" x2="43531" y2="33374"/>
                        <a14:foregroundMark x1="42322" y1="42926" x2="42563" y2="42684"/>
                        <a14:foregroundMark x1="35308" y1="33011" x2="35308" y2="33978"/>
                        <a14:foregroundMark x1="24184" y1="34825" x2="25151" y2="35550"/>
                        <a14:foregroundMark x1="32890" y1="49940" x2="32890" y2="50786"/>
                        <a14:foregroundMark x1="24305" y1="45103" x2="24547" y2="459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57" y="5598000"/>
            <a:ext cx="126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D:\User files\Downloads\i (84)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>
                        <a14:foregroundMark x1="58283" y1="71826" x2="58283" y2="71826"/>
                        <a14:foregroundMark x1="60701" y1="73640" x2="60701" y2="736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980" y="5616321"/>
            <a:ext cx="126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D:\User files\Downloads\i (85)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>
                        <a14:foregroundMark x1="54414" y1="41717" x2="54414" y2="41717"/>
                        <a14:foregroundMark x1="44015" y1="45949" x2="44015" y2="45949"/>
                        <a14:foregroundMark x1="40629" y1="50786" x2="40629" y2="50786"/>
                        <a14:foregroundMark x1="37969" y1="83797" x2="37969" y2="83797"/>
                        <a14:foregroundMark x1="44619" y1="88875" x2="44619" y2="88875"/>
                        <a14:foregroundMark x1="58646" y1="88755" x2="59250" y2="882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790" y="5565970"/>
            <a:ext cx="126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D:\User files\Downloads\i (86)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>
                        <a14:foregroundMark x1="75574" y1="85006" x2="75574" y2="85006"/>
                        <a14:foregroundMark x1="74002" y1="87183" x2="74002" y2="87183"/>
                        <a14:foregroundMark x1="70496" y1="88875" x2="70496" y2="88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790" y="4345689"/>
            <a:ext cx="126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5" name="Picture 11" descr="D:\User files\Downloads\i (88)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99879" l="0" r="100000">
                        <a14:foregroundMark x1="56711" y1="58404" x2="56832" y2="58404"/>
                        <a14:foregroundMark x1="52600" y1="58646" x2="52600" y2="59008"/>
                        <a14:foregroundMark x1="69649" y1="87787" x2="69891" y2="87183"/>
                        <a14:foregroundMark x1="71463" y1="87304" x2="71463" y2="87304"/>
                        <a14:foregroundMark x1="56106" y1="60580" x2="56106" y2="60580"/>
                        <a14:foregroundMark x1="56469" y1="62636" x2="56469" y2="626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796" y="4381923"/>
            <a:ext cx="126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D:\User files\Downloads\i (89).jp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100000" l="0" r="100000">
                        <a14:foregroundMark x1="18742" y1="81620" x2="18742" y2="81620"/>
                        <a14:foregroundMark x1="63120" y1="92745" x2="63120" y2="92745"/>
                        <a14:foregroundMark x1="77630" y1="83434" x2="77630" y2="83434"/>
                        <a14:foregroundMark x1="75695" y1="86094" x2="75695" y2="860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952" y="4356321"/>
            <a:ext cx="126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966908" y="3032882"/>
            <a:ext cx="30780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Print" panose="02000600000000000000" pitchFamily="2" charset="0"/>
                <a:ea typeface="Times New Roman"/>
              </a:rPr>
              <a:t>Дети по лесу гуляли,                                                                                                                                       Не шумели, не кричали,                                                                                                                                      Ягоды собрали,                                                                                                                                                           Кустик не сломали! </a:t>
            </a:r>
            <a:endParaRPr lang="ru-RU" b="1" dirty="0" smtClean="0">
              <a:latin typeface="Segoe Print" panose="02000600000000000000" pitchFamily="2" charset="0"/>
              <a:ea typeface="Times New Roman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/>
              </a:rPr>
              <a:t>Правильно</a:t>
            </a:r>
            <a:r>
              <a:rPr lang="ru-RU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/>
              </a:rPr>
              <a:t>?</a:t>
            </a:r>
            <a:endParaRPr lang="ru-RU" b="1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995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30622"/>
            <a:ext cx="8229600" cy="49006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Физкультурная </a:t>
            </a:r>
            <a:r>
              <a:rPr lang="ru-RU" sz="2400" b="1" dirty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минутка «Лес</a:t>
            </a:r>
            <a:r>
              <a:rPr lang="ru-RU" sz="24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»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15816" y="869210"/>
            <a:ext cx="6048671" cy="546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Вместе по лесу идём,                                                                                                                           Не спешим, не отстаём.                                                                                                             Только в лес мы вошли, </a:t>
            </a:r>
            <a:r>
              <a:rPr lang="ru-RU" dirty="0" smtClean="0">
                <a:latin typeface="Segoe Print" panose="02000600000000000000" pitchFamily="2" charset="0"/>
                <a:ea typeface="Calibri"/>
                <a:cs typeface="Times New Roman"/>
              </a:rPr>
              <a:t>(ходьба</a:t>
            </a:r>
            <a:r>
              <a:rPr lang="ru-RU" dirty="0">
                <a:latin typeface="Segoe Print" panose="02000600000000000000" pitchFamily="2" charset="0"/>
                <a:ea typeface="Calibri"/>
                <a:cs typeface="Times New Roman"/>
              </a:rPr>
              <a:t>)                                                                                   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Появились комары. </a:t>
            </a:r>
            <a:r>
              <a:rPr lang="ru-RU" dirty="0" smtClean="0">
                <a:latin typeface="Segoe Print" panose="02000600000000000000" pitchFamily="2" charset="0"/>
                <a:ea typeface="Calibri"/>
                <a:cs typeface="Times New Roman"/>
              </a:rPr>
              <a:t>(хлопают </a:t>
            </a:r>
            <a:r>
              <a:rPr lang="ru-RU" dirty="0">
                <a:latin typeface="Segoe Print" panose="02000600000000000000" pitchFamily="2" charset="0"/>
                <a:ea typeface="Calibri"/>
                <a:cs typeface="Times New Roman"/>
              </a:rPr>
              <a:t>в ладоши)       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                                                                                             Дальше по лесу </a:t>
            </a:r>
            <a:r>
              <a:rPr lang="ru-RU" b="1" dirty="0" smtClean="0">
                <a:latin typeface="Segoe Print" panose="02000600000000000000" pitchFamily="2" charset="0"/>
                <a:ea typeface="Calibri"/>
                <a:cs typeface="Times New Roman"/>
              </a:rPr>
              <a:t>шагаем,</a:t>
            </a:r>
            <a:r>
              <a:rPr lang="ru-RU" sz="1400" dirty="0" smtClean="0">
                <a:latin typeface="Segoe Print" panose="02000600000000000000" pitchFamily="2" charset="0"/>
                <a:ea typeface="Calibri"/>
                <a:cs typeface="Times New Roman"/>
              </a:rPr>
              <a:t>  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latin typeface="Segoe Print" panose="02000600000000000000" pitchFamily="2" charset="0"/>
                <a:ea typeface="Calibri"/>
                <a:cs typeface="Times New Roman"/>
              </a:rPr>
              <a:t>И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здесь лося мы встречаем </a:t>
            </a:r>
            <a:r>
              <a:rPr lang="ru-RU" dirty="0">
                <a:latin typeface="Segoe Print" panose="02000600000000000000" pitchFamily="2" charset="0"/>
                <a:ea typeface="Calibri"/>
                <a:cs typeface="Times New Roman"/>
              </a:rPr>
              <a:t>(ставим рога)                                                                                  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Мы шагаем, мы шагаем,                                                                                                                 Руки к верху поднимаем,                                                                                                          Дышим ровно, глубоко </a:t>
            </a:r>
            <a:r>
              <a:rPr lang="ru-RU" dirty="0">
                <a:latin typeface="Segoe Print" panose="02000600000000000000" pitchFamily="2" charset="0"/>
                <a:ea typeface="Calibri"/>
                <a:cs typeface="Times New Roman"/>
              </a:rPr>
              <a:t>(вдох, выдох, вдох, выдох)                                                                   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Да, идти нам нелегко.                                                                                                            </a:t>
            </a:r>
            <a:r>
              <a:rPr lang="ru-RU" b="1" dirty="0" smtClean="0">
                <a:latin typeface="Segoe Print" panose="02000600000000000000" pitchFamily="2" charset="0"/>
                <a:ea typeface="Calibri"/>
                <a:cs typeface="Times New Roman"/>
              </a:rPr>
              <a:t>            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latin typeface="Segoe Print" panose="02000600000000000000" pitchFamily="2" charset="0"/>
                <a:ea typeface="Calibri"/>
                <a:cs typeface="Times New Roman"/>
              </a:rPr>
              <a:t>Дальше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по лесу идем –                                                                                                                   Вдалеке там водоем </a:t>
            </a:r>
            <a:r>
              <a:rPr lang="ru-RU" dirty="0">
                <a:latin typeface="Segoe Print" panose="02000600000000000000" pitchFamily="2" charset="0"/>
                <a:ea typeface="Calibri"/>
                <a:cs typeface="Times New Roman"/>
              </a:rPr>
              <a:t>(смотрят вдаль)                                                                              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Прыгать мы уже умеем,                                                                                                                    </a:t>
            </a:r>
            <a:r>
              <a:rPr lang="ru-RU" b="1" dirty="0" smtClean="0">
                <a:latin typeface="Segoe Print" panose="02000600000000000000" pitchFamily="2" charset="0"/>
                <a:ea typeface="Calibri"/>
                <a:cs typeface="Times New Roman"/>
              </a:rPr>
              <a:t>Прыгать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будем мы  смелее, </a:t>
            </a:r>
            <a:r>
              <a:rPr lang="ru-RU" b="1" dirty="0" smtClean="0">
                <a:latin typeface="Segoe Print" panose="02000600000000000000" pitchFamily="2" charset="0"/>
                <a:ea typeface="Calibri"/>
                <a:cs typeface="Times New Roman"/>
              </a:rPr>
              <a:t>                                                                                                                                   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latin typeface="Segoe Print" panose="02000600000000000000" pitchFamily="2" charset="0"/>
                <a:ea typeface="Calibri"/>
                <a:cs typeface="Times New Roman"/>
              </a:rPr>
              <a:t>Раз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, два. Раз, два. </a:t>
            </a:r>
            <a:r>
              <a:rPr lang="ru-RU" dirty="0">
                <a:latin typeface="Segoe Print" panose="02000600000000000000" pitchFamily="2" charset="0"/>
                <a:ea typeface="Calibri"/>
                <a:cs typeface="Times New Roman"/>
              </a:rPr>
              <a:t>(прыжки вперед, назад)                                                                                                                               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Впереди у нас вода.                                                                                                                            К водоему подойдем,                                                                                                                              И беседу заведем.                                                                                                                 </a:t>
            </a:r>
            <a:endParaRPr lang="ru-RU" sz="1400" dirty="0">
              <a:latin typeface="Segoe Print" panose="02000600000000000000" pitchFamily="2" charset="0"/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7" y="1268760"/>
            <a:ext cx="28800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5" y="3789040"/>
            <a:ext cx="28800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237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:\СЛЕДЫ\6 - копия (2).jpg"/>
          <p:cNvPicPr/>
          <p:nvPr/>
        </p:nvPicPr>
        <p:blipFill>
          <a:blip r:embed="rId2" cstate="print"/>
          <a:srcRect l="53665" t="4918" r="2356" b="3825"/>
          <a:stretch>
            <a:fillRect/>
          </a:stretch>
        </p:blipFill>
        <p:spPr bwMode="auto">
          <a:xfrm>
            <a:off x="7493251" y="734094"/>
            <a:ext cx="1548000" cy="1440000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F:\СЛЕДЫ\5 - копия (2).jpg"/>
          <p:cNvPicPr/>
          <p:nvPr/>
        </p:nvPicPr>
        <p:blipFill>
          <a:blip r:embed="rId3" cstate="print"/>
          <a:srcRect l="53927" t="3315" r="2880" b="4420"/>
          <a:stretch>
            <a:fillRect/>
          </a:stretch>
        </p:blipFill>
        <p:spPr bwMode="auto">
          <a:xfrm>
            <a:off x="767943" y="5338384"/>
            <a:ext cx="1548000" cy="1440000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F:\СЛЕДЫ\4 - копия.jpg"/>
          <p:cNvPicPr/>
          <p:nvPr/>
        </p:nvPicPr>
        <p:blipFill>
          <a:blip r:embed="rId4" cstate="print"/>
          <a:srcRect l="53684" t="5914" r="2105" b="5376"/>
          <a:stretch>
            <a:fillRect/>
          </a:stretch>
        </p:blipFill>
        <p:spPr bwMode="auto">
          <a:xfrm>
            <a:off x="7493251" y="3814517"/>
            <a:ext cx="1548000" cy="1440000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F:\СЛЕДЫ\2 - копия.jpg"/>
          <p:cNvPicPr/>
          <p:nvPr/>
        </p:nvPicPr>
        <p:blipFill>
          <a:blip r:embed="rId5" cstate="print"/>
          <a:srcRect l="53927" t="4348" r="1571" b="3804"/>
          <a:stretch>
            <a:fillRect/>
          </a:stretch>
        </p:blipFill>
        <p:spPr bwMode="auto">
          <a:xfrm>
            <a:off x="6489077" y="5338384"/>
            <a:ext cx="1548000" cy="1440000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F:\СЛЕДЫ\6 - копия - копия.jpg"/>
          <p:cNvPicPr/>
          <p:nvPr/>
        </p:nvPicPr>
        <p:blipFill>
          <a:blip r:embed="rId6" cstate="print"/>
          <a:srcRect l="53525" t="4865" r="2350" b="4865"/>
          <a:stretch>
            <a:fillRect/>
          </a:stretch>
        </p:blipFill>
        <p:spPr bwMode="auto">
          <a:xfrm>
            <a:off x="6489077" y="2295465"/>
            <a:ext cx="1548000" cy="1440000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F:\СЛЕДЫ\5 - копия.jpg"/>
          <p:cNvPicPr/>
          <p:nvPr/>
        </p:nvPicPr>
        <p:blipFill>
          <a:blip r:embed="rId7" cstate="print"/>
          <a:srcRect l="53927" t="7065" r="2618" b="8152"/>
          <a:stretch>
            <a:fillRect/>
          </a:stretch>
        </p:blipFill>
        <p:spPr bwMode="auto">
          <a:xfrm>
            <a:off x="742720" y="2295920"/>
            <a:ext cx="1548000" cy="1439545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F:\СЛЕДЫ\1 - копия.jpg"/>
          <p:cNvPicPr/>
          <p:nvPr/>
        </p:nvPicPr>
        <p:blipFill>
          <a:blip r:embed="rId8" cstate="print"/>
          <a:srcRect l="53786" t="3804" r="2089" b="5978"/>
          <a:stretch>
            <a:fillRect/>
          </a:stretch>
        </p:blipFill>
        <p:spPr bwMode="auto">
          <a:xfrm>
            <a:off x="91193" y="3845654"/>
            <a:ext cx="1548000" cy="1440000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87" t="9792" r="2111" b="5026"/>
          <a:stretch/>
        </p:blipFill>
        <p:spPr bwMode="auto">
          <a:xfrm>
            <a:off x="23784" y="748726"/>
            <a:ext cx="1548000" cy="1461034"/>
          </a:xfrm>
          <a:prstGeom prst="roundRect">
            <a:avLst>
              <a:gd name="adj" fmla="val 16667"/>
            </a:avLst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3" descr="C:\Users\117-8\Desktop\ФОТО ПРАЗДНИК ВОРОНЕЖ ЗАПОВЕДНИК\IMG_20190822_10091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68475" y="1384517"/>
            <a:ext cx="3240000" cy="2430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331640" y="39800"/>
            <a:ext cx="6067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Segoe Print" pitchFamily="2" charset="0"/>
              </a:rPr>
              <a:t>Знакомство со следами животных 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6453" y="461187"/>
            <a:ext cx="56166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Цель: </a:t>
            </a:r>
            <a:r>
              <a:rPr lang="ru-RU" b="1" dirty="0" smtClean="0">
                <a:latin typeface="Segoe Print" panose="02000600000000000000" pitchFamily="2" charset="0"/>
              </a:rPr>
              <a:t>Закрепить </a:t>
            </a:r>
            <a:r>
              <a:rPr lang="ru-RU" b="1" dirty="0">
                <a:latin typeface="Segoe Print" panose="02000600000000000000" pitchFamily="2" charset="0"/>
              </a:rPr>
              <a:t>знания детей о диких животных, их </a:t>
            </a:r>
            <a:r>
              <a:rPr lang="ru-RU" b="1" dirty="0" smtClean="0">
                <a:latin typeface="Segoe Print" panose="02000600000000000000" pitchFamily="2" charset="0"/>
              </a:rPr>
              <a:t>повадках, знакомить </a:t>
            </a:r>
            <a:r>
              <a:rPr lang="ru-RU" b="1" dirty="0">
                <a:latin typeface="Segoe Print" panose="02000600000000000000" pitchFamily="2" charset="0"/>
              </a:rPr>
              <a:t>со следами диких животных.</a:t>
            </a:r>
          </a:p>
        </p:txBody>
      </p:sp>
      <p:pic>
        <p:nvPicPr>
          <p:cNvPr id="10242" name="Picture 2" descr="D:\User files\Desktop\ФОТО ПРАЗДНИК ВОРОНЕЖ ЗАПОВЕДНИК\IMG_20190822_100919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254" y="4070654"/>
            <a:ext cx="3240000" cy="2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43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22114"/>
          </a:xfrm>
        </p:spPr>
        <p:txBody>
          <a:bodyPr>
            <a:normAutofit/>
          </a:bodyPr>
          <a:lstStyle/>
          <a:p>
            <a:r>
              <a:rPr lang="ru-RU" sz="2300" b="1" dirty="0" smtClean="0">
                <a:solidFill>
                  <a:srgbClr val="C00000"/>
                </a:solidFill>
                <a:latin typeface="Segoe Print" pitchFamily="2" charset="0"/>
              </a:rPr>
              <a:t>                                                                         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855" y="4244907"/>
            <a:ext cx="1800000" cy="8647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855" y="5104089"/>
            <a:ext cx="1800000" cy="867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8" y="5976945"/>
            <a:ext cx="1800000" cy="8810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268" y="6005125"/>
            <a:ext cx="1800000" cy="852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606" y="5990975"/>
            <a:ext cx="1800000" cy="867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797" y="5976944"/>
            <a:ext cx="1800000" cy="8694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963" y="6005125"/>
            <a:ext cx="1800000" cy="862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18268" y="27685"/>
            <a:ext cx="5955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Segoe Print" pitchFamily="2" charset="0"/>
              </a:rPr>
              <a:t>Дидактическая игра «Чьи следы» 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9138" y="395953"/>
            <a:ext cx="842493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Segoe Print" panose="02000600000000000000" pitchFamily="2" charset="0"/>
              </a:rPr>
              <a:t>Цель</a:t>
            </a:r>
            <a:r>
              <a:rPr lang="ru-RU" b="1" dirty="0">
                <a:solidFill>
                  <a:srgbClr val="FF0000"/>
                </a:solidFill>
                <a:latin typeface="Segoe Print" panose="02000600000000000000" pitchFamily="2" charset="0"/>
              </a:rPr>
              <a:t>: </a:t>
            </a:r>
            <a:r>
              <a:rPr lang="ru-RU" sz="1600" b="1" dirty="0">
                <a:latin typeface="Segoe Print" panose="02000600000000000000" pitchFamily="2" charset="0"/>
              </a:rPr>
              <a:t>Формирование представлений у детей старшего дошкольного возраста о животных родного края.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5123" y="985665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Segoe Print" panose="02000600000000000000" pitchFamily="2" charset="0"/>
              </a:rPr>
              <a:t>Задачи: </a:t>
            </a:r>
            <a:r>
              <a:rPr lang="ru-RU" sz="16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 </a:t>
            </a:r>
            <a:r>
              <a:rPr lang="ru-RU" sz="1600" b="1" dirty="0">
                <a:latin typeface="Segoe Print" panose="02000600000000000000" pitchFamily="2" charset="0"/>
              </a:rPr>
              <a:t>Формировать умение узнавать образ обитателей природы по следу. </a:t>
            </a:r>
            <a:r>
              <a:rPr lang="ru-RU" sz="1600" b="1" dirty="0" smtClean="0">
                <a:latin typeface="Segoe Print" panose="02000600000000000000" pitchFamily="2" charset="0"/>
              </a:rPr>
              <a:t> </a:t>
            </a:r>
          </a:p>
          <a:p>
            <a:pPr algn="ctr"/>
            <a:r>
              <a:rPr lang="ru-RU" sz="1600" b="1" dirty="0" smtClean="0">
                <a:latin typeface="Segoe Print" panose="02000600000000000000" pitchFamily="2" charset="0"/>
              </a:rPr>
              <a:t>Развивать </a:t>
            </a:r>
            <a:r>
              <a:rPr lang="ru-RU" sz="1600" b="1" dirty="0">
                <a:latin typeface="Segoe Print" panose="02000600000000000000" pitchFamily="2" charset="0"/>
              </a:rPr>
              <a:t>зрительное внимание, логическое мышление, память, речь</a:t>
            </a:r>
            <a:r>
              <a:rPr lang="ru-RU" sz="1600" dirty="0"/>
              <a:t>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599" y="1606187"/>
            <a:ext cx="3240000" cy="243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1" name="Picture 5" descr="D:\User files\Desktop\ФОТО ПРАЗДНИК ВОРОНЕЖ ЗАПОВЕДНИК\IMG_20190822_101145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72" y="2629780"/>
            <a:ext cx="243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D:\User files\Desktop\ФОТО ПРАЗДНИК ВОРОНЕЖ ЗАПОВЕДНИК\IMG_20190822_101106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963" y="2629780"/>
            <a:ext cx="243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И</a:t>
            </a:r>
            <a:r>
              <a:rPr lang="ru-RU" sz="24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гра-соревнование </a:t>
            </a:r>
            <a:r>
              <a:rPr lang="ru-RU" sz="2400" b="1" dirty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«Уборка мусора</a:t>
            </a:r>
            <a:r>
              <a:rPr lang="ru-RU" sz="24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»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3240000" cy="2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D:\User files\Desktop\ФОТО ПРАЗДНИК ВОРОНЕЖ ЗАПОВЕДНИК\IMG_20190822_1017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13673"/>
            <a:ext cx="3240000" cy="2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User files\Desktop\ФОТО ПРАЗДНИК ВОРОНЕЖ ЗАПОВЕДНИК\IMG_20190822_1017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89040"/>
            <a:ext cx="3240000" cy="2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D:\User files\Desktop\ФОТО ПРАЗДНИК ВОРОНЕЖ ЗАПОВЕДНИК\IMG_20190822_10163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89040"/>
            <a:ext cx="3240000" cy="2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773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Физкультурная </a:t>
            </a:r>
            <a:r>
              <a:rPr lang="ru-RU" sz="2400" b="1" dirty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минутка </a:t>
            </a:r>
            <a:r>
              <a:rPr lang="ru-RU" sz="2400" b="1" dirty="0" smtClean="0">
                <a:solidFill>
                  <a:srgbClr val="C0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          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Прогулка в заповедник</a:t>
            </a:r>
            <a:r>
              <a:rPr lang="ru-RU" sz="24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»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07417"/>
              </p:ext>
            </p:extLst>
          </p:nvPr>
        </p:nvGraphicFramePr>
        <p:xfrm>
          <a:off x="683568" y="1052736"/>
          <a:ext cx="7848872" cy="5608320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3571187"/>
                <a:gridCol w="4277685"/>
              </a:tblGrid>
              <a:tr h="471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  <a:t>Мы сегодня не скучали,                                                                                                                                                                                        В заповеднике гуляли,</a:t>
                      </a:r>
                      <a:endParaRPr lang="ru-RU" sz="1600" b="1" dirty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Segoe Print" panose="02000600000000000000" pitchFamily="2" charset="0"/>
                        </a:rPr>
                        <a:t>(идут друг за другом по кругу) </a:t>
                      </a:r>
                      <a:br>
                        <a:rPr lang="ru-RU" sz="1600" b="0" dirty="0">
                          <a:effectLst/>
                          <a:latin typeface="Segoe Print" panose="02000600000000000000" pitchFamily="2" charset="0"/>
                        </a:rPr>
                      </a:br>
                      <a:endParaRPr lang="ru-RU" sz="1600" b="0" dirty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8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  <a:t>Травку трогали руками </a:t>
                      </a:r>
                      <a:endParaRPr lang="ru-RU" sz="1600" b="1" dirty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  <a:latin typeface="Segoe Print" panose="02000600000000000000" pitchFamily="2" charset="0"/>
                        </a:rPr>
                        <a:t>(присаживаются на корточки и «гладят»  травку)</a:t>
                      </a:r>
                      <a:endParaRPr lang="ru-RU" sz="1600" b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58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  <a:t>Любовались облаками.</a:t>
                      </a:r>
                      <a:endParaRPr lang="ru-RU" sz="1600" b="1" dirty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  <a:latin typeface="Segoe Print" panose="02000600000000000000" pitchFamily="2" charset="0"/>
                        </a:rPr>
                        <a:t>(встают и смотрят вверх)</a:t>
                      </a:r>
                      <a:endParaRPr lang="ru-RU" sz="1600" b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/>
                </a:tc>
              </a:tr>
              <a:tr h="471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  <a:t>Нам деревья песни пели, </a:t>
                      </a:r>
                      <a:b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</a:br>
                      <a: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  <a:t>На ветру листвой шумели.</a:t>
                      </a:r>
                      <a:endParaRPr lang="ru-RU" sz="1600" b="1" dirty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  <a:latin typeface="Segoe Print" panose="02000600000000000000" pitchFamily="2" charset="0"/>
                        </a:rPr>
                        <a:t>(поднимают руки вверх и качаются в стороны)</a:t>
                      </a:r>
                      <a:endParaRPr lang="ru-RU" sz="1600" b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/>
                </a:tc>
              </a:tr>
              <a:tr h="471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  <a:t>Птицы часто подлетали,</a:t>
                      </a:r>
                      <a:b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</a:br>
                      <a: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  <a:t>Все кружились, ворковали.</a:t>
                      </a:r>
                      <a:endParaRPr lang="ru-RU" sz="1600" b="1" dirty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  <a:latin typeface="Segoe Print" panose="02000600000000000000" pitchFamily="2" charset="0"/>
                        </a:rPr>
                        <a:t>(«машут крыльями» и кружатся)</a:t>
                      </a:r>
                      <a:br>
                        <a:rPr lang="ru-RU" sz="1600" b="0">
                          <a:effectLst/>
                          <a:latin typeface="Segoe Print" panose="02000600000000000000" pitchFamily="2" charset="0"/>
                        </a:rPr>
                      </a:br>
                      <a:endParaRPr lang="ru-RU" sz="1600" b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/>
                </a:tc>
              </a:tr>
              <a:tr h="471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  <a:t>Рыба в озере играла,</a:t>
                      </a:r>
                      <a:b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</a:br>
                      <a: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  <a:t>Молча хвостиком виляла.</a:t>
                      </a:r>
                      <a:endParaRPr lang="ru-RU" sz="1600" b="1" dirty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  <a:latin typeface="Segoe Print" panose="02000600000000000000" pitchFamily="2" charset="0"/>
                        </a:rPr>
                        <a:t>(ладони рук сомкнуты и вытянуты перед собой, делают волнообразные движения)</a:t>
                      </a:r>
                      <a:endParaRPr lang="ru-RU" sz="1600" b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/>
                </a:tc>
              </a:tr>
              <a:tr h="2358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  <a:t>Звери шли неслышным шагом,</a:t>
                      </a:r>
                      <a:endParaRPr lang="ru-RU" sz="1600" b="1" dirty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Segoe Print" panose="02000600000000000000" pitchFamily="2" charset="0"/>
                        </a:rPr>
                        <a:t>(идут по кругу друг за другом на носочках)</a:t>
                      </a:r>
                      <a:endParaRPr lang="ru-RU" sz="1600" b="0" dirty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/>
                </a:tc>
              </a:tr>
              <a:tr h="2358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  <a:t>И скакали по оврагам.</a:t>
                      </a:r>
                      <a:endParaRPr lang="ru-RU" sz="1600" b="1" dirty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Segoe Print" panose="02000600000000000000" pitchFamily="2" charset="0"/>
                        </a:rPr>
                        <a:t>(прыгают  на двух ногах  друг за другом по кругу)</a:t>
                      </a:r>
                      <a:endParaRPr lang="ru-RU" sz="1600" b="0" dirty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/>
                </a:tc>
              </a:tr>
              <a:tr h="471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  <a:t>Мы скакали, мы играли</a:t>
                      </a:r>
                      <a:b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</a:br>
                      <a: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  <a:t>Наши ноженьки устали.</a:t>
                      </a:r>
                      <a:endParaRPr lang="ru-RU" sz="1600" b="1" dirty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Segoe Print" panose="02000600000000000000" pitchFamily="2" charset="0"/>
                        </a:rPr>
                        <a:t>(идут друг за другом по кругу, останавливаются и гладят ноги)</a:t>
                      </a:r>
                      <a:endParaRPr lang="ru-RU" sz="1600" b="0" dirty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/>
                </a:tc>
              </a:tr>
              <a:tr h="443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  <a:t>На прогулке мы с утра,</a:t>
                      </a:r>
                      <a:b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</a:br>
                      <a:r>
                        <a:rPr lang="ru-RU" sz="1600" b="1" dirty="0">
                          <a:effectLst/>
                          <a:latin typeface="Segoe Print" panose="02000600000000000000" pitchFamily="2" charset="0"/>
                        </a:rPr>
                        <a:t>Возвращаться нам пора.</a:t>
                      </a:r>
                      <a:endParaRPr lang="ru-RU" sz="1600" b="1" dirty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Segoe Print" panose="02000600000000000000" pitchFamily="2" charset="0"/>
                        </a:rPr>
                        <a:t>(ходьба на месте, лицом в круг)</a:t>
                      </a:r>
                      <a:endParaRPr lang="ru-RU" sz="1600" b="0" dirty="0">
                        <a:effectLst/>
                        <a:latin typeface="Segoe Print" panose="02000600000000000000" pitchFamily="2" charset="0"/>
                        <a:ea typeface="Calibri"/>
                        <a:cs typeface="Times New Roman"/>
                      </a:endParaRPr>
                    </a:p>
                  </a:txBody>
                  <a:tcPr marL="56923" marR="56923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462437" y="2551814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accent3"/>
                      </a:solidFill>
                      <a:prstDash val="solid"/>
                    </a:lnL>
                    <a:lnR w="12700" cmpd="sng">
                      <a:solidFill>
                        <a:schemeClr val="accent3"/>
                      </a:solidFill>
                      <a:prstDash val="solid"/>
                    </a:lnR>
                    <a:lnT w="12700" cmpd="sng">
                      <a:solidFill>
                        <a:schemeClr val="accent3"/>
                      </a:solidFill>
                      <a:prstDash val="solid"/>
                    </a:lnT>
                    <a:lnB w="12700" cmpd="sng">
                      <a:solidFill>
                        <a:schemeClr val="accent3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177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12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Изготовление </a:t>
            </a:r>
            <a:r>
              <a:rPr lang="ru-RU" sz="2400" b="1" dirty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герба Воронежского заповедни</a:t>
            </a:r>
            <a:r>
              <a:rPr lang="ru-RU" sz="2400" b="1" dirty="0">
                <a:solidFill>
                  <a:srgbClr val="C0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ка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59369"/>
            <a:ext cx="3240000" cy="2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28" y="2055093"/>
            <a:ext cx="3240000" cy="2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055093"/>
            <a:ext cx="3240000" cy="2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325834"/>
            <a:ext cx="3240000" cy="2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382" y="4325834"/>
            <a:ext cx="3240000" cy="2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51465" y="205863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Segoe Print" panose="02000600000000000000" pitchFamily="2" charset="0"/>
              </a:rPr>
              <a:t>Группа № 7</a:t>
            </a:r>
            <a:endParaRPr lang="ru-RU" b="1" dirty="0">
              <a:solidFill>
                <a:schemeClr val="bg1"/>
              </a:solidFill>
              <a:latin typeface="Segoe Print" panose="02000600000000000000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09847" y="4370885"/>
            <a:ext cx="170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Segoe Print" panose="02000600000000000000" pitchFamily="2" charset="0"/>
              </a:rPr>
              <a:t>Группа № </a:t>
            </a:r>
            <a:r>
              <a:rPr lang="ru-RU" b="1" dirty="0" smtClean="0">
                <a:solidFill>
                  <a:schemeClr val="bg1"/>
                </a:solidFill>
                <a:latin typeface="Segoe Print" panose="02000600000000000000" pitchFamily="2" charset="0"/>
              </a:rPr>
              <a:t>3</a:t>
            </a:r>
            <a:endParaRPr lang="ru-RU" b="1" dirty="0">
              <a:solidFill>
                <a:schemeClr val="bg1"/>
              </a:solidFill>
              <a:latin typeface="Segoe Print" panose="02000600000000000000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60232" y="2055093"/>
            <a:ext cx="170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Segoe Print" panose="02000600000000000000" pitchFamily="2" charset="0"/>
              </a:rPr>
              <a:t>Группа № </a:t>
            </a:r>
            <a:r>
              <a:rPr lang="ru-RU" b="1" dirty="0" smtClean="0">
                <a:solidFill>
                  <a:schemeClr val="bg1"/>
                </a:solidFill>
                <a:latin typeface="Segoe Print" panose="02000600000000000000" pitchFamily="2" charset="0"/>
              </a:rPr>
              <a:t>4</a:t>
            </a:r>
            <a:endParaRPr lang="ru-RU" b="1" dirty="0">
              <a:solidFill>
                <a:schemeClr val="bg1"/>
              </a:solidFill>
              <a:latin typeface="Segoe Print" panose="02000600000000000000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4324430"/>
            <a:ext cx="170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Segoe Print" panose="02000600000000000000" pitchFamily="2" charset="0"/>
              </a:rPr>
              <a:t>Группа № </a:t>
            </a:r>
            <a:r>
              <a:rPr lang="ru-RU" b="1" dirty="0" smtClean="0">
                <a:solidFill>
                  <a:schemeClr val="bg1"/>
                </a:solidFill>
                <a:latin typeface="Segoe Print" panose="02000600000000000000" pitchFamily="2" charset="0"/>
              </a:rPr>
              <a:t>8</a:t>
            </a:r>
            <a:endParaRPr lang="ru-RU" b="1" dirty="0">
              <a:solidFill>
                <a:schemeClr val="bg1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10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34" y="116632"/>
            <a:ext cx="8839246" cy="3528392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2000" b="1" dirty="0">
                <a:solidFill>
                  <a:srgbClr val="C00000"/>
                </a:solidFill>
                <a:latin typeface="Segoe Print" panose="02000600000000000000" pitchFamily="2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Segoe Print" panose="02000600000000000000" pitchFamily="2" charset="0"/>
              </a:rPr>
            </a:br>
            <a:r>
              <a:rPr lang="ru-RU" sz="2000" b="1" dirty="0" smtClean="0">
                <a:latin typeface="Segoe Print" panose="02000600000000000000" pitchFamily="2" charset="0"/>
              </a:rPr>
              <a:t>Итогом празднования 85-летия Воронежской области стал</a:t>
            </a:r>
            <a: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                                             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Познавательно-развлекательный </a:t>
            </a:r>
            <a:r>
              <a:rPr lang="ru-RU" sz="2400" b="1" dirty="0">
                <a:solidFill>
                  <a:srgbClr val="FF0000"/>
                </a:solidFill>
                <a:latin typeface="Segoe Print" panose="02000600000000000000" pitchFamily="2" charset="0"/>
              </a:rPr>
              <a:t>досуг </a:t>
            </a:r>
            <a:r>
              <a:rPr lang="ru-RU" sz="24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                              «</a:t>
            </a:r>
            <a:r>
              <a:rPr lang="ru-RU" sz="2400" b="1" dirty="0">
                <a:solidFill>
                  <a:srgbClr val="FF0000"/>
                </a:solidFill>
                <a:latin typeface="Segoe Print" panose="02000600000000000000" pitchFamily="2" charset="0"/>
              </a:rPr>
              <a:t>Путешествие в Воронежский заповедник</a:t>
            </a:r>
            <a:r>
              <a:rPr lang="ru-RU" sz="24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»                                </a:t>
            </a:r>
            <a:r>
              <a:rPr lang="ru-RU" sz="2000" b="1" dirty="0" smtClean="0">
                <a:latin typeface="Segoe Print" panose="02000600000000000000" pitchFamily="2" charset="0"/>
              </a:rPr>
              <a:t>Досуг </a:t>
            </a:r>
            <a:r>
              <a:rPr lang="ru-RU" sz="2000" b="1" dirty="0">
                <a:latin typeface="Segoe Print" panose="02000600000000000000" pitchFamily="2" charset="0"/>
              </a:rPr>
              <a:t>подготовили и провели: </a:t>
            </a:r>
            <a:r>
              <a:rPr lang="ru-RU" sz="2000" b="1" dirty="0" smtClean="0">
                <a:latin typeface="Segoe Print" panose="02000600000000000000" pitchFamily="2" charset="0"/>
              </a:rPr>
              <a:t>                                                    </a:t>
            </a:r>
            <a:r>
              <a:rPr lang="ru-RU" sz="1800" b="1" dirty="0" smtClean="0">
                <a:latin typeface="Segoe Print" panose="02000600000000000000" pitchFamily="2" charset="0"/>
              </a:rPr>
              <a:t>воспитатель гр. №8 Грибанова С.В. - Научный сотрудник - биолог</a:t>
            </a:r>
            <a:r>
              <a:rPr lang="ru-RU" sz="1800" b="1" dirty="0">
                <a:latin typeface="Segoe Print" panose="02000600000000000000" pitchFamily="2" charset="0"/>
              </a:rPr>
              <a:t>, </a:t>
            </a:r>
            <a:r>
              <a:rPr lang="ru-RU" sz="1800" b="1" dirty="0" smtClean="0">
                <a:latin typeface="Segoe Print" panose="02000600000000000000" pitchFamily="2" charset="0"/>
              </a:rPr>
              <a:t/>
            </a:r>
            <a:br>
              <a:rPr lang="ru-RU" sz="1800" b="1" dirty="0" smtClean="0">
                <a:latin typeface="Segoe Print" panose="02000600000000000000" pitchFamily="2" charset="0"/>
              </a:rPr>
            </a:br>
            <a:r>
              <a:rPr lang="ru-RU" sz="1800" b="1" dirty="0" smtClean="0">
                <a:latin typeface="Segoe Print" panose="02000600000000000000" pitchFamily="2" charset="0"/>
              </a:rPr>
              <a:t>воспитатель гр. </a:t>
            </a:r>
            <a:r>
              <a:rPr lang="ru-RU" sz="1800" b="1" dirty="0">
                <a:latin typeface="Segoe Print" panose="02000600000000000000" pitchFamily="2" charset="0"/>
              </a:rPr>
              <a:t>№7 </a:t>
            </a:r>
            <a:r>
              <a:rPr lang="ru-RU" sz="1800" b="1" dirty="0" err="1">
                <a:latin typeface="Segoe Print" panose="02000600000000000000" pitchFamily="2" charset="0"/>
              </a:rPr>
              <a:t>Мавричева</a:t>
            </a:r>
            <a:r>
              <a:rPr lang="ru-RU" sz="1800" b="1" dirty="0">
                <a:latin typeface="Segoe Print" panose="02000600000000000000" pitchFamily="2" charset="0"/>
              </a:rPr>
              <a:t> </a:t>
            </a:r>
            <a:r>
              <a:rPr lang="ru-RU" sz="1800" b="1" dirty="0" smtClean="0">
                <a:latin typeface="Segoe Print" panose="02000600000000000000" pitchFamily="2" charset="0"/>
              </a:rPr>
              <a:t>М.Ю. - Экскурсовод</a:t>
            </a:r>
            <a:r>
              <a:rPr lang="ru-RU" sz="1800" b="1" dirty="0">
                <a:latin typeface="Segoe Print" panose="02000600000000000000" pitchFamily="2" charset="0"/>
              </a:rPr>
              <a:t>, </a:t>
            </a:r>
            <a:r>
              <a:rPr lang="ru-RU" sz="1800" b="1" dirty="0" smtClean="0">
                <a:latin typeface="Segoe Print" panose="02000600000000000000" pitchFamily="2" charset="0"/>
              </a:rPr>
              <a:t>                                                                   воспитатель гр. </a:t>
            </a:r>
            <a:r>
              <a:rPr lang="ru-RU" sz="1800" b="1" dirty="0">
                <a:latin typeface="Segoe Print" panose="02000600000000000000" pitchFamily="2" charset="0"/>
              </a:rPr>
              <a:t>№4 Гудкова </a:t>
            </a:r>
            <a:r>
              <a:rPr lang="ru-RU" sz="1800" b="1" dirty="0" smtClean="0">
                <a:latin typeface="Segoe Print" panose="02000600000000000000" pitchFamily="2" charset="0"/>
              </a:rPr>
              <a:t>И.А. - Научный сотрудник - </a:t>
            </a:r>
            <a:r>
              <a:rPr lang="ru-RU" sz="1800" b="1" dirty="0">
                <a:latin typeface="Segoe Print" panose="02000600000000000000" pitchFamily="2" charset="0"/>
              </a:rPr>
              <a:t>ботаник, </a:t>
            </a:r>
            <a:r>
              <a:rPr lang="ru-RU" sz="1800" b="1" dirty="0" smtClean="0">
                <a:latin typeface="Segoe Print" panose="02000600000000000000" pitchFamily="2" charset="0"/>
              </a:rPr>
              <a:t>                                                       воспитатель гр. </a:t>
            </a:r>
            <a:r>
              <a:rPr lang="ru-RU" sz="1800" b="1" dirty="0">
                <a:latin typeface="Segoe Print" panose="02000600000000000000" pitchFamily="2" charset="0"/>
              </a:rPr>
              <a:t>№3 Олейник О.В. </a:t>
            </a:r>
            <a:r>
              <a:rPr lang="ru-RU" sz="1800" b="1" dirty="0" smtClean="0">
                <a:latin typeface="Segoe Print" panose="02000600000000000000" pitchFamily="2" charset="0"/>
              </a:rPr>
              <a:t>- Бобер</a:t>
            </a:r>
            <a:r>
              <a:rPr lang="ru-RU" sz="1800" b="1" dirty="0">
                <a:latin typeface="Segoe Print" panose="02000600000000000000" pitchFamily="2" charset="0"/>
              </a:rPr>
              <a:t>. </a:t>
            </a:r>
            <a:r>
              <a:rPr lang="ru-RU" sz="1800" b="1" dirty="0" smtClean="0">
                <a:latin typeface="Segoe Print" panose="02000600000000000000" pitchFamily="2" charset="0"/>
              </a:rPr>
              <a:t>                                                                            Музыкальный руководитель </a:t>
            </a:r>
            <a:r>
              <a:rPr lang="ru-RU" sz="1800" b="1" dirty="0" err="1" smtClean="0">
                <a:latin typeface="Segoe Print" panose="02000600000000000000" pitchFamily="2" charset="0"/>
              </a:rPr>
              <a:t>Китина</a:t>
            </a:r>
            <a:r>
              <a:rPr lang="ru-RU" sz="1800" b="1" dirty="0" smtClean="0">
                <a:latin typeface="Segoe Print" panose="02000600000000000000" pitchFamily="2" charset="0"/>
              </a:rPr>
              <a:t> О.Б. - Музыкальное сопровождение</a:t>
            </a:r>
            <a:br>
              <a:rPr lang="ru-RU" sz="1800" b="1" dirty="0" smtClean="0">
                <a:latin typeface="Segoe Print" panose="02000600000000000000" pitchFamily="2" charset="0"/>
              </a:rPr>
            </a:br>
            <a:r>
              <a:rPr lang="ru-RU" sz="1800" b="1" dirty="0">
                <a:solidFill>
                  <a:prstClr val="black"/>
                </a:solidFill>
                <a:latin typeface="Segoe Print" panose="02000600000000000000" pitchFamily="2" charset="0"/>
              </a:rPr>
              <a:t>воспитатель гр. </a:t>
            </a:r>
            <a:r>
              <a:rPr lang="ru-RU" sz="1800" b="1" dirty="0" smtClean="0">
                <a:solidFill>
                  <a:prstClr val="black"/>
                </a:solidFill>
                <a:latin typeface="Segoe Print" panose="02000600000000000000" pitchFamily="2" charset="0"/>
              </a:rPr>
              <a:t>№4 </a:t>
            </a:r>
            <a:r>
              <a:rPr lang="ru-RU" sz="1800" b="1" dirty="0" smtClean="0">
                <a:latin typeface="Segoe Print" panose="02000600000000000000" pitchFamily="2" charset="0"/>
              </a:rPr>
              <a:t>Постникова </a:t>
            </a:r>
            <a:r>
              <a:rPr lang="ru-RU" sz="1800" b="1" dirty="0">
                <a:latin typeface="Segoe Print" panose="02000600000000000000" pitchFamily="2" charset="0"/>
              </a:rPr>
              <a:t>Е.И</a:t>
            </a:r>
            <a:r>
              <a:rPr lang="ru-RU" sz="1800" b="1" dirty="0" smtClean="0">
                <a:solidFill>
                  <a:srgbClr val="0000CC"/>
                </a:solidFill>
                <a:latin typeface="Segoe Print" panose="02000600000000000000" pitchFamily="2" charset="0"/>
              </a:rPr>
              <a:t>. </a:t>
            </a:r>
            <a:r>
              <a:rPr lang="ru-RU" sz="1800" b="1" dirty="0" smtClean="0">
                <a:latin typeface="Segoe Print" panose="02000600000000000000" pitchFamily="2" charset="0"/>
              </a:rPr>
              <a:t>- Фотосъемка</a:t>
            </a:r>
            <a:r>
              <a:rPr lang="ru-RU" sz="1800" b="1" dirty="0">
                <a:solidFill>
                  <a:srgbClr val="0000CC"/>
                </a:solidFill>
                <a:latin typeface="Segoe Print" panose="02000600000000000000" pitchFamily="2" charset="0"/>
              </a:rPr>
              <a:t/>
            </a:r>
            <a:br>
              <a:rPr lang="ru-RU" sz="1800" b="1" dirty="0">
                <a:solidFill>
                  <a:srgbClr val="0000CC"/>
                </a:solidFill>
                <a:latin typeface="Segoe Print" panose="02000600000000000000" pitchFamily="2" charset="0"/>
              </a:rPr>
            </a:br>
            <a:endParaRPr lang="ru-RU" sz="1800" dirty="0">
              <a:latin typeface="Segoe Print" panose="02000600000000000000" pitchFamily="2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25267"/>
            <a:ext cx="2160000" cy="3098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C:\Users\117-8\Desktop\img145.jpg"/>
          <p:cNvPicPr>
            <a:picLocks noChangeAspect="1" noChangeArrowheads="1"/>
          </p:cNvPicPr>
          <p:nvPr/>
        </p:nvPicPr>
        <p:blipFill>
          <a:blip r:embed="rId3" cstate="print"/>
          <a:srcRect l="4225" t="1295" r="2369" b="4161"/>
          <a:stretch>
            <a:fillRect/>
          </a:stretch>
        </p:blipFill>
        <p:spPr bwMode="auto">
          <a:xfrm>
            <a:off x="6660232" y="3728626"/>
            <a:ext cx="2160000" cy="3091771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789512"/>
            <a:ext cx="3960000" cy="29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2402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2204864"/>
            <a:ext cx="4599337" cy="31393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Спасибо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за </a:t>
            </a:r>
          </a:p>
          <a:p>
            <a:pPr algn="ctr"/>
            <a:r>
              <a:rPr lang="ru-RU" sz="6600" b="1" dirty="0">
                <a:solidFill>
                  <a:srgbClr val="C00000"/>
                </a:solidFill>
                <a:latin typeface="Segoe Print" panose="02000600000000000000" pitchFamily="2" charset="0"/>
              </a:rPr>
              <a:t>в</a:t>
            </a:r>
            <a:r>
              <a:rPr lang="ru-RU" sz="66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нимание!</a:t>
            </a:r>
            <a:endParaRPr lang="ru-RU" sz="6600" b="1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7733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483768" y="1340768"/>
            <a:ext cx="36000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Источники</a:t>
            </a:r>
            <a:endParaRPr lang="ru-RU" b="1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2708920"/>
            <a:ext cx="8229600" cy="14687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  <a:latin typeface="Segoe Print" panose="02000600000000000000" pitchFamily="2" charset="0"/>
                <a:hlinkClick r:id="rId2"/>
              </a:rPr>
              <a:t>http://i.allday.ru/0f/b2/40/1352743685_013.png</a:t>
            </a:r>
            <a:endParaRPr lang="ru-RU" sz="1400" b="1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  <a:p>
            <a:r>
              <a:rPr lang="en-US" sz="1400" b="1" dirty="0" smtClean="0">
                <a:solidFill>
                  <a:srgbClr val="C00000"/>
                </a:solidFill>
                <a:latin typeface="Segoe Print" panose="02000600000000000000" pitchFamily="2" charset="0"/>
                <a:hlinkClick r:id="rId3"/>
              </a:rPr>
              <a:t>http://img-fotki.yandex.ru/get/5114/49386249.18e/0_8b9bb_9fee1e4f_XXL</a:t>
            </a:r>
            <a:endParaRPr lang="ru-RU" sz="1400" b="1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  <a:p>
            <a:pPr lvl="0"/>
            <a:r>
              <a:rPr lang="ru-RU" sz="14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Шаблон «Светлый край берез, моя Россия» 3 - Носова </a:t>
            </a:r>
            <a:r>
              <a:rPr lang="ru-RU" sz="1400" b="1" dirty="0">
                <a:solidFill>
                  <a:srgbClr val="C00000"/>
                </a:solidFill>
                <a:latin typeface="Segoe Print" panose="02000600000000000000" pitchFamily="2" charset="0"/>
              </a:rPr>
              <a:t>Ольга </a:t>
            </a:r>
            <a:r>
              <a:rPr lang="ru-RU" sz="14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Михайловна учитель </a:t>
            </a:r>
            <a:r>
              <a:rPr lang="ru-RU" sz="1400" b="1" dirty="0">
                <a:solidFill>
                  <a:srgbClr val="C00000"/>
                </a:solidFill>
                <a:latin typeface="Segoe Print" panose="02000600000000000000" pitchFamily="2" charset="0"/>
              </a:rPr>
              <a:t>начальных классов МОУ СОШ № </a:t>
            </a:r>
            <a:r>
              <a:rPr lang="ru-RU" sz="14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11 с </a:t>
            </a:r>
            <a:r>
              <a:rPr lang="ru-RU" sz="1400" b="1" dirty="0">
                <a:solidFill>
                  <a:srgbClr val="C00000"/>
                </a:solidFill>
                <a:latin typeface="Segoe Print" panose="02000600000000000000" pitchFamily="2" charset="0"/>
              </a:rPr>
              <a:t>углубленным изучением отдельных </a:t>
            </a:r>
            <a:r>
              <a:rPr lang="ru-RU" sz="14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предметов Курского </a:t>
            </a:r>
            <a:r>
              <a:rPr lang="ru-RU" sz="1400" b="1" dirty="0">
                <a:solidFill>
                  <a:srgbClr val="C00000"/>
                </a:solidFill>
                <a:latin typeface="Segoe Print" panose="02000600000000000000" pitchFamily="2" charset="0"/>
              </a:rPr>
              <a:t>муниципального  района </a:t>
            </a:r>
            <a:r>
              <a:rPr lang="ru-RU" sz="14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Ставропольского </a:t>
            </a:r>
            <a:r>
              <a:rPr lang="ru-RU" sz="1400" b="1" dirty="0">
                <a:solidFill>
                  <a:srgbClr val="C00000"/>
                </a:solidFill>
                <a:latin typeface="Segoe Print" panose="02000600000000000000" pitchFamily="2" charset="0"/>
              </a:rPr>
              <a:t>края</a:t>
            </a:r>
          </a:p>
          <a:p>
            <a:endParaRPr lang="ru-RU" sz="1400" dirty="0" smtClean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688036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412776"/>
            <a:ext cx="6048672" cy="417646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Segoe Print" pitchFamily="2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2800" b="1" dirty="0">
                <a:solidFill>
                  <a:srgbClr val="C00000"/>
                </a:solidFill>
                <a:latin typeface="Segoe Print" pitchFamily="2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Segoe Print" pitchFamily="2" charset="0"/>
              </a:rPr>
              <a:t>Цель:</a:t>
            </a:r>
            <a:r>
              <a:rPr lang="ru-RU" sz="28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 </a:t>
            </a:r>
            <a:r>
              <a:rPr lang="ru-RU" sz="2800" dirty="0">
                <a:solidFill>
                  <a:srgbClr val="111111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 </a:t>
            </a:r>
            <a:r>
              <a:rPr lang="ru-RU" sz="2800" b="1" dirty="0">
                <a:solidFill>
                  <a:prstClr val="black"/>
                </a:solidFill>
                <a:latin typeface="Segoe Print" panose="02000600000000000000" pitchFamily="2" charset="0"/>
                <a:ea typeface="Calibri"/>
                <a:cs typeface="Times New Roman"/>
              </a:rPr>
              <a:t>Формировать представления детей о Воронежском государственном природном биосферном заповеднике имени В. М. </a:t>
            </a:r>
            <a:r>
              <a:rPr lang="ru-RU" sz="2800" b="1" dirty="0" err="1">
                <a:solidFill>
                  <a:prstClr val="black"/>
                </a:solidFill>
                <a:latin typeface="Segoe Print" panose="02000600000000000000" pitchFamily="2" charset="0"/>
                <a:ea typeface="Calibri"/>
                <a:cs typeface="Times New Roman"/>
              </a:rPr>
              <a:t>Пескова</a:t>
            </a:r>
            <a:r>
              <a:rPr lang="ru-RU" sz="2800" b="1" dirty="0">
                <a:solidFill>
                  <a:prstClr val="black"/>
                </a:solidFill>
                <a:latin typeface="Segoe Print" panose="02000600000000000000" pitchFamily="2" charset="0"/>
                <a:ea typeface="Calibri"/>
                <a:cs typeface="Times New Roman"/>
              </a:rPr>
              <a:t>.</a:t>
            </a:r>
            <a:r>
              <a:rPr lang="ru-RU" sz="2800" b="1" dirty="0" smtClean="0">
                <a:solidFill>
                  <a:srgbClr val="C00000"/>
                </a:solidFill>
                <a:latin typeface="Segoe Print" pitchFamily="2" charset="0"/>
              </a:rPr>
              <a:t>                                                 </a:t>
            </a:r>
            <a:r>
              <a:rPr lang="ru-RU" sz="1800" b="1" dirty="0" smtClean="0">
                <a:solidFill>
                  <a:srgbClr val="C00000"/>
                </a:solidFill>
                <a:latin typeface="Segoe Print" pitchFamily="2" charset="0"/>
              </a:rPr>
              <a:t/>
            </a:r>
            <a:br>
              <a:rPr lang="ru-RU" sz="1800" b="1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Segoe Print" pitchFamily="2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1600" b="1" dirty="0" smtClean="0">
                <a:latin typeface="Segoe Print" pitchFamily="2" charset="0"/>
              </a:rPr>
              <a:t/>
            </a:r>
            <a:br>
              <a:rPr lang="ru-RU" sz="1600" b="1" dirty="0" smtClean="0">
                <a:latin typeface="Segoe Print" pitchFamily="2" charset="0"/>
              </a:rPr>
            </a:br>
            <a:endParaRPr lang="ru-RU" b="1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4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840000" cy="504000"/>
          </a:xfrm>
          <a:ln>
            <a:noFill/>
          </a:ln>
        </p:spPr>
        <p:txBody>
          <a:bodyPr>
            <a:normAutofit fontScale="90000"/>
          </a:bodyPr>
          <a:lstStyle/>
          <a:p>
            <a:pPr lvl="0" indent="228600" algn="l">
              <a:spcBef>
                <a:spcPts val="1125"/>
              </a:spcBef>
              <a:spcAft>
                <a:spcPts val="1125"/>
              </a:spcAft>
              <a:tabLst>
                <a:tab pos="90170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0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0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0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0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0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0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0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7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7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  </a:t>
            </a:r>
            <a:r>
              <a:rPr lang="ru-RU" sz="27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7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7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7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7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700" b="1" dirty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7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27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                       Задачи:</a:t>
            </a:r>
            <a:br>
              <a:rPr lang="ru-RU" sz="27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</a:b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>- </a:t>
            </a:r>
            <a:r>
              <a:rPr lang="ru-RU" sz="1800" b="1" dirty="0">
                <a:latin typeface="Segoe Print" panose="02000600000000000000" pitchFamily="2" charset="0"/>
                <a:ea typeface="Calibri"/>
                <a:cs typeface="Times New Roman"/>
              </a:rPr>
              <a:t>развивать интерес к изучению родного края, умение делать выводы; </a:t>
            </a: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/>
            </a:r>
            <a:b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</a:b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>                                                                                                             - </a:t>
            </a:r>
            <a:r>
              <a:rPr lang="ru-RU" sz="1800" b="1" dirty="0">
                <a:latin typeface="Segoe Print" panose="02000600000000000000" pitchFamily="2" charset="0"/>
                <a:ea typeface="Calibri"/>
                <a:cs typeface="Times New Roman"/>
              </a:rPr>
              <a:t>познакомить с заповедником, водными ресурсами, охраняемыми видами растений и животных Воронежской области;  </a:t>
            </a: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/>
            </a:r>
            <a:b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</a:b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>                                                                                                                                                </a:t>
            </a:r>
            <a:r>
              <a:rPr lang="ru-RU" sz="1800" b="1" dirty="0">
                <a:latin typeface="Segoe Print" panose="02000600000000000000" pitchFamily="2" charset="0"/>
                <a:ea typeface="Calibri"/>
                <a:cs typeface="Times New Roman"/>
              </a:rPr>
              <a:t>- расширять представление детей о лесе и о его обитателях; </a:t>
            </a: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/>
            </a:r>
            <a:b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</a:b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>                                                                                                  - </a:t>
            </a:r>
            <a:r>
              <a:rPr lang="ru-RU" sz="1800" b="1" dirty="0">
                <a:latin typeface="Segoe Print" panose="02000600000000000000" pitchFamily="2" charset="0"/>
                <a:ea typeface="Calibri"/>
                <a:cs typeface="Times New Roman"/>
              </a:rPr>
              <a:t>воспитывать интерес у детей к жизни леса, умения вести себя в лесу;   </a:t>
            </a: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/>
            </a:r>
            <a:b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</a:b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>                                                                                                   - </a:t>
            </a:r>
            <a:r>
              <a:rPr lang="ru-RU" sz="1800" b="1" dirty="0">
                <a:latin typeface="Segoe Print" panose="02000600000000000000" pitchFamily="2" charset="0"/>
                <a:ea typeface="Calibri"/>
                <a:cs typeface="Times New Roman"/>
              </a:rPr>
              <a:t>воспитывать любовь, бережное отношение к природе, проявлять заботу и внимание ко всему живому, формировать доброжелательность</a:t>
            </a: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>;</a:t>
            </a:r>
            <a:b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</a:b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>                                                                                                                     </a:t>
            </a:r>
            <a:r>
              <a:rPr lang="ru-RU" sz="1800" b="1" dirty="0">
                <a:latin typeface="Segoe Print" panose="02000600000000000000" pitchFamily="2" charset="0"/>
                <a:ea typeface="Calibri"/>
                <a:cs typeface="Times New Roman"/>
              </a:rPr>
              <a:t>- воспитывать чувства гордости, любви, ответственности за родную природу, бережное отношение к ней; </a:t>
            </a: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/>
            </a:r>
            <a:b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</a:b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>                                                                                                                                                                            </a:t>
            </a:r>
            <a:b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</a:b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>- </a:t>
            </a:r>
            <a:r>
              <a:rPr lang="ru-RU" sz="1800" b="1" dirty="0">
                <a:latin typeface="Segoe Print" panose="02000600000000000000" pitchFamily="2" charset="0"/>
                <a:ea typeface="Calibri"/>
                <a:cs typeface="Times New Roman"/>
              </a:rPr>
              <a:t>развивать память, связную речь, умение анализировать;  </a:t>
            </a: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/>
            </a:r>
            <a:b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</a:b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>                                                                                                       </a:t>
            </a:r>
            <a:b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</a:br>
            <a:r>
              <a:rPr lang="ru-RU" sz="1800" b="1" dirty="0" smtClean="0">
                <a:latin typeface="Segoe Print" panose="02000600000000000000" pitchFamily="2" charset="0"/>
                <a:ea typeface="Calibri"/>
                <a:cs typeface="Times New Roman"/>
              </a:rPr>
              <a:t>- </a:t>
            </a:r>
            <a:r>
              <a:rPr lang="ru-RU" sz="1800" b="1" dirty="0">
                <a:latin typeface="Segoe Print" panose="02000600000000000000" pitchFamily="2" charset="0"/>
                <a:ea typeface="Calibri"/>
                <a:cs typeface="Times New Roman"/>
              </a:rPr>
              <a:t>развивать двигательные умения детей.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7530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88640"/>
            <a:ext cx="70567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000"/>
              </a:spcAft>
            </a:pPr>
            <a:r>
              <a:rPr lang="ru-RU" sz="2400" b="1" dirty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Способы:</a:t>
            </a:r>
            <a:r>
              <a:rPr lang="ru-RU" sz="1600" b="1" dirty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 </a:t>
            </a:r>
            <a:r>
              <a:rPr lang="ru-RU" sz="1600" b="1" dirty="0">
                <a:solidFill>
                  <a:srgbClr val="0000CC"/>
                </a:solidFill>
                <a:latin typeface="Segoe Print" panose="02000600000000000000" pitchFamily="2" charset="0"/>
                <a:ea typeface="Calibri"/>
                <a:cs typeface="Times New Roman"/>
              </a:rPr>
              <a:t>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-  использование музыки «Леса» и песни «Наш край </a:t>
            </a:r>
            <a:r>
              <a:rPr lang="ru-RU" b="1" dirty="0" smtClean="0">
                <a:latin typeface="Segoe Print" panose="02000600000000000000" pitchFamily="2" charset="0"/>
                <a:ea typeface="Calibri"/>
                <a:cs typeface="Times New Roman"/>
              </a:rPr>
              <a:t>родной»,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«Заповедные места»;                                                                                                                                                   -  прохождение полосы препятствий  «Дорога в заповедник»;                                                  -  динамическая пауза «Мы в заповеднике друзья»;                                                                    -  рассматривание фотографий </a:t>
            </a:r>
            <a:r>
              <a:rPr lang="ru-RU" b="1" dirty="0" smtClean="0">
                <a:latin typeface="Segoe Print" panose="02000600000000000000" pitchFamily="2" charset="0"/>
                <a:ea typeface="Calibri"/>
                <a:cs typeface="Times New Roman"/>
              </a:rPr>
              <a:t>животных Воронежского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заповедника;                                                                                                                                                    -  </a:t>
            </a:r>
            <a:r>
              <a:rPr lang="ru-RU" b="1" dirty="0" smtClean="0">
                <a:latin typeface="Segoe Print" panose="02000600000000000000" pitchFamily="2" charset="0"/>
                <a:ea typeface="Calibri"/>
                <a:cs typeface="Times New Roman"/>
              </a:rPr>
              <a:t>дыхательное упражнение 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«Задержи дыхание»;                                                                              -  сюрпризный момент </a:t>
            </a:r>
            <a:r>
              <a:rPr lang="ru-RU" b="1" dirty="0" smtClean="0">
                <a:latin typeface="Segoe Print" panose="02000600000000000000" pitchFamily="2" charset="0"/>
                <a:ea typeface="Calibri"/>
                <a:cs typeface="Times New Roman"/>
              </a:rPr>
              <a:t>«Приход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бобра»;                                                                                            -  эстафета «Помоги построить  бобру дом»;                                                                                                                                                                                                 -  словесная игра «Правила поведения в лесу»,                                                                                               -  </a:t>
            </a:r>
            <a:r>
              <a:rPr lang="ru-RU" b="1" dirty="0" smtClean="0">
                <a:latin typeface="Segoe Print" panose="02000600000000000000" pitchFamily="2" charset="0"/>
                <a:ea typeface="Calibri"/>
                <a:cs typeface="Times New Roman"/>
              </a:rPr>
              <a:t>физкультурная минутка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«Лес»;                                                                                                           -  </a:t>
            </a:r>
            <a:r>
              <a:rPr lang="ru-RU" b="1" dirty="0" smtClean="0">
                <a:latin typeface="Segoe Print" panose="02000600000000000000" pitchFamily="2" charset="0"/>
                <a:ea typeface="Calibri"/>
                <a:cs typeface="Times New Roman"/>
              </a:rPr>
              <a:t>знакомство со следами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животных;                                                                                                        -  </a:t>
            </a:r>
            <a:r>
              <a:rPr lang="ru-RU" b="1" dirty="0" smtClean="0">
                <a:latin typeface="Segoe Print" panose="02000600000000000000" pitchFamily="2" charset="0"/>
                <a:ea typeface="Calibri"/>
                <a:cs typeface="Times New Roman"/>
              </a:rPr>
              <a:t>дидактическая игра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«Чьи следы»;                                                                                                                          -  </a:t>
            </a:r>
            <a:r>
              <a:rPr lang="ru-RU" b="1" dirty="0" smtClean="0">
                <a:latin typeface="Segoe Print" panose="02000600000000000000" pitchFamily="2" charset="0"/>
                <a:ea typeface="Calibri"/>
                <a:cs typeface="Times New Roman"/>
              </a:rPr>
              <a:t>игра-соревнование </a:t>
            </a:r>
            <a:r>
              <a:rPr lang="ru-RU" b="1" dirty="0">
                <a:latin typeface="Segoe Print" panose="02000600000000000000" pitchFamily="2" charset="0"/>
                <a:ea typeface="Calibri"/>
                <a:cs typeface="Times New Roman"/>
              </a:rPr>
              <a:t>«Уборка мусора»;                                                        -  физкультурная минутка «Прогулка в заповедник»;                                                                 -  изготовление герба Воронежского заповедника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536" y="5093760"/>
            <a:ext cx="2064000" cy="15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s://pbs.twimg.com/media/DwnFqOqWoAAxRv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082287"/>
            <a:ext cx="2754516" cy="15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p.phgk.ru/b/v/80448/1277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082287"/>
            <a:ext cx="2144002" cy="15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43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532" y="116632"/>
            <a:ext cx="8352928" cy="1401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  </a:t>
            </a:r>
            <a:r>
              <a:rPr lang="ru-RU" sz="20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Прохождение </a:t>
            </a:r>
            <a:r>
              <a:rPr lang="ru-RU" sz="20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полосы </a:t>
            </a:r>
            <a:r>
              <a:rPr lang="ru-RU" sz="20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препятствий «</a:t>
            </a:r>
            <a:r>
              <a:rPr lang="ru-RU" sz="20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Дорога в заповедник</a:t>
            </a:r>
            <a:r>
              <a:rPr lang="ru-RU" sz="20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/>
                <a:cs typeface="Times New Roman"/>
              </a:rPr>
              <a:t>»</a:t>
            </a:r>
          </a:p>
          <a:p>
            <a:pPr>
              <a:lnSpc>
                <a:spcPct val="115000"/>
              </a:lnSpc>
            </a:pPr>
            <a:r>
              <a:rPr lang="ru-RU" b="1" dirty="0" smtClean="0">
                <a:latin typeface="Segoe Print" panose="02000600000000000000" pitchFamily="2" charset="0"/>
                <a:ea typeface="Times New Roman"/>
                <a:cs typeface="Times New Roman"/>
              </a:rPr>
              <a:t>- </a:t>
            </a:r>
            <a:r>
              <a:rPr lang="ru-RU" b="1" dirty="0">
                <a:latin typeface="Segoe Print" panose="02000600000000000000" pitchFamily="2" charset="0"/>
                <a:ea typeface="Times New Roman"/>
                <a:cs typeface="Times New Roman"/>
              </a:rPr>
              <a:t>Пройти по мостику через </a:t>
            </a:r>
            <a:r>
              <a:rPr lang="ru-RU" b="1" dirty="0" smtClean="0">
                <a:latin typeface="Segoe Print" panose="02000600000000000000" pitchFamily="2" charset="0"/>
                <a:ea typeface="Times New Roman"/>
                <a:cs typeface="Times New Roman"/>
              </a:rPr>
              <a:t>речку,</a:t>
            </a:r>
            <a:r>
              <a:rPr lang="ru-RU" sz="1400" b="1" dirty="0">
                <a:latin typeface="Segoe Print" panose="02000600000000000000" pitchFamily="2" charset="0"/>
                <a:ea typeface="Times New Roman"/>
                <a:cs typeface="Times New Roman"/>
              </a:rPr>
              <a:t> </a:t>
            </a:r>
            <a:r>
              <a:rPr lang="ru-RU" b="1" dirty="0">
                <a:latin typeface="Segoe Print" panose="02000600000000000000" pitchFamily="2" charset="0"/>
                <a:ea typeface="Times New Roman"/>
                <a:cs typeface="Times New Roman"/>
              </a:rPr>
              <a:t>- Перепрыгнуть лесные </a:t>
            </a:r>
            <a:r>
              <a:rPr lang="ru-RU" b="1" dirty="0" smtClean="0">
                <a:latin typeface="Segoe Print" panose="02000600000000000000" pitchFamily="2" charset="0"/>
                <a:ea typeface="Times New Roman"/>
                <a:cs typeface="Times New Roman"/>
              </a:rPr>
              <a:t>ручейки, - </a:t>
            </a:r>
            <a:r>
              <a:rPr lang="ru-RU" b="1" dirty="0">
                <a:latin typeface="Segoe Print" panose="02000600000000000000" pitchFamily="2" charset="0"/>
                <a:ea typeface="Times New Roman"/>
                <a:cs typeface="Times New Roman"/>
              </a:rPr>
              <a:t>Переправа через болото по «болотным кочкам</a:t>
            </a:r>
            <a:r>
              <a:rPr lang="ru-RU" b="1" dirty="0" smtClean="0">
                <a:latin typeface="Segoe Print" panose="02000600000000000000" pitchFamily="2" charset="0"/>
                <a:ea typeface="Times New Roman"/>
                <a:cs typeface="Times New Roman"/>
              </a:rPr>
              <a:t>»,                                  - </a:t>
            </a:r>
            <a:r>
              <a:rPr lang="ru-RU" b="1" dirty="0">
                <a:latin typeface="Segoe Print" panose="02000600000000000000" pitchFamily="2" charset="0"/>
                <a:ea typeface="Times New Roman"/>
                <a:cs typeface="Times New Roman"/>
              </a:rPr>
              <a:t>Перешагивание </a:t>
            </a:r>
            <a:r>
              <a:rPr lang="ru-RU" b="1" dirty="0" smtClean="0">
                <a:latin typeface="Segoe Print" panose="02000600000000000000" pitchFamily="2" charset="0"/>
                <a:ea typeface="Times New Roman"/>
                <a:cs typeface="Times New Roman"/>
              </a:rPr>
              <a:t>бревен, </a:t>
            </a:r>
            <a:r>
              <a:rPr lang="ru-RU" b="1" dirty="0">
                <a:latin typeface="Segoe Print" panose="02000600000000000000" pitchFamily="2" charset="0"/>
                <a:ea typeface="Times New Roman"/>
                <a:cs typeface="Times New Roman"/>
              </a:rPr>
              <a:t>- Ходьба по канату через ров</a:t>
            </a:r>
            <a:r>
              <a:rPr lang="ru-RU" b="1" dirty="0" smtClean="0">
                <a:latin typeface="Segoe Print" panose="02000600000000000000" pitchFamily="2" charset="0"/>
                <a:ea typeface="Times New Roman"/>
                <a:cs typeface="Times New Roman"/>
              </a:rPr>
              <a:t>.</a:t>
            </a:r>
            <a:endParaRPr lang="ru-RU" sz="1400" b="1" dirty="0">
              <a:latin typeface="Segoe Print" panose="02000600000000000000" pitchFamily="2" charset="0"/>
              <a:ea typeface="Calibri"/>
              <a:cs typeface="Times New Roman"/>
            </a:endParaRPr>
          </a:p>
        </p:txBody>
      </p:sp>
      <p:pic>
        <p:nvPicPr>
          <p:cNvPr id="5122" name="Picture 2" descr="D:\User files\Desktop\ФОТО ПРАЗДНИК ВОРОНЕЖ ЗАПОВЕДНИК\IMG_20190822_0945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16357"/>
            <a:ext cx="3060000" cy="229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798" y="2924944"/>
            <a:ext cx="3060000" cy="229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D:\User files\Desktop\ФОТО ПРАЗДНИК ВОРОНЕЖ ЗАПОВЕДНИК\IMG_20190822_09453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117" y="1447536"/>
            <a:ext cx="3060000" cy="229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4" y="4528695"/>
            <a:ext cx="3060000" cy="229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74080"/>
            <a:ext cx="3060000" cy="229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607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508318"/>
              </p:ext>
            </p:extLst>
          </p:nvPr>
        </p:nvGraphicFramePr>
        <p:xfrm>
          <a:off x="1043608" y="692696"/>
          <a:ext cx="7272808" cy="3286070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3744416"/>
                <a:gridCol w="352839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Segoe Print" panose="02000600000000000000" pitchFamily="2" charset="0"/>
                        </a:rPr>
                        <a:t>Мы в заповеднике друзья </a:t>
                      </a:r>
                      <a:endParaRPr lang="ru-RU" sz="1600" dirty="0">
                        <a:effectLst/>
                        <a:latin typeface="Segoe Print" panose="02000600000000000000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952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Segoe Print" panose="02000600000000000000" pitchFamily="2" charset="0"/>
                        </a:rPr>
                        <a:t>(шагаем)                                                                                                         </a:t>
                      </a:r>
                      <a:endParaRPr lang="ru-RU" sz="1600" b="0" dirty="0">
                        <a:effectLst/>
                        <a:latin typeface="Segoe Print" panose="02000600000000000000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Segoe Print" panose="02000600000000000000" pitchFamily="2" charset="0"/>
                        </a:rPr>
                        <a:t>И все мы дружная семья </a:t>
                      </a:r>
                      <a:endParaRPr lang="ru-RU" sz="1600" dirty="0">
                        <a:effectLst/>
                        <a:latin typeface="Segoe Print" panose="02000600000000000000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Segoe Print" panose="02000600000000000000" pitchFamily="2" charset="0"/>
                        </a:rPr>
                        <a:t>(шагаем, обнимаем себя)                                                                          </a:t>
                      </a:r>
                      <a:endParaRPr lang="ru-RU" sz="1600" b="0" dirty="0">
                        <a:effectLst/>
                        <a:latin typeface="Segoe Print" panose="02000600000000000000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Segoe Print" panose="02000600000000000000" pitchFamily="2" charset="0"/>
                        </a:rPr>
                        <a:t>Деревья выстроились в ряд </a:t>
                      </a:r>
                      <a:endParaRPr lang="ru-RU" sz="1600" dirty="0">
                        <a:effectLst/>
                        <a:latin typeface="Segoe Print" panose="02000600000000000000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Segoe Print" panose="02000600000000000000" pitchFamily="2" charset="0"/>
                        </a:rPr>
                        <a:t>(остановиться, встать по стойке смирно)                                         </a:t>
                      </a:r>
                      <a:endParaRPr lang="ru-RU" sz="1600">
                        <a:effectLst/>
                        <a:latin typeface="Segoe Print" panose="02000600000000000000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Segoe Print" panose="02000600000000000000" pitchFamily="2" charset="0"/>
                        </a:rPr>
                        <a:t>И каждый встрече с нами рад .</a:t>
                      </a:r>
                      <a:endParaRPr lang="ru-RU" sz="1600" dirty="0">
                        <a:effectLst/>
                        <a:latin typeface="Segoe Print" panose="02000600000000000000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Segoe Print" panose="02000600000000000000" pitchFamily="2" charset="0"/>
                        </a:rPr>
                        <a:t>(киваем головой)                                                                              </a:t>
                      </a:r>
                      <a:endParaRPr lang="ru-RU" sz="1600" dirty="0">
                        <a:effectLst/>
                        <a:latin typeface="Segoe Print" panose="02000600000000000000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Segoe Print" panose="02000600000000000000" pitchFamily="2" charset="0"/>
                        </a:rPr>
                        <a:t>Вот это гибкостью своею тешит взгляд, </a:t>
                      </a:r>
                      <a:endParaRPr lang="ru-RU" sz="1600" dirty="0">
                        <a:effectLst/>
                        <a:latin typeface="Segoe Print" panose="02000600000000000000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Segoe Print" panose="02000600000000000000" pitchFamily="2" charset="0"/>
                        </a:rPr>
                        <a:t>(наклоны в стороны)                                                                     </a:t>
                      </a:r>
                      <a:endParaRPr lang="ru-RU" sz="1600" dirty="0">
                        <a:effectLst/>
                        <a:latin typeface="Segoe Print" panose="02000600000000000000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Segoe Print" panose="02000600000000000000" pitchFamily="2" charset="0"/>
                        </a:rPr>
                        <a:t>А это – высится сурово, как солдат</a:t>
                      </a:r>
                      <a:endParaRPr lang="ru-RU" sz="1600" dirty="0">
                        <a:effectLst/>
                        <a:latin typeface="Segoe Print" panose="02000600000000000000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Segoe Print" panose="02000600000000000000" pitchFamily="2" charset="0"/>
                        </a:rPr>
                        <a:t>(руки вверх)                                                                               </a:t>
                      </a:r>
                      <a:endParaRPr lang="ru-RU" sz="1600" dirty="0">
                        <a:effectLst/>
                        <a:latin typeface="Segoe Print" panose="02000600000000000000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Segoe Print" panose="02000600000000000000" pitchFamily="2" charset="0"/>
                        </a:rPr>
                        <a:t>Одно – раскидистые ветви простирает, </a:t>
                      </a:r>
                      <a:endParaRPr lang="ru-RU" sz="1600" dirty="0">
                        <a:effectLst/>
                        <a:latin typeface="Segoe Print" panose="02000600000000000000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Segoe Print" panose="02000600000000000000" pitchFamily="2" charset="0"/>
                        </a:rPr>
                        <a:t>(руки в стороны)                                                                                                    </a:t>
                      </a:r>
                      <a:endParaRPr lang="ru-RU" sz="1600" dirty="0">
                        <a:effectLst/>
                        <a:latin typeface="Segoe Print" panose="02000600000000000000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38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Segoe Print" panose="02000600000000000000" pitchFamily="2" charset="0"/>
                        </a:rPr>
                        <a:t>Другое – на ветру трепещет и играет. </a:t>
                      </a:r>
                      <a:endParaRPr lang="ru-RU" sz="1600" dirty="0">
                        <a:effectLst/>
                        <a:latin typeface="Segoe Print" panose="02000600000000000000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Segoe Print" panose="02000600000000000000" pitchFamily="2" charset="0"/>
                        </a:rPr>
                        <a:t>(руки вверху, качаются, как ветви</a:t>
                      </a:r>
                      <a:r>
                        <a:rPr lang="ru-RU" sz="1600" dirty="0" smtClean="0">
                          <a:effectLst/>
                          <a:latin typeface="Segoe Print" panose="02000600000000000000" pitchFamily="2" charset="0"/>
                        </a:rPr>
                        <a:t>)</a:t>
                      </a:r>
                      <a:endParaRPr lang="ru-RU" sz="1600" dirty="0"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43608" y="157992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 </a:t>
            </a:r>
            <a:r>
              <a:rPr lang="ru-RU" sz="20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Динамическая пауза «Мы в заповеднике друзья»</a:t>
            </a:r>
            <a:endParaRPr lang="ru-RU" sz="2000" b="1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163524"/>
            <a:ext cx="3240000" cy="2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155424"/>
            <a:ext cx="3240000" cy="2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798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936" y="3950933"/>
            <a:ext cx="2520000" cy="166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s://avatars.mds.yandex.net/get-pdb/1058492/0fa29233-5744-4a94-9811-e5b155620154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149500"/>
            <a:ext cx="2520000" cy="167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4" y="5141394"/>
            <a:ext cx="2520000" cy="1678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https://images-wixmp-ed30a86b8c4ca887773594c2.wixmp.com/f/187c22f0-552a-423f-94ce-e0e2087135ad/d9jzbqs-07299d2b-f823-438c-8b72-52b61d1b4c6c.jpg/v1/fill/w_1024,h_683,q_75,strp/red_deer_by_quiet_bliss_d9jzbqs-fullview.jpg?token=eyJ0eXAiOiJKV1QiLCJhbGciOiJIUzI1NiJ9.eyJzdWIiOiJ1cm46YXBwOjdlMGQxODg5ODIyNjQzNzNhNWYwZDQxNWVhMGQyNmUwIiwiaXNzIjoidXJuOmFwcDo3ZTBkMTg4OTgyMjY0MzczYTVmMGQ0MTVlYTBkMjZlMCIsIm9iaiI6W1t7ImhlaWdodCI6Ijw9NjgzIiwicGF0aCI6IlwvZlwvMTg3YzIyZjAtNTUyYS00MjNmLTk0Y2UtZTBlMjA4NzEzNWFkXC9kOWp6YnFzLTA3Mjk5ZDJiLWY4MjMtNDM4Yy04YjcyLTUyYjYxZDFiNGM2Yy5qcGciLCJ3aWR0aCI6Ijw9MTAyNCJ9XV0sImF1ZCI6WyJ1cm46c2VydmljZTppbWFnZS5vcGVyYXRpb25zIl19.sxksSJl8Ov6qIZ2CY-xkHx1fMpzi7-NtDknXzHwabb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996" y="3933056"/>
            <a:ext cx="2520000" cy="168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254040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Р</a:t>
            </a:r>
            <a:r>
              <a:rPr lang="ru-RU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ассматривание </a:t>
            </a:r>
            <a:r>
              <a:rPr lang="ru-RU" b="1" dirty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фотографий </a:t>
            </a:r>
            <a:r>
              <a:rPr lang="ru-RU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животных                    Воронежского заповедника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3240000" cy="2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 descr="D:\User files\Desktop\ФОТО ПРАЗДНИК ВОРОНЕЖ ЗАПОВЕДНИК\IMG_20190822_09532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64359"/>
            <a:ext cx="3240000" cy="2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43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53073"/>
            <a:ext cx="3240000" cy="2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D:\User files\Desktop\ФОТО ПРАЗДНИК ВОРОНЕЖ ЗАПОВЕДНИК\IMG_20190822_0955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653073"/>
            <a:ext cx="3240000" cy="2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:\User files\Desktop\ФОТО ПРАЗДНИК ВОРОНЕЖ ЗАПОВЕДНИК\IMG_20190822_0955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950" y="4221088"/>
            <a:ext cx="3240000" cy="2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D:\User files\Desktop\ФОТО ПРАЗДНИК ВОРОНЕЖ ЗАПОВЕДНИК\IMG_20190822_09554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244660"/>
            <a:ext cx="3240000" cy="2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95536" y="188640"/>
            <a:ext cx="835292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Дыхательное упражнение «Задержи </a:t>
            </a:r>
            <a:r>
              <a:rPr lang="ru-RU" sz="2000" b="1" dirty="0">
                <a:solidFill>
                  <a:srgbClr val="FF0000"/>
                </a:solidFill>
                <a:latin typeface="Segoe Print" panose="02000600000000000000" pitchFamily="2" charset="0"/>
              </a:rPr>
              <a:t>дыхание</a:t>
            </a:r>
            <a:r>
              <a:rPr lang="ru-RU" sz="20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»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endParaRPr lang="ru-RU" sz="2000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Исходное положение: </a:t>
            </a:r>
            <a:r>
              <a:rPr lang="ru-RU" b="1" dirty="0" smtClean="0">
                <a:latin typeface="Segoe Print" panose="02000600000000000000" pitchFamily="2" charset="0"/>
              </a:rPr>
              <a:t>Стоя</a:t>
            </a:r>
            <a:r>
              <a:rPr lang="ru-RU" b="1" dirty="0">
                <a:latin typeface="Segoe Print" panose="02000600000000000000" pitchFamily="2" charset="0"/>
              </a:rPr>
              <a:t>, сидя или лежа. </a:t>
            </a:r>
            <a:endParaRPr lang="ru-RU" b="1" dirty="0" smtClean="0">
              <a:latin typeface="Segoe Print" panose="02000600000000000000" pitchFamily="2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Выполнение: </a:t>
            </a:r>
            <a:r>
              <a:rPr lang="ru-RU" b="1" dirty="0" smtClean="0">
                <a:latin typeface="Segoe Print" panose="02000600000000000000" pitchFamily="2" charset="0"/>
              </a:rPr>
              <a:t>Закрыть </a:t>
            </a:r>
            <a:r>
              <a:rPr lang="ru-RU" b="1" dirty="0">
                <a:latin typeface="Segoe Print" panose="02000600000000000000" pitchFamily="2" charset="0"/>
              </a:rPr>
              <a:t>глаза, постараться успокоиться, расслабиться. Делаем глубокий вдох и задерживаем дыхание насколько возможно. Выполняем 5-10 раз.</a:t>
            </a:r>
            <a:endParaRPr lang="ru-RU" b="1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  <a:p>
            <a:pPr algn="ctr"/>
            <a:endParaRPr lang="ru-RU" b="1" dirty="0">
              <a:solidFill>
                <a:srgbClr val="C00000"/>
              </a:solidFill>
              <a:latin typeface="Segoe Print" panose="02000600000000000000" pitchFamily="2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</a:t>
            </a:r>
            <a:endParaRPr lang="ru-RU" sz="2000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963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0"/>
            <a:ext cx="8229600" cy="1143000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Сюрпризный </a:t>
            </a: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момент «Приход бобра</a:t>
            </a: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»</a:t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</a:rPr>
              <a:t>Эстафета </a:t>
            </a: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Calibri"/>
              </a:rPr>
              <a:t>«Помоги построить </a:t>
            </a: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</a:rPr>
              <a:t>бобру </a:t>
            </a: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Calibri"/>
              </a:rPr>
              <a:t>дом</a:t>
            </a: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Calibri"/>
              </a:rPr>
              <a:t>»</a:t>
            </a:r>
            <a:endParaRPr lang="ru-RU" sz="1800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09409"/>
            <a:ext cx="3240000" cy="2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20041"/>
            <a:ext cx="3240000" cy="2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3240000" cy="2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851" y="980728"/>
            <a:ext cx="3240000" cy="2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851" y="2059343"/>
            <a:ext cx="2430000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09638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2703</TotalTime>
  <Words>540</Words>
  <Application>Microsoft Office PowerPoint</Application>
  <PresentationFormat>Экран (4:3)</PresentationFormat>
  <Paragraphs>89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МБДОУ «Центр развития ребенка – детский сад № 117»                                                            г. Воронеж                                                 Познавательно-развлекательный  досуг для дошкольников  «Путешествие в Воронежский заповедник»  Подготовили и провели воспитатели групп № 8, 7, 4, 3 Грибанова Светлана Валерьевна, Мавричева Марина Юрьевна, Гудкова Инна Анатольевна, Олейник Оксана Валентиновна  2019 г. </vt:lpstr>
      <vt:lpstr>  Цель:  Формировать представления детей о Воронежском государственном природном биосферном заповеднике имени В. М. Пескова.                                                    </vt:lpstr>
      <vt:lpstr>                                              Задачи: - развивать интерес к изучению родного края, умение делать выводы;                                                                                                               - познакомить с заповедником, водными ресурсами, охраняемыми видами растений и животных Воронежской области;                                                                                                                                                   - расширять представление детей о лесе и о его обитателях;                                                                                                    - воспитывать интерес у детей к жизни леса, умения вести себя в лесу;                                                                                                       - воспитывать любовь, бережное отношение к природе, проявлять заботу и внимание ко всему живому, формировать доброжелательность;                                                                                                                      - воспитывать чувства гордости, любви, ответственности за родную природу, бережное отношение к ней;                                                                                                                                                                               - развивать память, связную речь, умение анализировать;                                                                                                           - развивать двигательные умения детей.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Сюрпризный момент «Приход бобра» Эстафета «Помоги построить бобру дом»</vt:lpstr>
      <vt:lpstr>Правила поведения в заповеднике Словесная игра «Правила поведения в лесу»</vt:lpstr>
      <vt:lpstr>Физкультурная минутка «Лес»</vt:lpstr>
      <vt:lpstr>Презентация PowerPoint</vt:lpstr>
      <vt:lpstr>                                                                          </vt:lpstr>
      <vt:lpstr>Игра-соревнование «Уборка мусора»</vt:lpstr>
      <vt:lpstr>Физкультурная минутка                                  «Прогулка в заповедник»</vt:lpstr>
      <vt:lpstr>Изготовление герба Воронежского заповедника</vt:lpstr>
      <vt:lpstr> Итогом празднования 85-летия Воронежской области стал                                                                     Познавательно-развлекательный досуг                               «Путешествие в Воронежский заповедник»                                Досуг подготовили и провели:                                                     воспитатель гр. №8 Грибанова С.В. - Научный сотрудник - биолог,  воспитатель гр. №7 Мавричева М.Ю. - Экскурсовод,                                                                    воспитатель гр. №4 Гудкова И.А. - Научный сотрудник - ботаник,                                                        воспитатель гр. №3 Олейник О.В. - Бобер.                                                                             Музыкальный руководитель Китина О.Б. - Музыкальное сопровождение воспитатель гр. №4 Постникова Е.И. - Фотосъемка 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 «Светлый край берез,  моя Россия» 3</dc:title>
  <dc:creator>Ольга Михайловна</dc:creator>
  <cp:lastModifiedBy>Windows User</cp:lastModifiedBy>
  <cp:revision>234</cp:revision>
  <dcterms:created xsi:type="dcterms:W3CDTF">2014-10-10T20:01:10Z</dcterms:created>
  <dcterms:modified xsi:type="dcterms:W3CDTF">2020-12-13T11:16:27Z</dcterms:modified>
</cp:coreProperties>
</file>