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02D7-FE87-4217-B4BC-5CBAB2831573}" type="datetimeFigureOut">
              <a:rPr lang="es-AR" smtClean="0"/>
              <a:t>17/02/2016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3BA41-2A9D-4D47-B102-D7174B605B3C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blogs.hazteoir.org/teresadejesus/files/2011/04/P4210139.jpg"/>
          <p:cNvPicPr>
            <a:picLocks noChangeAspect="1" noChangeArrowheads="1"/>
          </p:cNvPicPr>
          <p:nvPr/>
        </p:nvPicPr>
        <p:blipFill>
          <a:blip r:embed="rId2" cstate="print"/>
          <a:srcRect b="20600"/>
          <a:stretch>
            <a:fillRect/>
          </a:stretch>
        </p:blipFill>
        <p:spPr bwMode="auto">
          <a:xfrm>
            <a:off x="0" y="548680"/>
            <a:ext cx="9144000" cy="5445224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s-AR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Vía Crucis de Medjugorje</a:t>
            </a:r>
            <a:endParaRPr lang="es-AR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35844" name="Picture 4" descr="http://rosasparalagospa.files.wordpress.com/2013/02/estampa-gospa-yo-confio-en-ti.jpg"/>
          <p:cNvPicPr>
            <a:picLocks noChangeAspect="1" noChangeArrowheads="1"/>
          </p:cNvPicPr>
          <p:nvPr/>
        </p:nvPicPr>
        <p:blipFill>
          <a:blip r:embed="rId3" cstate="print"/>
          <a:srcRect l="8534" t="4097" r="7546" b="18513"/>
          <a:stretch>
            <a:fillRect/>
          </a:stretch>
        </p:blipFill>
        <p:spPr bwMode="auto">
          <a:xfrm>
            <a:off x="7063280" y="3068960"/>
            <a:ext cx="2080720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http://www.santorosario.net/viacrucismedjugorje/gesu.jpg"/>
          <p:cNvPicPr>
            <a:picLocks noChangeAspect="1" noChangeArrowheads="1"/>
          </p:cNvPicPr>
          <p:nvPr/>
        </p:nvPicPr>
        <p:blipFill>
          <a:blip r:embed="rId4" cstate="print"/>
          <a:srcRect l="38503" t="1144" r="38910" b="78488"/>
          <a:stretch>
            <a:fillRect/>
          </a:stretch>
        </p:blipFill>
        <p:spPr bwMode="auto">
          <a:xfrm>
            <a:off x="0" y="2996952"/>
            <a:ext cx="2051720" cy="27585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8" name="Picture 8" descr="https://i.ytimg.com/vi/-N0Dto5s9fg/maxresdefault.jpg"/>
          <p:cNvPicPr>
            <a:picLocks noChangeAspect="1" noChangeArrowheads="1"/>
          </p:cNvPicPr>
          <p:nvPr/>
        </p:nvPicPr>
        <p:blipFill>
          <a:blip r:embed="rId5" cstate="print"/>
          <a:srcRect l="30219" t="-3994" r="34579" b="-1911"/>
          <a:stretch>
            <a:fillRect/>
          </a:stretch>
        </p:blipFill>
        <p:spPr bwMode="auto">
          <a:xfrm>
            <a:off x="827584" y="5883122"/>
            <a:ext cx="576064" cy="974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Séptima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cae por segunda vez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060848"/>
            <a:ext cx="5724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es-AR" dirty="0" smtClean="0">
                <a:latin typeface="Garamond" pitchFamily="18" charset="0"/>
              </a:rPr>
              <a:t>“Jesús dijo: “Mi alma tiene una tristeza de muerte…” y yéndose un poco lejos, al primer lugar cayó al suelo y oró que si fuera posible se apartara ese cáliz”</a:t>
            </a:r>
            <a:br>
              <a:rPr lang="es-AR" dirty="0" smtClean="0">
                <a:latin typeface="Garamond" pitchFamily="18" charset="0"/>
              </a:rPr>
            </a:br>
            <a:r>
              <a:rPr lang="es-AR" dirty="0" smtClean="0">
                <a:latin typeface="Garamond" pitchFamily="18" charset="0"/>
              </a:rPr>
              <a:t> (</a:t>
            </a:r>
            <a:r>
              <a:rPr lang="es-AR" dirty="0" err="1" smtClean="0">
                <a:latin typeface="Garamond" pitchFamily="18" charset="0"/>
              </a:rPr>
              <a:t>Mc.</a:t>
            </a:r>
            <a:r>
              <a:rPr lang="es-AR" dirty="0" smtClean="0">
                <a:latin typeface="Garamond" pitchFamily="18" charset="0"/>
              </a:rPr>
              <a:t> 14, 34-35</a:t>
            </a:r>
            <a:r>
              <a:rPr lang="es-AR" dirty="0">
                <a:latin typeface="Garamond" pitchFamily="18" charset="0"/>
              </a:rPr>
              <a:t>)</a:t>
            </a:r>
            <a:endParaRPr lang="es-AR" dirty="0" smtClean="0">
              <a:latin typeface="Garamond" pitchFamily="18" charset="0"/>
            </a:endParaRP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2530" name="Picture 2" descr="https://fbcdn-sphotos-f-a.akamaihd.net/hphotos-ak-xfp1/v/t1.0-9/10396273_948317111846185_4769750845166886147_n.jpg?oh=26681737139d9362cc99c13a925e88ca&amp;oe=57601A21&amp;__gda__=1462699432_d36a6d0b671c80c884510380eef18c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2699020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Octava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consuela a las mujeres de Jerusalén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060848"/>
            <a:ext cx="57241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“Lo seguía una gran cantidad del pueblo y las mujeres se golpeaban el pecho y lamentándose de él. Pero Jesús, viéndolas les dice: “Hijas de Jerusalén, no lloren por mi, lloren por sus hijos”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Lc 23,27-28)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5602" name="Picture 2" descr="https://fbcdn-sphotos-e-a.akamaihd.net/hphotos-ak-xaf1/v/t1.0-9/11053916_948317118512851_1906902078862829545_n.jpg?oh=fda4d1dda53712d429451f0ef6893bbd&amp;oe=576BCAED&amp;__gda__=1466674780_9c3baff3c47f6968e4f5a8bd70444e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2651762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Novena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cae por tercera vez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060848"/>
            <a:ext cx="57241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“Vengan a mí, todos los que se sientan cansados y oprimidos, y yo los aliviaré. </a:t>
            </a:r>
          </a:p>
          <a:p>
            <a:r>
              <a:rPr lang="it-IT" dirty="0" smtClean="0">
                <a:latin typeface="Garamond" pitchFamily="18" charset="0"/>
              </a:rPr>
              <a:t>Tómense de mi yugo, y aprendan de mí que soy manso y humilde de corazón, y se reconfortarán sus almas. Mi yugo es suave y dulce, y mi carga, ligera”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Mt 11,28-30)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6626" name="Picture 2" descr="https://scontent-gru2-1.xx.fbcdn.net/hphotos-xpa1/v/t1.0-9/15494_948317128512850_5454061576860870958_n.jpg?oh=f37c3327e44369fa8daafcc5b81d54ef&amp;oe=575D07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736304" cy="39108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Décima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despojado de sus vestiduras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276872"/>
            <a:ext cx="57241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“Se dividieron sus vestiduras, tirando a la suerte, tirando que se llevaba cada uno”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Mc 15,24)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8674" name="Picture 2" descr="https://scontent-gru2-1.xx.fbcdn.net/hphotos-xft1/v/t1.0-9/11024797_948317171846179_4633533450492230517_n.jpg?oh=69df5c7be189c380f4c7e320477fd315&amp;oe=576545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2680013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Undécima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clavado en la Cruz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31840" y="2276872"/>
            <a:ext cx="57241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“Eran las nueve de la mañana cuando lo crucificaron. La inscripción con motivo de su condena decía: “El rey de los judíos”. Con él crucificaron dos ladrones, uno a la derecha y otro, a su izquierda”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Mc 15,25-27)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30722" name="Picture 2" descr="https://scontent-gru2-1.xx.fbcdn.net/hphotos-xat1/v/t1.0-9/11070259_948317178512845_194685719709442522_n.jpg?oh=ef80f72a96fe1ff572a03403baf6fabf&amp;oe=576BAF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2506444" cy="3573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Duodécima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muere en la Cruz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59832" y="1484784"/>
            <a:ext cx="58326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“Llegado el mediodía, se oscureció toda la tierra, a las tres de la tarde. A esa hora, Jesús gritó fuerte: </a:t>
            </a:r>
          </a:p>
          <a:p>
            <a:r>
              <a:rPr lang="it-IT" dirty="0" smtClean="0">
                <a:latin typeface="Garamond" pitchFamily="18" charset="0"/>
              </a:rPr>
              <a:t>Alle </a:t>
            </a:r>
            <a:r>
              <a:rPr lang="it-IT" dirty="0">
                <a:latin typeface="Garamond" pitchFamily="18" charset="0"/>
              </a:rPr>
              <a:t>tre Gesù gridò con voce forte</a:t>
            </a:r>
            <a:r>
              <a:rPr lang="it-IT" dirty="0" smtClean="0">
                <a:latin typeface="Garamond" pitchFamily="18" charset="0"/>
              </a:rPr>
              <a:t>: «</a:t>
            </a:r>
            <a:r>
              <a:rPr lang="it-IT" dirty="0">
                <a:latin typeface="Garamond" pitchFamily="18" charset="0"/>
              </a:rPr>
              <a:t>Eloì, Eloì, lemà sabactàni?», </a:t>
            </a:r>
            <a:r>
              <a:rPr lang="it-IT" dirty="0" smtClean="0">
                <a:latin typeface="Garamond" pitchFamily="18" charset="0"/>
              </a:rPr>
              <a:t>que significa “¡Dios mío, Dios mío! ¿Por qué me abandonaste?”.  Alguien corrió, empapó una esonja con aceite y en una caña le dió de beber. Dando un fuerte grito, expiró. </a:t>
            </a:r>
            <a:r>
              <a:rPr lang="es-AR" dirty="0" smtClean="0">
                <a:latin typeface="Garamond" pitchFamily="18" charset="0"/>
              </a:rPr>
              <a:t>El centurión (…) dijo </a:t>
            </a:r>
            <a:r>
              <a:rPr lang="es-AR" dirty="0">
                <a:latin typeface="Garamond" pitchFamily="18" charset="0"/>
              </a:rPr>
              <a:t>: " Verdaderamente este hombre era Hijo de Dios . "</a:t>
            </a:r>
            <a:endParaRPr lang="it-IT" dirty="0" smtClean="0">
              <a:latin typeface="Garamond" pitchFamily="18" charset="0"/>
            </a:endParaRP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Mc 15,33-39)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31746" name="Picture 2" descr="https://scontent-gru2-1.xx.fbcdn.net/hphotos-xtp1/v/t1.0-9/13776_948317191846177_2572633716507578936_n.jpg?oh=d5a7d75ae0c0de0a0d693ba1b17b75a8&amp;oe=57673E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829052" cy="3957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Decimotercera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colocado en brazos de María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59832" y="1628800"/>
            <a:ext cx="58326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“Estaban al pie de la Cruz de Jesús su Madre, la hermana de su Madre, María Cleofás, y María Magdalena. </a:t>
            </a:r>
          </a:p>
          <a:p>
            <a:r>
              <a:rPr lang="it-IT" dirty="0" smtClean="0">
                <a:latin typeface="Garamond" pitchFamily="18" charset="0"/>
              </a:rPr>
              <a:t>Llegó un soldado y viendo que estaba muerto, uno de los soldados le traspasó el costado con una lanza, y de repente surgió sangre y agua. Después, José de Arimatea pidió a Pilato el Cuerpo de Jesús</a:t>
            </a:r>
          </a:p>
          <a:p>
            <a:r>
              <a:rPr lang="it-IT" dirty="0" smtClean="0">
                <a:latin typeface="Garamond" pitchFamily="18" charset="0"/>
              </a:rPr>
              <a:t>(Jn. </a:t>
            </a:r>
            <a:r>
              <a:rPr lang="it-IT" dirty="0">
                <a:latin typeface="Garamond" pitchFamily="18" charset="0"/>
              </a:rPr>
              <a:t>19,25.32-34.38)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32770" name="Picture 2" descr="https://scontent-gru2-1.xx.fbcdn.net/hphotos-xpf1/v/t1.0-9/10997624_948317288512834_8520805084271390812_n.jpg?oh=1a11aac23902273bb6b71b53fb8dcbac&amp;oe=5725B79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2555653" cy="3688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Decimocuarta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colocado en un Sepulcro Nuevo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59832" y="1628800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es-AR" dirty="0" smtClean="0">
                <a:latin typeface="Garamond" pitchFamily="18" charset="0"/>
              </a:rPr>
              <a:t>“</a:t>
            </a:r>
            <a:r>
              <a:rPr lang="es-AR" dirty="0" err="1" smtClean="0">
                <a:latin typeface="Garamond" pitchFamily="18" charset="0"/>
              </a:rPr>
              <a:t>Pilato</a:t>
            </a:r>
            <a:r>
              <a:rPr lang="es-AR" dirty="0" smtClean="0">
                <a:latin typeface="Garamond" pitchFamily="18" charset="0"/>
              </a:rPr>
              <a:t>, informado por el Centurión, concede el cuerpo a José. Compró un lienzo y lo bajó de la cruz, envolviéndolo con el lienzo, lo depositó en un sepulcro escarbado en la roca. Después colocó una piedra en la entrada del Sepulcro. En tanto, María Magdalena y María, Madre de José estaban observando donde lo habían  dispuesto”</a:t>
            </a:r>
            <a:r>
              <a:rPr lang="it-IT" dirty="0" smtClean="0"/>
              <a:t> (</a:t>
            </a:r>
            <a:r>
              <a:rPr lang="it-IT" dirty="0" smtClean="0">
                <a:latin typeface="Garamond" pitchFamily="18" charset="0"/>
              </a:rPr>
              <a:t>Mc </a:t>
            </a:r>
            <a:r>
              <a:rPr lang="it-IT" dirty="0">
                <a:latin typeface="Garamond" pitchFamily="18" charset="0"/>
              </a:rPr>
              <a:t>15,45-47)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33794" name="Picture 2" descr="https://fbcdn-sphotos-b-a.akamaihd.net/hphotos-ak-xfa1/v/t1.0-9/11081131_948317301846166_623001318268778614_n.jpg?oh=9e6877070e9671094d5d00a2c3828ecf&amp;oe=57281366&amp;__gda__=1462103094_5ebdac977fea9fdfd39ad48b51048d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2729067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Aguardamos tu Resurrección en Pascua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¡Jesús, Sálvanos!</a:t>
            </a:r>
            <a:endParaRPr lang="es-AR" dirty="0">
              <a:latin typeface="Gabriola" pitchFamily="82" charset="0"/>
            </a:endParaRPr>
          </a:p>
        </p:txBody>
      </p:sp>
      <p:pic>
        <p:nvPicPr>
          <p:cNvPr id="34818" name="Picture 2" descr="https://fbcdn-sphotos-d-a.akamaihd.net/hphotos-ak-xfa1/v/t1.0-9/11015833_948317335179496_6813756576865789649_n.jpg?oh=51f31ab18476558263c1d791c562236c&amp;oe=575B71AC&amp;__gda__=1462541210_40a3ba10b42b51455c969e1bfae61e9f"/>
          <p:cNvPicPr>
            <a:picLocks noChangeAspect="1" noChangeArrowheads="1"/>
          </p:cNvPicPr>
          <p:nvPr/>
        </p:nvPicPr>
        <p:blipFill>
          <a:blip r:embed="rId2" cstate="print"/>
          <a:srcRect l="20045" t="21087" b="9066"/>
          <a:stretch>
            <a:fillRect/>
          </a:stretch>
        </p:blipFill>
        <p:spPr bwMode="auto">
          <a:xfrm>
            <a:off x="2339752" y="1844824"/>
            <a:ext cx="4021088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brerofiel.s3.amazonaws.com/wp-content/uploads/2014/04/Isa%C3%ADas-53-El-misterio-del-Mes%C3%AD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211960" cy="2802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4283968" y="620688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dirty="0" smtClean="0">
                <a:latin typeface="Gabriola" pitchFamily="82" charset="0"/>
              </a:rPr>
              <a:t>¿Cómo se reza el </a:t>
            </a:r>
          </a:p>
          <a:p>
            <a:pPr algn="ctr"/>
            <a:r>
              <a:rPr lang="es-AR" sz="4000" dirty="0" smtClean="0">
                <a:latin typeface="Gabriola" pitchFamily="82" charset="0"/>
              </a:rPr>
              <a:t>Santo Vía Crucis?</a:t>
            </a:r>
            <a:endParaRPr lang="es-AR" sz="4000" dirty="0">
              <a:latin typeface="Gabriola" pitchFamily="8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3212976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latin typeface="Garamond" pitchFamily="18" charset="0"/>
              </a:rPr>
              <a:t>El Vía Crucis se reza contemplando las 14 estaciones en las que murió Jesús. Se suele rezar junto a las imágenes que las representan en las iglesias y capillas. </a:t>
            </a:r>
          </a:p>
          <a:p>
            <a:r>
              <a:rPr lang="es-AR" dirty="0" smtClean="0">
                <a:latin typeface="Garamond" pitchFamily="18" charset="0"/>
              </a:rPr>
              <a:t>Se recomienda hacer una reflexión bíblica, se reza la jaculatoria “Te adoramos Cristo y te bendecimos, porque con tu Santa Cruz redimiste al mundo” y se reza Padrenuestro, Avemaría y Gloria por cada estación.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Se reza los días Viernes en Cuaresma y el Viernes Santo especialmente. </a:t>
            </a:r>
            <a:endParaRPr lang="es-AR" dirty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En Medjugorje se reza cuando se sube al Monte Krizevac, Monte de la Cruz y se encuentran las 14 estaciones representadas en Él.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es-AR" dirty="0" smtClean="0">
                <a:latin typeface="Gabriola" pitchFamily="82" charset="0"/>
              </a:rPr>
              <a:t>Oraciones preparatorias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1700808"/>
            <a:ext cx="57241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Oración inicial</a:t>
            </a:r>
          </a:p>
          <a:p>
            <a:r>
              <a:rPr lang="es-AR" dirty="0" smtClean="0">
                <a:latin typeface="Garamond" pitchFamily="18" charset="0"/>
              </a:rPr>
              <a:t>Jesús, quiero acompañarte en este Camino hacia el Calvario. Te ruego que envíes sobre mí tu Espíritu Santo para que pueda contemplar y meditar cada estación de tu muerte con el Corazón Doloroso de María, y aumentar mi repulsión hacia el pecado, la carne y la muerte del alma.</a:t>
            </a:r>
          </a:p>
          <a:p>
            <a:r>
              <a:rPr lang="es-AR" dirty="0" smtClean="0">
                <a:latin typeface="Garamond" pitchFamily="18" charset="0"/>
              </a:rPr>
              <a:t>Ayúdame a arrepentirme, a sufrir por cada vez que te clavo de nuevo en la cruz y por tus sufrimientos, ayúdame a santificarme.</a:t>
            </a:r>
          </a:p>
          <a:p>
            <a:r>
              <a:rPr lang="es-AR" dirty="0" smtClean="0">
                <a:latin typeface="Garamond" pitchFamily="18" charset="0"/>
              </a:rPr>
              <a:t>María Madre Dolorosa, ruega por mí para que se impriman las sagradas llagas de tu Divino Hijo en mi corazón.</a:t>
            </a:r>
          </a:p>
          <a:p>
            <a:r>
              <a:rPr lang="es-AR" dirty="0" smtClean="0">
                <a:latin typeface="Garamond" pitchFamily="18" charset="0"/>
              </a:rPr>
              <a:t>Amén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Tres Avemarías, Gloria y el Credo.</a:t>
            </a:r>
            <a:endParaRPr lang="es-AR" dirty="0">
              <a:latin typeface="Garamond" pitchFamily="18" charset="0"/>
            </a:endParaRPr>
          </a:p>
        </p:txBody>
      </p:sp>
      <p:pic>
        <p:nvPicPr>
          <p:cNvPr id="16386" name="Picture 2" descr="http://4.bp.blogspot.com/-11DMH3eOx-A/TXDG4jxezOI/AAAAAAAAHKA/kWEUQpRiL9o/s1600/Jesucristo.jpg"/>
          <p:cNvPicPr>
            <a:picLocks noChangeAspect="1" noChangeArrowheads="1"/>
          </p:cNvPicPr>
          <p:nvPr/>
        </p:nvPicPr>
        <p:blipFill>
          <a:blip r:embed="rId2" cstate="print"/>
          <a:srcRect l="7560" r="31961"/>
          <a:stretch>
            <a:fillRect/>
          </a:stretch>
        </p:blipFill>
        <p:spPr bwMode="auto">
          <a:xfrm>
            <a:off x="251520" y="1916832"/>
            <a:ext cx="288032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Primera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condenado a muerte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132856"/>
            <a:ext cx="57241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  <a:endParaRPr lang="es-AR" dirty="0" smtClean="0">
              <a:latin typeface="Garamond" pitchFamily="18" charset="0"/>
            </a:endParaRPr>
          </a:p>
          <a:p>
            <a:r>
              <a:rPr lang="it-IT" dirty="0" smtClean="0">
                <a:latin typeface="Garamond" pitchFamily="18" charset="0"/>
              </a:rPr>
              <a:t>“Pilato,  queriendo satisfacer a la multitud, dio la libertad a Barrabás y después de hacer flagelar a Jesús, lo entregó para que fuera crucificado” 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Mc 15,15)</a:t>
            </a:r>
          </a:p>
          <a:p>
            <a:endParaRPr lang="es-AR" b="1" dirty="0" smtClean="0">
              <a:latin typeface="Garamond" pitchFamily="18" charset="0"/>
            </a:endParaRP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pic>
        <p:nvPicPr>
          <p:cNvPr id="17412" name="Picture 4" descr="https://fbcdn-sphotos-c-a.akamaihd.net/hphotos-ak-xfl1/v/t1.0-9/10431667_948316931846203_7148391975850592552_n.jpg?oh=559270d086d7712be54736540e566146&amp;oe=575C7E21&amp;__gda__=1465996067_2f68be907551f3de376902daffe72a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2875955" cy="4029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Segunda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es condenado a muerte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276872"/>
            <a:ext cx="57241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“...y Jesús, cargando la Cruz, subió al lugar llamado del Cráneo que en hebreo significa Gólgota” </a:t>
            </a:r>
          </a:p>
          <a:p>
            <a:r>
              <a:rPr lang="it-IT" dirty="0" smtClean="0">
                <a:latin typeface="Garamond" pitchFamily="18" charset="0"/>
              </a:rPr>
              <a:t>(Jn. </a:t>
            </a:r>
            <a:r>
              <a:rPr lang="it-IT" dirty="0">
                <a:latin typeface="Garamond" pitchFamily="18" charset="0"/>
              </a:rPr>
              <a:t>19,17)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pic>
        <p:nvPicPr>
          <p:cNvPr id="20482" name="Picture 2" descr="https://scontent-mia1-1.xx.fbcdn.net/hphotos-xfa1/v/t1.0-9/10931073_948316941846202_4273010375203089098_n.jpg?oh=bd3a461f9a98b53ddb11db061446fb58&amp;oe=576B1F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2818391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Tercera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cae por primera vez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348880"/>
            <a:ext cx="57241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“Si el grano de trigo no cae en tierra y muere, quedará solo, pero si muere, produce mucho fruto”. (Jn. </a:t>
            </a:r>
            <a:r>
              <a:rPr lang="it-IT" dirty="0">
                <a:latin typeface="Garamond" pitchFamily="18" charset="0"/>
              </a:rPr>
              <a:t>12,24)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19458" name="Picture 2" descr="https://scontent-mia1-1.xx.fbcdn.net/hphotos-xap1/v/t1.0-9/150791_948316938512869_7380849729464219269_n.jpg?oh=977245b2e019f34fc45d3ff612d6dce0&amp;oe=5730C17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2920703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Cuarta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Jesús se encuentra con María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060848"/>
            <a:ext cx="5724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“Simeón le dijo a María “Él es quien causará la ruina y la gloria de muchos en Israel, será signo de contradicción... Y ati, una espada te atravesará el Corazón” 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Lc 2,34-35</a:t>
            </a:r>
            <a:r>
              <a:rPr lang="it-IT" dirty="0" smtClean="0">
                <a:latin typeface="Garamond" pitchFamily="18" charset="0"/>
              </a:rPr>
              <a:t>)</a:t>
            </a:r>
            <a:endParaRPr lang="es-AR" dirty="0" smtClean="0">
              <a:latin typeface="Garamond" pitchFamily="18" charset="0"/>
            </a:endParaRP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1508" name="Picture 4" descr="https://fbcdn-sphotos-a-a.akamaihd.net/hphotos-ak-xft1/v/t1.0-9/11062868_948317008512862_6885274543253969076_n.jpg?oh=33dc4caea84f66cab2cfc703d5c508c2&amp;oe=575C8E5F&amp;__gda__=1461912021_ef43dafccd8ba6f8473052f8e7cc56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2972497" cy="4221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Quinta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El Cirineo ayuda a cargar la Cruz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132856"/>
            <a:ext cx="57241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“Por allí pasaba un tal Simón de Cirene, que venía del campo, padre de Alejandro y Rufo, lo obligaron a cargar la Cruz”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Mc 15,21)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4578" name="Picture 2" descr="https://scontent-mia1-1.xx.fbcdn.net/hphotos-xft1/v/t1.0-9/10313059_948317038512859_5534037931798171776_n.jpg?oh=64b2df3346ab7e82578e4c06a1a9816f&amp;oe=576621E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2952328" cy="4137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Gabriola" pitchFamily="82" charset="0"/>
              </a:rPr>
              <a:t>Sexta Estación</a:t>
            </a:r>
            <a:br>
              <a:rPr lang="es-AR" dirty="0" smtClean="0">
                <a:latin typeface="Gabriola" pitchFamily="82" charset="0"/>
              </a:rPr>
            </a:br>
            <a:r>
              <a:rPr lang="es-AR" dirty="0" smtClean="0">
                <a:latin typeface="Gabriola" pitchFamily="82" charset="0"/>
              </a:rPr>
              <a:t>Verónica le enjuaga el Rostro a Jesús</a:t>
            </a:r>
            <a:endParaRPr lang="es-AR" dirty="0">
              <a:latin typeface="Gabriola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2060848"/>
            <a:ext cx="5724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Garamond" pitchFamily="18" charset="0"/>
              </a:rPr>
              <a:t>Jaculatoria</a:t>
            </a:r>
          </a:p>
          <a:p>
            <a:r>
              <a:rPr lang="es-AR" dirty="0" smtClean="0">
                <a:latin typeface="Garamond" pitchFamily="18" charset="0"/>
              </a:rPr>
              <a:t>Te adoramos Cristo y te bendecimos, porque con tu Santa Cruz Redimiste al Mundo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Cita bíblica</a:t>
            </a:r>
          </a:p>
          <a:p>
            <a:r>
              <a:rPr lang="it-IT" dirty="0" smtClean="0">
                <a:latin typeface="Garamond" pitchFamily="18" charset="0"/>
              </a:rPr>
              <a:t>“No tenía belleza ni majestad que atrayeran a él, sin atractivo para desearlo. Despreciado y desechado entre los hombres, como uno de quien los hombres le esconden el rostro”</a:t>
            </a:r>
          </a:p>
          <a:p>
            <a:r>
              <a:rPr lang="it-IT" dirty="0" smtClean="0">
                <a:latin typeface="Garamond" pitchFamily="18" charset="0"/>
              </a:rPr>
              <a:t>(</a:t>
            </a:r>
            <a:r>
              <a:rPr lang="it-IT" dirty="0">
                <a:latin typeface="Garamond" pitchFamily="18" charset="0"/>
              </a:rPr>
              <a:t>Is 53,2-3)</a:t>
            </a:r>
          </a:p>
          <a:p>
            <a:endParaRPr lang="es-AR" dirty="0">
              <a:latin typeface="Garamond" pitchFamily="18" charset="0"/>
            </a:endParaRPr>
          </a:p>
          <a:p>
            <a:r>
              <a:rPr lang="es-AR" b="1" dirty="0" smtClean="0">
                <a:latin typeface="Garamond" pitchFamily="18" charset="0"/>
              </a:rPr>
              <a:t>Rezamos </a:t>
            </a:r>
            <a:endParaRPr lang="es-AR" dirty="0" smtClean="0">
              <a:latin typeface="Garamond" pitchFamily="18" charset="0"/>
            </a:endParaRPr>
          </a:p>
          <a:p>
            <a:r>
              <a:rPr lang="es-AR" dirty="0" smtClean="0">
                <a:latin typeface="Garamond" pitchFamily="18" charset="0"/>
              </a:rPr>
              <a:t>Padrenuestro,  Avemaría y Gloria</a:t>
            </a:r>
            <a:endParaRPr lang="es-AR" dirty="0">
              <a:latin typeface="Garamond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61501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Gabriola" pitchFamily="82" charset="0"/>
              </a:rPr>
              <a:t>Centro María Reina de la Paz - Argentina</a:t>
            </a:r>
            <a:endParaRPr lang="es-AR" sz="2800" dirty="0">
              <a:latin typeface="Gabriola" pitchFamily="82" charset="0"/>
            </a:endParaRPr>
          </a:p>
        </p:txBody>
      </p:sp>
      <p:pic>
        <p:nvPicPr>
          <p:cNvPr id="23554" name="Picture 2" descr="https://fbcdn-sphotos-h-a.akamaihd.net/hphotos-ak-xfa1/v/t1.0-9/11083656_948317048512858_4488588308670695195_n.jpg?oh=58683534613c17f44e182af4c22f7b9e&amp;oe=5770F4A5&amp;__gda__=1465668243_6ea8fc57435dc34515402db89e851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2821135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1397</Words>
  <Application>Microsoft Office PowerPoint</Application>
  <PresentationFormat>Presentación en pantalla (4:3)</PresentationFormat>
  <Paragraphs>177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Vía Crucis de Medjugorje</vt:lpstr>
      <vt:lpstr>Diapositiva 2</vt:lpstr>
      <vt:lpstr>Oraciones preparatorias</vt:lpstr>
      <vt:lpstr>Primera Estación Jesús es condenado a muerte</vt:lpstr>
      <vt:lpstr>Segunda Estación Jesús es condenado a muerte</vt:lpstr>
      <vt:lpstr>Tercera Estación Jesús cae por primera vez</vt:lpstr>
      <vt:lpstr>Cuarta Estación Jesús se encuentra con María</vt:lpstr>
      <vt:lpstr>Quinta Estación El Cirineo ayuda a cargar la Cruz</vt:lpstr>
      <vt:lpstr>Sexta Estación Verónica le enjuaga el Rostro a Jesús</vt:lpstr>
      <vt:lpstr>Séptima Estación Jesús cae por segunda vez</vt:lpstr>
      <vt:lpstr>Octava Estación Jesús consuela a las mujeres de Jerusalén</vt:lpstr>
      <vt:lpstr>Novena Estación Jesús cae por tercera vez</vt:lpstr>
      <vt:lpstr>Décima Estación Jesús es despojado de sus vestiduras</vt:lpstr>
      <vt:lpstr>Undécima Estación Jesús es clavado en la Cruz</vt:lpstr>
      <vt:lpstr>Duodécima Estación Jesús muere en la Cruz</vt:lpstr>
      <vt:lpstr>Decimotercera Estación Jesús es colocado en brazos de María</vt:lpstr>
      <vt:lpstr>Decimocuarta Estación Jesús es colocado en un Sepulcro Nuevo</vt:lpstr>
      <vt:lpstr>Aguardamos tu Resurrección en Pascua ¡Jesús, Sálvanos!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cecilia</dc:creator>
  <cp:lastModifiedBy>cecilia</cp:lastModifiedBy>
  <cp:revision>15</cp:revision>
  <dcterms:created xsi:type="dcterms:W3CDTF">2016-02-17T17:54:04Z</dcterms:created>
  <dcterms:modified xsi:type="dcterms:W3CDTF">2016-02-17T20:15:58Z</dcterms:modified>
</cp:coreProperties>
</file>