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  <p15:guide id="3" pos="340">
          <p15:clr>
            <a:srgbClr val="000000"/>
          </p15:clr>
        </p15:guide>
        <p15:guide id="4" orient="horz" pos="3974">
          <p15:clr>
            <a:srgbClr val="000000"/>
          </p15:clr>
        </p15:guide>
        <p15:guide id="5" pos="5420">
          <p15:clr>
            <a:srgbClr val="000000"/>
          </p15:clr>
        </p15:guide>
        <p15:guide id="6" orient="horz" pos="346">
          <p15:clr>
            <a:srgbClr val="000000"/>
          </p15:clr>
        </p15:guide>
        <p15:guide id="7" pos="476">
          <p15:clr>
            <a:srgbClr val="000000"/>
          </p15:clr>
        </p15:guide>
        <p15:guide id="8" orient="horz" pos="482">
          <p15:clr>
            <a:srgbClr val="000000"/>
          </p15:clr>
        </p15:guide>
        <p15:guide id="9" orient="horz" pos="3838">
          <p15:clr>
            <a:srgbClr val="000000"/>
          </p15:clr>
        </p15:guide>
        <p15:guide id="10" pos="5284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  <p:guide pos="340"/>
        <p:guide pos="3974" orient="horz"/>
        <p:guide pos="5420"/>
        <p:guide pos="346" orient="horz"/>
        <p:guide pos="476"/>
        <p:guide pos="482" orient="horz"/>
        <p:guide pos="3838" orient="horz"/>
        <p:guide pos="528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0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1" Type="http://schemas.openxmlformats.org/officeDocument/2006/relationships/theme" Target="theme/theme7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11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9" Type="http://schemas.openxmlformats.org/officeDocument/2006/relationships/slide" Target="slides/slide9.xml"/><Relationship Id="rId18" Type="http://schemas.openxmlformats.org/officeDocument/2006/relationships/slide" Target="slides/slide8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>
            <p:ph type="title"/>
          </p:nvPr>
        </p:nvSpPr>
        <p:spPr>
          <a:xfrm>
            <a:off x="457198" y="478895"/>
            <a:ext cx="8220075" cy="994306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d Slide">
  <p:cSld name="End Slid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with Box">
  <p:cSld name="Title Slide with Box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ims Slide">
  <p:cSld name="Aims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/>
          <p:nvPr>
            <p:ph idx="1" type="body"/>
          </p:nvPr>
        </p:nvSpPr>
        <p:spPr>
          <a:xfrm>
            <a:off x="628650" y="1127760"/>
            <a:ext cx="7886700" cy="140970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Char char="•"/>
              <a:defRPr sz="1665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Char char="•"/>
              <a:defRPr sz="148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theme" Target="../theme/theme3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6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3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23287" y="6196012"/>
            <a:ext cx="576262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457200" y="438150"/>
            <a:ext cx="8220075" cy="5957887"/>
          </a:xfrm>
          <a:prstGeom prst="roundRect">
            <a:avLst>
              <a:gd fmla="val 572" name="adj"/>
            </a:avLst>
          </a:prstGeom>
          <a:solidFill>
            <a:schemeClr val="lt1">
              <a:alpha val="89803"/>
            </a:schemeClr>
          </a:solidFill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6" name="Google Shape;16;p3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3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23287" y="6196012"/>
            <a:ext cx="576262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5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7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/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/>
          <p:nvPr/>
        </p:nvSpPr>
        <p:spPr>
          <a:xfrm>
            <a:off x="457200" y="438150"/>
            <a:ext cx="8220075" cy="5957887"/>
          </a:xfrm>
          <a:prstGeom prst="roundRect">
            <a:avLst>
              <a:gd fmla="val 572" name="adj"/>
            </a:avLst>
          </a:prstGeom>
          <a:solidFill>
            <a:schemeClr val="lt1">
              <a:alpha val="89803"/>
            </a:schemeClr>
          </a:solidFill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30" name="Google Shape;3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72437" y="5734050"/>
            <a:ext cx="576262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8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8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/>
          <p:nvPr/>
        </p:nvSpPr>
        <p:spPr>
          <a:xfrm>
            <a:off x="503237" y="2930525"/>
            <a:ext cx="8137525" cy="3414712"/>
          </a:xfrm>
          <a:prstGeom prst="roundRect">
            <a:avLst>
              <a:gd fmla="val 1384" name="adj"/>
            </a:avLst>
          </a:prstGeom>
          <a:solidFill>
            <a:srgbClr val="FFF9E7"/>
          </a:solidFill>
          <a:ln cap="rnd" cmpd="sng" w="25400">
            <a:solidFill>
              <a:srgbClr val="FEFBD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6" name="Google Shape;36;p10"/>
          <p:cNvSpPr/>
          <p:nvPr/>
        </p:nvSpPr>
        <p:spPr>
          <a:xfrm>
            <a:off x="503237" y="512762"/>
            <a:ext cx="8137525" cy="2192337"/>
          </a:xfrm>
          <a:prstGeom prst="roundRect">
            <a:avLst>
              <a:gd fmla="val 1384" name="adj"/>
            </a:avLst>
          </a:prstGeom>
          <a:solidFill>
            <a:srgbClr val="FFF9E7"/>
          </a:solidFill>
          <a:ln cap="rnd" cmpd="sng" w="25400">
            <a:solidFill>
              <a:srgbClr val="FEFBD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7" name="Google Shape;37;p10"/>
          <p:cNvSpPr txBox="1"/>
          <p:nvPr/>
        </p:nvSpPr>
        <p:spPr>
          <a:xfrm>
            <a:off x="628650" y="3071812"/>
            <a:ext cx="7886700" cy="53975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Success Criteria</a:t>
            </a:r>
            <a:endParaRPr/>
          </a:p>
        </p:txBody>
      </p:sp>
      <p:sp>
        <p:nvSpPr>
          <p:cNvPr id="38" name="Google Shape;38;p10"/>
          <p:cNvSpPr txBox="1"/>
          <p:nvPr/>
        </p:nvSpPr>
        <p:spPr>
          <a:xfrm>
            <a:off x="628650" y="735012"/>
            <a:ext cx="7886700" cy="53975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Aim</a:t>
            </a:r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628650" y="3467100"/>
            <a:ext cx="7886700" cy="14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252000" wrap="square" tIns="2520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Statement 1 Lorem ipsum dolor sit amet, consectetur adipiscing elit.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Statement 2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Sub statement</a:t>
            </a:r>
            <a:endParaRPr/>
          </a:p>
        </p:txBody>
      </p:sp>
      <p:sp>
        <p:nvSpPr>
          <p:cNvPr id="40" name="Google Shape;40;p10"/>
          <p:cNvSpPr/>
          <p:nvPr>
            <p:ph type="title"/>
          </p:nvPr>
        </p:nvSpPr>
        <p:spPr>
          <a:xfrm>
            <a:off x="490537" y="695325"/>
            <a:ext cx="8162925" cy="1150937"/>
          </a:xfrm>
          <a:prstGeom prst="roundRect">
            <a:avLst>
              <a:gd fmla="val 2082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0"/>
          <p:cNvSpPr/>
          <p:nvPr>
            <p:ph idx="1" type="body"/>
          </p:nvPr>
        </p:nvSpPr>
        <p:spPr>
          <a:xfrm>
            <a:off x="490537" y="1957387"/>
            <a:ext cx="8162925" cy="4387850"/>
          </a:xfrm>
          <a:prstGeom prst="roundRect">
            <a:avLst>
              <a:gd fmla="val 558" name="adj"/>
            </a:avLst>
          </a:prstGeom>
          <a:noFill/>
          <a:ln>
            <a:noFill/>
          </a:ln>
        </p:spPr>
        <p:txBody>
          <a:bodyPr anchorCtr="0" anchor="t" bIns="252000" lIns="252000" spcFirstLastPara="1" rIns="252000" wrap="square" tIns="25200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1C1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1C1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jpg"/><Relationship Id="rId4" Type="http://schemas.openxmlformats.org/officeDocument/2006/relationships/hyperlink" Target="https://en.wikipedia.org/wiki/File:Damavand_Mineral_Water_packs.jpg" TargetMode="External"/><Relationship Id="rId5" Type="http://schemas.openxmlformats.org/officeDocument/2006/relationships/hyperlink" Target="https://pixabay.com/en/bottles-water-steel-glass-774466/" TargetMode="External"/><Relationship Id="rId6" Type="http://schemas.openxmlformats.org/officeDocument/2006/relationships/image" Target="../media/image31.jpg"/><Relationship Id="rId7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Relationship Id="rId4" Type="http://schemas.openxmlformats.org/officeDocument/2006/relationships/hyperlink" Target="https://pixabay.com/p-421457/?no_redirect" TargetMode="External"/><Relationship Id="rId5" Type="http://schemas.openxmlformats.org/officeDocument/2006/relationships/image" Target="../media/image28.jpg"/><Relationship Id="rId6" Type="http://schemas.openxmlformats.org/officeDocument/2006/relationships/hyperlink" Target="https://www.flickr.com/photos/24907186@N07/2352391295" TargetMode="External"/><Relationship Id="rId7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jpg"/><Relationship Id="rId4" Type="http://schemas.openxmlformats.org/officeDocument/2006/relationships/hyperlink" Target="http://www.geograph.ie/photo/2774008" TargetMode="External"/><Relationship Id="rId5" Type="http://schemas.openxmlformats.org/officeDocument/2006/relationships/image" Target="../media/image35.png"/><Relationship Id="rId6" Type="http://schemas.openxmlformats.org/officeDocument/2006/relationships/hyperlink" Target="http://www.columbus.af.mil/News/Photos/igphoto/2001059339/" TargetMode="External"/><Relationship Id="rId7" Type="http://schemas.openxmlformats.org/officeDocument/2006/relationships/image" Target="../media/image3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jpg"/><Relationship Id="rId4" Type="http://schemas.openxmlformats.org/officeDocument/2006/relationships/hyperlink" Target="https://commons.wikimedia.org/wiki/File:Glitter_2006.jpg" TargetMode="External"/><Relationship Id="rId5" Type="http://schemas.openxmlformats.org/officeDocument/2006/relationships/hyperlink" Target="https://pixabay.com/en/drawing-child-figure-arts-talent-428383/" TargetMode="External"/><Relationship Id="rId6" Type="http://schemas.openxmlformats.org/officeDocument/2006/relationships/image" Target="../media/image33.jpg"/><Relationship Id="rId7" Type="http://schemas.openxmlformats.org/officeDocument/2006/relationships/image" Target="../media/image3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jpg"/><Relationship Id="rId4" Type="http://schemas.openxmlformats.org/officeDocument/2006/relationships/hyperlink" Target="https://commons.wikimedia.org/wiki/File:Kala_pathar_beach,_Havelock_Island,_Andaman,_India.jpg" TargetMode="External"/><Relationship Id="rId5" Type="http://schemas.openxmlformats.org/officeDocument/2006/relationships/image" Target="../media/image36.jpg"/><Relationship Id="rId6" Type="http://schemas.openxmlformats.org/officeDocument/2006/relationships/hyperlink" Target="https://www.pexels.com/photo/cascade-creek-environment-fern-460621/" TargetMode="External"/><Relationship Id="rId7" Type="http://schemas.openxmlformats.org/officeDocument/2006/relationships/image" Target="../media/image34.jpg"/><Relationship Id="rId8" Type="http://schemas.openxmlformats.org/officeDocument/2006/relationships/hyperlink" Target="https://pixabay.com/en/coral-coral-reef-reef-sea-567688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slide7.xml" TargetMode="External"/><Relationship Id="rId4" Type="http://schemas.openxmlformats.org/officeDocument/2006/relationships/hyperlink" Target="http://slide7.xml" TargetMode="External"/><Relationship Id="rId5" Type="http://schemas.openxmlformats.org/officeDocument/2006/relationships/hyperlink" Target="http://slide7.xml" TargetMode="External"/><Relationship Id="rId6" Type="http://schemas.openxmlformats.org/officeDocument/2006/relationships/hyperlink" Target="http://slide8.xml" TargetMode="External"/><Relationship Id="rId7" Type="http://schemas.openxmlformats.org/officeDocument/2006/relationships/hyperlink" Target="http://slide8.xml" TargetMode="External"/><Relationship Id="rId8" Type="http://schemas.openxmlformats.org/officeDocument/2006/relationships/hyperlink" Target="http://slide8.xml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Relationship Id="rId4" Type="http://schemas.openxmlformats.org/officeDocument/2006/relationships/hyperlink" Target="https://pixnio.com/objects/color-plastic-pencil-crayon-object-colorful" TargetMode="External"/><Relationship Id="rId5" Type="http://schemas.openxmlformats.org/officeDocument/2006/relationships/image" Target="../media/image5.jpg"/><Relationship Id="rId6" Type="http://schemas.openxmlformats.org/officeDocument/2006/relationships/hyperlink" Target="https://commons.wikimedia.org/wiki/File:Big_blue_plastic_chest_of_drawers_2.jpg" TargetMode="External"/><Relationship Id="rId7" Type="http://schemas.openxmlformats.org/officeDocument/2006/relationships/image" Target="../media/image9.jpg"/><Relationship Id="rId8" Type="http://schemas.openxmlformats.org/officeDocument/2006/relationships/hyperlink" Target="https://pixnio.com/objects/tools/yellow-scissors-object-hand-tool-metal-plastic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hyperlink" Target="https://www.flickr.com/photos/glenbowman/916311484" TargetMode="External"/><Relationship Id="rId5" Type="http://schemas.openxmlformats.org/officeDocument/2006/relationships/image" Target="../media/image8.jpg"/><Relationship Id="rId6" Type="http://schemas.openxmlformats.org/officeDocument/2006/relationships/hyperlink" Target="https://commons.wikimedia.org/wiki/File:Xbox-console.jpg" TargetMode="External"/><Relationship Id="rId7" Type="http://schemas.openxmlformats.org/officeDocument/2006/relationships/image" Target="../media/image19.jpg"/><Relationship Id="rId8" Type="http://schemas.openxmlformats.org/officeDocument/2006/relationships/hyperlink" Target="https://www.pexels.com/photo/hand-iphone-smartphone-browsing-40011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g"/><Relationship Id="rId4" Type="http://schemas.openxmlformats.org/officeDocument/2006/relationships/hyperlink" Target="https://pixabay.com/en/bottles-dump-floating-garbage-87342/" TargetMode="External"/><Relationship Id="rId5" Type="http://schemas.openxmlformats.org/officeDocument/2006/relationships/image" Target="../media/image23.jpg"/><Relationship Id="rId6" Type="http://schemas.openxmlformats.org/officeDocument/2006/relationships/hyperlink" Target="http://theconversation.com/chinas-aiib-helps-resolve-asias-soaring-infrastructure-needs-40518" TargetMode="External"/><Relationship Id="rId7" Type="http://schemas.openxmlformats.org/officeDocument/2006/relationships/image" Target="../media/image22.jpg"/><Relationship Id="rId8" Type="http://schemas.openxmlformats.org/officeDocument/2006/relationships/hyperlink" Target="https://www.flickr.com/photos/sebilden/11087410743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hyperlink" Target="https://commons.wikimedia.org/wiki/File:Baekeland.jp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Relationship Id="rId4" Type="http://schemas.openxmlformats.org/officeDocument/2006/relationships/hyperlink" Target="https://upload.wikimedia.org/wikipedia/commons/a/ab/Small_authentic_tupperware.JPG" TargetMode="External"/><Relationship Id="rId11" Type="http://schemas.openxmlformats.org/officeDocument/2006/relationships/hyperlink" Target="https://commons.wikimedia.org/wiki/File:Bofinger_Chair_red.JPG" TargetMode="External"/><Relationship Id="rId10" Type="http://schemas.openxmlformats.org/officeDocument/2006/relationships/hyperlink" Target="https://commons.wikimedia.org/wiki/File:4_Bic_Cristal_pens_and_caps.jpg" TargetMode="External"/><Relationship Id="rId12" Type="http://schemas.openxmlformats.org/officeDocument/2006/relationships/hyperlink" Target="https://pxhere.com/en/photo/816680" TargetMode="External"/><Relationship Id="rId9" Type="http://schemas.openxmlformats.org/officeDocument/2006/relationships/image" Target="../media/image16.jpg"/><Relationship Id="rId5" Type="http://schemas.openxmlformats.org/officeDocument/2006/relationships/image" Target="../media/image7.jpg"/><Relationship Id="rId6" Type="http://schemas.openxmlformats.org/officeDocument/2006/relationships/hyperlink" Target="http://www.publicdomainpictures.net/pictures/120000/velka/cartons-of-milk.jpg" TargetMode="External"/><Relationship Id="rId7" Type="http://schemas.openxmlformats.org/officeDocument/2006/relationships/image" Target="../media/image21.jpg"/><Relationship Id="rId8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slide15.xml" TargetMode="External"/><Relationship Id="rId4" Type="http://schemas.openxmlformats.org/officeDocument/2006/relationships/hyperlink" Target="http://slide15.xml" TargetMode="External"/><Relationship Id="rId5" Type="http://schemas.openxmlformats.org/officeDocument/2006/relationships/hyperlink" Target="http://slide15.xml" TargetMode="External"/><Relationship Id="rId6" Type="http://schemas.openxmlformats.org/officeDocument/2006/relationships/hyperlink" Target="https://upload.wikimedia.org/wikipedia/commons/7/70/Wysypisko.jpg" TargetMode="External"/><Relationship Id="rId7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slide15.xml" TargetMode="External"/><Relationship Id="rId4" Type="http://schemas.openxmlformats.org/officeDocument/2006/relationships/hyperlink" Target="http://slide15.xml" TargetMode="External"/><Relationship Id="rId5" Type="http://schemas.openxmlformats.org/officeDocument/2006/relationships/hyperlink" Target="http://slide15.xml" TargetMode="External"/><Relationship Id="rId6" Type="http://schemas.openxmlformats.org/officeDocument/2006/relationships/image" Target="../media/image18.jpg"/><Relationship Id="rId7" Type="http://schemas.openxmlformats.org/officeDocument/2006/relationships/hyperlink" Target="https://www.flickr.com/photos/oregonstateuniversity/21282786668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Relationship Id="rId4" Type="http://schemas.openxmlformats.org/officeDocument/2006/relationships/hyperlink" Target="about:blank" TargetMode="External"/><Relationship Id="rId5" Type="http://schemas.openxmlformats.org/officeDocument/2006/relationships/image" Target="../media/image12.jpg"/><Relationship Id="rId6" Type="http://schemas.openxmlformats.org/officeDocument/2006/relationships/hyperlink" Target="http://www.noaanews.noaa.gov/stories2005/images/marine-debris-entangledturtle.jpg" TargetMode="External"/><Relationship Id="rId7" Type="http://schemas.openxmlformats.org/officeDocument/2006/relationships/hyperlink" Target="https://www.flickr.com/photos/taylar/31652153502" TargetMode="External"/><Relationship Id="rId8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Make Your Choice</a:t>
            </a:r>
            <a:endParaRPr/>
          </a:p>
        </p:txBody>
      </p:sp>
      <p:sp>
        <p:nvSpPr>
          <p:cNvPr id="197" name="Google Shape;197;p21"/>
          <p:cNvSpPr txBox="1"/>
          <p:nvPr/>
        </p:nvSpPr>
        <p:spPr>
          <a:xfrm>
            <a:off x="1858962" y="1352550"/>
            <a:ext cx="5414962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at these two pictures. Which do you think is the right thing to use, to help the environment?</a:t>
            </a:r>
            <a:endParaRPr/>
          </a:p>
        </p:txBody>
      </p:sp>
      <p:sp>
        <p:nvSpPr>
          <p:cNvPr id="198" name="Google Shape;198;p21"/>
          <p:cNvSpPr txBox="1"/>
          <p:nvPr/>
        </p:nvSpPr>
        <p:spPr>
          <a:xfrm>
            <a:off x="1581150" y="5532437"/>
            <a:ext cx="5972175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Instead of using lots of water bottles and throwing them away, buy a reusable water bottle. It is cheaper too!</a:t>
            </a:r>
            <a:endParaRPr/>
          </a:p>
        </p:txBody>
      </p:sp>
      <p:grpSp>
        <p:nvGrpSpPr>
          <p:cNvPr id="199" name="Google Shape;199;p21"/>
          <p:cNvGrpSpPr/>
          <p:nvPr/>
        </p:nvGrpSpPr>
        <p:grpSpPr>
          <a:xfrm>
            <a:off x="1077912" y="2176462"/>
            <a:ext cx="3282950" cy="3198812"/>
            <a:chOff x="1078045" y="2176803"/>
            <a:chExt cx="3283467" cy="3198436"/>
          </a:xfrm>
        </p:grpSpPr>
        <p:pic>
          <p:nvPicPr>
            <p:cNvPr id="200" name="Google Shape;200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78045" y="2176803"/>
              <a:ext cx="3283467" cy="29229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Google Shape;201;p21"/>
            <p:cNvSpPr txBox="1"/>
            <p:nvPr/>
          </p:nvSpPr>
          <p:spPr>
            <a:xfrm>
              <a:off x="1508028" y="5098240"/>
              <a:ext cx="24234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Wikipedia.org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202" name="Google Shape;202;p21"/>
          <p:cNvGrpSpPr/>
          <p:nvPr/>
        </p:nvGrpSpPr>
        <p:grpSpPr>
          <a:xfrm>
            <a:off x="4484687" y="2176462"/>
            <a:ext cx="3594100" cy="3211512"/>
            <a:chOff x="4483911" y="2176805"/>
            <a:chExt cx="3594687" cy="3211798"/>
          </a:xfrm>
        </p:grpSpPr>
        <p:sp>
          <p:nvSpPr>
            <p:cNvPr id="203" name="Google Shape;203;p21"/>
            <p:cNvSpPr txBox="1"/>
            <p:nvPr/>
          </p:nvSpPr>
          <p:spPr>
            <a:xfrm>
              <a:off x="4993544" y="5111604"/>
              <a:ext cx="25754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pixabay.com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  <p:pic>
          <p:nvPicPr>
            <p:cNvPr id="204" name="Google Shape;204;p21"/>
            <p:cNvPicPr preferRelativeResize="0"/>
            <p:nvPr/>
          </p:nvPicPr>
          <p:blipFill rotWithShape="1">
            <a:blip r:embed="rId6">
              <a:alphaModFix/>
            </a:blip>
            <a:srcRect b="0" l="7293" r="10207" t="0"/>
            <a:stretch/>
          </p:blipFill>
          <p:spPr>
            <a:xfrm>
              <a:off x="4483911" y="2176805"/>
              <a:ext cx="3594687" cy="292296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5" name="Google Shape;205;p21"/>
          <p:cNvSpPr/>
          <p:nvPr/>
        </p:nvSpPr>
        <p:spPr>
          <a:xfrm>
            <a:off x="1536700" y="2484437"/>
            <a:ext cx="2270125" cy="2338387"/>
          </a:xfrm>
          <a:custGeom>
            <a:rect b="b" l="l" r="r" t="t"/>
            <a:pathLst>
              <a:path extrusionOk="0" h="2338387" w="2270125">
                <a:moveTo>
                  <a:pt x="0" y="1169194"/>
                </a:moveTo>
                <a:cubicBezTo>
                  <a:pt x="0" y="523466"/>
                  <a:pt x="508185" y="0"/>
                  <a:pt x="1135063" y="0"/>
                </a:cubicBezTo>
                <a:cubicBezTo>
                  <a:pt x="1761941" y="0"/>
                  <a:pt x="2270126" y="523466"/>
                  <a:pt x="2270126" y="1169194"/>
                </a:cubicBezTo>
                <a:cubicBezTo>
                  <a:pt x="2270126" y="1814922"/>
                  <a:pt x="1761941" y="2338388"/>
                  <a:pt x="1135063" y="2338388"/>
                </a:cubicBezTo>
                <a:cubicBezTo>
                  <a:pt x="508185" y="2338388"/>
                  <a:pt x="0" y="1814922"/>
                  <a:pt x="0" y="1169194"/>
                </a:cubicBezTo>
                <a:close/>
                <a:moveTo>
                  <a:pt x="1759225" y="1522594"/>
                </a:moveTo>
                <a:cubicBezTo>
                  <a:pt x="1903535" y="1242604"/>
                  <a:pt x="1861843" y="897399"/>
                  <a:pt x="1655520" y="663930"/>
                </a:cubicBezTo>
                <a:cubicBezTo>
                  <a:pt x="1433761" y="412994"/>
                  <a:pt x="1077274" y="352994"/>
                  <a:pt x="791705" y="518543"/>
                </a:cubicBezTo>
                <a:lnTo>
                  <a:pt x="1759225" y="1522594"/>
                </a:lnTo>
                <a:close/>
                <a:moveTo>
                  <a:pt x="510900" y="815793"/>
                </a:moveTo>
                <a:cubicBezTo>
                  <a:pt x="366590" y="1095783"/>
                  <a:pt x="408282" y="1440988"/>
                  <a:pt x="614605" y="1674457"/>
                </a:cubicBezTo>
                <a:cubicBezTo>
                  <a:pt x="836364" y="1925393"/>
                  <a:pt x="1192851" y="1985393"/>
                  <a:pt x="1478420" y="1819844"/>
                </a:cubicBezTo>
                <a:lnTo>
                  <a:pt x="510900" y="81579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913312" y="2346325"/>
            <a:ext cx="2732087" cy="2611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Make Your Choice</a:t>
            </a:r>
            <a:endParaRPr/>
          </a:p>
        </p:txBody>
      </p:sp>
      <p:sp>
        <p:nvSpPr>
          <p:cNvPr id="212" name="Google Shape;212;p22"/>
          <p:cNvSpPr txBox="1"/>
          <p:nvPr/>
        </p:nvSpPr>
        <p:spPr>
          <a:xfrm>
            <a:off x="1806575" y="1341437"/>
            <a:ext cx="553085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at these two pictures. Which do you think is the right bag to use, to help the environment?</a:t>
            </a:r>
            <a:endParaRPr/>
          </a:p>
        </p:txBody>
      </p:sp>
      <p:sp>
        <p:nvSpPr>
          <p:cNvPr id="213" name="Google Shape;213;p22"/>
          <p:cNvSpPr txBox="1"/>
          <p:nvPr/>
        </p:nvSpPr>
        <p:spPr>
          <a:xfrm>
            <a:off x="1177925" y="5516562"/>
            <a:ext cx="676592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Instead of using thin plastic carrier bags and throwing them away, buy a bag for life and keep using it. It’s cheaper too!</a:t>
            </a:r>
            <a:endParaRPr/>
          </a:p>
        </p:txBody>
      </p:sp>
      <p:pic>
        <p:nvPicPr>
          <p:cNvPr id="214" name="Google Shape;21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841500"/>
            <a:ext cx="3101975" cy="310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2"/>
          <p:cNvSpPr txBox="1"/>
          <p:nvPr/>
        </p:nvSpPr>
        <p:spPr>
          <a:xfrm>
            <a:off x="1177925" y="4908550"/>
            <a:ext cx="257492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pixabay.com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pic>
        <p:nvPicPr>
          <p:cNvPr id="216" name="Google Shape;216;p22"/>
          <p:cNvPicPr preferRelativeResize="0"/>
          <p:nvPr/>
        </p:nvPicPr>
        <p:blipFill rotWithShape="1">
          <a:blip r:embed="rId5">
            <a:alphaModFix/>
          </a:blip>
          <a:srcRect b="8397" l="0" r="0" t="4469"/>
          <a:stretch/>
        </p:blipFill>
        <p:spPr>
          <a:xfrm>
            <a:off x="5618162" y="2098675"/>
            <a:ext cx="2246312" cy="260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2"/>
          <p:cNvSpPr txBox="1"/>
          <p:nvPr/>
        </p:nvSpPr>
        <p:spPr>
          <a:xfrm>
            <a:off x="5616575" y="4724400"/>
            <a:ext cx="224790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flickr.com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sp>
        <p:nvSpPr>
          <p:cNvPr id="218" name="Google Shape;218;p22"/>
          <p:cNvSpPr/>
          <p:nvPr/>
        </p:nvSpPr>
        <p:spPr>
          <a:xfrm>
            <a:off x="5605462" y="2281237"/>
            <a:ext cx="2270125" cy="2338387"/>
          </a:xfrm>
          <a:custGeom>
            <a:rect b="b" l="l" r="r" t="t"/>
            <a:pathLst>
              <a:path extrusionOk="0" h="2338387" w="2270125">
                <a:moveTo>
                  <a:pt x="0" y="1169194"/>
                </a:moveTo>
                <a:cubicBezTo>
                  <a:pt x="0" y="523466"/>
                  <a:pt x="508185" y="0"/>
                  <a:pt x="1135063" y="0"/>
                </a:cubicBezTo>
                <a:cubicBezTo>
                  <a:pt x="1761941" y="0"/>
                  <a:pt x="2270126" y="523466"/>
                  <a:pt x="2270126" y="1169194"/>
                </a:cubicBezTo>
                <a:cubicBezTo>
                  <a:pt x="2270126" y="1814922"/>
                  <a:pt x="1761941" y="2338388"/>
                  <a:pt x="1135063" y="2338388"/>
                </a:cubicBezTo>
                <a:cubicBezTo>
                  <a:pt x="508185" y="2338388"/>
                  <a:pt x="0" y="1814922"/>
                  <a:pt x="0" y="1169194"/>
                </a:cubicBezTo>
                <a:close/>
                <a:moveTo>
                  <a:pt x="1759225" y="1522594"/>
                </a:moveTo>
                <a:cubicBezTo>
                  <a:pt x="1903535" y="1242604"/>
                  <a:pt x="1861843" y="897399"/>
                  <a:pt x="1655520" y="663930"/>
                </a:cubicBezTo>
                <a:cubicBezTo>
                  <a:pt x="1433761" y="412994"/>
                  <a:pt x="1077274" y="352994"/>
                  <a:pt x="791705" y="518543"/>
                </a:cubicBezTo>
                <a:lnTo>
                  <a:pt x="1759225" y="1522594"/>
                </a:lnTo>
                <a:close/>
                <a:moveTo>
                  <a:pt x="510900" y="815793"/>
                </a:moveTo>
                <a:cubicBezTo>
                  <a:pt x="366590" y="1095783"/>
                  <a:pt x="408282" y="1440988"/>
                  <a:pt x="614605" y="1674457"/>
                </a:cubicBezTo>
                <a:cubicBezTo>
                  <a:pt x="836364" y="1925393"/>
                  <a:pt x="1192851" y="1985393"/>
                  <a:pt x="1478420" y="1819844"/>
                </a:cubicBezTo>
                <a:lnTo>
                  <a:pt x="510900" y="81579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20762" y="2132012"/>
            <a:ext cx="2732087" cy="260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3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Make Your Choice</a:t>
            </a:r>
            <a:endParaRPr/>
          </a:p>
        </p:txBody>
      </p:sp>
      <p:sp>
        <p:nvSpPr>
          <p:cNvPr id="225" name="Google Shape;225;p23"/>
          <p:cNvSpPr txBox="1"/>
          <p:nvPr/>
        </p:nvSpPr>
        <p:spPr>
          <a:xfrm>
            <a:off x="1790700" y="1339850"/>
            <a:ext cx="555307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at these two pictures. Which do you think is the right to do, to help the environment?</a:t>
            </a:r>
            <a:endParaRPr/>
          </a:p>
        </p:txBody>
      </p:sp>
      <p:pic>
        <p:nvPicPr>
          <p:cNvPr id="226" name="Google Shape;22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1700" y="2151062"/>
            <a:ext cx="3406775" cy="255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3"/>
          <p:cNvSpPr txBox="1"/>
          <p:nvPr/>
        </p:nvSpPr>
        <p:spPr>
          <a:xfrm>
            <a:off x="901700" y="4733925"/>
            <a:ext cx="3406775" cy="184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geograph.ie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pic>
        <p:nvPicPr>
          <p:cNvPr id="228" name="Google Shape;228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38650" y="2151062"/>
            <a:ext cx="3838575" cy="255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3"/>
          <p:cNvSpPr txBox="1"/>
          <p:nvPr/>
        </p:nvSpPr>
        <p:spPr>
          <a:xfrm>
            <a:off x="4438650" y="4721225"/>
            <a:ext cx="3838575" cy="184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Columbus.af.mil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sp>
        <p:nvSpPr>
          <p:cNvPr id="230" name="Google Shape;230;p23"/>
          <p:cNvSpPr txBox="1"/>
          <p:nvPr/>
        </p:nvSpPr>
        <p:spPr>
          <a:xfrm>
            <a:off x="1073150" y="5629275"/>
            <a:ext cx="6988175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Instead of throwing plastic away, recycle it in the proper places.</a:t>
            </a:r>
            <a:endParaRPr/>
          </a:p>
        </p:txBody>
      </p:sp>
      <p:sp>
        <p:nvSpPr>
          <p:cNvPr id="231" name="Google Shape;231;p23"/>
          <p:cNvSpPr/>
          <p:nvPr/>
        </p:nvSpPr>
        <p:spPr>
          <a:xfrm>
            <a:off x="1470025" y="2266950"/>
            <a:ext cx="2270125" cy="2339975"/>
          </a:xfrm>
          <a:custGeom>
            <a:rect b="b" l="l" r="r" t="t"/>
            <a:pathLst>
              <a:path extrusionOk="0" h="2339975" w="2270125">
                <a:moveTo>
                  <a:pt x="0" y="1169988"/>
                </a:moveTo>
                <a:cubicBezTo>
                  <a:pt x="0" y="523821"/>
                  <a:pt x="508185" y="0"/>
                  <a:pt x="1135063" y="0"/>
                </a:cubicBezTo>
                <a:cubicBezTo>
                  <a:pt x="1761941" y="0"/>
                  <a:pt x="2270126" y="523821"/>
                  <a:pt x="2270126" y="1169988"/>
                </a:cubicBezTo>
                <a:cubicBezTo>
                  <a:pt x="2270126" y="1816155"/>
                  <a:pt x="1761941" y="2339976"/>
                  <a:pt x="1135063" y="2339976"/>
                </a:cubicBezTo>
                <a:cubicBezTo>
                  <a:pt x="508185" y="2339976"/>
                  <a:pt x="0" y="1816155"/>
                  <a:pt x="0" y="1169988"/>
                </a:cubicBezTo>
                <a:close/>
                <a:moveTo>
                  <a:pt x="1759216" y="1523782"/>
                </a:moveTo>
                <a:cubicBezTo>
                  <a:pt x="1903429" y="1243700"/>
                  <a:pt x="1861919" y="898396"/>
                  <a:pt x="1655939" y="664659"/>
                </a:cubicBezTo>
                <a:cubicBezTo>
                  <a:pt x="1434186" y="413023"/>
                  <a:pt x="1077337" y="352780"/>
                  <a:pt x="791547" y="518732"/>
                </a:cubicBezTo>
                <a:lnTo>
                  <a:pt x="1759216" y="1523782"/>
                </a:lnTo>
                <a:close/>
                <a:moveTo>
                  <a:pt x="510909" y="816193"/>
                </a:moveTo>
                <a:cubicBezTo>
                  <a:pt x="366696" y="1096275"/>
                  <a:pt x="408206" y="1441579"/>
                  <a:pt x="614186" y="1675316"/>
                </a:cubicBezTo>
                <a:cubicBezTo>
                  <a:pt x="835939" y="1926952"/>
                  <a:pt x="1192788" y="1987195"/>
                  <a:pt x="1478578" y="1821243"/>
                </a:cubicBezTo>
                <a:lnTo>
                  <a:pt x="510909" y="81619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078412" y="2160587"/>
            <a:ext cx="2643187" cy="252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Make Your Choice</a:t>
            </a:r>
            <a:endParaRPr/>
          </a:p>
        </p:txBody>
      </p:sp>
      <p:sp>
        <p:nvSpPr>
          <p:cNvPr id="238" name="Google Shape;238;p24"/>
          <p:cNvSpPr txBox="1"/>
          <p:nvPr/>
        </p:nvSpPr>
        <p:spPr>
          <a:xfrm>
            <a:off x="1690687" y="1382712"/>
            <a:ext cx="575310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at these two pictures. Which do you think is the right to do, to help the environment?</a:t>
            </a:r>
            <a:endParaRPr/>
          </a:p>
        </p:txBody>
      </p:sp>
      <p:grpSp>
        <p:nvGrpSpPr>
          <p:cNvPr id="239" name="Google Shape;239;p24"/>
          <p:cNvGrpSpPr/>
          <p:nvPr/>
        </p:nvGrpSpPr>
        <p:grpSpPr>
          <a:xfrm>
            <a:off x="1085850" y="2349500"/>
            <a:ext cx="3038475" cy="2608262"/>
            <a:chOff x="1086322" y="2349502"/>
            <a:chExt cx="3037479" cy="2607546"/>
          </a:xfrm>
        </p:grpSpPr>
        <p:pic>
          <p:nvPicPr>
            <p:cNvPr id="240" name="Google Shape;240;p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86322" y="2349502"/>
              <a:ext cx="3037479" cy="23305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1" name="Google Shape;241;p24"/>
            <p:cNvSpPr txBox="1"/>
            <p:nvPr/>
          </p:nvSpPr>
          <p:spPr>
            <a:xfrm>
              <a:off x="1086322" y="4680049"/>
              <a:ext cx="303747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commons.Wikimedia.org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242" name="Google Shape;242;p24"/>
          <p:cNvGrpSpPr/>
          <p:nvPr/>
        </p:nvGrpSpPr>
        <p:grpSpPr>
          <a:xfrm>
            <a:off x="4576762" y="2349500"/>
            <a:ext cx="3562350" cy="2514600"/>
            <a:chOff x="4577084" y="2349502"/>
            <a:chExt cx="3562351" cy="2515213"/>
          </a:xfrm>
        </p:grpSpPr>
        <p:sp>
          <p:nvSpPr>
            <p:cNvPr id="243" name="Google Shape;243;p24"/>
            <p:cNvSpPr txBox="1"/>
            <p:nvPr/>
          </p:nvSpPr>
          <p:spPr>
            <a:xfrm>
              <a:off x="4577085" y="4680049"/>
              <a:ext cx="3562350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pixabay.com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  <p:pic>
          <p:nvPicPr>
            <p:cNvPr id="244" name="Google Shape;244;p2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577084" y="2349502"/>
              <a:ext cx="3562350" cy="23305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5" name="Google Shape;245;p24"/>
          <p:cNvSpPr txBox="1"/>
          <p:nvPr/>
        </p:nvSpPr>
        <p:spPr>
          <a:xfrm>
            <a:off x="1700212" y="5367337"/>
            <a:ext cx="575310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Instead of using glitter, which harms living creatures in land and sea, use colouring pencils.</a:t>
            </a:r>
            <a:endParaRPr/>
          </a:p>
        </p:txBody>
      </p:sp>
      <p:sp>
        <p:nvSpPr>
          <p:cNvPr id="246" name="Google Shape;246;p24"/>
          <p:cNvSpPr/>
          <p:nvPr/>
        </p:nvSpPr>
        <p:spPr>
          <a:xfrm>
            <a:off x="1470025" y="2333625"/>
            <a:ext cx="2270125" cy="2339975"/>
          </a:xfrm>
          <a:custGeom>
            <a:rect b="b" l="l" r="r" t="t"/>
            <a:pathLst>
              <a:path extrusionOk="0" h="2339975" w="2270125">
                <a:moveTo>
                  <a:pt x="0" y="1169988"/>
                </a:moveTo>
                <a:cubicBezTo>
                  <a:pt x="0" y="523821"/>
                  <a:pt x="508185" y="0"/>
                  <a:pt x="1135063" y="0"/>
                </a:cubicBezTo>
                <a:cubicBezTo>
                  <a:pt x="1761941" y="0"/>
                  <a:pt x="2270126" y="523821"/>
                  <a:pt x="2270126" y="1169988"/>
                </a:cubicBezTo>
                <a:cubicBezTo>
                  <a:pt x="2270126" y="1816155"/>
                  <a:pt x="1761941" y="2339976"/>
                  <a:pt x="1135063" y="2339976"/>
                </a:cubicBezTo>
                <a:cubicBezTo>
                  <a:pt x="508185" y="2339976"/>
                  <a:pt x="0" y="1816155"/>
                  <a:pt x="0" y="1169988"/>
                </a:cubicBezTo>
                <a:close/>
                <a:moveTo>
                  <a:pt x="1759216" y="1523782"/>
                </a:moveTo>
                <a:cubicBezTo>
                  <a:pt x="1903429" y="1243700"/>
                  <a:pt x="1861919" y="898396"/>
                  <a:pt x="1655939" y="664659"/>
                </a:cubicBezTo>
                <a:cubicBezTo>
                  <a:pt x="1434186" y="413023"/>
                  <a:pt x="1077337" y="352780"/>
                  <a:pt x="791547" y="518732"/>
                </a:cubicBezTo>
                <a:lnTo>
                  <a:pt x="1759216" y="1523782"/>
                </a:lnTo>
                <a:close/>
                <a:moveTo>
                  <a:pt x="510909" y="816193"/>
                </a:moveTo>
                <a:cubicBezTo>
                  <a:pt x="366696" y="1096275"/>
                  <a:pt x="408206" y="1441579"/>
                  <a:pt x="614186" y="1675316"/>
                </a:cubicBezTo>
                <a:cubicBezTo>
                  <a:pt x="835939" y="1926952"/>
                  <a:pt x="1192788" y="1987195"/>
                  <a:pt x="1478578" y="1821243"/>
                </a:cubicBezTo>
                <a:lnTo>
                  <a:pt x="510909" y="81619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078412" y="2227262"/>
            <a:ext cx="2643187" cy="252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5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You Can Make a Difference</a:t>
            </a:r>
            <a:endParaRPr/>
          </a:p>
        </p:txBody>
      </p:sp>
      <p:sp>
        <p:nvSpPr>
          <p:cNvPr id="253" name="Google Shape;253;p25"/>
          <p:cNvSpPr txBox="1"/>
          <p:nvPr/>
        </p:nvSpPr>
        <p:spPr>
          <a:xfrm>
            <a:off x="760412" y="1474787"/>
            <a:ext cx="367665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can all help to clean up the planet, by making small changes.</a:t>
            </a:r>
            <a:endParaRPr/>
          </a:p>
        </p:txBody>
      </p:sp>
      <p:sp>
        <p:nvSpPr>
          <p:cNvPr id="254" name="Google Shape;254;p25"/>
          <p:cNvSpPr txBox="1"/>
          <p:nvPr/>
        </p:nvSpPr>
        <p:spPr>
          <a:xfrm>
            <a:off x="4846637" y="1474787"/>
            <a:ext cx="341947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can make a difference just by making different choices.</a:t>
            </a:r>
            <a:endParaRPr/>
          </a:p>
        </p:txBody>
      </p:sp>
      <p:sp>
        <p:nvSpPr>
          <p:cNvPr id="255" name="Google Shape;255;p25"/>
          <p:cNvSpPr txBox="1"/>
          <p:nvPr/>
        </p:nvSpPr>
        <p:spPr>
          <a:xfrm>
            <a:off x="1595437" y="5476875"/>
            <a:ext cx="5681662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Let’s all work together to make the earth a healthier and cleaner place for everything.</a:t>
            </a:r>
            <a:endParaRPr/>
          </a:p>
        </p:txBody>
      </p:sp>
      <p:grpSp>
        <p:nvGrpSpPr>
          <p:cNvPr id="256" name="Google Shape;256;p25"/>
          <p:cNvGrpSpPr/>
          <p:nvPr/>
        </p:nvGrpSpPr>
        <p:grpSpPr>
          <a:xfrm>
            <a:off x="646112" y="2398712"/>
            <a:ext cx="2687637" cy="2674937"/>
            <a:chOff x="645953" y="2398045"/>
            <a:chExt cx="2687265" cy="2675925"/>
          </a:xfrm>
        </p:grpSpPr>
        <p:pic>
          <p:nvPicPr>
            <p:cNvPr id="257" name="Google Shape;257;p25"/>
            <p:cNvPicPr preferRelativeResize="0"/>
            <p:nvPr/>
          </p:nvPicPr>
          <p:blipFill rotWithShape="1">
            <a:blip r:embed="rId3">
              <a:alphaModFix/>
            </a:blip>
            <a:srcRect b="0" l="3677" r="10143" t="0"/>
            <a:stretch/>
          </p:blipFill>
          <p:spPr>
            <a:xfrm>
              <a:off x="645953" y="2398045"/>
              <a:ext cx="2687264" cy="23386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8" name="Google Shape;258;p25"/>
            <p:cNvSpPr txBox="1"/>
            <p:nvPr/>
          </p:nvSpPr>
          <p:spPr>
            <a:xfrm>
              <a:off x="645954" y="4796971"/>
              <a:ext cx="26872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commons.Wikimedia.org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259" name="Google Shape;259;p25"/>
          <p:cNvGrpSpPr/>
          <p:nvPr/>
        </p:nvGrpSpPr>
        <p:grpSpPr>
          <a:xfrm>
            <a:off x="3403600" y="2398712"/>
            <a:ext cx="2686050" cy="2670175"/>
            <a:chOff x="3403143" y="2398044"/>
            <a:chExt cx="2687264" cy="2670665"/>
          </a:xfrm>
        </p:grpSpPr>
        <p:pic>
          <p:nvPicPr>
            <p:cNvPr id="260" name="Google Shape;260;p25"/>
            <p:cNvPicPr preferRelativeResize="0"/>
            <p:nvPr/>
          </p:nvPicPr>
          <p:blipFill rotWithShape="1">
            <a:blip r:embed="rId5">
              <a:alphaModFix/>
            </a:blip>
            <a:srcRect b="0" l="8583" r="14771" t="0"/>
            <a:stretch/>
          </p:blipFill>
          <p:spPr>
            <a:xfrm>
              <a:off x="3403143" y="2398044"/>
              <a:ext cx="2687264" cy="23386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1" name="Google Shape;261;p25"/>
            <p:cNvSpPr txBox="1"/>
            <p:nvPr/>
          </p:nvSpPr>
          <p:spPr>
            <a:xfrm>
              <a:off x="3403143" y="4791710"/>
              <a:ext cx="26872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pexels.com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262" name="Google Shape;262;p25"/>
          <p:cNvGrpSpPr/>
          <p:nvPr/>
        </p:nvGrpSpPr>
        <p:grpSpPr>
          <a:xfrm>
            <a:off x="6161087" y="2398712"/>
            <a:ext cx="2336800" cy="2670175"/>
            <a:chOff x="6160332" y="2398043"/>
            <a:chExt cx="2337715" cy="2670665"/>
          </a:xfrm>
        </p:grpSpPr>
        <p:pic>
          <p:nvPicPr>
            <p:cNvPr id="263" name="Google Shape;263;p25"/>
            <p:cNvPicPr preferRelativeResize="0"/>
            <p:nvPr/>
          </p:nvPicPr>
          <p:blipFill rotWithShape="1">
            <a:blip r:embed="rId7">
              <a:alphaModFix/>
            </a:blip>
            <a:srcRect b="0" l="19282" r="5747" t="0"/>
            <a:stretch/>
          </p:blipFill>
          <p:spPr>
            <a:xfrm>
              <a:off x="6160333" y="2398043"/>
              <a:ext cx="2337714" cy="23386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4" name="Google Shape;264;p25"/>
            <p:cNvSpPr txBox="1"/>
            <p:nvPr/>
          </p:nvSpPr>
          <p:spPr>
            <a:xfrm>
              <a:off x="6160332" y="4791709"/>
              <a:ext cx="233771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8"/>
                </a:rPr>
                <a:t>pixabay.com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"/>
          <p:cNvSpPr/>
          <p:nvPr/>
        </p:nvSpPr>
        <p:spPr>
          <a:xfrm>
            <a:off x="1724025" y="3987800"/>
            <a:ext cx="5800725" cy="750887"/>
          </a:xfrm>
          <a:prstGeom prst="roundRect">
            <a:avLst>
              <a:gd fmla="val 195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6"/>
          <p:cNvSpPr/>
          <p:nvPr/>
        </p:nvSpPr>
        <p:spPr>
          <a:xfrm>
            <a:off x="1724025" y="2938462"/>
            <a:ext cx="5800725" cy="466725"/>
          </a:xfrm>
          <a:prstGeom prst="roundRect">
            <a:avLst>
              <a:gd fmla="val 195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6"/>
          <p:cNvSpPr/>
          <p:nvPr/>
        </p:nvSpPr>
        <p:spPr>
          <a:xfrm>
            <a:off x="1724025" y="1625600"/>
            <a:ext cx="5800725" cy="750887"/>
          </a:xfrm>
          <a:prstGeom prst="roundRect">
            <a:avLst>
              <a:gd fmla="val 195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6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Glossary</a:t>
            </a:r>
            <a:endParaRPr/>
          </a:p>
        </p:txBody>
      </p:sp>
      <p:sp>
        <p:nvSpPr>
          <p:cNvPr id="273" name="Google Shape;273;p26"/>
          <p:cNvSpPr txBox="1"/>
          <p:nvPr/>
        </p:nvSpPr>
        <p:spPr>
          <a:xfrm>
            <a:off x="3514725" y="1668462"/>
            <a:ext cx="40767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chemicals or rubbish that have a poisonous or harmful effect to the air</a:t>
            </a:r>
            <a:endParaRPr/>
          </a:p>
        </p:txBody>
      </p:sp>
      <p:sp>
        <p:nvSpPr>
          <p:cNvPr id="274" name="Google Shape;274;p26"/>
          <p:cNvSpPr txBox="1"/>
          <p:nvPr/>
        </p:nvSpPr>
        <p:spPr>
          <a:xfrm>
            <a:off x="3514725" y="2428875"/>
            <a:ext cx="20320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break down 	</a:t>
            </a:r>
            <a:endParaRPr/>
          </a:p>
        </p:txBody>
      </p:sp>
      <p:sp>
        <p:nvSpPr>
          <p:cNvPr id="275" name="Google Shape;275;p26"/>
          <p:cNvSpPr txBox="1"/>
          <p:nvPr/>
        </p:nvSpPr>
        <p:spPr>
          <a:xfrm>
            <a:off x="3514725" y="2981325"/>
            <a:ext cx="2801937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place for burying waste</a:t>
            </a:r>
            <a:endParaRPr/>
          </a:p>
        </p:txBody>
      </p:sp>
      <p:sp>
        <p:nvSpPr>
          <p:cNvPr id="276" name="Google Shape;276;p26"/>
          <p:cNvSpPr txBox="1"/>
          <p:nvPr/>
        </p:nvSpPr>
        <p:spPr>
          <a:xfrm>
            <a:off x="3514725" y="3513137"/>
            <a:ext cx="2270125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tiny pieces of plastic</a:t>
            </a:r>
            <a:endParaRPr/>
          </a:p>
        </p:txBody>
      </p:sp>
      <p:sp>
        <p:nvSpPr>
          <p:cNvPr id="277" name="Google Shape;277;p26"/>
          <p:cNvSpPr txBox="1"/>
          <p:nvPr/>
        </p:nvSpPr>
        <p:spPr>
          <a:xfrm>
            <a:off x="3514725" y="4024312"/>
            <a:ext cx="40767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chemicals or rubbish that have a poisonous or harmful effect</a:t>
            </a:r>
            <a:endParaRPr/>
          </a:p>
        </p:txBody>
      </p:sp>
      <p:sp>
        <p:nvSpPr>
          <p:cNvPr id="278" name="Google Shape;278;p26"/>
          <p:cNvSpPr txBox="1"/>
          <p:nvPr/>
        </p:nvSpPr>
        <p:spPr>
          <a:xfrm>
            <a:off x="3514725" y="4781550"/>
            <a:ext cx="25400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poisonous and harmful</a:t>
            </a:r>
            <a:endParaRPr/>
          </a:p>
        </p:txBody>
      </p:sp>
      <p:sp>
        <p:nvSpPr>
          <p:cNvPr id="279" name="Google Shape;279;p26"/>
          <p:cNvSpPr txBox="1"/>
          <p:nvPr/>
        </p:nvSpPr>
        <p:spPr>
          <a:xfrm>
            <a:off x="1846262" y="1668462"/>
            <a:ext cx="1455737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air pollution</a:t>
            </a:r>
            <a:endParaRPr/>
          </a:p>
        </p:txBody>
      </p:sp>
      <p:sp>
        <p:nvSpPr>
          <p:cNvPr id="280" name="Google Shape;280;p26"/>
          <p:cNvSpPr txBox="1"/>
          <p:nvPr/>
        </p:nvSpPr>
        <p:spPr>
          <a:xfrm>
            <a:off x="1852612" y="2428875"/>
            <a:ext cx="12747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decompose</a:t>
            </a:r>
            <a:endParaRPr/>
          </a:p>
        </p:txBody>
      </p:sp>
      <p:sp>
        <p:nvSpPr>
          <p:cNvPr id="281" name="Google Shape;281;p26"/>
          <p:cNvSpPr txBox="1"/>
          <p:nvPr/>
        </p:nvSpPr>
        <p:spPr>
          <a:xfrm>
            <a:off x="1846262" y="2982912"/>
            <a:ext cx="14287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landfill sites</a:t>
            </a:r>
            <a:endParaRPr/>
          </a:p>
        </p:txBody>
      </p:sp>
      <p:sp>
        <p:nvSpPr>
          <p:cNvPr id="282" name="Google Shape;282;p26"/>
          <p:cNvSpPr txBox="1"/>
          <p:nvPr/>
        </p:nvSpPr>
        <p:spPr>
          <a:xfrm>
            <a:off x="1852612" y="3514725"/>
            <a:ext cx="13382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microbeads</a:t>
            </a:r>
            <a:endParaRPr/>
          </a:p>
        </p:txBody>
      </p:sp>
      <p:sp>
        <p:nvSpPr>
          <p:cNvPr id="283" name="Google Shape;283;p26"/>
          <p:cNvSpPr txBox="1"/>
          <p:nvPr/>
        </p:nvSpPr>
        <p:spPr>
          <a:xfrm>
            <a:off x="1846262" y="4024312"/>
            <a:ext cx="1108075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pollution	</a:t>
            </a:r>
            <a:endParaRPr/>
          </a:p>
        </p:txBody>
      </p:sp>
      <p:sp>
        <p:nvSpPr>
          <p:cNvPr id="284" name="Google Shape;284;p26"/>
          <p:cNvSpPr txBox="1"/>
          <p:nvPr/>
        </p:nvSpPr>
        <p:spPr>
          <a:xfrm>
            <a:off x="1855787" y="4781550"/>
            <a:ext cx="6667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toxic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949325" y="1631950"/>
            <a:ext cx="2436812" cy="519112"/>
          </a:xfrm>
          <a:prstGeom prst="roundRect">
            <a:avLst>
              <a:gd fmla="val 1381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3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Plastic Here</a:t>
            </a:r>
            <a:endParaRPr/>
          </a:p>
        </p:txBody>
      </p:sp>
      <p:sp>
        <p:nvSpPr>
          <p:cNvPr id="54" name="Google Shape;54;p13"/>
          <p:cNvSpPr txBox="1"/>
          <p:nvPr/>
        </p:nvSpPr>
        <p:spPr>
          <a:xfrm>
            <a:off x="1049337" y="2398712"/>
            <a:ext cx="4975225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Jot down or draw as many things as you can.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1049337" y="1706562"/>
            <a:ext cx="2238375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Have a look around.</a:t>
            </a:r>
            <a:endParaRPr/>
          </a:p>
        </p:txBody>
      </p:sp>
      <p:grpSp>
        <p:nvGrpSpPr>
          <p:cNvPr id="56" name="Google Shape;56;p13"/>
          <p:cNvGrpSpPr/>
          <p:nvPr/>
        </p:nvGrpSpPr>
        <p:grpSpPr>
          <a:xfrm>
            <a:off x="627062" y="3311525"/>
            <a:ext cx="2898775" cy="2800350"/>
            <a:chOff x="627339" y="3310854"/>
            <a:chExt cx="2898746" cy="2800233"/>
          </a:xfrm>
        </p:grpSpPr>
        <p:pic>
          <p:nvPicPr>
            <p:cNvPr id="57" name="Google Shape;57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27339" y="3310854"/>
              <a:ext cx="2898746" cy="25214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Google Shape;58;p13"/>
            <p:cNvSpPr txBox="1"/>
            <p:nvPr/>
          </p:nvSpPr>
          <p:spPr>
            <a:xfrm>
              <a:off x="863816" y="5834088"/>
              <a:ext cx="240748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pixnio.com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59" name="Google Shape;59;p13"/>
          <p:cNvGrpSpPr/>
          <p:nvPr/>
        </p:nvGrpSpPr>
        <p:grpSpPr>
          <a:xfrm>
            <a:off x="3605212" y="3311525"/>
            <a:ext cx="1890712" cy="2779712"/>
            <a:chOff x="3605431" y="3310854"/>
            <a:chExt cx="1891096" cy="2780603"/>
          </a:xfrm>
        </p:grpSpPr>
        <p:pic>
          <p:nvPicPr>
            <p:cNvPr id="60" name="Google Shape;60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05431" y="3310854"/>
              <a:ext cx="1891096" cy="25214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" name="Google Shape;61;p13"/>
            <p:cNvSpPr txBox="1"/>
            <p:nvPr/>
          </p:nvSpPr>
          <p:spPr>
            <a:xfrm>
              <a:off x="3605431" y="5814458"/>
              <a:ext cx="18910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pixnio.com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62" name="Google Shape;62;p13"/>
          <p:cNvGrpSpPr/>
          <p:nvPr/>
        </p:nvGrpSpPr>
        <p:grpSpPr>
          <a:xfrm>
            <a:off x="5562600" y="3313112"/>
            <a:ext cx="2976562" cy="2798762"/>
            <a:chOff x="5562669" y="3312628"/>
            <a:chExt cx="2976149" cy="2798459"/>
          </a:xfrm>
        </p:grpSpPr>
        <p:pic>
          <p:nvPicPr>
            <p:cNvPr id="63" name="Google Shape;63;p13"/>
            <p:cNvPicPr preferRelativeResize="0"/>
            <p:nvPr/>
          </p:nvPicPr>
          <p:blipFill rotWithShape="1">
            <a:blip r:embed="rId7">
              <a:alphaModFix/>
            </a:blip>
            <a:srcRect b="4402" l="19929" r="12350" t="9342"/>
            <a:stretch/>
          </p:blipFill>
          <p:spPr>
            <a:xfrm>
              <a:off x="5562669" y="3312628"/>
              <a:ext cx="2976149" cy="25214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" name="Google Shape;64;p13"/>
            <p:cNvSpPr txBox="1"/>
            <p:nvPr/>
          </p:nvSpPr>
          <p:spPr>
            <a:xfrm>
              <a:off x="5562669" y="5834088"/>
              <a:ext cx="297614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8"/>
                </a:rPr>
                <a:t>pixnio.com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65" name="Google Shape;65;p13"/>
          <p:cNvGrpSpPr/>
          <p:nvPr/>
        </p:nvGrpSpPr>
        <p:grpSpPr>
          <a:xfrm>
            <a:off x="3538537" y="4214812"/>
            <a:ext cx="2081212" cy="781050"/>
            <a:chOff x="3586643" y="4214042"/>
            <a:chExt cx="2080470" cy="782185"/>
          </a:xfrm>
        </p:grpSpPr>
        <p:sp>
          <p:nvSpPr>
            <p:cNvPr id="66" name="Google Shape;66;p13"/>
            <p:cNvSpPr/>
            <p:nvPr/>
          </p:nvSpPr>
          <p:spPr>
            <a:xfrm>
              <a:off x="3586643" y="4214042"/>
              <a:ext cx="2080470" cy="782185"/>
            </a:xfrm>
            <a:prstGeom prst="roundRect">
              <a:avLst>
                <a:gd fmla="val 1285" name="adj"/>
              </a:avLst>
            </a:prstGeom>
            <a:solidFill>
              <a:srgbClr val="92D05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3"/>
            <p:cNvSpPr txBox="1"/>
            <p:nvPr/>
          </p:nvSpPr>
          <p:spPr>
            <a:xfrm>
              <a:off x="3702349" y="4281970"/>
              <a:ext cx="1849059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b="0" i="0" lang="en-US" sz="18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Click to show some examples</a:t>
              </a:r>
              <a:endParaRPr/>
            </a:p>
          </p:txBody>
        </p:sp>
      </p:grpSp>
      <p:sp>
        <p:nvSpPr>
          <p:cNvPr id="68" name="Google Shape;68;p13"/>
          <p:cNvSpPr/>
          <p:nvPr/>
        </p:nvSpPr>
        <p:spPr>
          <a:xfrm>
            <a:off x="3536950" y="1625600"/>
            <a:ext cx="4592637" cy="519112"/>
          </a:xfrm>
          <a:prstGeom prst="roundRect">
            <a:avLst>
              <a:gd fmla="val 1381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3595687" y="1700212"/>
            <a:ext cx="44751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can you see that is made of plastic?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/>
          <p:nvPr/>
        </p:nvSpPr>
        <p:spPr>
          <a:xfrm>
            <a:off x="706437" y="1717675"/>
            <a:ext cx="2760662" cy="827087"/>
          </a:xfrm>
          <a:prstGeom prst="roundRect">
            <a:avLst>
              <a:gd fmla="val 2009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4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Plastic There</a:t>
            </a: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766762" y="1808162"/>
            <a:ext cx="2708275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Now think about the things you use at home.</a:t>
            </a: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766762" y="2790825"/>
            <a:ext cx="2776537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many of them are made of plastic?</a:t>
            </a:r>
            <a:endParaRPr/>
          </a:p>
        </p:txBody>
      </p:sp>
      <p:grpSp>
        <p:nvGrpSpPr>
          <p:cNvPr id="78" name="Google Shape;78;p14"/>
          <p:cNvGrpSpPr/>
          <p:nvPr/>
        </p:nvGrpSpPr>
        <p:grpSpPr>
          <a:xfrm>
            <a:off x="5681662" y="3808412"/>
            <a:ext cx="2806700" cy="2192337"/>
            <a:chOff x="5681392" y="3807934"/>
            <a:chExt cx="2807274" cy="2192270"/>
          </a:xfrm>
        </p:grpSpPr>
        <p:pic>
          <p:nvPicPr>
            <p:cNvPr id="79" name="Google Shape;79;p14"/>
            <p:cNvPicPr preferRelativeResize="0"/>
            <p:nvPr/>
          </p:nvPicPr>
          <p:blipFill rotWithShape="1">
            <a:blip r:embed="rId3">
              <a:alphaModFix/>
            </a:blip>
            <a:srcRect b="0" l="2708" r="0" t="0"/>
            <a:stretch/>
          </p:blipFill>
          <p:spPr>
            <a:xfrm>
              <a:off x="5681392" y="3807934"/>
              <a:ext cx="2807274" cy="2164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14"/>
            <p:cNvSpPr txBox="1"/>
            <p:nvPr/>
          </p:nvSpPr>
          <p:spPr>
            <a:xfrm>
              <a:off x="5831163" y="5723205"/>
              <a:ext cx="2507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flickr.com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81" name="Google Shape;81;p14"/>
          <p:cNvGrpSpPr/>
          <p:nvPr/>
        </p:nvGrpSpPr>
        <p:grpSpPr>
          <a:xfrm>
            <a:off x="3784600" y="1601787"/>
            <a:ext cx="4703762" cy="2170112"/>
            <a:chOff x="3784763" y="1602266"/>
            <a:chExt cx="4703903" cy="2169858"/>
          </a:xfrm>
        </p:grpSpPr>
        <p:pic>
          <p:nvPicPr>
            <p:cNvPr id="82" name="Google Shape;82;p14"/>
            <p:cNvPicPr preferRelativeResize="0"/>
            <p:nvPr/>
          </p:nvPicPr>
          <p:blipFill rotWithShape="1">
            <a:blip r:embed="rId5">
              <a:alphaModFix/>
            </a:blip>
            <a:srcRect b="0" l="279" r="0" t="0"/>
            <a:stretch/>
          </p:blipFill>
          <p:spPr>
            <a:xfrm>
              <a:off x="3784763" y="1602266"/>
              <a:ext cx="4703903" cy="21698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" name="Google Shape;83;p14"/>
            <p:cNvSpPr txBox="1"/>
            <p:nvPr/>
          </p:nvSpPr>
          <p:spPr>
            <a:xfrm>
              <a:off x="3784763" y="3580507"/>
              <a:ext cx="4703903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wikimedia.org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84" name="Google Shape;84;p14"/>
          <p:cNvGrpSpPr/>
          <p:nvPr/>
        </p:nvGrpSpPr>
        <p:grpSpPr>
          <a:xfrm>
            <a:off x="3784600" y="3808412"/>
            <a:ext cx="1860550" cy="2192337"/>
            <a:chOff x="3784763" y="3807934"/>
            <a:chExt cx="1861113" cy="2192578"/>
          </a:xfrm>
        </p:grpSpPr>
        <p:pic>
          <p:nvPicPr>
            <p:cNvPr id="85" name="Google Shape;85;p14"/>
            <p:cNvPicPr preferRelativeResize="0"/>
            <p:nvPr/>
          </p:nvPicPr>
          <p:blipFill rotWithShape="1">
            <a:blip r:embed="rId7">
              <a:alphaModFix/>
            </a:blip>
            <a:srcRect b="0" l="17895" r="24784" t="0"/>
            <a:stretch/>
          </p:blipFill>
          <p:spPr>
            <a:xfrm>
              <a:off x="3784763" y="3807934"/>
              <a:ext cx="1861113" cy="2164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" name="Google Shape;86;p14"/>
            <p:cNvSpPr txBox="1"/>
            <p:nvPr/>
          </p:nvSpPr>
          <p:spPr>
            <a:xfrm>
              <a:off x="3784763" y="5723513"/>
              <a:ext cx="18611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8"/>
                </a:rPr>
                <a:t>pexels.com</a:t>
              </a:r>
              <a:r>
                <a:rPr b="0" i="0" lang="en-US" sz="600" u="none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87" name="Google Shape;87;p14"/>
          <p:cNvGrpSpPr/>
          <p:nvPr/>
        </p:nvGrpSpPr>
        <p:grpSpPr>
          <a:xfrm>
            <a:off x="5194300" y="3373437"/>
            <a:ext cx="2081212" cy="782637"/>
            <a:chOff x="5194463" y="3374080"/>
            <a:chExt cx="2080470" cy="782185"/>
          </a:xfrm>
        </p:grpSpPr>
        <p:sp>
          <p:nvSpPr>
            <p:cNvPr id="88" name="Google Shape;88;p14"/>
            <p:cNvSpPr/>
            <p:nvPr/>
          </p:nvSpPr>
          <p:spPr>
            <a:xfrm>
              <a:off x="5194463" y="3374080"/>
              <a:ext cx="2080470" cy="782185"/>
            </a:xfrm>
            <a:prstGeom prst="roundRect">
              <a:avLst>
                <a:gd fmla="val 1496" name="adj"/>
              </a:avLst>
            </a:prstGeom>
            <a:solidFill>
              <a:srgbClr val="92D05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5310169" y="3442008"/>
              <a:ext cx="1849059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b="0" i="0" lang="en-US" sz="18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Click to show some examples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Plastic Everywhere</a:t>
            </a:r>
            <a:endParaRPr/>
          </a:p>
        </p:txBody>
      </p:sp>
      <p:grpSp>
        <p:nvGrpSpPr>
          <p:cNvPr id="95" name="Google Shape;95;p15"/>
          <p:cNvGrpSpPr/>
          <p:nvPr/>
        </p:nvGrpSpPr>
        <p:grpSpPr>
          <a:xfrm>
            <a:off x="892175" y="3413125"/>
            <a:ext cx="7273925" cy="2397125"/>
            <a:chOff x="892563" y="3413760"/>
            <a:chExt cx="7273920" cy="2396728"/>
          </a:xfrm>
        </p:grpSpPr>
        <p:pic>
          <p:nvPicPr>
            <p:cNvPr id="96" name="Google Shape;96;p15"/>
            <p:cNvPicPr preferRelativeResize="0"/>
            <p:nvPr/>
          </p:nvPicPr>
          <p:blipFill rotWithShape="1">
            <a:blip r:embed="rId3">
              <a:alphaModFix/>
            </a:blip>
            <a:srcRect b="27870" l="0" r="0" t="22186"/>
            <a:stretch/>
          </p:blipFill>
          <p:spPr>
            <a:xfrm>
              <a:off x="967986" y="3413760"/>
              <a:ext cx="7198497" cy="23967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p15"/>
            <p:cNvSpPr txBox="1"/>
            <p:nvPr/>
          </p:nvSpPr>
          <p:spPr>
            <a:xfrm>
              <a:off x="892563" y="5618202"/>
              <a:ext cx="7273920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pixabay.com</a:t>
              </a: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98" name="Google Shape;98;p15"/>
          <p:cNvGrpSpPr/>
          <p:nvPr/>
        </p:nvGrpSpPr>
        <p:grpSpPr>
          <a:xfrm>
            <a:off x="4595812" y="1312862"/>
            <a:ext cx="3570287" cy="2049462"/>
            <a:chOff x="4595106" y="1312255"/>
            <a:chExt cx="3571378" cy="2049780"/>
          </a:xfrm>
        </p:grpSpPr>
        <p:pic>
          <p:nvPicPr>
            <p:cNvPr id="99" name="Google Shape;99;p15"/>
            <p:cNvPicPr preferRelativeResize="0"/>
            <p:nvPr/>
          </p:nvPicPr>
          <p:blipFill rotWithShape="1">
            <a:blip r:embed="rId5">
              <a:alphaModFix/>
            </a:blip>
            <a:srcRect b="8210" l="0" r="0" t="4376"/>
            <a:stretch/>
          </p:blipFill>
          <p:spPr>
            <a:xfrm>
              <a:off x="4595107" y="1312255"/>
              <a:ext cx="3571377" cy="20497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15"/>
            <p:cNvSpPr txBox="1"/>
            <p:nvPr/>
          </p:nvSpPr>
          <p:spPr>
            <a:xfrm>
              <a:off x="4595106" y="3167240"/>
              <a:ext cx="3571377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theconversation.com</a:t>
              </a: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101" name="Google Shape;101;p15"/>
          <p:cNvGrpSpPr/>
          <p:nvPr/>
        </p:nvGrpSpPr>
        <p:grpSpPr>
          <a:xfrm>
            <a:off x="968375" y="1312862"/>
            <a:ext cx="3570287" cy="2049462"/>
            <a:chOff x="967987" y="1312255"/>
            <a:chExt cx="3571378" cy="2049780"/>
          </a:xfrm>
        </p:grpSpPr>
        <p:pic>
          <p:nvPicPr>
            <p:cNvPr id="102" name="Google Shape;102;p15"/>
            <p:cNvPicPr preferRelativeResize="0"/>
            <p:nvPr/>
          </p:nvPicPr>
          <p:blipFill rotWithShape="1">
            <a:blip r:embed="rId7">
              <a:alphaModFix/>
            </a:blip>
            <a:srcRect b="0" l="0" r="0" t="23472"/>
            <a:stretch/>
          </p:blipFill>
          <p:spPr>
            <a:xfrm>
              <a:off x="967987" y="1312255"/>
              <a:ext cx="3571378" cy="20497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5"/>
            <p:cNvSpPr txBox="1"/>
            <p:nvPr/>
          </p:nvSpPr>
          <p:spPr>
            <a:xfrm>
              <a:off x="977515" y="3176476"/>
              <a:ext cx="3561849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8"/>
                </a:rPr>
                <a:t>flickr.com</a:t>
              </a: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sp>
        <p:nvSpPr>
          <p:cNvPr id="104" name="Google Shape;104;p15"/>
          <p:cNvSpPr/>
          <p:nvPr/>
        </p:nvSpPr>
        <p:spPr>
          <a:xfrm>
            <a:off x="968375" y="5902325"/>
            <a:ext cx="1614487" cy="392112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Think about it</a:t>
            </a:r>
            <a:endParaRPr/>
          </a:p>
        </p:txBody>
      </p:sp>
      <p:sp>
        <p:nvSpPr>
          <p:cNvPr id="105" name="Google Shape;105;p15"/>
          <p:cNvSpPr txBox="1"/>
          <p:nvPr/>
        </p:nvSpPr>
        <p:spPr>
          <a:xfrm>
            <a:off x="2692400" y="5929312"/>
            <a:ext cx="4572000" cy="338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think when you see these pictures?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633412" y="3390900"/>
            <a:ext cx="4894262" cy="1325562"/>
          </a:xfrm>
          <a:prstGeom prst="roundRect">
            <a:avLst>
              <a:gd fmla="val 111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633412" y="1765300"/>
            <a:ext cx="4894262" cy="711200"/>
          </a:xfrm>
          <a:prstGeom prst="roundRect">
            <a:avLst>
              <a:gd fmla="val 2213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6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How It All Began</a:t>
            </a:r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674687" y="1800225"/>
            <a:ext cx="4795837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Plastic was first created by a British inventor called Alexander Parkes, in 1855. </a:t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717550" y="2740025"/>
            <a:ext cx="51498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 used some natural materials in his plastic. 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674687" y="3454400"/>
            <a:ext cx="4852987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1907, a Belgian man named Leo Baekeland invented Bakelite. This plastic was completely man-made and was used to make televisions, trays, jewellery, furniture and even toys.</a:t>
            </a:r>
            <a:endParaRPr/>
          </a:p>
        </p:txBody>
      </p:sp>
      <p:sp>
        <p:nvSpPr>
          <p:cNvPr id="116" name="Google Shape;116;p16"/>
          <p:cNvSpPr txBox="1"/>
          <p:nvPr/>
        </p:nvSpPr>
        <p:spPr>
          <a:xfrm>
            <a:off x="6262687" y="5645150"/>
            <a:ext cx="16383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Leo Baekeland</a:t>
            </a:r>
            <a:endParaRPr/>
          </a:p>
        </p:txBody>
      </p:sp>
      <p:grpSp>
        <p:nvGrpSpPr>
          <p:cNvPr id="117" name="Google Shape;117;p16"/>
          <p:cNvGrpSpPr/>
          <p:nvPr/>
        </p:nvGrpSpPr>
        <p:grpSpPr>
          <a:xfrm>
            <a:off x="5653087" y="1766887"/>
            <a:ext cx="2857500" cy="3876675"/>
            <a:chOff x="5653086" y="1766798"/>
            <a:chExt cx="2857500" cy="3876675"/>
          </a:xfrm>
        </p:grpSpPr>
        <p:pic>
          <p:nvPicPr>
            <p:cNvPr descr="Image result for leo baekeland" id="118" name="Google Shape;118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53086" y="1766798"/>
              <a:ext cx="2857500" cy="3876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9" name="Google Shape;119;p16"/>
            <p:cNvSpPr txBox="1"/>
            <p:nvPr/>
          </p:nvSpPr>
          <p:spPr>
            <a:xfrm>
              <a:off x="5732618" y="5360516"/>
              <a:ext cx="26984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wikimedia.org</a:t>
              </a:r>
              <a:r>
                <a:rPr b="0" i="0" lang="en-US" sz="6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What Is Good about Plastic?</a:t>
            </a: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2406650" y="1227137"/>
            <a:ext cx="43211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Plastic is so useful!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47687" y="3097212"/>
            <a:ext cx="1744662" cy="1077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keeps things airtight, which is great for keeping food fresh.</a:t>
            </a:r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2328862" y="3141662"/>
            <a:ext cx="1831975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keeps things watertight, so nothing leaks out.</a:t>
            </a:r>
            <a:endParaRPr/>
          </a:p>
        </p:txBody>
      </p:sp>
      <p:sp>
        <p:nvSpPr>
          <p:cNvPr id="128" name="Google Shape;128;p17"/>
          <p:cNvSpPr txBox="1"/>
          <p:nvPr/>
        </p:nvSpPr>
        <p:spPr>
          <a:xfrm>
            <a:off x="4289425" y="3187700"/>
            <a:ext cx="2473325" cy="1323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can be shaped and moulded into lots of different things from chairs to cars and pens to carpet tiles.</a:t>
            </a:r>
            <a:endParaRPr/>
          </a:p>
        </p:txBody>
      </p:sp>
      <p:sp>
        <p:nvSpPr>
          <p:cNvPr id="129" name="Google Shape;129;p17"/>
          <p:cNvSpPr txBox="1"/>
          <p:nvPr/>
        </p:nvSpPr>
        <p:spPr>
          <a:xfrm>
            <a:off x="6943725" y="3219450"/>
            <a:ext cx="1649412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can even look pretty!</a:t>
            </a:r>
            <a:endParaRPr/>
          </a:p>
        </p:txBody>
      </p:sp>
      <p:pic>
        <p:nvPicPr>
          <p:cNvPr id="130" name="Google Shape;13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7850" y="1874837"/>
            <a:ext cx="1714500" cy="126523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 txBox="1"/>
          <p:nvPr/>
        </p:nvSpPr>
        <p:spPr>
          <a:xfrm>
            <a:off x="577850" y="6010275"/>
            <a:ext cx="17145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Wikimedia.org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pic>
        <p:nvPicPr>
          <p:cNvPr id="132" name="Google Shape;132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28862" y="1874837"/>
            <a:ext cx="1831975" cy="1265237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/>
          <p:nvPr/>
        </p:nvSpPr>
        <p:spPr>
          <a:xfrm>
            <a:off x="2328862" y="6010275"/>
            <a:ext cx="1831975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publicdomainpictures.net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pic>
        <p:nvPicPr>
          <p:cNvPr id="134" name="Google Shape;134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210050" y="1874837"/>
            <a:ext cx="949325" cy="1265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08587" y="1874837"/>
            <a:ext cx="1687512" cy="1265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943725" y="1874837"/>
            <a:ext cx="1649412" cy="1265237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 txBox="1"/>
          <p:nvPr/>
        </p:nvSpPr>
        <p:spPr>
          <a:xfrm>
            <a:off x="5476875" y="6008687"/>
            <a:ext cx="143668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wikimedia.org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sp>
        <p:nvSpPr>
          <p:cNvPr id="138" name="Google Shape;138;p17"/>
          <p:cNvSpPr txBox="1"/>
          <p:nvPr/>
        </p:nvSpPr>
        <p:spPr>
          <a:xfrm>
            <a:off x="4191000" y="6008687"/>
            <a:ext cx="14097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wikimedia.org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sp>
        <p:nvSpPr>
          <p:cNvPr id="139" name="Google Shape;139;p17"/>
          <p:cNvSpPr txBox="1"/>
          <p:nvPr/>
        </p:nvSpPr>
        <p:spPr>
          <a:xfrm>
            <a:off x="7050087" y="6008687"/>
            <a:ext cx="143668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courtesy of (@</a:t>
            </a:r>
            <a:r>
              <a:rPr b="0" i="0" lang="en-US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pxhere.com</a:t>
            </a:r>
            <a:r>
              <a:rPr b="0" i="0" lang="en-US" sz="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- granted under creative commons licence – attribution</a:t>
            </a: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760412" y="5080000"/>
            <a:ext cx="1785937" cy="538162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Discuss it</a:t>
            </a:r>
            <a:endParaRPr/>
          </a:p>
        </p:txBody>
      </p:sp>
      <p:sp>
        <p:nvSpPr>
          <p:cNvPr id="141" name="Google Shape;141;p17"/>
          <p:cNvSpPr txBox="1"/>
          <p:nvPr/>
        </p:nvSpPr>
        <p:spPr>
          <a:xfrm>
            <a:off x="2720975" y="5164137"/>
            <a:ext cx="58721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you think of any other good things about plastic?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/>
          <p:nvPr/>
        </p:nvSpPr>
        <p:spPr>
          <a:xfrm>
            <a:off x="679450" y="3078162"/>
            <a:ext cx="4054475" cy="958850"/>
          </a:xfrm>
          <a:prstGeom prst="roundRect">
            <a:avLst>
              <a:gd fmla="val 1183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679450" y="1336675"/>
            <a:ext cx="4054475" cy="442912"/>
          </a:xfrm>
          <a:prstGeom prst="roundRect">
            <a:avLst>
              <a:gd fmla="val 2213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8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Problems with Plastic</a:t>
            </a:r>
            <a:endParaRPr/>
          </a:p>
        </p:txBody>
      </p:sp>
      <p:sp>
        <p:nvSpPr>
          <p:cNvPr id="149" name="Google Shape;149;p18"/>
          <p:cNvSpPr txBox="1"/>
          <p:nvPr/>
        </p:nvSpPr>
        <p:spPr>
          <a:xfrm>
            <a:off x="719137" y="1363662"/>
            <a:ext cx="40068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Plastic is harmful to all living things.</a:t>
            </a:r>
            <a:endParaRPr/>
          </a:p>
        </p:txBody>
      </p:sp>
      <p:sp>
        <p:nvSpPr>
          <p:cNvPr id="150" name="Google Shape;150;p18"/>
          <p:cNvSpPr txBox="1"/>
          <p:nvPr/>
        </p:nvSpPr>
        <p:spPr>
          <a:xfrm>
            <a:off x="719137" y="1819275"/>
            <a:ext cx="6499225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way plastic is made releases harmful gases into the air.</a:t>
            </a:r>
            <a:endParaRPr/>
          </a:p>
        </p:txBody>
      </p:sp>
      <p:sp>
        <p:nvSpPr>
          <p:cNvPr id="151" name="Google Shape;151;p18"/>
          <p:cNvSpPr txBox="1"/>
          <p:nvPr/>
        </p:nvSpPr>
        <p:spPr>
          <a:xfrm>
            <a:off x="719137" y="2301875"/>
            <a:ext cx="770572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Plastic lasts for a very long time. It can not </a:t>
            </a: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decompose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vegetables, fruit or meat.</a:t>
            </a:r>
            <a:endParaRPr/>
          </a:p>
        </p:txBody>
      </p:sp>
      <p:sp>
        <p:nvSpPr>
          <p:cNvPr id="152" name="Google Shape;152;p18"/>
          <p:cNvSpPr txBox="1"/>
          <p:nvPr/>
        </p:nvSpPr>
        <p:spPr>
          <a:xfrm>
            <a:off x="719137" y="3090862"/>
            <a:ext cx="3200400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If it is burnt, it releases harmful gases into the air and causes air </a:t>
            </a: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pollution</a:t>
            </a:r>
            <a:r>
              <a:rPr b="0" i="0" lang="en-US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53" name="Google Shape;153;p18"/>
          <p:cNvSpPr txBox="1"/>
          <p:nvPr/>
        </p:nvSpPr>
        <p:spPr>
          <a:xfrm>
            <a:off x="719137" y="4157662"/>
            <a:ext cx="3082925" cy="1477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is usually buried in huge </a:t>
            </a: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landfill sites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This means we don’t see it, but it is still there and can last for many hundreds of years.</a:t>
            </a:r>
            <a:endParaRPr/>
          </a:p>
        </p:txBody>
      </p:sp>
      <p:grpSp>
        <p:nvGrpSpPr>
          <p:cNvPr id="154" name="Google Shape;154;p18"/>
          <p:cNvGrpSpPr/>
          <p:nvPr/>
        </p:nvGrpSpPr>
        <p:grpSpPr>
          <a:xfrm>
            <a:off x="3827462" y="2851150"/>
            <a:ext cx="4597400" cy="3278187"/>
            <a:chOff x="3827722" y="2851840"/>
            <a:chExt cx="4597370" cy="3277042"/>
          </a:xfrm>
        </p:grpSpPr>
        <p:sp>
          <p:nvSpPr>
            <p:cNvPr id="155" name="Google Shape;155;p18"/>
            <p:cNvSpPr txBox="1"/>
            <p:nvPr/>
          </p:nvSpPr>
          <p:spPr>
            <a:xfrm>
              <a:off x="3827722" y="5944216"/>
              <a:ext cx="4597370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Wikimedia.org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  <p:pic>
          <p:nvPicPr>
            <p:cNvPr id="156" name="Google Shape;156;p1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27722" y="2851840"/>
              <a:ext cx="4597370" cy="30923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"/>
          <p:cNvSpPr/>
          <p:nvPr/>
        </p:nvSpPr>
        <p:spPr>
          <a:xfrm>
            <a:off x="663575" y="3486150"/>
            <a:ext cx="4216400" cy="636587"/>
          </a:xfrm>
          <a:prstGeom prst="roundRect">
            <a:avLst>
              <a:gd fmla="val 1183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660400" y="1438275"/>
            <a:ext cx="4216400" cy="933450"/>
          </a:xfrm>
          <a:prstGeom prst="roundRect">
            <a:avLst>
              <a:gd fmla="val 1183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9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The Biggest Problem with Plastic</a:t>
            </a:r>
            <a:endParaRPr/>
          </a:p>
        </p:txBody>
      </p:sp>
      <p:sp>
        <p:nvSpPr>
          <p:cNvPr id="164" name="Google Shape;164;p19"/>
          <p:cNvSpPr txBox="1"/>
          <p:nvPr/>
        </p:nvSpPr>
        <p:spPr>
          <a:xfrm>
            <a:off x="715962" y="1495425"/>
            <a:ext cx="3543300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biggest problem with unwanted plastic is the </a:t>
            </a:r>
            <a:r>
              <a:rPr b="0" i="0"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pollution</a:t>
            </a:r>
            <a:r>
              <a:rPr b="0" i="0" lang="en-US" sz="1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and damage it does to the environment. </a:t>
            </a:r>
            <a:endParaRPr/>
          </a:p>
        </p:txBody>
      </p:sp>
      <p:sp>
        <p:nvSpPr>
          <p:cNvPr id="165" name="Google Shape;165;p19"/>
          <p:cNvSpPr txBox="1"/>
          <p:nvPr/>
        </p:nvSpPr>
        <p:spPr>
          <a:xfrm>
            <a:off x="715962" y="2513012"/>
            <a:ext cx="3787775" cy="830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Plastic breaks into tiny pieces which then get blown around by the wind and the rain. </a:t>
            </a:r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715962" y="3495675"/>
            <a:ext cx="3654425" cy="585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They end up in our streams, rivers and the seas.  </a:t>
            </a:r>
            <a:endParaRPr/>
          </a:p>
        </p:txBody>
      </p:sp>
      <p:sp>
        <p:nvSpPr>
          <p:cNvPr id="167" name="Google Shape;167;p19"/>
          <p:cNvSpPr txBox="1"/>
          <p:nvPr/>
        </p:nvSpPr>
        <p:spPr>
          <a:xfrm>
            <a:off x="715962" y="4259262"/>
            <a:ext cx="3543300" cy="1077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Plastic is </a:t>
            </a:r>
            <a:r>
              <a:rPr b="0" i="0"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toxic</a:t>
            </a: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the world’s water and land, causing harm to the fish, animals and birds. Even glitter is toxic for living things.</a:t>
            </a:r>
            <a:endParaRPr/>
          </a:p>
        </p:txBody>
      </p:sp>
      <p:sp>
        <p:nvSpPr>
          <p:cNvPr id="168" name="Google Shape;168;p19"/>
          <p:cNvSpPr txBox="1"/>
          <p:nvPr/>
        </p:nvSpPr>
        <p:spPr>
          <a:xfrm>
            <a:off x="4422775" y="4262437"/>
            <a:ext cx="3722687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These </a:t>
            </a:r>
            <a:r>
              <a:rPr b="0" i="0"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microbeads</a:t>
            </a: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easily eaten by fish and other sea animals. It can make them very ill or even kill them.</a:t>
            </a:r>
            <a:endParaRPr/>
          </a:p>
        </p:txBody>
      </p:sp>
      <p:grpSp>
        <p:nvGrpSpPr>
          <p:cNvPr id="169" name="Google Shape;169;p19"/>
          <p:cNvGrpSpPr/>
          <p:nvPr/>
        </p:nvGrpSpPr>
        <p:grpSpPr>
          <a:xfrm>
            <a:off x="4416425" y="1443037"/>
            <a:ext cx="4079875" cy="2679700"/>
            <a:chOff x="4416701" y="1442293"/>
            <a:chExt cx="4079600" cy="2680652"/>
          </a:xfrm>
        </p:grpSpPr>
        <p:pic>
          <p:nvPicPr>
            <p:cNvPr id="170" name="Google Shape;170;p1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416701" y="1442293"/>
              <a:ext cx="4079600" cy="26806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19"/>
            <p:cNvSpPr txBox="1"/>
            <p:nvPr/>
          </p:nvSpPr>
          <p:spPr>
            <a:xfrm>
              <a:off x="4423091" y="3938279"/>
              <a:ext cx="4065590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7"/>
                </a:rPr>
                <a:t>flickr.com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sp>
        <p:nvSpPr>
          <p:cNvPr id="172" name="Google Shape;172;p19"/>
          <p:cNvSpPr/>
          <p:nvPr/>
        </p:nvSpPr>
        <p:spPr>
          <a:xfrm>
            <a:off x="1065212" y="5768975"/>
            <a:ext cx="1352550" cy="428625"/>
          </a:xfrm>
          <a:prstGeom prst="roundRect">
            <a:avLst>
              <a:gd fmla="val 2916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Discuss it!</a:t>
            </a:r>
            <a:endParaRPr/>
          </a:p>
        </p:txBody>
      </p:sp>
      <p:sp>
        <p:nvSpPr>
          <p:cNvPr id="173" name="Google Shape;173;p19"/>
          <p:cNvSpPr txBox="1"/>
          <p:nvPr/>
        </p:nvSpPr>
        <p:spPr>
          <a:xfrm>
            <a:off x="2533650" y="5805487"/>
            <a:ext cx="55546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Talk to the person beside you about your thoughts.</a:t>
            </a:r>
            <a:endParaRPr/>
          </a:p>
        </p:txBody>
      </p:sp>
      <p:sp>
        <p:nvSpPr>
          <p:cNvPr id="174" name="Google Shape;174;p19"/>
          <p:cNvSpPr txBox="1"/>
          <p:nvPr/>
        </p:nvSpPr>
        <p:spPr>
          <a:xfrm>
            <a:off x="4427537" y="5167312"/>
            <a:ext cx="3717925" cy="338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can make us ill if we eat the fish.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/>
          <p:nvPr>
            <p:ph type="title"/>
          </p:nvPr>
        </p:nvSpPr>
        <p:spPr>
          <a:xfrm>
            <a:off x="457200" y="479425"/>
            <a:ext cx="8220075" cy="99377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1" anchor="ctr" bIns="252000" lIns="252000" spcFirstLastPara="1" rIns="252000" wrap="square" tIns="252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All Living Things</a:t>
            </a:r>
            <a:endParaRPr/>
          </a:p>
        </p:txBody>
      </p:sp>
      <p:sp>
        <p:nvSpPr>
          <p:cNvPr id="180" name="Google Shape;180;p20"/>
          <p:cNvSpPr/>
          <p:nvPr/>
        </p:nvSpPr>
        <p:spPr>
          <a:xfrm>
            <a:off x="1387475" y="4824412"/>
            <a:ext cx="1831975" cy="439737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Think about it</a:t>
            </a:r>
            <a:endParaRPr/>
          </a:p>
        </p:txBody>
      </p:sp>
      <p:sp>
        <p:nvSpPr>
          <p:cNvPr id="181" name="Google Shape;181;p20"/>
          <p:cNvSpPr txBox="1"/>
          <p:nvPr/>
        </p:nvSpPr>
        <p:spPr>
          <a:xfrm>
            <a:off x="3311525" y="4859337"/>
            <a:ext cx="43497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think about these pictures?</a:t>
            </a:r>
            <a:endParaRPr/>
          </a:p>
        </p:txBody>
      </p:sp>
      <p:sp>
        <p:nvSpPr>
          <p:cNvPr id="182" name="Google Shape;182;p20"/>
          <p:cNvSpPr txBox="1"/>
          <p:nvPr/>
        </p:nvSpPr>
        <p:spPr>
          <a:xfrm>
            <a:off x="1290637" y="5473700"/>
            <a:ext cx="65532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living things should be able to live free from pollution and harm from plastics. So, what can we do?</a:t>
            </a:r>
            <a:endParaRPr/>
          </a:p>
        </p:txBody>
      </p:sp>
      <p:grpSp>
        <p:nvGrpSpPr>
          <p:cNvPr id="183" name="Google Shape;183;p20"/>
          <p:cNvGrpSpPr/>
          <p:nvPr/>
        </p:nvGrpSpPr>
        <p:grpSpPr>
          <a:xfrm>
            <a:off x="744537" y="1839912"/>
            <a:ext cx="2424112" cy="2362200"/>
            <a:chOff x="745192" y="1839513"/>
            <a:chExt cx="2423499" cy="2362338"/>
          </a:xfrm>
        </p:grpSpPr>
        <p:pic>
          <p:nvPicPr>
            <p:cNvPr id="184" name="Google Shape;184;p20"/>
            <p:cNvPicPr preferRelativeResize="0"/>
            <p:nvPr/>
          </p:nvPicPr>
          <p:blipFill rotWithShape="1">
            <a:blip r:embed="rId3">
              <a:alphaModFix/>
            </a:blip>
            <a:srcRect b="0" l="13104" r="9176" t="0"/>
            <a:stretch/>
          </p:blipFill>
          <p:spPr>
            <a:xfrm>
              <a:off x="745192" y="1839513"/>
              <a:ext cx="2423499" cy="20853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5" name="Google Shape;185;p20"/>
            <p:cNvSpPr txBox="1"/>
            <p:nvPr/>
          </p:nvSpPr>
          <p:spPr>
            <a:xfrm>
              <a:off x="745192" y="3924852"/>
              <a:ext cx="24234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Wikipedia.org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186" name="Google Shape;186;p20"/>
          <p:cNvGrpSpPr/>
          <p:nvPr/>
        </p:nvGrpSpPr>
        <p:grpSpPr>
          <a:xfrm>
            <a:off x="3216275" y="1839912"/>
            <a:ext cx="2660650" cy="2355850"/>
            <a:chOff x="3216042" y="1839513"/>
            <a:chExt cx="2660546" cy="2355681"/>
          </a:xfrm>
        </p:grpSpPr>
        <p:pic>
          <p:nvPicPr>
            <p:cNvPr id="187" name="Google Shape;187;p20"/>
            <p:cNvPicPr preferRelativeResize="0"/>
            <p:nvPr/>
          </p:nvPicPr>
          <p:blipFill rotWithShape="1">
            <a:blip r:embed="rId5">
              <a:alphaModFix/>
            </a:blip>
            <a:srcRect b="0" l="16272" r="0" t="0"/>
            <a:stretch/>
          </p:blipFill>
          <p:spPr>
            <a:xfrm>
              <a:off x="3220062" y="1839513"/>
              <a:ext cx="2656526" cy="20786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8" name="Google Shape;188;p20"/>
            <p:cNvSpPr txBox="1"/>
            <p:nvPr/>
          </p:nvSpPr>
          <p:spPr>
            <a:xfrm>
              <a:off x="3216042" y="3918195"/>
              <a:ext cx="26605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noaanews.noaa.gov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</p:grpSp>
      <p:grpSp>
        <p:nvGrpSpPr>
          <p:cNvPr id="189" name="Google Shape;189;p20"/>
          <p:cNvGrpSpPr/>
          <p:nvPr/>
        </p:nvGrpSpPr>
        <p:grpSpPr>
          <a:xfrm>
            <a:off x="5924550" y="1833562"/>
            <a:ext cx="2540000" cy="2366962"/>
            <a:chOff x="5923938" y="1832856"/>
            <a:chExt cx="2540076" cy="2368314"/>
          </a:xfrm>
        </p:grpSpPr>
        <p:sp>
          <p:nvSpPr>
            <p:cNvPr id="190" name="Google Shape;190;p20"/>
            <p:cNvSpPr txBox="1"/>
            <p:nvPr/>
          </p:nvSpPr>
          <p:spPr>
            <a:xfrm>
              <a:off x="5923938" y="3924171"/>
              <a:ext cx="2536055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Photo courtesy of (@</a:t>
              </a:r>
              <a:r>
                <a:rPr b="0" i="0" lang="en-US" sz="6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7"/>
                </a:rPr>
                <a:t>flickr.com</a:t>
              </a:r>
              <a:r>
                <a:rPr b="0" i="0" lang="en-US" sz="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 - granted under creative commons licence – attribution</a:t>
              </a:r>
              <a:endParaRPr/>
            </a:p>
          </p:txBody>
        </p:sp>
        <p:pic>
          <p:nvPicPr>
            <p:cNvPr id="191" name="Google Shape;191;p20"/>
            <p:cNvPicPr preferRelativeResize="0"/>
            <p:nvPr/>
          </p:nvPicPr>
          <p:blipFill rotWithShape="1">
            <a:blip r:embed="rId8">
              <a:alphaModFix/>
            </a:blip>
            <a:srcRect b="0" l="10453" r="0" t="0"/>
            <a:stretch/>
          </p:blipFill>
          <p:spPr>
            <a:xfrm>
              <a:off x="5927959" y="1832856"/>
              <a:ext cx="2536055" cy="208533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5_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4_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2_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1_Office Theme">
  <a:themeElements>
    <a:clrScheme name="Twinkl Template">
      <a:dk1>
        <a:srgbClr val="1C1C1C"/>
      </a:dk1>
      <a:lt1>
        <a:srgbClr val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