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6" r:id="rId2"/>
    <p:sldId id="289" r:id="rId3"/>
    <p:sldId id="262" r:id="rId4"/>
    <p:sldId id="258" r:id="rId5"/>
    <p:sldId id="275" r:id="rId6"/>
    <p:sldId id="273" r:id="rId7"/>
    <p:sldId id="272" r:id="rId8"/>
    <p:sldId id="271" r:id="rId9"/>
    <p:sldId id="270" r:id="rId10"/>
    <p:sldId id="269" r:id="rId11"/>
    <p:sldId id="259" r:id="rId12"/>
    <p:sldId id="264" r:id="rId13"/>
    <p:sldId id="283" r:id="rId14"/>
    <p:sldId id="267" r:id="rId15"/>
    <p:sldId id="266" r:id="rId16"/>
    <p:sldId id="265" r:id="rId17"/>
    <p:sldId id="263" r:id="rId18"/>
    <p:sldId id="278" r:id="rId19"/>
    <p:sldId id="276" r:id="rId20"/>
    <p:sldId id="279" r:id="rId21"/>
    <p:sldId id="282" r:id="rId22"/>
    <p:sldId id="280" r:id="rId23"/>
    <p:sldId id="285" r:id="rId24"/>
    <p:sldId id="261" r:id="rId25"/>
  </p:sldIdLst>
  <p:sldSz cx="12192000" cy="6858000"/>
  <p:notesSz cx="6858000" cy="9144000"/>
  <p:embeddedFontLst>
    <p:embeddedFont>
      <p:font typeface="1 Shelley Volante" panose="030306020406070F0B05" pitchFamily="66" charset="0"/>
      <p:regular r:id="rId26"/>
    </p:embeddedFont>
    <p:embeddedFont>
      <p:font typeface="Calibri" panose="020F0502020204030204" pitchFamily="34" charset="0"/>
      <p:regular r:id="rId27"/>
      <p:bold r:id="rId28"/>
      <p:italic r:id="rId29"/>
      <p:boldItalic r:id="rId30"/>
    </p:embeddedFont>
    <p:embeddedFont>
      <p:font typeface="Calibri Light" panose="020F0302020204030204" pitchFamily="34" charset="0"/>
      <p:regular r:id="rId31"/>
      <p:italic r:id="rId32"/>
    </p:embeddedFont>
  </p:embeddedFontLst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kiosk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74" d="100"/>
          <a:sy n="74" d="100"/>
        </p:scale>
        <p:origin x="90" y="312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1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font" Target="fonts/font4.fntdata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font" Target="fonts/font7.fntdata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3.fntdata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font" Target="fonts/font6.fntdata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2.fntdata"/><Relationship Id="rId30" Type="http://schemas.openxmlformats.org/officeDocument/2006/relationships/font" Target="fonts/font5.fntdata"/><Relationship Id="rId35" Type="http://schemas.openxmlformats.org/officeDocument/2006/relationships/theme" Target="theme/theme1.xml"/><Relationship Id="rId8" Type="http://schemas.openxmlformats.org/officeDocument/2006/relationships/slide" Target="slides/slide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965B4B-5343-481B-9C30-3A774FB81527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875A83D-B7B5-4762-9610-F1DEC89600E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D3459D-1E66-47C8-88B7-8A0892D4586B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448AB1-20AD-45D6-A858-9F5B4C42012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E751A4-5C1B-4288-A8DD-17E85018B54E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6DDA2CF-3680-4A5C-9F6E-4E9AC30E24A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789B050-01F8-434A-BA33-0AA72AFCB6D4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15C29A-19E5-4009-99E5-F83232906FC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2C42A7-5327-404E-AAD3-16EFCC0325CE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7E51D4-DC16-4BF7-98C6-C2EF13FE46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7316532-B4D7-4FAE-BB6C-5270964F147E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78A770-A210-400D-8364-008C5BE9F75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2F6D08-802E-4497-A33B-C3CC054D9527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C09767E-9FA6-4D5F-A903-E2FAA0F64F6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F0EC5D-883D-4C83-B5A7-CD0ACFFD3792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BFF866-4B8E-4B26-A581-5F93627CC28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9A2957F-24C7-46B2-993E-13889336E5C1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E8667B-78E9-4421-A999-76110A1897F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DFC83-CCF6-463A-90CF-8EA12DCB4E36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199770-2629-4519-88FE-49E7387D7BA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4DE4576-7366-4488-AAB2-FF08C193D6F9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9D9C2-9C3E-454B-B67D-F636DA2ACFE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838200" y="365125"/>
            <a:ext cx="10515600" cy="13255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838200" y="1825625"/>
            <a:ext cx="10515600" cy="4351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A4FD631-2458-444F-A452-CA461CB92D15}" type="datetimeFigureOut">
              <a:rPr lang="ru-RU"/>
              <a:pPr>
                <a:defRPr/>
              </a:pPr>
              <a:t>19.11.2020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smtClean="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D86A26B1-0A94-4BE9-B8B1-10DAD4F45A6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lnSpc>
          <a:spcPct val="90000"/>
        </a:lnSpc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2pPr>
      <a:lvl3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3pPr>
      <a:lvl4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4pPr>
      <a:lvl5pPr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5pPr>
      <a:lvl6pPr marL="4572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6pPr>
      <a:lvl7pPr marL="9144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7pPr>
      <a:lvl8pPr marL="13716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8pPr>
      <a:lvl9pPr marL="1828800" algn="l" rtl="0" fontAlgn="base">
        <a:lnSpc>
          <a:spcPct val="90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 Light" pitchFamily="34" charset="0"/>
        </a:defRPr>
      </a:lvl9pPr>
    </p:titleStyle>
    <p:bodyStyle>
      <a:lvl1pPr marL="228600" indent="-228600" algn="l" rtl="0" fontAlgn="base">
        <a:lnSpc>
          <a:spcPct val="90000"/>
        </a:lnSpc>
        <a:spcBef>
          <a:spcPts val="1000"/>
        </a:spcBef>
        <a:spcAft>
          <a:spcPct val="0"/>
        </a:spcAft>
        <a:buFont typeface="Arial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fontAlgn="base">
        <a:lnSpc>
          <a:spcPct val="90000"/>
        </a:lnSpc>
        <a:spcBef>
          <a:spcPts val="500"/>
        </a:spcBef>
        <a:spcAft>
          <a:spcPct val="0"/>
        </a:spcAft>
        <a:buFont typeface="Arial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" Target="slide2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5" Type="http://schemas.openxmlformats.org/officeDocument/2006/relationships/slide" Target="slide3.xml"/><Relationship Id="rId4" Type="http://schemas.openxmlformats.org/officeDocument/2006/relationships/slide" Target="slide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abirint.ru/series/46785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30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abirint.ru/series/38438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3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abirint.ru/series/33699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32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abirint.ru/series/5250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3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abirint.ru/series/37115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3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hyperlink" Target="https://www.labirint.ru/series/41654/" TargetMode="Externa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abirint.ru/genres/2605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38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7" Type="http://schemas.openxmlformats.org/officeDocument/2006/relationships/hyperlink" Target="https://www.labirint.ru/series/38807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6" Type="http://schemas.openxmlformats.org/officeDocument/2006/relationships/slide" Target="slide2.xml"/><Relationship Id="rId5" Type="http://schemas.openxmlformats.org/officeDocument/2006/relationships/image" Target="../media/image41.png"/><Relationship Id="rId4" Type="http://schemas.openxmlformats.org/officeDocument/2006/relationships/image" Target="../media/image40.png"/></Relationships>
</file>

<file path=ppt/slides/_rels/slide2.xml.rels><?xml version="1.0" encoding="UTF-8" standalone="yes"?>
<Relationships xmlns="http://schemas.openxmlformats.org/package/2006/relationships"><Relationship Id="rId13" Type="http://schemas.openxmlformats.org/officeDocument/2006/relationships/slide" Target="slide19.xml"/><Relationship Id="rId18" Type="http://schemas.openxmlformats.org/officeDocument/2006/relationships/slide" Target="slide17.xml"/><Relationship Id="rId26" Type="http://schemas.openxmlformats.org/officeDocument/2006/relationships/slide" Target="slide13.xml"/><Relationship Id="rId39" Type="http://schemas.openxmlformats.org/officeDocument/2006/relationships/image" Target="../media/image20.png"/><Relationship Id="rId21" Type="http://schemas.openxmlformats.org/officeDocument/2006/relationships/image" Target="../media/image11.png"/><Relationship Id="rId34" Type="http://schemas.openxmlformats.org/officeDocument/2006/relationships/slide" Target="slide9.xml"/><Relationship Id="rId42" Type="http://schemas.openxmlformats.org/officeDocument/2006/relationships/slide" Target="slide5.xml"/><Relationship Id="rId7" Type="http://schemas.openxmlformats.org/officeDocument/2006/relationships/slide" Target="slide22.xml"/><Relationship Id="rId2" Type="http://schemas.openxmlformats.org/officeDocument/2006/relationships/image" Target="../media/image2.png"/><Relationship Id="rId16" Type="http://schemas.openxmlformats.org/officeDocument/2006/relationships/slide" Target="slide18.xml"/><Relationship Id="rId20" Type="http://schemas.openxmlformats.org/officeDocument/2006/relationships/slide" Target="slide16.xml"/><Relationship Id="rId29" Type="http://schemas.openxmlformats.org/officeDocument/2006/relationships/image" Target="../media/image15.png"/><Relationship Id="rId41" Type="http://schemas.openxmlformats.org/officeDocument/2006/relationships/image" Target="../media/image2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.png"/><Relationship Id="rId11" Type="http://schemas.openxmlformats.org/officeDocument/2006/relationships/slide" Target="slide20.xml"/><Relationship Id="rId24" Type="http://schemas.openxmlformats.org/officeDocument/2006/relationships/slide" Target="slide14.xml"/><Relationship Id="rId32" Type="http://schemas.openxmlformats.org/officeDocument/2006/relationships/slide" Target="slide10.xml"/><Relationship Id="rId37" Type="http://schemas.openxmlformats.org/officeDocument/2006/relationships/image" Target="../media/image19.png"/><Relationship Id="rId40" Type="http://schemas.openxmlformats.org/officeDocument/2006/relationships/slide" Target="slide6.xml"/><Relationship Id="rId5" Type="http://schemas.openxmlformats.org/officeDocument/2006/relationships/slide" Target="slide23.xml"/><Relationship Id="rId15" Type="http://schemas.openxmlformats.org/officeDocument/2006/relationships/slide" Target="slide1.xml"/><Relationship Id="rId23" Type="http://schemas.openxmlformats.org/officeDocument/2006/relationships/image" Target="../media/image12.png"/><Relationship Id="rId28" Type="http://schemas.openxmlformats.org/officeDocument/2006/relationships/slide" Target="slide12.xml"/><Relationship Id="rId36" Type="http://schemas.openxmlformats.org/officeDocument/2006/relationships/slide" Target="slide8.xml"/><Relationship Id="rId10" Type="http://schemas.openxmlformats.org/officeDocument/2006/relationships/image" Target="../media/image6.png"/><Relationship Id="rId19" Type="http://schemas.openxmlformats.org/officeDocument/2006/relationships/image" Target="../media/image10.png"/><Relationship Id="rId31" Type="http://schemas.openxmlformats.org/officeDocument/2006/relationships/image" Target="../media/image16.png"/><Relationship Id="rId4" Type="http://schemas.openxmlformats.org/officeDocument/2006/relationships/image" Target="../media/image3.png"/><Relationship Id="rId9" Type="http://schemas.openxmlformats.org/officeDocument/2006/relationships/slide" Target="slide21.xml"/><Relationship Id="rId14" Type="http://schemas.openxmlformats.org/officeDocument/2006/relationships/image" Target="../media/image8.png"/><Relationship Id="rId22" Type="http://schemas.openxmlformats.org/officeDocument/2006/relationships/slide" Target="slide15.xml"/><Relationship Id="rId27" Type="http://schemas.openxmlformats.org/officeDocument/2006/relationships/image" Target="../media/image14.png"/><Relationship Id="rId30" Type="http://schemas.openxmlformats.org/officeDocument/2006/relationships/slide" Target="slide11.xml"/><Relationship Id="rId35" Type="http://schemas.openxmlformats.org/officeDocument/2006/relationships/image" Target="../media/image18.png"/><Relationship Id="rId43" Type="http://schemas.openxmlformats.org/officeDocument/2006/relationships/image" Target="../media/image22.png"/><Relationship Id="rId8" Type="http://schemas.openxmlformats.org/officeDocument/2006/relationships/image" Target="../media/image5.png"/><Relationship Id="rId3" Type="http://schemas.openxmlformats.org/officeDocument/2006/relationships/slide" Target="slide24.xml"/><Relationship Id="rId12" Type="http://schemas.openxmlformats.org/officeDocument/2006/relationships/image" Target="../media/image7.png"/><Relationship Id="rId17" Type="http://schemas.openxmlformats.org/officeDocument/2006/relationships/image" Target="../media/image9.png"/><Relationship Id="rId25" Type="http://schemas.openxmlformats.org/officeDocument/2006/relationships/image" Target="../media/image13.png"/><Relationship Id="rId33" Type="http://schemas.openxmlformats.org/officeDocument/2006/relationships/image" Target="../media/image17.png"/><Relationship Id="rId38" Type="http://schemas.openxmlformats.org/officeDocument/2006/relationships/slide" Target="slide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hyperlink" Target="https://www.labirint.ru/series/31531/" TargetMode="External"/><Relationship Id="rId4" Type="http://schemas.openxmlformats.org/officeDocument/2006/relationships/slide" Target="slide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hyperlink" Target="https://www.labirint.ru/series/3074/" TargetMode="Externa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abirint.ru/series/8680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26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labirint.ru/series/33914/" TargetMode="External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image" Target="../media/image28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5" Type="http://schemas.openxmlformats.org/officeDocument/2006/relationships/slide" Target="slide2.xml"/><Relationship Id="rId4" Type="http://schemas.openxmlformats.org/officeDocument/2006/relationships/hyperlink" Target="https://www.labirint.ru/series/34315/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Рисунок 1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Овал 1"/>
          <p:cNvSpPr/>
          <p:nvPr/>
        </p:nvSpPr>
        <p:spPr>
          <a:xfrm>
            <a:off x="6343135" y="560173"/>
            <a:ext cx="4506097" cy="138395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3" action="ppaction://hlinksldjump"/>
              </a:rPr>
              <a:t>Начало</a:t>
            </a:r>
            <a:endParaRPr lang="ru-RU" sz="66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  <p:sp>
        <p:nvSpPr>
          <p:cNvPr id="3" name="Овал 2"/>
          <p:cNvSpPr/>
          <p:nvPr/>
        </p:nvSpPr>
        <p:spPr>
          <a:xfrm>
            <a:off x="5684108" y="2430163"/>
            <a:ext cx="5824152" cy="166404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4" action="ppaction://hlinksldjump"/>
              </a:rPr>
              <a:t>Составители</a:t>
            </a:r>
            <a:endParaRPr lang="ru-RU" sz="66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6244281" y="4847965"/>
            <a:ext cx="5263979" cy="1524002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" action="ppaction://hlinkshowjump?jump=endshow"/>
              </a:rPr>
              <a:t>Завершить</a:t>
            </a:r>
            <a:endParaRPr lang="ru-RU" sz="66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30659" y="5708822"/>
            <a:ext cx="328689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5" action="ppaction://hlinksldjump"/>
              </a:rPr>
              <a:t>Филиал</a:t>
            </a:r>
            <a:r>
              <a:rPr lang="ru-RU" sz="3200" b="1" dirty="0" smtClean="0">
                <a:solidFill>
                  <a:srgbClr val="7030A0"/>
                </a:solidFill>
                <a:latin typeface="1 Shelley Volante" panose="030306020406070F0B05" pitchFamily="66" charset="0"/>
              </a:rPr>
              <a:t> № 7</a:t>
            </a:r>
            <a:endParaRPr lang="ru-RU" sz="32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Рисунок 1"/>
          <p:cNvPicPr>
            <a:picLocks noChangeAspect="1"/>
          </p:cNvPicPr>
          <p:nvPr/>
        </p:nvPicPr>
        <p:blipFill>
          <a:blip r:embed="rId2"/>
          <a:srcRect l="4854" t="8047" b="354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87177" y="420129"/>
            <a:ext cx="7002163" cy="50475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Автор: </a:t>
            </a:r>
            <a:r>
              <a:rPr lang="ru-RU" sz="2200" b="1" dirty="0" err="1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Замостьянов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 Арсений Александрович</a:t>
            </a:r>
          </a:p>
          <a:p>
            <a:pPr algn="ctr"/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Издательство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: </a:t>
            </a:r>
            <a:r>
              <a:rPr lang="ru-RU" sz="2200" b="1" dirty="0" err="1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Эксмо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, 2019 г</a:t>
            </a:r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., Стр. 352</a:t>
            </a:r>
            <a:endParaRPr lang="ru-RU" sz="2200" b="1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Серия: 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3"/>
              </a:rPr>
              <a:t>Лица эпохи. </a:t>
            </a:r>
            <a:r>
              <a:rPr lang="ru-RU" sz="2200" b="1" dirty="0" err="1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3"/>
              </a:rPr>
              <a:t>Иллюстрир</a:t>
            </a:r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3"/>
              </a:rPr>
              <a:t>. серия 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3"/>
              </a:rPr>
              <a:t>с журналом "</a:t>
            </a:r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3"/>
              </a:rPr>
              <a:t>Историк" </a:t>
            </a:r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3"/>
              </a:rPr>
              <a:t/>
            </a:r>
            <a:b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3"/>
              </a:rPr>
            </a:br>
            <a:endParaRPr lang="ru-RU" dirty="0" smtClean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  <a:p>
            <a:pPr algn="ctr"/>
            <a:r>
              <a:rPr lang="ru-RU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Аннотация </a:t>
            </a:r>
            <a:r>
              <a:rPr lang="ru-RU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к книге "Александр Суворов. Наука побеждать"</a:t>
            </a:r>
          </a:p>
          <a:p>
            <a:pPr algn="ctr"/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Эта книга открывает новую книжную серию - проект журнала "Историк". Ее герой - Александр Суворов, полководец, ставший символом русской армии, которая умеет защищать свои интересы, преодолевая все препятствия. Неприступных крепостей для него не существовало. В чем состояла суворовская наука побеждать? Почему он не знал поражений? В этой книге триумфальный и драматичный путь Суворова представлен от и до, без белых пятен. Как в документальном фильме, перед нами проходит линия жизни Суворова: картины и схемы сражений, десятки портретов полководца, его соратников и противников</a:t>
            </a:r>
            <a:r>
              <a:rPr lang="ru-RU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.</a:t>
            </a:r>
            <a:endParaRPr lang="ru-RU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19488" t="3844" r="20692" b="2102"/>
          <a:stretch/>
        </p:blipFill>
        <p:spPr>
          <a:xfrm>
            <a:off x="8455147" y="193988"/>
            <a:ext cx="3193154" cy="502056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Овал 1"/>
          <p:cNvSpPr/>
          <p:nvPr/>
        </p:nvSpPr>
        <p:spPr>
          <a:xfrm>
            <a:off x="8979243" y="5393724"/>
            <a:ext cx="250430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5" action="ppaction://hlinksldjump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Рисунок 1"/>
          <p:cNvPicPr>
            <a:picLocks noChangeAspect="1"/>
          </p:cNvPicPr>
          <p:nvPr/>
        </p:nvPicPr>
        <p:blipFill>
          <a:blip r:embed="rId2"/>
          <a:srcRect l="4854" t="8047" b="354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78941" y="337751"/>
            <a:ext cx="6977448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Автор: </a:t>
            </a:r>
            <a:r>
              <a:rPr lang="ru-RU" sz="2200" b="1" dirty="0" err="1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Иртенина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 Наталья Валерьевна</a:t>
            </a:r>
          </a:p>
          <a:p>
            <a:pPr algn="ctr"/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Издательство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: Символик, 2019 г</a:t>
            </a:r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., Стр. 48</a:t>
            </a:r>
            <a:endParaRPr lang="ru-RU" sz="2200" b="1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Серия: 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3"/>
              </a:rPr>
              <a:t>Русские воители за веру и </a:t>
            </a:r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3"/>
              </a:rPr>
              <a:t>Отечество</a:t>
            </a:r>
          </a:p>
          <a:p>
            <a:pPr algn="ctr"/>
            <a:r>
              <a:rPr lang="ru-RU" sz="1600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3"/>
              </a:rPr>
              <a:t/>
            </a:r>
            <a:br>
              <a:rPr lang="ru-RU" sz="1600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3"/>
              </a:rPr>
            </a:br>
            <a:r>
              <a:rPr lang="ru-RU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Аннотация </a:t>
            </a:r>
            <a:r>
              <a:rPr lang="ru-RU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к книге "Суворов - русский чудо-богатырь. Биография А.В. Суворова в пересказе для детей"</a:t>
            </a:r>
          </a:p>
          <a:p>
            <a:pPr algn="ctr"/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Герой нашей книги, великий русский полководец Александр Васильевич Суворов, раскроет перед читателем новые грани своей яркой личности. На этих страницах он предстаёт не только как непобедимый воитель, но и как хранитель православной веры. Правилом жизни этого горячо верующего человека, великодушного, милосердного, ревностного христианина и благотворителя было: "Нужно спешить делать добро". </a:t>
            </a:r>
            <a:b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</a:br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Книга написана живым, лёгким и понятным ребёнку языком, однако будет интересна не только детям, но и их родителям. </a:t>
            </a:r>
            <a:b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</a:br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Допущено к распространению Издательским Советом Русской Православной Церкви.</a:t>
            </a:r>
            <a:b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</a:br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Для детей среднего школьного возраста</a:t>
            </a:r>
            <a:r>
              <a:rPr lang="ru-RU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.</a:t>
            </a:r>
            <a:endParaRPr lang="ru-RU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l="7435" t="4806" r="2911" b="9427"/>
          <a:stretch/>
        </p:blipFill>
        <p:spPr>
          <a:xfrm>
            <a:off x="8216526" y="271850"/>
            <a:ext cx="3530631" cy="471204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Овал 1"/>
          <p:cNvSpPr/>
          <p:nvPr/>
        </p:nvSpPr>
        <p:spPr>
          <a:xfrm>
            <a:off x="8880389" y="5463747"/>
            <a:ext cx="257844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5" action="ppaction://hlinksldjump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Рисунок 1"/>
          <p:cNvPicPr>
            <a:picLocks noChangeAspect="1"/>
          </p:cNvPicPr>
          <p:nvPr/>
        </p:nvPicPr>
        <p:blipFill>
          <a:blip r:embed="rId2"/>
          <a:srcRect l="4854" t="8047" b="354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8324" y="296562"/>
            <a:ext cx="5807676" cy="42165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Автор: Владимиров </a:t>
            </a:r>
            <a:r>
              <a:rPr lang="ru-RU" sz="2200" b="1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В.В</a:t>
            </a:r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.</a:t>
            </a:r>
          </a:p>
          <a:p>
            <a:pPr algn="ctr"/>
            <a:r>
              <a:rPr lang="ru-RU" sz="2200" b="1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Издательство</a:t>
            </a:r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: </a:t>
            </a:r>
            <a:r>
              <a:rPr lang="ru-RU" sz="2200" b="1" dirty="0" err="1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Вако</a:t>
            </a:r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, 2016 г</a:t>
            </a:r>
            <a:r>
              <a:rPr lang="ru-RU" sz="2200" b="1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., Стр. 48</a:t>
            </a:r>
            <a:endParaRPr lang="ru-RU" sz="2200" b="1" dirty="0">
              <a:effectLst>
                <a:glow rad="127000">
                  <a:schemeClr val="bg1">
                    <a:alpha val="83000"/>
                  </a:schemeClr>
                </a:glow>
              </a:effectLst>
            </a:endParaRPr>
          </a:p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Серия: </a:t>
            </a:r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  <a:hlinkClick r:id="rId3"/>
              </a:rPr>
              <a:t>Открываем </a:t>
            </a:r>
            <a:r>
              <a:rPr lang="ru-RU" sz="2200" b="1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  <a:hlinkClick r:id="rId3"/>
              </a:rPr>
              <a:t>историю</a:t>
            </a:r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  <a:hlinkClick r:id="rId3"/>
              </a:rPr>
              <a:t/>
            </a:r>
            <a:b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  <a:hlinkClick r:id="rId3"/>
              </a:rPr>
            </a:br>
            <a:endParaRPr lang="ru-RU" sz="2200" b="1" dirty="0" smtClean="0">
              <a:effectLst>
                <a:glow rad="127000">
                  <a:schemeClr val="bg1">
                    <a:alpha val="83000"/>
                  </a:schemeClr>
                </a:glow>
              </a:effectLst>
            </a:endParaRPr>
          </a:p>
          <a:p>
            <a:pPr algn="ctr"/>
            <a:r>
              <a:rPr lang="ru-RU" b="1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Аннотация </a:t>
            </a:r>
            <a:r>
              <a:rPr lang="ru-RU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к книге "Зачем Суворов Альпы перешел и как рядовой солдат генералиссимусом стал"</a:t>
            </a:r>
          </a:p>
          <a:p>
            <a:pPr algn="ctr"/>
            <a: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Дорогой читатель!</a:t>
            </a:r>
            <a:b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</a:br>
            <a: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У тебя в руках книга серии "Открываем историю".</a:t>
            </a:r>
            <a:b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</a:br>
            <a: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Прочитай ее и ты узнаешь:</a:t>
            </a:r>
            <a:b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</a:br>
            <a: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- как Суворов начинал свою службу в армии;</a:t>
            </a:r>
            <a:b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</a:br>
            <a: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- почему Александр Васильевич не принял подарок императрицы и многое другое…</a:t>
            </a:r>
            <a:b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</a:br>
            <a: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Издание для детей и юношества</a:t>
            </a:r>
            <a:r>
              <a:rPr lang="ru-RU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.</a:t>
            </a:r>
            <a:endParaRPr lang="ru-RU" dirty="0">
              <a:effectLst>
                <a:glow rad="127000">
                  <a:schemeClr val="bg1">
                    <a:alpha val="83000"/>
                  </a:schemeClr>
                </a:glo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t="3354"/>
          <a:stretch/>
        </p:blipFill>
        <p:spPr>
          <a:xfrm>
            <a:off x="7858898" y="180043"/>
            <a:ext cx="3929448" cy="506354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Овал 4"/>
          <p:cNvSpPr/>
          <p:nvPr/>
        </p:nvSpPr>
        <p:spPr>
          <a:xfrm>
            <a:off x="8909222" y="5593593"/>
            <a:ext cx="248370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5" action="ppaction://hlinksldjump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/>
          <p:cNvPicPr>
            <a:picLocks noChangeAspect="1"/>
          </p:cNvPicPr>
          <p:nvPr/>
        </p:nvPicPr>
        <p:blipFill>
          <a:blip r:embed="rId2"/>
          <a:srcRect l="4854" t="8047" b="354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4524" y="181231"/>
            <a:ext cx="3567214" cy="528457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Овал 2"/>
          <p:cNvSpPr/>
          <p:nvPr/>
        </p:nvSpPr>
        <p:spPr>
          <a:xfrm>
            <a:off x="9069859" y="5704702"/>
            <a:ext cx="249606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4" action="ppaction://hlinksldjump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86033" y="453080"/>
            <a:ext cx="6623222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Новиков, Александр Александрович. Суворов в Швейцарии : Соврем. прочтение истории похода / Александр Новиков. - М</a:t>
            </a:r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.: </a:t>
            </a:r>
            <a:r>
              <a:rPr lang="ru-RU" sz="2200" b="1" dirty="0" err="1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Москвоведение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 : </a:t>
            </a:r>
            <a:r>
              <a:rPr lang="ru-RU" sz="2200" b="1" dirty="0" err="1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Моск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. учебники и </a:t>
            </a:r>
            <a:r>
              <a:rPr lang="ru-RU" sz="2200" b="1" dirty="0" err="1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Картолитогр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., 2000. - </a:t>
            </a:r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144 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с. : ил., </a:t>
            </a:r>
            <a:r>
              <a:rPr lang="ru-RU" sz="2200" b="1" dirty="0" err="1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цв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. ил., </a:t>
            </a:r>
            <a:r>
              <a:rPr lang="ru-RU" sz="2200" b="1" dirty="0" err="1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портр</a:t>
            </a:r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.</a:t>
            </a:r>
          </a:p>
          <a:p>
            <a:pPr algn="ctr"/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/>
            </a:r>
            <a:b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</a:br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История </a:t>
            </a:r>
            <a:r>
              <a:rPr lang="ru-RU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-Россия -2-ая </a:t>
            </a:r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пол.18 в. </a:t>
            </a:r>
            <a:r>
              <a:rPr lang="ru-RU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-Международные </a:t>
            </a:r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отношения. Внешняя политика </a:t>
            </a:r>
            <a:r>
              <a:rPr lang="ru-RU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-Войны -Участие </a:t>
            </a:r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России во второй антифранцузской коалиции (1798-1799) </a:t>
            </a:r>
            <a:r>
              <a:rPr lang="ru-RU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-Итальянский </a:t>
            </a:r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и Швейцарский походы А.В. Суворова (1799). Современное прочтение истории похода второй антифранцузской коалиции (1798-1799).</a:t>
            </a:r>
            <a:b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</a:br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Эта книга о знаменитом Швейцарском походе русской армии и о том, как в наши дни хранят в Альпийской Республике память о А.В. Суворове.</a:t>
            </a:r>
          </a:p>
        </p:txBody>
      </p:sp>
    </p:spTree>
    <p:extLst>
      <p:ext uri="{BB962C8B-B14F-4D97-AF65-F5344CB8AC3E}">
        <p14:creationId xmlns:p14="http://schemas.microsoft.com/office/powerpoint/2010/main" val="39454520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Рисунок 1"/>
          <p:cNvPicPr>
            <a:picLocks noChangeAspect="1"/>
          </p:cNvPicPr>
          <p:nvPr/>
        </p:nvPicPr>
        <p:blipFill>
          <a:blip r:embed="rId2"/>
          <a:srcRect l="4854" t="8047" b="354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45989" y="354227"/>
            <a:ext cx="7496433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Автор: </a:t>
            </a:r>
            <a:r>
              <a:rPr lang="ru-RU" sz="2200" b="1" dirty="0" err="1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Гупало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 Г.М.</a:t>
            </a:r>
          </a:p>
          <a:p>
            <a:pPr algn="ctr"/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Издательство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: </a:t>
            </a:r>
            <a:r>
              <a:rPr lang="ru-RU" sz="2200" b="1" dirty="0" err="1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Даръ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, 2020 г</a:t>
            </a:r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., Стр. 184</a:t>
            </a:r>
            <a:endParaRPr lang="ru-RU" sz="2200" b="1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Серия: 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3"/>
              </a:rPr>
              <a:t>Христианский </a:t>
            </a:r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3"/>
              </a:rPr>
              <a:t>мир</a:t>
            </a:r>
          </a:p>
          <a:p>
            <a:pPr algn="ctr"/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3"/>
              </a:rPr>
              <a:t/>
            </a:r>
            <a:b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3"/>
              </a:rPr>
            </a:br>
            <a:r>
              <a:rPr lang="ru-RU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Аннотация </a:t>
            </a:r>
            <a:r>
              <a:rPr lang="ru-RU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к книге "Мы - русские! Суворов. Жизнь, слова и подвиги великого русского полководца А.В. Суворова"</a:t>
            </a:r>
          </a:p>
          <a:p>
            <a:pPr algn="ctr"/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За исторической личностью мы часто не видим живого человека, ограничиваясь словами "великий, выдающийся". Именно в афоризмах и историях из жизни можно увидеть, каким удивительным человеком был великий русский полководец Александр Васильевич Суворов, и что именно делало его великим: его любовь к Отечеству, сочетание строгости и милосердия к солдатам и благо­родство по отношению к побежденному врагу.</a:t>
            </a:r>
            <a:b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</a:br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Книга, написанная простым и доступным языком, будет интересна читателям любого возраста, интересующимся военной историей России и личностью прославленного полководца.</a:t>
            </a:r>
            <a:b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</a:br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4-е издание</a:t>
            </a:r>
            <a:r>
              <a:rPr lang="ru-RU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.</a:t>
            </a:r>
            <a:endParaRPr lang="ru-RU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4"/>
          <a:srcRect l="18049" t="7833" r="21291" b="1260"/>
          <a:stretch/>
        </p:blipFill>
        <p:spPr>
          <a:xfrm>
            <a:off x="8255008" y="197709"/>
            <a:ext cx="3507035" cy="525574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Овал 1"/>
          <p:cNvSpPr/>
          <p:nvPr/>
        </p:nvSpPr>
        <p:spPr>
          <a:xfrm>
            <a:off x="9122297" y="5656305"/>
            <a:ext cx="263974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5" action="ppaction://hlinksldjump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1"/>
          <p:cNvPicPr>
            <a:picLocks noChangeAspect="1"/>
          </p:cNvPicPr>
          <p:nvPr/>
        </p:nvPicPr>
        <p:blipFill>
          <a:blip r:embed="rId2"/>
          <a:srcRect l="4854" t="8047" b="354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05946" y="428367"/>
            <a:ext cx="7652951" cy="5847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Автор: </a:t>
            </a:r>
            <a:r>
              <a:rPr lang="ru-RU" sz="2200" b="1" dirty="0" err="1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Летуновский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 Вячеслав Владимирович</a:t>
            </a:r>
          </a:p>
          <a:p>
            <a:pPr algn="ctr"/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Издательство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: Яуза, 2016 г</a:t>
            </a:r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., Стр. 336</a:t>
            </a:r>
            <a:endParaRPr lang="ru-RU" sz="2200" b="1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Серия: 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3"/>
              </a:rPr>
              <a:t>Побеждай в бизнесе! Менеджмент </a:t>
            </a:r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3"/>
              </a:rPr>
              <a:t>по-суворовски</a:t>
            </a:r>
          </a:p>
          <a:p>
            <a:pPr algn="ctr"/>
            <a:r>
              <a:rPr lang="ru-RU" sz="1400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3"/>
              </a:rPr>
              <a:t/>
            </a:r>
            <a:br>
              <a:rPr lang="ru-RU" sz="1400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3"/>
              </a:rPr>
            </a:br>
            <a:r>
              <a:rPr lang="ru-RU" sz="16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Аннотация </a:t>
            </a:r>
            <a:r>
              <a:rPr lang="ru-RU" sz="16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к книге "100 уроков лидерства А.В. Суворова для бизнеса"</a:t>
            </a:r>
          </a:p>
          <a:p>
            <a:pPr algn="ctr"/>
            <a:r>
              <a:rPr lang="ru-RU" sz="1600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Новая книга от автора бестселлера "Менеджмент по-Суворовски. Наука побеждать". 100 уроков лидерства от русского гения, величайшего полководца и воспитателя непобедимых. Эти уроки более чем актуальны сегодня - и для ведения бизнеса, и вообще для любого руководителя. Ведь "школа Суворова", его универсальная "формула успеха" и "наука побеждать" радикально отличались от заповедей его прославленных современников - Фридриха Великого и Наполеона Бонапарта. Прусский король считал, что "солдат должен бояться палки капрала больше, чем пули врага" и жесточайшей муштрой превращал свою армию в "живые механизмы". Суворова говорил: "Я своих солдат палками в бой не гоню, они у меня сами в бой рвутся", сделав ставку на личную инициативу подчиненных: "Каждый солдат должен знать свой маневр!" И суворовский стиль руководства доказал свое превосходство над европейским - ведь русские "чудо-богатыри" били и пруссаков, и поляков, и лучших генералов Наполеона. "Тщетно двинется на Россию вся Европа - она найдет здесь свой гроб!" - так говорил великий Суворов.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l="13988" t="7374" r="3335" b="2274"/>
          <a:stretch/>
        </p:blipFill>
        <p:spPr>
          <a:xfrm>
            <a:off x="8215184" y="205946"/>
            <a:ext cx="3466070" cy="504155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Овал 4"/>
          <p:cNvSpPr/>
          <p:nvPr/>
        </p:nvSpPr>
        <p:spPr>
          <a:xfrm>
            <a:off x="8822724" y="5443151"/>
            <a:ext cx="276791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5" action="ppaction://hlinksldjump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Рисунок 1"/>
          <p:cNvPicPr>
            <a:picLocks noChangeAspect="1"/>
          </p:cNvPicPr>
          <p:nvPr/>
        </p:nvPicPr>
        <p:blipFill>
          <a:blip r:embed="rId2"/>
          <a:srcRect l="4854" t="8047" b="354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87178" y="222422"/>
            <a:ext cx="6853881" cy="443198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Автор: Раковский Леонтий Иосифович</a:t>
            </a:r>
          </a:p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Издательство: Вече, 2018 г., Стр. </a:t>
            </a:r>
            <a:r>
              <a:rPr lang="ru-RU" sz="2200" b="1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320</a:t>
            </a:r>
            <a:endParaRPr lang="ru-RU" sz="2200" b="1" dirty="0">
              <a:effectLst>
                <a:glow rad="127000">
                  <a:schemeClr val="bg1">
                    <a:alpha val="83000"/>
                  </a:schemeClr>
                </a:glow>
              </a:effectLst>
            </a:endParaRPr>
          </a:p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Серия: Россия Державная</a:t>
            </a:r>
          </a:p>
          <a:p>
            <a:endParaRPr lang="ru-RU" dirty="0" smtClean="0">
              <a:effectLst>
                <a:glow rad="127000">
                  <a:schemeClr val="bg1">
                    <a:alpha val="83000"/>
                  </a:schemeClr>
                </a:glow>
              </a:effectLst>
            </a:endParaRPr>
          </a:p>
          <a:p>
            <a:pPr algn="ctr"/>
            <a:r>
              <a:rPr lang="ru-RU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Аннотация к книге "Генералиссимус Суворов"</a:t>
            </a:r>
          </a:p>
          <a:p>
            <a:pPr algn="ctr"/>
            <a: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Роман известного историка и писателя Леонтия Иосифовича Раковского (1896-1979) - это впечатляюще яркое и достоверное произведение о жизни и военных подвигах великого российского полководца. </a:t>
            </a:r>
            <a:r>
              <a:rPr lang="ru-RU" i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Генералиссимус Суворов</a:t>
            </a:r>
            <a: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 выиграл шестьдесят три военных сражения, судьбоносные победы армии под его началом изменили ход истории России в XVIII веке. Полководец от Бога, он был беспощаден к бунтовщикам и милосерден к отчаянно храбрым врагам, знал времена неслыханной опалы и небывалой царской милости. Его героизм приумножил честь и славу русского оружия</a:t>
            </a:r>
            <a:r>
              <a:rPr lang="ru-RU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.</a:t>
            </a:r>
            <a:endParaRPr lang="ru-RU" dirty="0">
              <a:effectLst>
                <a:glow rad="127000">
                  <a:schemeClr val="bg1">
                    <a:alpha val="83000"/>
                  </a:schemeClr>
                </a:glo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20217" y="222422"/>
            <a:ext cx="3311611" cy="496741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Овал 4"/>
          <p:cNvSpPr/>
          <p:nvPr/>
        </p:nvSpPr>
        <p:spPr>
          <a:xfrm>
            <a:off x="9176952" y="5449016"/>
            <a:ext cx="245487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4" action="ppaction://hlinksldjump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/>
          <p:cNvPicPr>
            <a:picLocks noChangeAspect="1"/>
          </p:cNvPicPr>
          <p:nvPr/>
        </p:nvPicPr>
        <p:blipFill>
          <a:blip r:embed="rId2"/>
          <a:srcRect l="4854" t="8047" b="354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340160" y="210193"/>
            <a:ext cx="3408541" cy="500435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54227" y="428368"/>
            <a:ext cx="7397578" cy="52322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Автор: Ломакина Ирина Викторовна</a:t>
            </a:r>
          </a:p>
          <a:p>
            <a:pPr algn="ctr"/>
            <a:r>
              <a:rPr lang="ru-RU" sz="2200" b="1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Издательство</a:t>
            </a:r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: </a:t>
            </a:r>
            <a:r>
              <a:rPr lang="ru-RU" sz="2200" b="1" dirty="0" err="1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Эксмо</a:t>
            </a:r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-Пресс, 2018 г</a:t>
            </a:r>
            <a:r>
              <a:rPr lang="ru-RU" sz="2200" b="1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., Стр. 128</a:t>
            </a:r>
            <a:endParaRPr lang="ru-RU" sz="2200" b="1" dirty="0">
              <a:effectLst>
                <a:glow rad="127000">
                  <a:schemeClr val="bg1">
                    <a:alpha val="83000"/>
                  </a:schemeClr>
                </a:glow>
              </a:effectLst>
            </a:endParaRPr>
          </a:p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Серия: </a:t>
            </a:r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  <a:hlinkClick r:id="rId4"/>
              </a:rPr>
              <a:t>Люди, которые изменили </a:t>
            </a:r>
            <a:r>
              <a:rPr lang="ru-RU" sz="2200" b="1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  <a:hlinkClick r:id="rId4"/>
              </a:rPr>
              <a:t>мир</a:t>
            </a:r>
            <a:r>
              <a:rPr lang="ru-RU" sz="1600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  <a:hlinkClick r:id="rId4"/>
              </a:rPr>
              <a:t/>
            </a:r>
            <a:br>
              <a:rPr lang="ru-RU" sz="1600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  <a:hlinkClick r:id="rId4"/>
              </a:rPr>
            </a:br>
            <a:endParaRPr lang="ru-RU" sz="1600" dirty="0" smtClean="0">
              <a:effectLst>
                <a:glow rad="127000">
                  <a:schemeClr val="bg1">
                    <a:alpha val="83000"/>
                  </a:schemeClr>
                </a:glow>
              </a:effectLst>
            </a:endParaRPr>
          </a:p>
          <a:p>
            <a:pPr algn="ctr"/>
            <a:r>
              <a:rPr lang="ru-RU" b="1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Аннотация </a:t>
            </a:r>
            <a:r>
              <a:rPr lang="ru-RU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к книге "Александр Суворов. Биография"</a:t>
            </a:r>
          </a:p>
          <a:p>
            <a:pPr algn="ctr"/>
            <a: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"Люди, которые изменили мир" - краткие биографии величайших людей под яркими стильными обложками! </a:t>
            </a:r>
            <a:r>
              <a:rPr lang="ru-RU" dirty="0" err="1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Must</a:t>
            </a:r>
            <a: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 </a:t>
            </a:r>
            <a:r>
              <a:rPr lang="ru-RU" dirty="0" err="1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have</a:t>
            </a:r>
            <a: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 любой библиотеки! Для кого эта книга: - для тех, кто жаждет знаний об одном из величайших персонажах мировой истории, но ценит свое время; - для тех, кто хочет вдохновиться меткими и глубокими высказываниями Александра Суворова; - для тех, кто хочет окунуться в атмосферу эпохи великих свершений и узнать все о неизвестных ранее фактах биографии знаменитого полководца! Книга станет отличным подарком и тем, кто знает историю России как свои пять пальцев, так и тем, чьи знания ограничились школьными уроками. Удобный маленький формат позволяет носить книгу с собой, а стильная обложка украсит любую книжную полку</a:t>
            </a:r>
            <a:r>
              <a:rPr lang="ru-RU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!</a:t>
            </a:r>
            <a:endParaRPr lang="ru-RU" dirty="0">
              <a:effectLst>
                <a:glow rad="127000">
                  <a:schemeClr val="bg1">
                    <a:alpha val="83000"/>
                  </a:schemeClr>
                </a:glo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9061621" y="5485401"/>
            <a:ext cx="254703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5" action="ppaction://hlinksldjump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/>
          <p:cNvPicPr>
            <a:picLocks noChangeAspect="1"/>
          </p:cNvPicPr>
          <p:nvPr/>
        </p:nvPicPr>
        <p:blipFill>
          <a:blip r:embed="rId2"/>
          <a:srcRect l="4854" t="8047" b="354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62465" y="313038"/>
            <a:ext cx="7142205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Автор: Жукова Мария Георгиевна</a:t>
            </a:r>
          </a:p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Издательство: Сретенский </a:t>
            </a:r>
            <a:r>
              <a:rPr lang="ru-RU" sz="2200" b="1" dirty="0" err="1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ставропигиальный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 мужской монастырь, 2019 г</a:t>
            </a:r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., 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Стр. 160</a:t>
            </a:r>
          </a:p>
          <a:p>
            <a:pPr algn="ctr"/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3"/>
              </a:rPr>
              <a:t/>
            </a:r>
            <a:b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3"/>
              </a:rPr>
            </a:br>
            <a:r>
              <a:rPr lang="ru-RU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Аннотация </a:t>
            </a:r>
            <a:r>
              <a:rPr lang="ru-RU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к книге "Твой </a:t>
            </a:r>
            <a:r>
              <a:rPr lang="ru-RU" b="1" dirty="0" err="1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есмь</a:t>
            </a:r>
            <a:r>
              <a:rPr lang="ru-RU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 Аз. Суворов"</a:t>
            </a:r>
          </a:p>
          <a:p>
            <a:pPr algn="ctr"/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Книга эта рассказывает о духовном облике великого русского полководца А. В. Суворова (1730-1800). Истинный христианин, скромнейший человек, "отец солдатам", он был назван "русским Архистратигом". Горячая вера в Бога помогала Суворову одерживать блестящие победы над врагами и крепко связывала полководца с его "чудо-богатырями". "Твой </a:t>
            </a:r>
            <a:r>
              <a:rPr lang="ru-RU" dirty="0" err="1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есмь</a:t>
            </a:r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 аз", - этими словами заканчивает свой покаянный канон ко Господу Иисусу Христу А. В. Суворов. </a:t>
            </a:r>
            <a:b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</a:br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Автор-составитель этой книги, Мария Георгиевна Жукова, дочь продолжателя суворовских традиций, великого русского полководца, маршала Г. К. Жукова.</a:t>
            </a:r>
            <a:b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</a:br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10-е издание</a:t>
            </a:r>
            <a:r>
              <a:rPr lang="ru-RU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.</a:t>
            </a:r>
            <a:endParaRPr lang="ru-RU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l="24294" t="5045" r="22012" b="4384"/>
          <a:stretch/>
        </p:blipFill>
        <p:spPr>
          <a:xfrm>
            <a:off x="8443784" y="175258"/>
            <a:ext cx="3264750" cy="517349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Овал 4"/>
          <p:cNvSpPr/>
          <p:nvPr/>
        </p:nvSpPr>
        <p:spPr>
          <a:xfrm>
            <a:off x="9040758" y="5646175"/>
            <a:ext cx="2667776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5" action="ppaction://hlinksldjump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0055068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Рисунок 1"/>
          <p:cNvPicPr>
            <a:picLocks noChangeAspect="1"/>
          </p:cNvPicPr>
          <p:nvPr/>
        </p:nvPicPr>
        <p:blipFill>
          <a:blip r:embed="rId2"/>
          <a:srcRect l="4854" t="8047" b="354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2629" t="2682" b="2612"/>
          <a:stretch/>
        </p:blipFill>
        <p:spPr>
          <a:xfrm>
            <a:off x="8707395" y="222423"/>
            <a:ext cx="3159908" cy="50250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l="1716" t="3125" r="2986" b="766"/>
          <a:stretch/>
        </p:blipFill>
        <p:spPr>
          <a:xfrm>
            <a:off x="296562" y="3486665"/>
            <a:ext cx="2454876" cy="323630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/>
          <a:srcRect l="18989" t="6232" r="17011" b="8517"/>
          <a:stretch/>
        </p:blipFill>
        <p:spPr>
          <a:xfrm>
            <a:off x="4733420" y="3763944"/>
            <a:ext cx="2178126" cy="290136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Овал 2"/>
          <p:cNvSpPr/>
          <p:nvPr/>
        </p:nvSpPr>
        <p:spPr>
          <a:xfrm>
            <a:off x="8163697" y="5595529"/>
            <a:ext cx="2627869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6" action="ppaction://hlinksldjump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6562" y="304800"/>
            <a:ext cx="8086136" cy="329320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Автор: Суворов Александр Васильевич</a:t>
            </a:r>
          </a:p>
          <a:p>
            <a:pPr algn="ctr"/>
            <a:r>
              <a:rPr lang="ru-RU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Издательство</a:t>
            </a:r>
            <a:r>
              <a:rPr lang="ru-RU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: Абрис/ОЛМА, 2019 г</a:t>
            </a:r>
            <a:r>
              <a:rPr lang="ru-RU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., стр. 256</a:t>
            </a:r>
            <a:endParaRPr lang="ru-RU" b="1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  <a:p>
            <a:pPr algn="ctr"/>
            <a:r>
              <a:rPr lang="ru-RU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Серия: </a:t>
            </a:r>
            <a:r>
              <a:rPr lang="ru-RU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7"/>
              </a:rPr>
              <a:t>Подарочные издания. История </a:t>
            </a:r>
            <a:r>
              <a:rPr lang="ru-RU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7"/>
              </a:rPr>
              <a:t>России</a:t>
            </a:r>
          </a:p>
          <a:p>
            <a:pPr algn="ctr"/>
            <a:r>
              <a:rPr lang="ru-RU" sz="14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7"/>
              </a:rPr>
              <a:t/>
            </a:r>
            <a:br>
              <a:rPr lang="ru-RU" sz="14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7"/>
              </a:rPr>
            </a:br>
            <a:r>
              <a:rPr lang="ru-RU" sz="14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"</a:t>
            </a:r>
            <a:r>
              <a:rPr lang="ru-RU" sz="1400" b="1" i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Наука побеждать</a:t>
            </a:r>
            <a:r>
              <a:rPr lang="ru-RU" sz="14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" - гениальное произведение величайшего русского полководца </a:t>
            </a:r>
            <a:r>
              <a:rPr lang="ru-RU" sz="14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А.В. </a:t>
            </a:r>
            <a:r>
              <a:rPr lang="ru-RU" sz="14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Суворова (1730-1800). Книга представляет собой универсальное руководство, в котором в лаконичной форме изложена сущность суворовской системы эффективного обучения и воспитания войск, основные правила его военной стратегии и тактики. Именно благодаря этим правилам, этой системе, войска под предводительством Суворова одержали множество побед и не потерпели ни одного поражения. В издание также включены произведения крупнейших русских военных теоретиков, посвященные суворовской "Науке побеждать" (Драгомиров М.И., Геруа А.В., Головин Н.Н., </a:t>
            </a:r>
            <a:r>
              <a:rPr lang="ru-RU" sz="1400" b="1" dirty="0" err="1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Керсновский</a:t>
            </a:r>
            <a:r>
              <a:rPr lang="ru-RU" sz="14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 А.А.), воспоминания современников (Давыдов Д.В.), автобиография и афоризмы А.В. Суворова. </a:t>
            </a:r>
          </a:p>
        </p:txBody>
      </p:sp>
    </p:spTree>
    <p:extLst>
      <p:ext uri="{BB962C8B-B14F-4D97-AF65-F5344CB8AC3E}">
        <p14:creationId xmlns:p14="http://schemas.microsoft.com/office/powerpoint/2010/main" val="335216791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/>
          <p:cNvPicPr>
            <a:picLocks noChangeAspect="1"/>
          </p:cNvPicPr>
          <p:nvPr/>
        </p:nvPicPr>
        <p:blipFill>
          <a:blip r:embed="rId2"/>
          <a:srcRect l="4854" t="8047" b="354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>
            <a:hlinkClick r:id="rId3" action="ppaction://hlinksldjump"/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0177" y="88575"/>
            <a:ext cx="1552228" cy="203744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pic>
        <p:nvPicPr>
          <p:cNvPr id="4" name="Рисунок 3">
            <a:hlinkClick r:id="rId5" action="ppaction://hlinksldjump"/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73454" y="111097"/>
            <a:ext cx="1462542" cy="1890286"/>
          </a:xfrm>
          <a:prstGeom prst="rect">
            <a:avLst/>
          </a:prstGeom>
        </p:spPr>
      </p:pic>
      <p:pic>
        <p:nvPicPr>
          <p:cNvPr id="5" name="Рисунок 4">
            <a:hlinkClick r:id="rId7" action="ppaction://hlinksldjump"/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3174447" y="153055"/>
            <a:ext cx="1638985" cy="2356369"/>
          </a:xfrm>
          <a:prstGeom prst="rect">
            <a:avLst/>
          </a:prstGeom>
        </p:spPr>
      </p:pic>
      <p:pic>
        <p:nvPicPr>
          <p:cNvPr id="6" name="Рисунок 5">
            <a:hlinkClick r:id="rId9" action="ppaction://hlinksldjump"/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4896656" y="172745"/>
            <a:ext cx="1611491" cy="2332774"/>
          </a:xfrm>
          <a:prstGeom prst="rect">
            <a:avLst/>
          </a:prstGeom>
        </p:spPr>
      </p:pic>
      <p:pic>
        <p:nvPicPr>
          <p:cNvPr id="7" name="Рисунок 6">
            <a:hlinkClick r:id="rId11" action="ppaction://hlinksldjump"/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1643224" y="2001383"/>
            <a:ext cx="1371836" cy="1960377"/>
          </a:xfrm>
          <a:prstGeom prst="rect">
            <a:avLst/>
          </a:prstGeom>
        </p:spPr>
      </p:pic>
      <p:pic>
        <p:nvPicPr>
          <p:cNvPr id="8" name="Рисунок 7">
            <a:hlinkClick r:id="rId13" action="ppaction://hlinksldjump"/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6490869" y="101224"/>
            <a:ext cx="1887729" cy="2509001"/>
          </a:xfrm>
          <a:prstGeom prst="rect">
            <a:avLst/>
          </a:prstGeom>
        </p:spPr>
      </p:pic>
      <p:sp>
        <p:nvSpPr>
          <p:cNvPr id="9" name="Овал 8"/>
          <p:cNvSpPr/>
          <p:nvPr/>
        </p:nvSpPr>
        <p:spPr>
          <a:xfrm>
            <a:off x="9185189" y="5618205"/>
            <a:ext cx="250430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15" action="ppaction://hlinksldjump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  <p:pic>
        <p:nvPicPr>
          <p:cNvPr id="10" name="Рисунок 9">
            <a:hlinkClick r:id="rId16" action="ppaction://hlinksldjump"/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19836" y="2154777"/>
            <a:ext cx="1537653" cy="2337233"/>
          </a:xfrm>
          <a:prstGeom prst="rect">
            <a:avLst/>
          </a:prstGeom>
        </p:spPr>
      </p:pic>
      <p:pic>
        <p:nvPicPr>
          <p:cNvPr id="11" name="Рисунок 10">
            <a:hlinkClick r:id="rId18" action="ppaction://hlinksldjump"/>
          </p:cNvPr>
          <p:cNvPicPr>
            <a:picLocks noChangeAspect="1"/>
          </p:cNvPicPr>
          <p:nvPr/>
        </p:nvPicPr>
        <p:blipFill>
          <a:blip r:embed="rId19"/>
          <a:stretch>
            <a:fillRect/>
          </a:stretch>
        </p:blipFill>
        <p:spPr>
          <a:xfrm>
            <a:off x="2964890" y="2509424"/>
            <a:ext cx="1610744" cy="2288136"/>
          </a:xfrm>
          <a:prstGeom prst="rect">
            <a:avLst/>
          </a:prstGeom>
        </p:spPr>
      </p:pic>
      <p:pic>
        <p:nvPicPr>
          <p:cNvPr id="12" name="Рисунок 11">
            <a:hlinkClick r:id="rId20" action="ppaction://hlinksldjump"/>
          </p:cNvPr>
          <p:cNvPicPr>
            <a:picLocks noChangeAspect="1"/>
          </p:cNvPicPr>
          <p:nvPr/>
        </p:nvPicPr>
        <p:blipFill>
          <a:blip r:embed="rId21"/>
          <a:stretch>
            <a:fillRect/>
          </a:stretch>
        </p:blipFill>
        <p:spPr>
          <a:xfrm>
            <a:off x="8399479" y="71653"/>
            <a:ext cx="1831468" cy="2652158"/>
          </a:xfrm>
          <a:prstGeom prst="rect">
            <a:avLst/>
          </a:prstGeom>
        </p:spPr>
      </p:pic>
      <p:pic>
        <p:nvPicPr>
          <p:cNvPr id="13" name="Рисунок 12">
            <a:hlinkClick r:id="rId22" action="ppaction://hlinksldjump"/>
          </p:cNvPr>
          <p:cNvPicPr>
            <a:picLocks noChangeAspect="1"/>
          </p:cNvPicPr>
          <p:nvPr/>
        </p:nvPicPr>
        <p:blipFill>
          <a:blip r:embed="rId23"/>
          <a:stretch>
            <a:fillRect/>
          </a:stretch>
        </p:blipFill>
        <p:spPr>
          <a:xfrm>
            <a:off x="6573616" y="2442703"/>
            <a:ext cx="1638179" cy="2309521"/>
          </a:xfrm>
          <a:prstGeom prst="rect">
            <a:avLst/>
          </a:prstGeom>
        </p:spPr>
      </p:pic>
      <p:pic>
        <p:nvPicPr>
          <p:cNvPr id="14" name="Рисунок 13">
            <a:hlinkClick r:id="rId24" action="ppaction://hlinksldjump"/>
          </p:cNvPr>
          <p:cNvPicPr>
            <a:picLocks noChangeAspect="1"/>
          </p:cNvPicPr>
          <p:nvPr/>
        </p:nvPicPr>
        <p:blipFill>
          <a:blip r:embed="rId25"/>
          <a:stretch>
            <a:fillRect/>
          </a:stretch>
        </p:blipFill>
        <p:spPr>
          <a:xfrm>
            <a:off x="1404314" y="4184151"/>
            <a:ext cx="1766609" cy="2562827"/>
          </a:xfrm>
          <a:prstGeom prst="rect">
            <a:avLst/>
          </a:prstGeom>
        </p:spPr>
      </p:pic>
      <p:pic>
        <p:nvPicPr>
          <p:cNvPr id="15" name="Рисунок 14">
            <a:hlinkClick r:id="rId26" action="ppaction://hlinksldjump"/>
          </p:cNvPr>
          <p:cNvPicPr>
            <a:picLocks noChangeAspect="1"/>
          </p:cNvPicPr>
          <p:nvPr/>
        </p:nvPicPr>
        <p:blipFill>
          <a:blip r:embed="rId27"/>
          <a:stretch>
            <a:fillRect/>
          </a:stretch>
        </p:blipFill>
        <p:spPr>
          <a:xfrm>
            <a:off x="4648766" y="2465302"/>
            <a:ext cx="1594213" cy="2286922"/>
          </a:xfrm>
          <a:prstGeom prst="rect">
            <a:avLst/>
          </a:prstGeom>
        </p:spPr>
      </p:pic>
      <p:pic>
        <p:nvPicPr>
          <p:cNvPr id="16" name="Рисунок 15">
            <a:hlinkClick r:id="rId28" action="ppaction://hlinksldjump"/>
          </p:cNvPr>
          <p:cNvPicPr>
            <a:picLocks noChangeAspect="1"/>
          </p:cNvPicPr>
          <p:nvPr/>
        </p:nvPicPr>
        <p:blipFill>
          <a:blip r:embed="rId29"/>
          <a:stretch>
            <a:fillRect/>
          </a:stretch>
        </p:blipFill>
        <p:spPr>
          <a:xfrm>
            <a:off x="3209128" y="4884156"/>
            <a:ext cx="1378876" cy="1829870"/>
          </a:xfrm>
          <a:prstGeom prst="rect">
            <a:avLst/>
          </a:prstGeom>
        </p:spPr>
      </p:pic>
      <p:pic>
        <p:nvPicPr>
          <p:cNvPr id="17" name="Рисунок 16">
            <a:hlinkClick r:id="rId30" action="ppaction://hlinksldjump"/>
          </p:cNvPr>
          <p:cNvPicPr>
            <a:picLocks noChangeAspect="1"/>
          </p:cNvPicPr>
          <p:nvPr/>
        </p:nvPicPr>
        <p:blipFill>
          <a:blip r:embed="rId31"/>
          <a:stretch>
            <a:fillRect/>
          </a:stretch>
        </p:blipFill>
        <p:spPr>
          <a:xfrm>
            <a:off x="4597126" y="4938031"/>
            <a:ext cx="1381276" cy="1798021"/>
          </a:xfrm>
          <a:prstGeom prst="rect">
            <a:avLst/>
          </a:prstGeom>
        </p:spPr>
      </p:pic>
      <p:pic>
        <p:nvPicPr>
          <p:cNvPr id="18" name="Рисунок 17">
            <a:hlinkClick r:id="rId32" action="ppaction://hlinksldjump"/>
          </p:cNvPr>
          <p:cNvPicPr>
            <a:picLocks noChangeAspect="1"/>
          </p:cNvPicPr>
          <p:nvPr/>
        </p:nvPicPr>
        <p:blipFill>
          <a:blip r:embed="rId33"/>
          <a:stretch>
            <a:fillRect/>
          </a:stretch>
        </p:blipFill>
        <p:spPr>
          <a:xfrm>
            <a:off x="10389339" y="91353"/>
            <a:ext cx="1676327" cy="2528745"/>
          </a:xfrm>
          <a:prstGeom prst="rect">
            <a:avLst/>
          </a:prstGeom>
        </p:spPr>
      </p:pic>
      <p:pic>
        <p:nvPicPr>
          <p:cNvPr id="19" name="Рисунок 18">
            <a:hlinkClick r:id="rId34" action="ppaction://hlinksldjump"/>
          </p:cNvPr>
          <p:cNvPicPr>
            <a:picLocks noChangeAspect="1"/>
          </p:cNvPicPr>
          <p:nvPr/>
        </p:nvPicPr>
        <p:blipFill>
          <a:blip r:embed="rId35"/>
          <a:stretch>
            <a:fillRect/>
          </a:stretch>
        </p:blipFill>
        <p:spPr>
          <a:xfrm>
            <a:off x="16775" y="4639484"/>
            <a:ext cx="1386329" cy="2117089"/>
          </a:xfrm>
          <a:prstGeom prst="rect">
            <a:avLst/>
          </a:prstGeom>
        </p:spPr>
      </p:pic>
      <p:pic>
        <p:nvPicPr>
          <p:cNvPr id="20" name="Рисунок 19">
            <a:hlinkClick r:id="rId36" action="ppaction://hlinksldjump"/>
          </p:cNvPr>
          <p:cNvPicPr>
            <a:picLocks noChangeAspect="1"/>
          </p:cNvPicPr>
          <p:nvPr/>
        </p:nvPicPr>
        <p:blipFill>
          <a:blip r:embed="rId37"/>
          <a:stretch>
            <a:fillRect/>
          </a:stretch>
        </p:blipFill>
        <p:spPr>
          <a:xfrm>
            <a:off x="5953920" y="4639484"/>
            <a:ext cx="1523744" cy="2210183"/>
          </a:xfrm>
          <a:prstGeom prst="rect">
            <a:avLst/>
          </a:prstGeom>
        </p:spPr>
      </p:pic>
      <p:pic>
        <p:nvPicPr>
          <p:cNvPr id="21" name="Рисунок 20">
            <a:hlinkClick r:id="rId38" action="ppaction://hlinksldjump"/>
          </p:cNvPr>
          <p:cNvPicPr>
            <a:picLocks noChangeAspect="1"/>
          </p:cNvPicPr>
          <p:nvPr/>
        </p:nvPicPr>
        <p:blipFill>
          <a:blip r:embed="rId39"/>
          <a:stretch>
            <a:fillRect/>
          </a:stretch>
        </p:blipFill>
        <p:spPr>
          <a:xfrm>
            <a:off x="8631736" y="2660467"/>
            <a:ext cx="1736047" cy="2574139"/>
          </a:xfrm>
          <a:prstGeom prst="rect">
            <a:avLst/>
          </a:prstGeom>
        </p:spPr>
      </p:pic>
      <p:pic>
        <p:nvPicPr>
          <p:cNvPr id="23" name="Рисунок 22">
            <a:hlinkClick r:id="rId40" action="ppaction://hlinksldjump"/>
          </p:cNvPr>
          <p:cNvPicPr>
            <a:picLocks noChangeAspect="1"/>
          </p:cNvPicPr>
          <p:nvPr/>
        </p:nvPicPr>
        <p:blipFill>
          <a:blip r:embed="rId41"/>
          <a:stretch>
            <a:fillRect/>
          </a:stretch>
        </p:blipFill>
        <p:spPr>
          <a:xfrm>
            <a:off x="7564148" y="4391299"/>
            <a:ext cx="1677668" cy="2498477"/>
          </a:xfrm>
          <a:prstGeom prst="rect">
            <a:avLst/>
          </a:prstGeom>
        </p:spPr>
      </p:pic>
      <p:pic>
        <p:nvPicPr>
          <p:cNvPr id="24" name="Рисунок 23">
            <a:hlinkClick r:id="rId42" action="ppaction://hlinksldjump"/>
          </p:cNvPr>
          <p:cNvPicPr>
            <a:picLocks noChangeAspect="1"/>
          </p:cNvPicPr>
          <p:nvPr/>
        </p:nvPicPr>
        <p:blipFill>
          <a:blip r:embed="rId43"/>
          <a:stretch>
            <a:fillRect/>
          </a:stretch>
        </p:blipFill>
        <p:spPr>
          <a:xfrm>
            <a:off x="10367783" y="2674689"/>
            <a:ext cx="1799342" cy="25456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3698476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/>
          <p:cNvPicPr>
            <a:picLocks noChangeAspect="1"/>
          </p:cNvPicPr>
          <p:nvPr/>
        </p:nvPicPr>
        <p:blipFill>
          <a:blip r:embed="rId2"/>
          <a:srcRect l="4854" t="8047" b="354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3511" t="3129" r="3728"/>
          <a:stretch/>
        </p:blipFill>
        <p:spPr>
          <a:xfrm>
            <a:off x="8262551" y="181233"/>
            <a:ext cx="3517557" cy="5197072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Овал 2"/>
          <p:cNvSpPr/>
          <p:nvPr/>
        </p:nvSpPr>
        <p:spPr>
          <a:xfrm>
            <a:off x="8649729" y="5660952"/>
            <a:ext cx="27432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4" action="ppaction://hlinksldjump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8941" y="321276"/>
            <a:ext cx="7356389" cy="60324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Автор: Преснухин Михаил Александрович</a:t>
            </a:r>
          </a:p>
          <a:p>
            <a:pPr algn="ctr"/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Издательство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: АСТ-Пресс, 2019 г</a:t>
            </a:r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., стр. 32</a:t>
            </a:r>
            <a:endParaRPr lang="ru-RU" sz="2200" b="1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Серия: Путеводитель по истории </a:t>
            </a:r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России</a:t>
            </a:r>
          </a:p>
          <a:p>
            <a:pPr algn="ctr"/>
            <a:r>
              <a:rPr lang="ru-RU" sz="1600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/>
            </a:r>
            <a:br>
              <a:rPr lang="ru-RU" sz="1600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</a:br>
            <a:r>
              <a:rPr lang="ru-RU" sz="16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Аннотация к книге "Суворов. Русский бог войны"</a:t>
            </a:r>
          </a:p>
          <a:p>
            <a:pPr algn="ctr"/>
            <a:r>
              <a:rPr lang="ru-RU" sz="1600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Окруженная французскими войсками, в несколько раз превосходящими ее по численности, маленькая суворовская армия оказалась на краю гибели в </a:t>
            </a:r>
            <a:r>
              <a:rPr lang="ru-RU" sz="1600" dirty="0" err="1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Муттенской</a:t>
            </a:r>
            <a:r>
              <a:rPr lang="ru-RU" sz="1600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 долине Швейцарии. Старый фельдмаршал - на тот момент ему уже исполнилось шестьдесят восемь лет - впервые надел все свои ордена и, обрисовав соратникам сложившееся положение, произнес такие слова: "Остается одна надежда на Бога да на мужество и самоотверженность наших войск. Спасите честь России и ее государя!" И армия совершает чудо. Уверенный в близкой победе противник терпит поражение, а Суворов вырывается из каменного мешка, да еще уводит с собой захваченных в плен французских солдат и офицеров. Блистательный русский полководец, не проигравший ни одного сражения, кавалер всех российских орденов того времени, князь Италийский, граф Рымникский, граф Священной Римской империи, обладатель чина, выше которого нет, - генералиссимус всех войск российских, - Суворов поднял воинское искусство на новый для эпохи уровень, став гордостью своего отечества.</a:t>
            </a:r>
            <a:br>
              <a:rPr lang="ru-RU" sz="1600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</a:br>
            <a:r>
              <a:rPr lang="ru-RU" sz="1600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О "русском боге войны", "неистовом Марсе", с которым избегали встреч на поле боя прославленные генералы противника, расскажет эта книга</a:t>
            </a:r>
            <a:r>
              <a:rPr lang="ru-RU" sz="1600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.</a:t>
            </a:r>
            <a:endParaRPr lang="ru-RU" sz="1600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71174131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/>
          <p:cNvPicPr>
            <a:picLocks noChangeAspect="1"/>
          </p:cNvPicPr>
          <p:nvPr/>
        </p:nvPicPr>
        <p:blipFill>
          <a:blip r:embed="rId2"/>
          <a:srcRect l="4854" t="8047" b="354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/>
          <p:cNvPicPr>
            <a:picLocks noChangeAspect="1"/>
          </p:cNvPicPr>
          <p:nvPr/>
        </p:nvPicPr>
        <p:blipFill rotWithShape="1">
          <a:blip r:embed="rId3"/>
          <a:srcRect l="2553" t="2670" r="3889" b="3535"/>
          <a:stretch/>
        </p:blipFill>
        <p:spPr>
          <a:xfrm>
            <a:off x="8452022" y="271849"/>
            <a:ext cx="3270421" cy="491799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Овал 1"/>
          <p:cNvSpPr/>
          <p:nvPr/>
        </p:nvSpPr>
        <p:spPr>
          <a:xfrm>
            <a:off x="8847438" y="5566719"/>
            <a:ext cx="287500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4" action="ppaction://hlinksldjump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469557" y="271849"/>
            <a:ext cx="7043351" cy="58169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Автор: Иванов Сергей</a:t>
            </a:r>
          </a:p>
          <a:p>
            <a:pPr algn="ctr"/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Издательство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: </a:t>
            </a:r>
            <a:r>
              <a:rPr lang="ru-RU" sz="2200" b="1" dirty="0" err="1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КоЛибри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, 2015 г</a:t>
            </a:r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., стр. 128</a:t>
            </a:r>
            <a:endParaRPr lang="ru-RU" sz="2200" b="1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  <a:p>
            <a:pPr algn="ctr"/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Серия: </a:t>
            </a:r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5"/>
              </a:rPr>
              <a:t>История 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5"/>
              </a:rPr>
              <a:t>за </a:t>
            </a:r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5"/>
              </a:rPr>
              <a:t>час</a:t>
            </a:r>
          </a:p>
          <a:p>
            <a:pPr algn="ctr"/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5"/>
              </a:rPr>
              <a:t/>
            </a:r>
            <a:b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  <a:hlinkClick r:id="rId5"/>
              </a:rPr>
            </a:br>
            <a:r>
              <a:rPr lang="ru-RU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Аннотация к книге "Александр Суворов"</a:t>
            </a:r>
          </a:p>
          <a:p>
            <a:pPr algn="ctr"/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Александр Васильевич Суворов - гениальный русский полководец, граф, кавалер всех российских орденов - всеми своими достижениями был обязан только уникальным личным качествам, невероятной целеустремленности, упорству и стремлению к самообразованию. Начав военную службу рядовым, он многое узнал о солдатской жизни и потому сумел внести прогрессивные изменения в ратное дело. Он создал свою военную школу и на деле доказал верность ее принципов собственной беспримерной почти полувековой военной биографией. Под его командованием были разгромлены лучшие европейские и турецкая армии, что многократно повысило престиж России как военной державы. На его книгах "Полковое учреждение" и "Наука побеждать" выросло не одно поколение талантливых военачальников. Имя Суворова всегда будет символом чести, доблести и славы российской армии</a:t>
            </a:r>
            <a:r>
              <a:rPr lang="ru-RU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.</a:t>
            </a:r>
            <a:endParaRPr lang="ru-RU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06088599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/>
          <p:cNvPicPr>
            <a:picLocks noChangeAspect="1"/>
          </p:cNvPicPr>
          <p:nvPr/>
        </p:nvPicPr>
        <p:blipFill>
          <a:blip r:embed="rId2"/>
          <a:srcRect l="4854" t="8047" b="354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3863" t="2458" r="3444" b="2019"/>
          <a:stretch/>
        </p:blipFill>
        <p:spPr>
          <a:xfrm>
            <a:off x="8423190" y="214182"/>
            <a:ext cx="3426940" cy="509359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Овал 2"/>
          <p:cNvSpPr/>
          <p:nvPr/>
        </p:nvSpPr>
        <p:spPr>
          <a:xfrm>
            <a:off x="8657968" y="5625688"/>
            <a:ext cx="295738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4" action="ppaction://hlinksldjump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7178" y="337750"/>
            <a:ext cx="7521148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Автор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: </a:t>
            </a:r>
            <a:r>
              <a:rPr lang="ru-RU" sz="2200" b="1" dirty="0" err="1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Бояринцев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 </a:t>
            </a:r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В.И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. </a:t>
            </a:r>
            <a:b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</a:b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Издательство: Новое Время </a:t>
            </a:r>
            <a:b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</a:b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Год: 2017 </a:t>
            </a:r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  Стр. 216</a:t>
            </a:r>
          </a:p>
          <a:p>
            <a:endParaRPr lang="ru-RU" dirty="0" smtClean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  <a:p>
            <a:pPr algn="ctr"/>
            <a:r>
              <a:rPr lang="ru-RU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Книга </a:t>
            </a:r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об Александре Васильевиче Суворове – национальном герое России, генералиссимусе, великом русском полководце, не потерпевшем ни одного поражения в своей военной карьере (более 60 сражений), одном из основоположников русского военного искусства. </a:t>
            </a:r>
            <a:b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</a:br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Суворовская «Наука побеждать» даёт пример воспитания русского солдата, воспитания «чудо богатыря», способного нанести поражение любому агрессору, что и подтвердила победа над фашизмом в годы Великой Отечественной войны. </a:t>
            </a:r>
            <a:b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</a:br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Мысли и афоризмы </a:t>
            </a:r>
            <a:r>
              <a:rPr lang="ru-RU" dirty="0" err="1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А.В.Суворова</a:t>
            </a:r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 представляют собой образец краткости и концентрации основных положений, исповедуемых генералиссимусом. Они стали русскими пословицами и поговорками, а его личная жизнь – физическое укрепление организма и духовно-нравственная закалка, связь с армией даёт пример для подготовки офицера – отца солдата. </a:t>
            </a:r>
            <a:b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</a:br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Проходят десятилетия и столетия, но память о великом, гениальном полководце живёт в сознании не только русских людей, но и европейцев. </a:t>
            </a:r>
            <a:endParaRPr lang="ru-RU" dirty="0" smtClean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659888033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Рисунок 1"/>
          <p:cNvPicPr>
            <a:picLocks noChangeAspect="1"/>
          </p:cNvPicPr>
          <p:nvPr/>
        </p:nvPicPr>
        <p:blipFill>
          <a:blip r:embed="rId2"/>
          <a:srcRect l="4854" t="8047" b="354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4926" r="1710" b="2676"/>
          <a:stretch/>
        </p:blipFill>
        <p:spPr>
          <a:xfrm>
            <a:off x="8081319" y="222421"/>
            <a:ext cx="3739979" cy="494270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477795" y="387177"/>
            <a:ext cx="6409037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Автор: Крутогоров Юрий</a:t>
            </a:r>
          </a:p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Издательство: Белый город, 2003 г</a:t>
            </a:r>
            <a:r>
              <a:rPr lang="ru-RU" sz="2200" b="1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., стр. 48</a:t>
            </a:r>
            <a:endParaRPr lang="ru-RU" sz="2200" b="1" dirty="0">
              <a:effectLst>
                <a:glow rad="127000">
                  <a:schemeClr val="bg1">
                    <a:alpha val="83000"/>
                  </a:schemeClr>
                </a:glow>
              </a:effectLst>
            </a:endParaRPr>
          </a:p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Серия: </a:t>
            </a:r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  <a:hlinkClick r:id="rId4"/>
              </a:rPr>
              <a:t>История </a:t>
            </a:r>
            <a:r>
              <a:rPr lang="ru-RU" sz="2200" b="1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  <a:hlinkClick r:id="rId4"/>
              </a:rPr>
              <a:t>России</a:t>
            </a:r>
          </a:p>
          <a:p>
            <a:pPr algn="ctr"/>
            <a: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  <a:hlinkClick r:id="rId4"/>
              </a:rPr>
              <a:t/>
            </a:r>
            <a:b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  <a:hlinkClick r:id="rId4"/>
              </a:rPr>
            </a:br>
            <a:r>
              <a:rPr lang="ru-RU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Аннотация к книге "Суворов. Жизнь великого полководца"</a:t>
            </a:r>
          </a:p>
          <a:p>
            <a:pPr algn="ctr"/>
            <a: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Серия "История России" - единственная в своем роде серия книг для детей, наиболее полно раскрывающая перед юным читателем весь уникальный мир русской истории. Серия выпускается с 1998 г. и насчитывает уже более 50 книг. Интересный текст и хорошее иллюстрирование сделали ее очень популярной. </a:t>
            </a:r>
            <a:r>
              <a:rPr lang="ru-RU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Данный том серии рассказывает о жизни великого русского полководца А.В. Суворова.</a:t>
            </a:r>
            <a:endParaRPr lang="ru-RU" dirty="0">
              <a:effectLst>
                <a:glow rad="127000">
                  <a:schemeClr val="bg1">
                    <a:alpha val="83000"/>
                  </a:schemeClr>
                </a:glo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8880389" y="5554362"/>
            <a:ext cx="2743201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5" action="ppaction://hlinksldjump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36988185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Рисунок 1"/>
          <p:cNvPicPr>
            <a:picLocks noChangeAspect="1"/>
          </p:cNvPicPr>
          <p:nvPr/>
        </p:nvPicPr>
        <p:blipFill>
          <a:blip r:embed="rId2"/>
          <a:srcRect l="4854" t="8047" b="354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321275" y="461319"/>
            <a:ext cx="6326660" cy="33855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Автор: Алексеев Сергей Петрович</a:t>
            </a:r>
          </a:p>
          <a:p>
            <a:pPr algn="ctr"/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Издательство</a:t>
            </a:r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: Детская литература, 2019 г</a:t>
            </a:r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., Стр. 29</a:t>
            </a:r>
            <a:endParaRPr lang="ru-RU" sz="2200" b="1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Серия: Детям о великих людях </a:t>
            </a:r>
            <a:r>
              <a:rPr lang="ru-RU" sz="2200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России</a:t>
            </a:r>
          </a:p>
          <a:p>
            <a:pPr algn="ctr"/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/>
            </a:r>
            <a:b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</a:br>
            <a:r>
              <a:rPr lang="ru-RU" b="1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Аннотация </a:t>
            </a:r>
            <a:r>
              <a:rPr lang="ru-RU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к книге "Рассказы о Суворове"</a:t>
            </a:r>
          </a:p>
          <a:p>
            <a:pPr algn="ctr"/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В этой книжке помещены рассказы известного детского писателя, знатока отечественной истории С. Алексеева о жизни великого русского полководца Александра Васильевича Суворова (1730-1800).</a:t>
            </a:r>
            <a:b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</a:br>
            <a:r>
              <a:rPr lang="ru-RU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Для младшего школьного возраста</a:t>
            </a:r>
            <a:r>
              <a:rPr lang="ru-RU" dirty="0" smtClean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.</a:t>
            </a:r>
            <a:endParaRPr lang="ru-RU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998941" y="238896"/>
            <a:ext cx="3627419" cy="488113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9" name="Овал 8"/>
          <p:cNvSpPr/>
          <p:nvPr/>
        </p:nvSpPr>
        <p:spPr>
          <a:xfrm>
            <a:off x="8592065" y="5478163"/>
            <a:ext cx="2579048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4" action="ppaction://hlinksldjump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Рисунок 1"/>
          <p:cNvPicPr>
            <a:picLocks noChangeAspect="1"/>
          </p:cNvPicPr>
          <p:nvPr/>
        </p:nvPicPr>
        <p:blipFill>
          <a:blip r:embed="rId2"/>
          <a:srcRect l="4854" t="8047" b="354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9159" b="6597"/>
          <a:stretch/>
        </p:blipFill>
        <p:spPr>
          <a:xfrm rot="5400000">
            <a:off x="-937650" y="1348349"/>
            <a:ext cx="6429632" cy="406244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TextBox 3"/>
          <p:cNvSpPr txBox="1"/>
          <p:nvPr/>
        </p:nvSpPr>
        <p:spPr>
          <a:xfrm>
            <a:off x="4876801" y="403654"/>
            <a:ext cx="7002162" cy="36625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400" b="1" dirty="0">
                <a:solidFill>
                  <a:srgbClr val="7030A0"/>
                </a:solidFill>
                <a:effectLst>
                  <a:glow rad="63500">
                    <a:schemeClr val="accent1">
                      <a:satMod val="175000"/>
                      <a:alpha val="87000"/>
                    </a:schemeClr>
                  </a:glow>
                </a:effectLst>
              </a:rPr>
              <a:t>«Отечества он слава и любовь»</a:t>
            </a:r>
          </a:p>
          <a:p>
            <a:pPr algn="ctr"/>
            <a:endParaRPr lang="ru-RU" b="1" dirty="0">
              <a:solidFill>
                <a:srgbClr val="7030A0"/>
              </a:solidFill>
              <a:effectLst>
                <a:glow rad="63500">
                  <a:schemeClr val="accent1">
                    <a:satMod val="175000"/>
                    <a:alpha val="87000"/>
                  </a:schemeClr>
                </a:glow>
              </a:effectLst>
            </a:endParaRPr>
          </a:p>
          <a:p>
            <a:pPr algn="ctr"/>
            <a:r>
              <a:rPr lang="ru-RU" b="1" dirty="0">
                <a:solidFill>
                  <a:srgbClr val="7030A0"/>
                </a:solidFill>
                <a:effectLst>
                  <a:glow rad="63500">
                    <a:schemeClr val="accent1">
                      <a:satMod val="175000"/>
                      <a:alpha val="87000"/>
                    </a:schemeClr>
                  </a:glow>
                </a:effectLst>
              </a:rPr>
              <a:t>13 ноября – 285 лет со дня рождения великого русского полководца </a:t>
            </a:r>
          </a:p>
          <a:p>
            <a:pPr algn="ctr"/>
            <a:r>
              <a:rPr lang="ru-RU" b="1" dirty="0">
                <a:solidFill>
                  <a:srgbClr val="7030A0"/>
                </a:solidFill>
                <a:effectLst>
                  <a:glow rad="63500">
                    <a:schemeClr val="accent1">
                      <a:satMod val="175000"/>
                      <a:alpha val="87000"/>
                    </a:schemeClr>
                  </a:glow>
                </a:effectLst>
              </a:rPr>
              <a:t>Александра Васильевича Суворова (1730-1800</a:t>
            </a:r>
            <a:r>
              <a:rPr lang="ru-RU" b="1" dirty="0" smtClean="0">
                <a:solidFill>
                  <a:srgbClr val="7030A0"/>
                </a:solidFill>
                <a:effectLst>
                  <a:glow rad="63500">
                    <a:schemeClr val="accent1">
                      <a:satMod val="175000"/>
                      <a:alpha val="87000"/>
                    </a:schemeClr>
                  </a:glow>
                </a:effectLst>
              </a:rPr>
              <a:t>)</a:t>
            </a:r>
          </a:p>
          <a:p>
            <a:pPr algn="ctr"/>
            <a:endParaRPr lang="ru-RU" b="1" dirty="0">
              <a:solidFill>
                <a:srgbClr val="7030A0"/>
              </a:solidFill>
              <a:effectLst>
                <a:glow rad="63500">
                  <a:schemeClr val="accent1">
                    <a:satMod val="175000"/>
                    <a:alpha val="87000"/>
                  </a:schemeClr>
                </a:glow>
              </a:effectLst>
            </a:endParaRPr>
          </a:p>
          <a:p>
            <a:pPr algn="ctr"/>
            <a:r>
              <a:rPr lang="ru-RU" b="1" dirty="0" smtClean="0">
                <a:solidFill>
                  <a:srgbClr val="7030A0"/>
                </a:solidFill>
                <a:effectLst>
                  <a:glow rad="63500">
                    <a:schemeClr val="accent1">
                      <a:satMod val="175000"/>
                      <a:alpha val="87000"/>
                    </a:schemeClr>
                  </a:glow>
                </a:effectLst>
              </a:rPr>
              <a:t>В библиотеке-филиале № 7 представлена книжная выставка посвящённая юбилейной дате со дня рождения А.В. </a:t>
            </a:r>
            <a:r>
              <a:rPr lang="ru-RU" b="1" dirty="0" err="1" smtClean="0">
                <a:solidFill>
                  <a:srgbClr val="7030A0"/>
                </a:solidFill>
                <a:effectLst>
                  <a:glow rad="63500">
                    <a:schemeClr val="accent1">
                      <a:satMod val="175000"/>
                      <a:alpha val="87000"/>
                    </a:schemeClr>
                  </a:glow>
                </a:effectLst>
              </a:rPr>
              <a:t>Суоврова</a:t>
            </a:r>
            <a:r>
              <a:rPr lang="ru-RU" b="1" dirty="0" smtClean="0">
                <a:solidFill>
                  <a:srgbClr val="7030A0"/>
                </a:solidFill>
                <a:effectLst>
                  <a:glow rad="63500">
                    <a:schemeClr val="accent1">
                      <a:satMod val="175000"/>
                      <a:alpha val="87000"/>
                    </a:schemeClr>
                  </a:glow>
                </a:effectLst>
              </a:rPr>
              <a:t>.</a:t>
            </a:r>
            <a:endParaRPr lang="ru-RU" b="1" dirty="0">
              <a:solidFill>
                <a:srgbClr val="7030A0"/>
              </a:solidFill>
              <a:effectLst>
                <a:glow rad="63500">
                  <a:schemeClr val="accent1">
                    <a:satMod val="175000"/>
                    <a:alpha val="87000"/>
                  </a:schemeClr>
                </a:glow>
              </a:effectLst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8995719" y="5544065"/>
            <a:ext cx="2883244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4" action="ppaction://hlinksldjump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1" name="Рисунок 1"/>
          <p:cNvPicPr>
            <a:picLocks noChangeAspect="1"/>
          </p:cNvPicPr>
          <p:nvPr/>
        </p:nvPicPr>
        <p:blipFill>
          <a:blip r:embed="rId2"/>
          <a:srcRect l="4854" t="8047" b="354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432607" y="205931"/>
            <a:ext cx="5505165" cy="4139543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362465" y="362464"/>
            <a:ext cx="5815914" cy="640175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Библиотека – филиал № 7 </a:t>
            </a:r>
            <a:endParaRPr lang="ru-RU" sz="3200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  <a:p>
            <a:pPr algn="ctr"/>
            <a:r>
              <a:rPr lang="ru-RU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 </a:t>
            </a:r>
            <a:endParaRPr lang="ru-RU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  <a:p>
            <a:pPr algn="ctr"/>
            <a:r>
              <a:rPr lang="ru-RU" sz="24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Работает ежедневно</a:t>
            </a:r>
            <a:endParaRPr lang="ru-RU" sz="2400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  <a:p>
            <a:pPr algn="ctr"/>
            <a:r>
              <a:rPr lang="ru-RU" sz="24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 </a:t>
            </a:r>
            <a:endParaRPr lang="ru-RU" sz="2400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  <a:p>
            <a:pPr algn="ctr"/>
            <a:r>
              <a:rPr lang="ru-RU" sz="24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с 10.00 до 19.00 </a:t>
            </a:r>
            <a:endParaRPr lang="ru-RU" sz="2400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  <a:p>
            <a:pPr algn="ctr"/>
            <a:r>
              <a:rPr lang="ru-RU" sz="24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воскресенье – с 10-00 до 18-00 </a:t>
            </a:r>
            <a:endParaRPr lang="ru-RU" sz="2400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  <a:p>
            <a:pPr algn="ctr"/>
            <a:r>
              <a:rPr lang="ru-RU" sz="24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Выходной день – суббота</a:t>
            </a:r>
            <a:endParaRPr lang="ru-RU" sz="2400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  <a:p>
            <a:pPr algn="ctr"/>
            <a:r>
              <a:rPr lang="ru-RU" sz="24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 </a:t>
            </a:r>
            <a:endParaRPr lang="ru-RU" sz="2400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  <a:p>
            <a:pPr algn="ctr"/>
            <a:r>
              <a:rPr lang="ru-RU" sz="2400" b="1" u="sng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последняя пятница месяца</a:t>
            </a:r>
            <a:endParaRPr lang="ru-RU" sz="2400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  <a:p>
            <a:pPr algn="ctr"/>
            <a:r>
              <a:rPr lang="ru-RU" sz="2400" b="1" u="sng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санитарный день</a:t>
            </a:r>
          </a:p>
          <a:p>
            <a:pPr algn="ctr"/>
            <a:endParaRPr lang="ru-RU" sz="2400" b="1" u="sng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  <a:p>
            <a:pPr algn="ctr"/>
            <a:r>
              <a:rPr lang="ru-RU" sz="24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Адрес: ул. Карла Маркса, 122</a:t>
            </a:r>
          </a:p>
          <a:p>
            <a:pPr algn="ctr"/>
            <a:endParaRPr lang="ru-RU" sz="2400" b="1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  <a:p>
            <a:pPr algn="ctr"/>
            <a:r>
              <a:rPr lang="ru-RU" sz="24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Телефон: 27-60-73</a:t>
            </a:r>
          </a:p>
          <a:p>
            <a:pPr algn="ctr"/>
            <a:endParaRPr lang="ru-RU" sz="2400" b="1" u="sng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  <a:p>
            <a:pPr algn="ctr"/>
            <a:r>
              <a:rPr lang="ru-RU" sz="24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Электронный адрес: </a:t>
            </a:r>
            <a:r>
              <a:rPr lang="en-US" sz="24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biblioteka.filial7.hab@mail.ru</a:t>
            </a:r>
            <a:endParaRPr lang="ru-RU" sz="2400" dirty="0">
              <a:effectLst>
                <a:glow rad="127000">
                  <a:schemeClr val="bg1">
                    <a:alpha val="82000"/>
                  </a:schemeClr>
                </a:glo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432607" y="4407243"/>
            <a:ext cx="5380453" cy="830997"/>
          </a:xfrm>
          <a:prstGeom prst="rect">
            <a:avLst/>
          </a:prstGeom>
          <a:noFill/>
          <a:effectLst>
            <a:glow rad="127000">
              <a:schemeClr val="bg1">
                <a:alpha val="80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>
                <a:effectLst>
                  <a:glow rad="127000">
                    <a:schemeClr val="bg1">
                      <a:alpha val="82000"/>
                    </a:schemeClr>
                  </a:glow>
                </a:effectLst>
              </a:rPr>
              <a:t>Составитель: библиотекарь Лунёва И.Н.</a:t>
            </a:r>
          </a:p>
        </p:txBody>
      </p:sp>
      <p:sp>
        <p:nvSpPr>
          <p:cNvPr id="5" name="Овал 4"/>
          <p:cNvSpPr/>
          <p:nvPr/>
        </p:nvSpPr>
        <p:spPr>
          <a:xfrm>
            <a:off x="8550874" y="5375476"/>
            <a:ext cx="2776151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  <p:sp>
        <p:nvSpPr>
          <p:cNvPr id="7" name="Овал 6"/>
          <p:cNvSpPr/>
          <p:nvPr/>
        </p:nvSpPr>
        <p:spPr>
          <a:xfrm>
            <a:off x="8550874" y="5383714"/>
            <a:ext cx="2776151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4" action="ppaction://hlinksldjump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0" name="Рисунок 1"/>
          <p:cNvPicPr>
            <a:picLocks noChangeAspect="1"/>
          </p:cNvPicPr>
          <p:nvPr/>
        </p:nvPicPr>
        <p:blipFill>
          <a:blip r:embed="rId2"/>
          <a:srcRect l="4854" t="8047" b="354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86032" y="502508"/>
            <a:ext cx="6400800" cy="5201424"/>
          </a:xfrm>
          <a:prstGeom prst="rect">
            <a:avLst/>
          </a:prstGeom>
          <a:noFill/>
          <a:effectLst>
            <a:glow rad="127000">
              <a:schemeClr val="accent1">
                <a:alpha val="83000"/>
              </a:schemeClr>
            </a:glow>
          </a:effectLst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4000"/>
                    </a:schemeClr>
                  </a:glow>
                </a:effectLst>
              </a:rPr>
              <a:t>Автор: Петрушевский Александр Фомич</a:t>
            </a:r>
          </a:p>
          <a:p>
            <a:pPr algn="ctr"/>
            <a:r>
              <a:rPr lang="ru-RU" sz="2200" b="1" dirty="0" smtClean="0">
                <a:effectLst>
                  <a:glow rad="127000">
                    <a:schemeClr val="bg1">
                      <a:alpha val="84000"/>
                    </a:schemeClr>
                  </a:glow>
                </a:effectLst>
              </a:rPr>
              <a:t>Издательство</a:t>
            </a:r>
            <a:r>
              <a:rPr lang="ru-RU" sz="2200" b="1" dirty="0">
                <a:effectLst>
                  <a:glow rad="127000">
                    <a:schemeClr val="bg1">
                      <a:alpha val="84000"/>
                    </a:schemeClr>
                  </a:glow>
                </a:effectLst>
              </a:rPr>
              <a:t>: Русский издательский центр, 2016 </a:t>
            </a:r>
            <a:r>
              <a:rPr lang="ru-RU" sz="2200" b="1" dirty="0" smtClean="0">
                <a:effectLst>
                  <a:glow rad="127000">
                    <a:schemeClr val="bg1">
                      <a:alpha val="84000"/>
                    </a:schemeClr>
                  </a:glow>
                </a:effectLst>
              </a:rPr>
              <a:t>г., Стр. 1096</a:t>
            </a:r>
          </a:p>
          <a:p>
            <a:pPr algn="ctr"/>
            <a:endParaRPr lang="ru-RU" sz="1400" b="1" dirty="0" smtClean="0">
              <a:effectLst>
                <a:glow rad="127000">
                  <a:schemeClr val="bg1">
                    <a:alpha val="84000"/>
                  </a:schemeClr>
                </a:glow>
              </a:effectLst>
            </a:endParaRPr>
          </a:p>
          <a:p>
            <a:pPr algn="ctr"/>
            <a:r>
              <a:rPr lang="ru-RU" b="1" dirty="0" smtClean="0">
                <a:effectLst>
                  <a:glow rad="127000">
                    <a:schemeClr val="bg1">
                      <a:alpha val="84000"/>
                    </a:schemeClr>
                  </a:glow>
                </a:effectLst>
              </a:rPr>
              <a:t>Аннотация </a:t>
            </a:r>
            <a:r>
              <a:rPr lang="ru-RU" b="1" dirty="0">
                <a:effectLst>
                  <a:glow rad="127000">
                    <a:schemeClr val="bg1">
                      <a:alpha val="84000"/>
                    </a:schemeClr>
                  </a:glow>
                </a:effectLst>
              </a:rPr>
              <a:t>к книге "Генералиссимус Князь Суворов"</a:t>
            </a:r>
          </a:p>
          <a:p>
            <a:pPr algn="ctr"/>
            <a:r>
              <a:rPr lang="ru-RU" dirty="0">
                <a:effectLst>
                  <a:glow rad="127000">
                    <a:schemeClr val="bg1">
                      <a:alpha val="84000"/>
                    </a:schemeClr>
                  </a:glow>
                </a:effectLst>
              </a:rPr>
              <a:t>Книга представляет собой переиздание лучшей биографии генералиссимуса А.В</a:t>
            </a:r>
            <a:r>
              <a:rPr lang="ru-RU" dirty="0" smtClean="0">
                <a:effectLst>
                  <a:glow rad="127000">
                    <a:schemeClr val="bg1">
                      <a:alpha val="84000"/>
                    </a:schemeClr>
                  </a:glow>
                </a:effectLst>
              </a:rPr>
              <a:t>. Суворова</a:t>
            </a:r>
            <a:r>
              <a:rPr lang="ru-RU" dirty="0">
                <a:effectLst>
                  <a:glow rad="127000">
                    <a:schemeClr val="bg1">
                      <a:alpha val="84000"/>
                    </a:schemeClr>
                  </a:glow>
                </a:effectLst>
              </a:rPr>
              <a:t>, вышедшей в 1900 г. Лишенная сложных военно-технических выкладок, уделявшая значительное внимание Суворову-человеку, книга пользовалась огромным успехом и не утратила своего значения до сих пор, ибо в ней сочетается научная скрупулезность и анализ огромного массива фактов. В издание впервые включены оригинальные карты и уникальные иллюстрации, подготовленные в содружестве с Государственным мемориальным музеем А.В</a:t>
            </a:r>
            <a:r>
              <a:rPr lang="ru-RU" dirty="0" smtClean="0">
                <a:effectLst>
                  <a:glow rad="127000">
                    <a:schemeClr val="bg1">
                      <a:alpha val="84000"/>
                    </a:schemeClr>
                  </a:glow>
                </a:effectLst>
              </a:rPr>
              <a:t>. Суворова </a:t>
            </a:r>
            <a:r>
              <a:rPr lang="ru-RU" dirty="0">
                <a:effectLst>
                  <a:glow rad="127000">
                    <a:schemeClr val="bg1">
                      <a:alpha val="84000"/>
                    </a:schemeClr>
                  </a:glow>
                </a:effectLst>
              </a:rPr>
              <a:t>в С.-Петербурге, Музеем-усадьбой </a:t>
            </a:r>
            <a:r>
              <a:rPr lang="ru-RU" dirty="0" err="1">
                <a:effectLst>
                  <a:glow rad="127000">
                    <a:schemeClr val="bg1">
                      <a:alpha val="84000"/>
                    </a:schemeClr>
                  </a:glow>
                </a:effectLst>
              </a:rPr>
              <a:t>Кончанско</a:t>
            </a:r>
            <a:r>
              <a:rPr lang="ru-RU" dirty="0">
                <a:effectLst>
                  <a:glow rad="127000">
                    <a:schemeClr val="bg1">
                      <a:alpha val="84000"/>
                    </a:schemeClr>
                  </a:glow>
                </a:effectLst>
              </a:rPr>
              <a:t>-Суворовское и Историческим музеем А.В</a:t>
            </a:r>
            <a:r>
              <a:rPr lang="ru-RU" dirty="0" smtClean="0">
                <a:effectLst>
                  <a:glow rad="127000">
                    <a:schemeClr val="bg1">
                      <a:alpha val="84000"/>
                    </a:schemeClr>
                  </a:glow>
                </a:effectLst>
              </a:rPr>
              <a:t>. Суворова </a:t>
            </a:r>
            <a:r>
              <a:rPr lang="ru-RU" dirty="0">
                <a:effectLst>
                  <a:glow rad="127000">
                    <a:schemeClr val="bg1">
                      <a:alpha val="84000"/>
                    </a:schemeClr>
                  </a:glow>
                </a:effectLst>
              </a:rPr>
              <a:t>в Измаиле (Украина). </a:t>
            </a: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14143" t="9736" r="2510" b="3209"/>
          <a:stretch/>
        </p:blipFill>
        <p:spPr>
          <a:xfrm>
            <a:off x="8031492" y="184416"/>
            <a:ext cx="3402626" cy="4975654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Овал 4"/>
          <p:cNvSpPr/>
          <p:nvPr/>
        </p:nvSpPr>
        <p:spPr>
          <a:xfrm>
            <a:off x="8979243" y="5344485"/>
            <a:ext cx="2454875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4" action="ppaction://hlinksldjump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22" name="Рисунок 1"/>
          <p:cNvPicPr>
            <a:picLocks noChangeAspect="1"/>
          </p:cNvPicPr>
          <p:nvPr/>
        </p:nvPicPr>
        <p:blipFill>
          <a:blip r:embed="rId2"/>
          <a:srcRect l="4854" t="8047" b="354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0086" y="486032"/>
            <a:ext cx="7933039" cy="57861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Автор: Лопатин Вячеслав Сергеевич</a:t>
            </a:r>
          </a:p>
          <a:p>
            <a:pPr algn="ctr"/>
            <a:r>
              <a:rPr lang="ru-RU" sz="2200" b="1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Издательство</a:t>
            </a:r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: Молодая гвардия, 2015 г</a:t>
            </a:r>
            <a:r>
              <a:rPr lang="ru-RU" sz="2200" b="1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., Стр. 448</a:t>
            </a:r>
            <a:endParaRPr lang="ru-RU" sz="2200" b="1" dirty="0">
              <a:effectLst>
                <a:glow rad="127000">
                  <a:schemeClr val="bg1">
                    <a:alpha val="83000"/>
                  </a:schemeClr>
                </a:glow>
              </a:effectLst>
            </a:endParaRPr>
          </a:p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Серия: </a:t>
            </a:r>
            <a:r>
              <a:rPr lang="ru-RU" sz="2200" b="1" u="sng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  <a:hlinkClick r:id="rId3"/>
              </a:rPr>
              <a:t>Жизнь замечательных </a:t>
            </a:r>
            <a:r>
              <a:rPr lang="ru-RU" sz="2200" b="1" u="sng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  <a:hlinkClick r:id="rId3"/>
              </a:rPr>
              <a:t>людей</a:t>
            </a:r>
            <a:r>
              <a:rPr lang="ru-RU" sz="1600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  <a:hlinkClick r:id="rId3"/>
              </a:rPr>
              <a:t/>
            </a:r>
            <a:br>
              <a:rPr lang="ru-RU" sz="1600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  <a:hlinkClick r:id="rId3"/>
              </a:rPr>
            </a:br>
            <a:endParaRPr lang="ru-RU" sz="1600" dirty="0" smtClean="0">
              <a:effectLst>
                <a:glow rad="127000">
                  <a:schemeClr val="bg1">
                    <a:alpha val="83000"/>
                  </a:schemeClr>
                </a:glow>
              </a:effectLst>
            </a:endParaRPr>
          </a:p>
          <a:p>
            <a:pPr algn="ctr"/>
            <a:r>
              <a:rPr lang="ru-RU" b="1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Аннотация </a:t>
            </a:r>
            <a:r>
              <a:rPr lang="ru-RU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к книге "Суворов"</a:t>
            </a:r>
          </a:p>
          <a:p>
            <a:pPr algn="ctr"/>
            <a: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Книга В. С. Лопатина "Суворов" - третья по счету биография великого полководца, выпущенная в серии ЖЗЛ. Можно ли сказать что-то новое о генералиссимусе, стоящем среди первых военачальников мира? Автор считает, что можно. Ведь если одни называли князя Италийского, графа Суворова-Рымникского полудиким героем, кровожадным Аттилой и вандалом, то другие считали его Рембрандтом тактики, волшебником войны и спасителем Европы. Но кем же был на самом деле этот легендарный полководец? На основе архивных документов и воспоминаний современников В. С. Лопатин переосмысливает некоторые известные постулаты, убедительно доказывает несостоятельность ряда растиражированных легенд, всесторонне анализирует взаимоотношения А. В. Суворова с его выдающимися современниками - в частности, со светлейшим князем </a:t>
            </a:r>
            <a:r>
              <a:rPr lang="ru-RU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Г.А</a:t>
            </a:r>
            <a: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. Потемкиным, императрицей </a:t>
            </a:r>
            <a:r>
              <a:rPr lang="ru-RU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Екатериной </a:t>
            </a:r>
            <a:r>
              <a:rPr lang="en-US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II</a:t>
            </a:r>
            <a:r>
              <a:rPr lang="ru-RU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, </a:t>
            </a:r>
            <a: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императором Павлом </a:t>
            </a:r>
            <a:r>
              <a:rPr lang="en-US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I</a:t>
            </a:r>
            <a:r>
              <a:rPr lang="ru-RU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. </a:t>
            </a:r>
            <a: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/>
            </a:r>
            <a:b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</a:br>
            <a: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2-е издание</a:t>
            </a:r>
            <a:r>
              <a:rPr lang="ru-RU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.</a:t>
            </a:r>
            <a:endParaRPr lang="ru-RU" dirty="0">
              <a:effectLst>
                <a:glow rad="127000">
                  <a:schemeClr val="bg1">
                    <a:alpha val="83000"/>
                  </a:schemeClr>
                </a:glo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l="23910" t="4069" r="17279" b="4922"/>
          <a:stretch/>
        </p:blipFill>
        <p:spPr>
          <a:xfrm>
            <a:off x="8554995" y="214182"/>
            <a:ext cx="3295135" cy="5099223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" name="Овал 1"/>
          <p:cNvSpPr/>
          <p:nvPr/>
        </p:nvSpPr>
        <p:spPr>
          <a:xfrm>
            <a:off x="9053384" y="5527587"/>
            <a:ext cx="2438400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5" action="ppaction://hlinksldjump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698" name="Рисунок 1"/>
          <p:cNvPicPr>
            <a:picLocks noChangeAspect="1"/>
          </p:cNvPicPr>
          <p:nvPr/>
        </p:nvPicPr>
        <p:blipFill>
          <a:blip r:embed="rId2"/>
          <a:srcRect l="4854" t="8047" b="354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551935" y="453081"/>
            <a:ext cx="7941276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1000"/>
                    </a:schemeClr>
                  </a:glow>
                </a:effectLst>
              </a:rPr>
              <a:t>Автор: </a:t>
            </a:r>
            <a:r>
              <a:rPr lang="ru-RU" sz="2200" b="1" dirty="0" err="1">
                <a:effectLst>
                  <a:glow rad="127000">
                    <a:schemeClr val="bg1">
                      <a:alpha val="81000"/>
                    </a:schemeClr>
                  </a:glow>
                </a:effectLst>
              </a:rPr>
              <a:t>Шамбаров</a:t>
            </a:r>
            <a:r>
              <a:rPr lang="ru-RU" sz="2200" b="1" dirty="0">
                <a:effectLst>
                  <a:glow rad="127000">
                    <a:schemeClr val="bg1">
                      <a:alpha val="81000"/>
                    </a:schemeClr>
                  </a:glow>
                </a:effectLst>
              </a:rPr>
              <a:t> Валерий Евгеньевич</a:t>
            </a:r>
          </a:p>
          <a:p>
            <a:pPr algn="ctr"/>
            <a:r>
              <a:rPr lang="ru-RU" sz="2200" b="1" dirty="0" smtClean="0">
                <a:effectLst>
                  <a:glow rad="127000">
                    <a:schemeClr val="bg1">
                      <a:alpha val="81000"/>
                    </a:schemeClr>
                  </a:glow>
                </a:effectLst>
              </a:rPr>
              <a:t>Издательство</a:t>
            </a:r>
            <a:r>
              <a:rPr lang="ru-RU" sz="2200" b="1" dirty="0">
                <a:effectLst>
                  <a:glow rad="127000">
                    <a:schemeClr val="bg1">
                      <a:alpha val="81000"/>
                    </a:schemeClr>
                  </a:glow>
                </a:effectLst>
              </a:rPr>
              <a:t>: Алгоритм, 2020 г</a:t>
            </a:r>
            <a:r>
              <a:rPr lang="ru-RU" sz="2200" b="1" dirty="0" smtClean="0">
                <a:effectLst>
                  <a:glow rad="127000">
                    <a:schemeClr val="bg1">
                      <a:alpha val="81000"/>
                    </a:schemeClr>
                  </a:glow>
                </a:effectLst>
              </a:rPr>
              <a:t>., Стр. 464</a:t>
            </a:r>
            <a:r>
              <a:rPr lang="ru-RU" sz="2200" b="1" dirty="0">
                <a:effectLst>
                  <a:glow rad="127000">
                    <a:schemeClr val="bg1">
                      <a:alpha val="81000"/>
                    </a:schemeClr>
                  </a:glow>
                </a:effectLst>
              </a:rPr>
              <a:t/>
            </a:r>
            <a:br>
              <a:rPr lang="ru-RU" sz="2200" b="1" dirty="0">
                <a:effectLst>
                  <a:glow rad="127000">
                    <a:schemeClr val="bg1">
                      <a:alpha val="81000"/>
                    </a:schemeClr>
                  </a:glow>
                </a:effectLst>
              </a:rPr>
            </a:br>
            <a:endParaRPr lang="ru-RU" sz="2200" b="1" dirty="0" smtClean="0">
              <a:effectLst>
                <a:glow rad="127000">
                  <a:schemeClr val="bg1">
                    <a:alpha val="81000"/>
                  </a:schemeClr>
                </a:glow>
              </a:effectLst>
            </a:endParaRPr>
          </a:p>
          <a:p>
            <a:pPr algn="ctr"/>
            <a:r>
              <a:rPr lang="ru-RU" b="1" dirty="0" smtClean="0">
                <a:effectLst>
                  <a:glow rad="127000">
                    <a:schemeClr val="bg1">
                      <a:alpha val="81000"/>
                    </a:schemeClr>
                  </a:glow>
                </a:effectLst>
              </a:rPr>
              <a:t>Аннотация </a:t>
            </a:r>
            <a:r>
              <a:rPr lang="ru-RU" b="1" dirty="0">
                <a:effectLst>
                  <a:glow rad="127000">
                    <a:schemeClr val="bg1">
                      <a:alpha val="81000"/>
                    </a:schemeClr>
                  </a:glow>
                </a:effectLst>
              </a:rPr>
              <a:t>к книге "Непобедимый Суворов. Измаил, Альпы и другие славные сражения"</a:t>
            </a:r>
          </a:p>
          <a:p>
            <a:pPr algn="ctr"/>
            <a:r>
              <a:rPr lang="ru-RU" dirty="0">
                <a:effectLst>
                  <a:glow rad="127000">
                    <a:schemeClr val="bg1">
                      <a:alpha val="81000"/>
                    </a:schemeClr>
                  </a:glow>
                </a:effectLst>
              </a:rPr>
              <a:t>Кто был лучшим полководцем в российской истории? Конечно же, Суворов. Он прошёл через несколько войн, сражался с немцами, поляками, турками, французами. Часто врагов было в несколько раз больше, чем его солдат. Иногда казалось - положение русских вообще безнадёжно. Но он всегда атаковал и всегда побеждал! Больше 60 сражений, и ни одного поражения. Как же он стал непобедимым военачальником? В чём были секреты его воинского таланта, его "науки побеждать"? Об этом расскажет юным читателям книга известного писателя-историка Валерия </a:t>
            </a:r>
            <a:r>
              <a:rPr lang="ru-RU" dirty="0" err="1">
                <a:effectLst>
                  <a:glow rad="127000">
                    <a:schemeClr val="bg1">
                      <a:alpha val="81000"/>
                    </a:schemeClr>
                  </a:glow>
                </a:effectLst>
              </a:rPr>
              <a:t>Шамбарова</a:t>
            </a:r>
            <a:r>
              <a:rPr lang="ru-RU" dirty="0">
                <a:effectLst>
                  <a:glow rad="127000">
                    <a:schemeClr val="bg1">
                      <a:alpha val="81000"/>
                    </a:schemeClr>
                  </a:glow>
                </a:effectLst>
              </a:rPr>
              <a:t>. Она специально написана легким и простым языком, чтобы понять её смогли не только старшеклассники, но и дети среднего, даже младшего школьного возраста. Те, кто станет будущими строителями и созидателями России. И её защитниками, продолжателями дела Суворова</a:t>
            </a:r>
            <a:r>
              <a:rPr lang="ru-RU" dirty="0" smtClean="0">
                <a:effectLst>
                  <a:glow rad="127000">
                    <a:schemeClr val="bg1">
                      <a:alpha val="81000"/>
                    </a:schemeClr>
                  </a:glow>
                </a:effectLst>
              </a:rPr>
              <a:t>.</a:t>
            </a:r>
            <a:endParaRPr lang="ru-RU" dirty="0">
              <a:effectLst>
                <a:glow rad="127000">
                  <a:schemeClr val="bg1">
                    <a:alpha val="81000"/>
                  </a:schemeClr>
                </a:glo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3"/>
          <a:srcRect l="6499" t="1948" r="4359" b="1288"/>
          <a:stretch/>
        </p:blipFill>
        <p:spPr>
          <a:xfrm>
            <a:off x="8709873" y="264966"/>
            <a:ext cx="3148495" cy="4850731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Овал 4"/>
          <p:cNvSpPr/>
          <p:nvPr/>
        </p:nvSpPr>
        <p:spPr>
          <a:xfrm>
            <a:off x="9045146" y="5354595"/>
            <a:ext cx="2479589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4" action="ppaction://hlinksldjump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8674" name="Рисунок 1"/>
          <p:cNvPicPr>
            <a:picLocks noChangeAspect="1"/>
          </p:cNvPicPr>
          <p:nvPr/>
        </p:nvPicPr>
        <p:blipFill>
          <a:blip r:embed="rId2"/>
          <a:srcRect l="4854" t="8047" b="354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411892" y="321276"/>
            <a:ext cx="7537622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Автор: Богданов Андрей Петрович</a:t>
            </a:r>
          </a:p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Издательство: Академический проект, 2017 г</a:t>
            </a:r>
            <a:r>
              <a:rPr lang="ru-RU" sz="2200" b="1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., Стр. 468</a:t>
            </a:r>
            <a:endParaRPr lang="ru-RU" sz="2200" b="1" dirty="0">
              <a:effectLst>
                <a:glow rad="127000">
                  <a:schemeClr val="bg1">
                    <a:alpha val="83000"/>
                  </a:schemeClr>
                </a:glow>
              </a:effectLst>
            </a:endParaRPr>
          </a:p>
          <a:p>
            <a:pPr algn="ctr"/>
            <a:r>
              <a:rPr lang="ru-RU" sz="1400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  <a:hlinkClick r:id="rId3"/>
              </a:rPr>
              <a:t/>
            </a:r>
            <a:br>
              <a:rPr lang="ru-RU" sz="1400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  <a:hlinkClick r:id="rId3"/>
              </a:rPr>
            </a:br>
            <a:r>
              <a:rPr lang="ru-RU" b="1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Аннотация </a:t>
            </a:r>
            <a:r>
              <a:rPr lang="ru-RU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к книге "Суворов. Правила военного искусства"</a:t>
            </a:r>
          </a:p>
          <a:p>
            <a:pPr algn="ctr"/>
            <a: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Эта книга - о русском военном мыслителе, для людей, которые любят и умеют мыслить. Автор раскрывает полноту и глубину духовных поисков человека, который сделал Россию лидером мировой военной мысли. Величайший полководец, не имея соперников среди людей, избрал своим врагом страшное бедствие - войну. Опровергнув военную науку его времени, он установил новые правила военного искусства, основанные на собственной этической концепции. Именно из представлений Суворова о нравственности, должном поведении и обязанности солдата перед Богом и Отечеством вытекали его человеколюбивые взгляды на военное дело, армию и победу. Суть этих представлений, их значение для формирования военной концепции Суворова раскрывается в книге исторически. </a:t>
            </a:r>
            <a:b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</a:br>
            <a: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Для студентов и преподавателей исторических и военных специальностей, а также всех интересующихся русской историей.</a:t>
            </a:r>
            <a:r>
              <a:rPr lang="ru-RU" sz="1400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/>
            </a:r>
            <a:br>
              <a:rPr lang="ru-RU" sz="1400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</a:br>
            <a:endParaRPr lang="ru-RU" sz="1400" dirty="0">
              <a:effectLst>
                <a:glow rad="127000">
                  <a:schemeClr val="bg1">
                    <a:alpha val="83000"/>
                  </a:schemeClr>
                </a:glow>
              </a:effectLst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 rotWithShape="1">
          <a:blip r:embed="rId4"/>
          <a:srcRect l="1609" t="2973" r="7168" b="1171"/>
          <a:stretch/>
        </p:blipFill>
        <p:spPr>
          <a:xfrm>
            <a:off x="8501436" y="214182"/>
            <a:ext cx="3309122" cy="4967418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5" name="Овал 4"/>
          <p:cNvSpPr/>
          <p:nvPr/>
        </p:nvSpPr>
        <p:spPr>
          <a:xfrm>
            <a:off x="9053383" y="5395784"/>
            <a:ext cx="2479589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5" action="ppaction://hlinksldjump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Рисунок 1"/>
          <p:cNvPicPr>
            <a:picLocks noChangeAspect="1"/>
          </p:cNvPicPr>
          <p:nvPr/>
        </p:nvPicPr>
        <p:blipFill>
          <a:blip r:embed="rId2"/>
          <a:srcRect l="4854" t="8047" b="3545"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3"/>
          <a:srcRect l="1888" t="910"/>
          <a:stretch/>
        </p:blipFill>
        <p:spPr>
          <a:xfrm>
            <a:off x="8477258" y="255373"/>
            <a:ext cx="3211203" cy="5105026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3" name="TextBox 2"/>
          <p:cNvSpPr txBox="1"/>
          <p:nvPr/>
        </p:nvSpPr>
        <p:spPr>
          <a:xfrm>
            <a:off x="345989" y="255373"/>
            <a:ext cx="6409038" cy="49859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Автор: </a:t>
            </a:r>
            <a:r>
              <a:rPr lang="ru-RU" sz="2200" b="1" dirty="0" err="1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Шахмагонов</a:t>
            </a:r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 Николай Федорович</a:t>
            </a:r>
          </a:p>
          <a:p>
            <a:pPr algn="ctr"/>
            <a:r>
              <a:rPr lang="ru-RU" sz="2200" b="1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Издательство</a:t>
            </a:r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: Вече, 2020 г</a:t>
            </a:r>
            <a:r>
              <a:rPr lang="ru-RU" sz="2200" b="1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., Стр. 336</a:t>
            </a:r>
            <a:endParaRPr lang="ru-RU" sz="2200" b="1" dirty="0">
              <a:effectLst>
                <a:glow rad="127000">
                  <a:schemeClr val="bg1">
                    <a:alpha val="83000"/>
                  </a:schemeClr>
                </a:glow>
              </a:effectLst>
            </a:endParaRPr>
          </a:p>
          <a:p>
            <a:pPr algn="ctr"/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Серия: </a:t>
            </a:r>
            <a:r>
              <a:rPr lang="ru-RU" sz="2200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  <a:hlinkClick r:id="rId4"/>
              </a:rPr>
              <a:t>Лучшие </a:t>
            </a:r>
            <a:r>
              <a:rPr lang="ru-RU" sz="2200" b="1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  <a:hlinkClick r:id="rId4"/>
              </a:rPr>
              <a:t>биографии</a:t>
            </a:r>
          </a:p>
          <a:p>
            <a:pPr algn="ctr"/>
            <a: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  <a:hlinkClick r:id="rId4"/>
              </a:rPr>
              <a:t/>
            </a:r>
            <a:b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  <a:hlinkClick r:id="rId4"/>
              </a:rPr>
            </a:br>
            <a:r>
              <a:rPr lang="ru-RU" b="1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Аннотация </a:t>
            </a:r>
            <a:r>
              <a:rPr lang="ru-RU" b="1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к книге "Генералиссимус Суворов"</a:t>
            </a:r>
          </a:p>
          <a:p>
            <a:pPr algn="ctr"/>
            <a:r>
              <a:rPr lang="ru-RU" dirty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Генералиссимус, князь Италийский, граф Рымникский!.. Но скажите просто СУВОРОВ, без титулов и званий, и всё перечисленное соединится в одном этом слове! Автор непросто повествует об основных этапах биографии величайшего в истории полководца, но разоблачает множество наветов и заведомых глупостей, кочующих из книги в книгу, а также показывает величайшее прикладное значение теоретического наследия Суворова, "Полкового учреждения", "Науки побеждать", во многом актуальных поныне, и опыта его боевого поприща, за время которого он выиграл 63 сражения, не проиграв ни одного</a:t>
            </a:r>
            <a:r>
              <a:rPr lang="ru-RU" dirty="0" smtClean="0">
                <a:effectLst>
                  <a:glow rad="127000">
                    <a:schemeClr val="bg1">
                      <a:alpha val="83000"/>
                    </a:schemeClr>
                  </a:glow>
                </a:effectLst>
              </a:rPr>
              <a:t>.</a:t>
            </a:r>
            <a:endParaRPr lang="ru-RU" dirty="0">
              <a:effectLst>
                <a:glow rad="127000">
                  <a:schemeClr val="bg1">
                    <a:alpha val="83000"/>
                  </a:schemeClr>
                </a:glow>
              </a:effectLst>
            </a:endParaRPr>
          </a:p>
        </p:txBody>
      </p:sp>
      <p:sp>
        <p:nvSpPr>
          <p:cNvPr id="4" name="Овал 3"/>
          <p:cNvSpPr/>
          <p:nvPr/>
        </p:nvSpPr>
        <p:spPr>
          <a:xfrm>
            <a:off x="8962768" y="5482166"/>
            <a:ext cx="253725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b="1" dirty="0" smtClean="0">
                <a:solidFill>
                  <a:srgbClr val="7030A0"/>
                </a:solidFill>
                <a:latin typeface="1 Shelley Volante" panose="030306020406070F0B05" pitchFamily="66" charset="0"/>
                <a:hlinkClick r:id="rId5" action="ppaction://hlinksldjump"/>
              </a:rPr>
              <a:t>Назад</a:t>
            </a:r>
            <a:endParaRPr lang="ru-RU" sz="4400" b="1" dirty="0">
              <a:solidFill>
                <a:srgbClr val="7030A0"/>
              </a:solidFill>
              <a:latin typeface="1 Shelley Volante" panose="030306020406070F0B05" pitchFamily="66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450</TotalTime>
  <Words>2928</Words>
  <Application>Microsoft Office PowerPoint</Application>
  <PresentationFormat>Широкоэкранный</PresentationFormat>
  <Paragraphs>143</Paragraphs>
  <Slides>24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9" baseType="lpstr">
      <vt:lpstr>1 Shelley Volante</vt:lpstr>
      <vt:lpstr>Calibri</vt:lpstr>
      <vt:lpstr>Calibri Light</vt:lpstr>
      <vt:lpstr>Arial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TIPOGRAFIYJULIY</cp:lastModifiedBy>
  <cp:revision>86</cp:revision>
  <dcterms:created xsi:type="dcterms:W3CDTF">2020-10-27T06:46:24Z</dcterms:created>
  <dcterms:modified xsi:type="dcterms:W3CDTF">2020-11-19T00:47:41Z</dcterms:modified>
</cp:coreProperties>
</file>