
<file path=[Content_Types].xml><?xml version="1.0" encoding="utf-8"?>
<Types xmlns="http://schemas.openxmlformats.org/package/2006/content-types">
  <Default ContentType="image/jpeg" Extension="jpg"/>
  <Default ContentType="application/x-fontdata" Extension="fntdata"/>
  <Default ContentType="image/gif" Extension="gif"/>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1.xml"/>
  <Override ContentType="application/vnd.openxmlformats-officedocument.presentationml.notesSlide+xml" PartName="/ppt/notesSlides/notesSlide36.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37.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6.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0"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 id="291" r:id="rId42"/>
    <p:sldId id="292" r:id="rId43"/>
  </p:sldIdLst>
  <p:sldSz cy="5143500" cx="9144000"/>
  <p:notesSz cx="6858000" cy="9144000"/>
  <p:embeddedFontLst>
    <p:embeddedFont>
      <p:font typeface="Roboto"/>
      <p:regular r:id="rId44"/>
      <p:bold r:id="rId45"/>
      <p:italic r:id="rId46"/>
      <p:boldItalic r:id="rId47"/>
    </p:embeddedFont>
    <p:embeddedFont>
      <p:font typeface="Nunito"/>
      <p:regular r:id="rId48"/>
      <p:bold r:id="rId49"/>
      <p:italic r:id="rId50"/>
      <p:boldItalic r:id="rId51"/>
    </p:embeddedFont>
    <p:embeddedFont>
      <p:font typeface="Helvetica Neue"/>
      <p:regular r:id="rId52"/>
      <p:bold r:id="rId53"/>
      <p:italic r:id="rId54"/>
      <p:boldItalic r:id="rId5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A6798330-D847-4B58-B356-07B2E0B77AB3}">
  <a:tblStyle styleId="{A6798330-D847-4B58-B356-07B2E0B77AB3}"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4.xml"/><Relationship Id="rId42" Type="http://schemas.openxmlformats.org/officeDocument/2006/relationships/slide" Target="slides/slide36.xml"/><Relationship Id="rId41" Type="http://schemas.openxmlformats.org/officeDocument/2006/relationships/slide" Target="slides/slide35.xml"/><Relationship Id="rId44" Type="http://schemas.openxmlformats.org/officeDocument/2006/relationships/font" Target="fonts/Roboto-regular.fntdata"/><Relationship Id="rId43" Type="http://schemas.openxmlformats.org/officeDocument/2006/relationships/slide" Target="slides/slide37.xml"/><Relationship Id="rId46" Type="http://schemas.openxmlformats.org/officeDocument/2006/relationships/font" Target="fonts/Roboto-italic.fntdata"/><Relationship Id="rId45" Type="http://schemas.openxmlformats.org/officeDocument/2006/relationships/font" Target="fonts/Roboto-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48" Type="http://schemas.openxmlformats.org/officeDocument/2006/relationships/font" Target="fonts/Nunito-regular.fntdata"/><Relationship Id="rId47" Type="http://schemas.openxmlformats.org/officeDocument/2006/relationships/font" Target="fonts/Roboto-boldItalic.fntdata"/><Relationship Id="rId49" Type="http://schemas.openxmlformats.org/officeDocument/2006/relationships/font" Target="fonts/Nunito-bold.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slide" Target="slides/slide25.xml"/><Relationship Id="rId30" Type="http://schemas.openxmlformats.org/officeDocument/2006/relationships/slide" Target="slides/slide24.xml"/><Relationship Id="rId33" Type="http://schemas.openxmlformats.org/officeDocument/2006/relationships/slide" Target="slides/slide27.xml"/><Relationship Id="rId32" Type="http://schemas.openxmlformats.org/officeDocument/2006/relationships/slide" Target="slides/slide26.xml"/><Relationship Id="rId35" Type="http://schemas.openxmlformats.org/officeDocument/2006/relationships/slide" Target="slides/slide29.xml"/><Relationship Id="rId34" Type="http://schemas.openxmlformats.org/officeDocument/2006/relationships/slide" Target="slides/slide28.xml"/><Relationship Id="rId37" Type="http://schemas.openxmlformats.org/officeDocument/2006/relationships/slide" Target="slides/slide31.xml"/><Relationship Id="rId36" Type="http://schemas.openxmlformats.org/officeDocument/2006/relationships/slide" Target="slides/slide30.xml"/><Relationship Id="rId39" Type="http://schemas.openxmlformats.org/officeDocument/2006/relationships/slide" Target="slides/slide33.xml"/><Relationship Id="rId38" Type="http://schemas.openxmlformats.org/officeDocument/2006/relationships/slide" Target="slides/slide32.xml"/><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29" Type="http://schemas.openxmlformats.org/officeDocument/2006/relationships/slide" Target="slides/slide23.xml"/><Relationship Id="rId51" Type="http://schemas.openxmlformats.org/officeDocument/2006/relationships/font" Target="fonts/Nunito-boldItalic.fntdata"/><Relationship Id="rId50" Type="http://schemas.openxmlformats.org/officeDocument/2006/relationships/font" Target="fonts/Nunito-italic.fntdata"/><Relationship Id="rId53" Type="http://schemas.openxmlformats.org/officeDocument/2006/relationships/font" Target="fonts/HelveticaNeue-bold.fntdata"/><Relationship Id="rId52" Type="http://schemas.openxmlformats.org/officeDocument/2006/relationships/font" Target="fonts/HelveticaNeue-regular.fntdata"/><Relationship Id="rId11" Type="http://schemas.openxmlformats.org/officeDocument/2006/relationships/slide" Target="slides/slide5.xml"/><Relationship Id="rId55" Type="http://schemas.openxmlformats.org/officeDocument/2006/relationships/font" Target="fonts/HelveticaNeue-boldItalic.fntdata"/><Relationship Id="rId10" Type="http://schemas.openxmlformats.org/officeDocument/2006/relationships/slide" Target="slides/slide4.xml"/><Relationship Id="rId54" Type="http://schemas.openxmlformats.org/officeDocument/2006/relationships/font" Target="fonts/HelveticaNeue-italic.fntdata"/><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g1e1510fa252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2" name="Google Shape;132;g1e1510fa252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rPr>
              <a:t>Hello this will be the Final Presentation of the FRGB Instrument Lights, the project was sponsored by Dr. Rick Leinecker. The members include myself, Stefan Gonzalez, Anja Frohawk, Carson Warner, and Leith Rabah.</a:t>
            </a:r>
            <a:endParaRPr>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7" name="Shape 207"/>
        <p:cNvGrpSpPr/>
        <p:nvPr/>
      </p:nvGrpSpPr>
      <p:grpSpPr>
        <a:xfrm>
          <a:off x="0" y="0"/>
          <a:ext cx="0" cy="0"/>
          <a:chOff x="0" y="0"/>
          <a:chExt cx="0" cy="0"/>
        </a:xfrm>
      </p:grpSpPr>
      <p:sp>
        <p:nvSpPr>
          <p:cNvPr id="208" name="Google Shape;208;g1e1510fa252_1_4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9" name="Google Shape;209;g1e1510fa252_1_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In this next section we are going to review the components that we chose for this project </a:t>
            </a:r>
            <a:r>
              <a:rPr lang="en"/>
              <a:t>with the advantages and disadvantages of</a:t>
            </a:r>
            <a:r>
              <a:rPr lang="en"/>
              <a:t> each component vs its alternative. These Components include the microcontroller, analog to digital converter and the led strips .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3" name="Shape 213"/>
        <p:cNvGrpSpPr/>
        <p:nvPr/>
      </p:nvGrpSpPr>
      <p:grpSpPr>
        <a:xfrm>
          <a:off x="0" y="0"/>
          <a:ext cx="0" cy="0"/>
          <a:chOff x="0" y="0"/>
          <a:chExt cx="0" cy="0"/>
        </a:xfrm>
      </p:grpSpPr>
      <p:sp>
        <p:nvSpPr>
          <p:cNvPr id="214" name="Google Shape;214;g1e1510fa252_1_4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5" name="Google Shape;215;g1e1510fa252_1_4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050">
                <a:solidFill>
                  <a:srgbClr val="BDC1C6"/>
                </a:solidFill>
                <a:highlight>
                  <a:srgbClr val="202124"/>
                </a:highlight>
                <a:latin typeface="Roboto"/>
                <a:ea typeface="Roboto"/>
                <a:cs typeface="Roboto"/>
                <a:sym typeface="Roboto"/>
              </a:rPr>
              <a:t>Quad core Cortex-A72</a:t>
            </a:r>
            <a:endParaRPr sz="1050">
              <a:solidFill>
                <a:srgbClr val="BDC1C6"/>
              </a:solidFill>
              <a:highlight>
                <a:srgbClr val="202124"/>
              </a:highlight>
              <a:latin typeface="Roboto"/>
              <a:ea typeface="Roboto"/>
              <a:cs typeface="Roboto"/>
              <a:sym typeface="Roboto"/>
            </a:endParaRPr>
          </a:p>
          <a:p>
            <a:pPr indent="0" lvl="0" marL="0" rtl="0" algn="l">
              <a:spcBef>
                <a:spcPts val="0"/>
              </a:spcBef>
              <a:spcAft>
                <a:spcPts val="0"/>
              </a:spcAft>
              <a:buNone/>
            </a:pPr>
            <a:r>
              <a:rPr lang="en" sz="1050">
                <a:solidFill>
                  <a:srgbClr val="BDC1C6"/>
                </a:solidFill>
                <a:highlight>
                  <a:srgbClr val="202124"/>
                </a:highlight>
                <a:latin typeface="Roboto"/>
                <a:ea typeface="Roboto"/>
                <a:cs typeface="Roboto"/>
                <a:sym typeface="Roboto"/>
              </a:rPr>
              <a:t>quad-core Cortex A53  2014</a:t>
            </a:r>
            <a:endParaRPr sz="1050">
              <a:solidFill>
                <a:srgbClr val="BDC1C6"/>
              </a:solidFill>
              <a:highlight>
                <a:srgbClr val="202124"/>
              </a:highlight>
              <a:latin typeface="Roboto"/>
              <a:ea typeface="Roboto"/>
              <a:cs typeface="Roboto"/>
              <a:sym typeface="Roboto"/>
            </a:endParaRPr>
          </a:p>
          <a:p>
            <a:pPr indent="0" lvl="0" marL="0" rtl="0" algn="l">
              <a:spcBef>
                <a:spcPts val="0"/>
              </a:spcBef>
              <a:spcAft>
                <a:spcPts val="0"/>
              </a:spcAft>
              <a:buNone/>
            </a:pPr>
            <a:r>
              <a:rPr lang="en" sz="1050">
                <a:solidFill>
                  <a:srgbClr val="BDC1C6"/>
                </a:solidFill>
                <a:highlight>
                  <a:srgbClr val="202124"/>
                </a:highlight>
                <a:latin typeface="Roboto"/>
                <a:ea typeface="Roboto"/>
                <a:cs typeface="Roboto"/>
                <a:sym typeface="Roboto"/>
              </a:rPr>
              <a:t>Robust Quad-core ARM Cortex-A57</a:t>
            </a:r>
            <a:endParaRPr sz="1050">
              <a:solidFill>
                <a:srgbClr val="BDC1C6"/>
              </a:solidFill>
              <a:highlight>
                <a:srgbClr val="202124"/>
              </a:highlight>
              <a:latin typeface="Roboto"/>
              <a:ea typeface="Roboto"/>
              <a:cs typeface="Roboto"/>
              <a:sym typeface="Roboto"/>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1" name="Shape 221"/>
        <p:cNvGrpSpPr/>
        <p:nvPr/>
      </p:nvGrpSpPr>
      <p:grpSpPr>
        <a:xfrm>
          <a:off x="0" y="0"/>
          <a:ext cx="0" cy="0"/>
          <a:chOff x="0" y="0"/>
          <a:chExt cx="0" cy="0"/>
        </a:xfrm>
      </p:grpSpPr>
      <p:sp>
        <p:nvSpPr>
          <p:cNvPr id="222" name="Google Shape;222;g1e1510fa252_1_5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3" name="Google Shape;223;g1e1510fa252_1_5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When looking at ADCs for this project there were multiple architectures considered especially since originally we were trying to design our own. For our application we needed to make sure it had at least 16-bit resolution since we </a:t>
            </a:r>
            <a:r>
              <a:rPr lang="en"/>
              <a:t>were</a:t>
            </a:r>
            <a:r>
              <a:rPr lang="en"/>
              <a:t> working with audio signals. Dual slope while it has the accuracy we wanted has a very low throughput due to the internal timer having to reach the max </a:t>
            </a:r>
            <a:r>
              <a:rPr lang="en"/>
              <a:t>threshold</a:t>
            </a:r>
            <a:r>
              <a:rPr lang="en"/>
              <a:t> and back to zero each cycle. Flash architecture for high accuracy applications is very expensive due to the fact that it has to have 2^16 comparators for 16-bit applications. Pipelined architecture while fast was quite expensive as it still requires 60 comparators for the resolution we required and added the most noise into the system. The delta sigma architecture was the most </a:t>
            </a:r>
            <a:r>
              <a:rPr lang="en"/>
              <a:t>affordable</a:t>
            </a:r>
            <a:r>
              <a:rPr lang="en"/>
              <a:t> for the resolution we needed and included noise shaping to reduce quantization noise. Successive Approximation architecture had low noise and higher throughput however was more expensive. This led us to choose the Delta-sigma ADC for this project.</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9" name="Shape 229"/>
        <p:cNvGrpSpPr/>
        <p:nvPr/>
      </p:nvGrpSpPr>
      <p:grpSpPr>
        <a:xfrm>
          <a:off x="0" y="0"/>
          <a:ext cx="0" cy="0"/>
          <a:chOff x="0" y="0"/>
          <a:chExt cx="0" cy="0"/>
        </a:xfrm>
      </p:grpSpPr>
      <p:sp>
        <p:nvSpPr>
          <p:cNvPr id="230" name="Google Shape;230;g1e1510fa252_1_6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1" name="Google Shape;231;g1e1510fa252_1_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7" name="Shape 237"/>
        <p:cNvGrpSpPr/>
        <p:nvPr/>
      </p:nvGrpSpPr>
      <p:grpSpPr>
        <a:xfrm>
          <a:off x="0" y="0"/>
          <a:ext cx="0" cy="0"/>
          <a:chOff x="0" y="0"/>
          <a:chExt cx="0" cy="0"/>
        </a:xfrm>
      </p:grpSpPr>
      <p:sp>
        <p:nvSpPr>
          <p:cNvPr id="238" name="Google Shape;238;g1e1510fa252_1_7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9" name="Google Shape;239;g1e1510fa252_1_7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1050">
                <a:solidFill>
                  <a:srgbClr val="202122"/>
                </a:solidFill>
                <a:highlight>
                  <a:srgbClr val="FFFFFF"/>
                </a:highlight>
              </a:rPr>
              <a:t>Chromesthesia is a type of synesthesia in which sound involuntarily evokes an experience of color, shape, and movement.[1][2] Individuals with sound-color synesthesia are consciously aware of their synesthetic color associations/perceptions in daily life.[3]</a:t>
            </a:r>
            <a:endParaRPr b="1" sz="1050">
              <a:solidFill>
                <a:srgbClr val="202122"/>
              </a:solidFill>
              <a:highlight>
                <a:srgbClr val="FFFFFF"/>
              </a:highlight>
            </a:endParaRPr>
          </a:p>
          <a:p>
            <a:pPr indent="0" lvl="0" marL="0" rtl="0" algn="l">
              <a:spcBef>
                <a:spcPts val="0"/>
              </a:spcBef>
              <a:spcAft>
                <a:spcPts val="0"/>
              </a:spcAft>
              <a:buClr>
                <a:schemeClr val="dk1"/>
              </a:buClr>
              <a:buSzPts val="1100"/>
              <a:buFont typeface="Arial"/>
              <a:buNone/>
            </a:pPr>
            <a:r>
              <a:t/>
            </a:r>
            <a:endParaRPr b="1" sz="1050">
              <a:solidFill>
                <a:srgbClr val="202122"/>
              </a:solidFill>
              <a:highlight>
                <a:srgbClr val="FFFFFF"/>
              </a:highlight>
            </a:endParaRPr>
          </a:p>
          <a:p>
            <a:pPr indent="0" lvl="0" marL="0" rtl="0" algn="l">
              <a:spcBef>
                <a:spcPts val="0"/>
              </a:spcBef>
              <a:spcAft>
                <a:spcPts val="0"/>
              </a:spcAft>
              <a:buNone/>
            </a:pPr>
            <a:r>
              <a:t/>
            </a:r>
            <a:endParaRPr b="1" sz="1050">
              <a:solidFill>
                <a:srgbClr val="202122"/>
              </a:solidFill>
              <a:highlight>
                <a:srgbClr val="FFFFFF"/>
              </a:highlight>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5" name="Shape 245"/>
        <p:cNvGrpSpPr/>
        <p:nvPr/>
      </p:nvGrpSpPr>
      <p:grpSpPr>
        <a:xfrm>
          <a:off x="0" y="0"/>
          <a:ext cx="0" cy="0"/>
          <a:chOff x="0" y="0"/>
          <a:chExt cx="0" cy="0"/>
        </a:xfrm>
      </p:grpSpPr>
      <p:sp>
        <p:nvSpPr>
          <p:cNvPr id="246" name="Google Shape;246;g1e1510fa252_1_1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7" name="Google Shape;247;g1e1510fa252_1_1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basic idea behind how we will be assigning colors to music is illustrated in multiple levels with the most simple of them being single note to color relationships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With this we will assign all 12 notes in the chromatic scale a specific color, once that note is interpreted by the program the respective color will then be displayed</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For example if we were to have the note Ab, we would correspond it to the color blue</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7" name="Shape 257"/>
        <p:cNvGrpSpPr/>
        <p:nvPr/>
      </p:nvGrpSpPr>
      <p:grpSpPr>
        <a:xfrm>
          <a:off x="0" y="0"/>
          <a:ext cx="0" cy="0"/>
          <a:chOff x="0" y="0"/>
          <a:chExt cx="0" cy="0"/>
        </a:xfrm>
      </p:grpSpPr>
      <p:sp>
        <p:nvSpPr>
          <p:cNvPr id="258" name="Google Shape;258;g21fa8b111b9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9" name="Google Shape;259;g21fa8b111b9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For hardware for this project we used an analog-to-digital converter, Pre-amplifier, Raspberry Pi 4, and a LCD screen.</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3" name="Shape 263"/>
        <p:cNvGrpSpPr/>
        <p:nvPr/>
      </p:nvGrpSpPr>
      <p:grpSpPr>
        <a:xfrm>
          <a:off x="0" y="0"/>
          <a:ext cx="0" cy="0"/>
          <a:chOff x="0" y="0"/>
          <a:chExt cx="0" cy="0"/>
        </a:xfrm>
      </p:grpSpPr>
      <p:sp>
        <p:nvSpPr>
          <p:cNvPr id="264" name="Google Shape;264;g21fa8b111b9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5" name="Google Shape;265;g21fa8b111b9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1200"/>
              </a:spcAft>
              <a:buNone/>
            </a:pPr>
            <a:r>
              <a:rPr lang="en" sz="1400">
                <a:solidFill>
                  <a:srgbClr val="595959"/>
                </a:solidFill>
              </a:rPr>
              <a:t>This is the first design attempted which was designed by our team. It was designed based on the basic building blocks of a Sigma-Delta ADC.Such as a Difference Amplifier, integrator, Clock, Comparator, and Digital filter with i2c to communicate with the PI. It is also second order so it repeats the difference amplifier and integrator stages to achieve a higher resolution with less oversampling. The difference amplifier subtracts the feedback from the signal coming in. The integrator then does noise shaping to push the noise to higher frequencies that will be removed by the filter at the output to result in very low quantization noise. The comparator which acts as a 1-bit ADC outputting a 1 if its greater than 0 and a 0 if its less than 0. Then through the D-FF to add the clock signal into the output and a switch to invert the D-FF’s signal as the component we bought only had Q-bar. The digital filter then decimates the signal to bring the output of the signal to a usable frequency and filters out the high frequency noise as we only need up to 20kHz as that is as high as the human ear can hear. Most signals that we expect from the mic will be much lower than 20kHz as well.</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2" name="Shape 272"/>
        <p:cNvGrpSpPr/>
        <p:nvPr/>
      </p:nvGrpSpPr>
      <p:grpSpPr>
        <a:xfrm>
          <a:off x="0" y="0"/>
          <a:ext cx="0" cy="0"/>
          <a:chOff x="0" y="0"/>
          <a:chExt cx="0" cy="0"/>
        </a:xfrm>
      </p:grpSpPr>
      <p:sp>
        <p:nvSpPr>
          <p:cNvPr id="273" name="Google Shape;273;g1e1510fa252_2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4" name="Google Shape;274;g1e1510fa252_2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This is the outputs of the original ADC when bypassing the op-amps used for the difference </a:t>
            </a:r>
            <a:r>
              <a:rPr lang="en"/>
              <a:t>amplifiers</a:t>
            </a:r>
            <a:r>
              <a:rPr lang="en"/>
              <a:t> and integrators. The input signal of a triangle wave is in yellow, the comparator is shown in purple, the switch in green, and the D flip-flop in orange. These were all working as expected from the simulation. The op amps however, were not this is most likely due to the simulation using ideal op amps. When testing this one we also </a:t>
            </a:r>
            <a:r>
              <a:rPr lang="en"/>
              <a:t>were not</a:t>
            </a:r>
            <a:r>
              <a:rPr lang="en"/>
              <a:t> using bypass capacitors on any of the power supplies on the op amps which may have added noise and contributed to them not working. Another reason that was learned when testing the next revision was that we needed to use different op amps suited to each function which was not done for this attempt. We just used the </a:t>
            </a:r>
            <a:r>
              <a:rPr lang="en" sz="1200">
                <a:solidFill>
                  <a:schemeClr val="dk1"/>
                </a:solidFill>
                <a:latin typeface="Helvetica Neue"/>
                <a:ea typeface="Helvetica Neue"/>
                <a:cs typeface="Helvetica Neue"/>
                <a:sym typeface="Helvetica Neue"/>
              </a:rPr>
              <a:t>THS4222DGK however throughout testing we tried 4 different op amps and none of them worked as simulated. We also had to use a different D flip-flop then </a:t>
            </a:r>
            <a:r>
              <a:rPr lang="en" sz="1200">
                <a:solidFill>
                  <a:schemeClr val="dk1"/>
                </a:solidFill>
                <a:latin typeface="Helvetica Neue"/>
                <a:ea typeface="Helvetica Neue"/>
                <a:cs typeface="Helvetica Neue"/>
                <a:sym typeface="Helvetica Neue"/>
              </a:rPr>
              <a:t>originally bought as it was a</a:t>
            </a:r>
            <a:r>
              <a:rPr lang="en" sz="1200">
                <a:solidFill>
                  <a:schemeClr val="dk1"/>
                </a:solidFill>
                <a:latin typeface="Helvetica Neue"/>
                <a:ea typeface="Helvetica Neue"/>
                <a:cs typeface="Helvetica Neue"/>
                <a:sym typeface="Helvetica Neue"/>
              </a:rPr>
              <a:t> 16 pin D-latch because when originally buying parts as we </a:t>
            </a:r>
            <a:r>
              <a:rPr lang="en" sz="1200">
                <a:solidFill>
                  <a:schemeClr val="dk1"/>
                </a:solidFill>
                <a:latin typeface="Helvetica Neue"/>
                <a:ea typeface="Helvetica Neue"/>
                <a:cs typeface="Helvetica Neue"/>
                <a:sym typeface="Helvetica Neue"/>
              </a:rPr>
              <a:t>hadn't</a:t>
            </a:r>
            <a:r>
              <a:rPr lang="en" sz="1200">
                <a:solidFill>
                  <a:schemeClr val="dk1"/>
                </a:solidFill>
                <a:latin typeface="Helvetica Neue"/>
                <a:ea typeface="Helvetica Neue"/>
                <a:cs typeface="Helvetica Neue"/>
                <a:sym typeface="Helvetica Neue"/>
              </a:rPr>
              <a:t> used digikey and were not able to find where the smaller D flip-flops needed for this application were on digikey. We also could have not been </a:t>
            </a:r>
            <a:r>
              <a:rPr lang="en" sz="1200">
                <a:solidFill>
                  <a:schemeClr val="dk1"/>
                </a:solidFill>
                <a:latin typeface="Helvetica Neue"/>
                <a:ea typeface="Helvetica Neue"/>
                <a:cs typeface="Helvetica Neue"/>
                <a:sym typeface="Helvetica Neue"/>
              </a:rPr>
              <a:t>using a high enough clock signal as the second circuit used a frequency 8 times greater than the 5 MHz tested with this design. The original comparator of the MAX907EPA+ also did not work as expected however when testing with 4 other comparators the TLC3702CP worked much better, Overall we were not able to find the conclusive problem with this circuit as there were too many factors and it could have been the design itself. We were recommended to find a design that had been used and tested before.</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1" name="Shape 281"/>
        <p:cNvGrpSpPr/>
        <p:nvPr/>
      </p:nvGrpSpPr>
      <p:grpSpPr>
        <a:xfrm>
          <a:off x="0" y="0"/>
          <a:ext cx="0" cy="0"/>
          <a:chOff x="0" y="0"/>
          <a:chExt cx="0" cy="0"/>
        </a:xfrm>
      </p:grpSpPr>
      <p:sp>
        <p:nvSpPr>
          <p:cNvPr id="282" name="Google Shape;282;g1e1510fa252_1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3" name="Google Shape;283;g1e1510fa252_1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This is the second design attempted as this one was a project previously done at MIT and had worked before. We misunderstood the advice </a:t>
            </a:r>
            <a:r>
              <a:rPr lang="en"/>
              <a:t>given to us from Dr Wei which was to find a project that was previously done to find a reference design to build. This would have guaranteed it worked as there would have been exact parts and test data to reference. This uses the same concepts we used previously on the first design with a difference amplifier, integrator, and comparator however instead of a D-flip flop and switch they used a sample and hold circuit with MOSFETs instead. It also added voltage buffers to prevent the circuit from breaking.</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 name="Shape 136"/>
        <p:cNvGrpSpPr/>
        <p:nvPr/>
      </p:nvGrpSpPr>
      <p:grpSpPr>
        <a:xfrm>
          <a:off x="0" y="0"/>
          <a:ext cx="0" cy="0"/>
          <a:chOff x="0" y="0"/>
          <a:chExt cx="0" cy="0"/>
        </a:xfrm>
      </p:grpSpPr>
      <p:sp>
        <p:nvSpPr>
          <p:cNvPr id="137" name="Google Shape;137;g1e1510fa252_1_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8" name="Google Shape;138;g1e1510fa252_1_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Amongst the team designing the FRGB Instrument Lights we have two computer engineers and two electrical engineers. The computer engineers consisted of Leith Rabah and Carson Warner and were in charge of handling the software of the project. While the electrical engineers consists of Anja Frohock and myself, Stefan Gonzalez and were in charge of the hardware aspect of the project.</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1" name="Shape 291"/>
        <p:cNvGrpSpPr/>
        <p:nvPr/>
      </p:nvGrpSpPr>
      <p:grpSpPr>
        <a:xfrm>
          <a:off x="0" y="0"/>
          <a:ext cx="0" cy="0"/>
          <a:chOff x="0" y="0"/>
          <a:chExt cx="0" cy="0"/>
        </a:xfrm>
      </p:grpSpPr>
      <p:sp>
        <p:nvSpPr>
          <p:cNvPr id="292" name="Google Shape;292;g1e1510fa252_2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3" name="Google Shape;293;g1e1510fa252_2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This design had the opposite problem of the first attempt the op amps worked and the comparator and clock </a:t>
            </a:r>
            <a:r>
              <a:rPr lang="en"/>
              <a:t>didn't</a:t>
            </a:r>
            <a:r>
              <a:rPr lang="en"/>
              <a:t>. This oscilloscope reading shows a sine wave of 20Vpp at 60Hz in yellow, the difference amplifier in green, the integrator in orange, and the </a:t>
            </a:r>
            <a:r>
              <a:rPr lang="en"/>
              <a:t>output</a:t>
            </a:r>
            <a:r>
              <a:rPr lang="en"/>
              <a:t> of the sample and hold </a:t>
            </a:r>
            <a:r>
              <a:rPr lang="en"/>
              <a:t>circuit</a:t>
            </a:r>
            <a:r>
              <a:rPr lang="en"/>
              <a:t> in purple. The difference amplifier’s output was different as the feedback loop was incorrect. This is due to the clock not being inputted into the system as none of the buffers were working as expected. The </a:t>
            </a:r>
            <a:r>
              <a:rPr lang="en"/>
              <a:t>clock buffer outputted nothing so the output of the sample a hold circuit which should've been at the oversampled rate of 66MHz was only at the 60 Hz. This caused the rest of the circuit to output incorrect voltages. This could've been because the buffers used in the schematic were discontinued so they were replaced with the BUF643AIDR as recommended by Digikey and research. It had a minimum bandwidth of 35 MHz which made it much harder to test as the oscilloscope and function generator only goes up to 20 MHz. We tested if the clock was the issue and it outputted a signal closer to a triangle wave but after testing and more research we discovered that is how clock signals look when in the 66 MHz range and it was indeed correct. Since the deadline was quickly approaching we asked Dr Chan and he recommended to just buy an ADC and use that instead.</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0" name="Shape 300"/>
        <p:cNvGrpSpPr/>
        <p:nvPr/>
      </p:nvGrpSpPr>
      <p:grpSpPr>
        <a:xfrm>
          <a:off x="0" y="0"/>
          <a:ext cx="0" cy="0"/>
          <a:chOff x="0" y="0"/>
          <a:chExt cx="0" cy="0"/>
        </a:xfrm>
      </p:grpSpPr>
      <p:sp>
        <p:nvSpPr>
          <p:cNvPr id="301" name="Google Shape;301;g1e1510fa252_1_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2" name="Google Shape;302;g1e1510fa252_1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This is the ADS1115QDGSRQ1 which is the ADC we ended up </a:t>
            </a:r>
            <a:r>
              <a:rPr lang="en"/>
              <a:t>using for this project. This decision was due to the fact that this ADC has a library for the PI and a prebuilt module we could test it against. This was important as the only output was through the PI using the I2C pins and the previous problems we had tested the other two ADC circuits. We originally were using 5V for the power supply but upon further research learned that the PI’s GPIO pins only take up to 3.3V so we are powering it with the 3.3V from the PI and amplifying the microphone’s signal about 15 times to the 3.3Vpp.  As shown in the right picture the yellow is the clock coming from the PI SCL pin and the green is the digitized PCM signal from the analog microphone input being communicated to the PI using the SDA pin.</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0" name="Shape 310"/>
        <p:cNvGrpSpPr/>
        <p:nvPr/>
      </p:nvGrpSpPr>
      <p:grpSpPr>
        <a:xfrm>
          <a:off x="0" y="0"/>
          <a:ext cx="0" cy="0"/>
          <a:chOff x="0" y="0"/>
          <a:chExt cx="0" cy="0"/>
        </a:xfrm>
      </p:grpSpPr>
      <p:sp>
        <p:nvSpPr>
          <p:cNvPr id="311" name="Google Shape;311;g1e1510fa252_1_1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2" name="Google Shape;312;g1e1510fa252_1_1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pre-amplifier schematic was based on the reference design for a non-inverting microphone preamp from Texas Instrument. With the </a:t>
            </a:r>
            <a:r>
              <a:rPr lang="en">
                <a:solidFill>
                  <a:schemeClr val="dk1"/>
                </a:solidFill>
              </a:rPr>
              <a:t>microphone and</a:t>
            </a:r>
            <a:r>
              <a:rPr lang="en"/>
              <a:t> gain specifications calculated, we got the design on the left figure. This design raises the output of </a:t>
            </a:r>
            <a:r>
              <a:rPr lang="en"/>
              <a:t>the microphone from mic level to a voltage that the ADC can use.</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 As mentioned previously we originally were using a gain of 50 to bring the microphone up which originally we estimated to have a max voltage of 100 (mVpp) up to 5 Vpp.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However we had to bring that down to 3.3 Vpp based on the accepted voltage of the GPIO pins on the PI when doing that and remeasuring the microphones output we realized the peak voltage could go higher </a:t>
            </a:r>
            <a:r>
              <a:rPr lang="en"/>
              <a:t>than</a:t>
            </a:r>
            <a:r>
              <a:rPr lang="en"/>
              <a:t> the originally tested 100mVpp.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This caused us to redo the calculations and go with a much more conservative gain of 15 which avoids any </a:t>
            </a:r>
            <a:r>
              <a:rPr lang="en"/>
              <a:t>chance</a:t>
            </a:r>
            <a:r>
              <a:rPr lang="en"/>
              <a:t> of clipping.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We originally thought to increase </a:t>
            </a:r>
            <a:r>
              <a:rPr lang="en"/>
              <a:t>the signal as much as possible so that the ADC would have a higher accuracy as there would be less of a question on if it was above or below the reference voltage. However through testing we learned clipping was happening too frequently so we went with a smaller gain when redoing the calculations.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Thankfully the gain is controlled by the positive feedback resistor which was changed to 3.3k Ohms.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1" name="Shape 321"/>
        <p:cNvGrpSpPr/>
        <p:nvPr/>
      </p:nvGrpSpPr>
      <p:grpSpPr>
        <a:xfrm>
          <a:off x="0" y="0"/>
          <a:ext cx="0" cy="0"/>
          <a:chOff x="0" y="0"/>
          <a:chExt cx="0" cy="0"/>
        </a:xfrm>
      </p:grpSpPr>
      <p:sp>
        <p:nvSpPr>
          <p:cNvPr id="322" name="Google Shape;322;g1e1510fa252_1_7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3" name="Google Shape;323;g1e1510fa252_1_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rPr>
              <a:t>Our project included the use of a 3D-Printer, with PLA material, in the fabrication of our design the team’s hopes were to secure the sensitive components within the project’s designed box in the most efficient manner to ensure the project’s performance to be in accordance with the design specifications.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a:solidFill>
                  <a:schemeClr val="dk1"/>
                </a:solidFill>
              </a:rPr>
              <a:t>In the case of this project it was desired to be lightweight and compact enough for a user to move at ease. As the project experienced changes over the course of Senior Design, so has the overall schematic as seen the box is no longer a one to one copy of the original solid-works design.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a:solidFill>
                  <a:schemeClr val="dk1"/>
                </a:solidFill>
              </a:rPr>
              <a:t>Reason being that the original design was no longer compatible with the current version of the project.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a:solidFill>
                  <a:schemeClr val="dk1"/>
                </a:solidFill>
              </a:rPr>
              <a:t>With the introduction of new circuit boards and connections needed. This created the need for adjustments on the design of the container, such as port openings, drilling holes, and proper mounting of screws on the container to secure the hardware and electronics.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This was all done to ensure that the device can be moved around in any vector without the concern of electrical disconnections or short circuiting of components.</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1" name="Shape 331"/>
        <p:cNvGrpSpPr/>
        <p:nvPr/>
      </p:nvGrpSpPr>
      <p:grpSpPr>
        <a:xfrm>
          <a:off x="0" y="0"/>
          <a:ext cx="0" cy="0"/>
          <a:chOff x="0" y="0"/>
          <a:chExt cx="0" cy="0"/>
        </a:xfrm>
      </p:grpSpPr>
      <p:sp>
        <p:nvSpPr>
          <p:cNvPr id="332" name="Google Shape;332;g1e1510fa252_1_6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33" name="Google Shape;333;g1e1510fa252_1_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Here, we have the layout of the raspberry pi 4b and its pinouts. For our project, we needed to us 3 ports and 6 pins. The required ports we used are one USB 3.0 port for the microphone connection, a USB-C Power Port to power the system, and a 2-lane MIPI DSI Display port for the LCD screen. The required pinouts are the 3.3 Volt Power pin to power the Analog-to-Digital converter, the GPIO2 SDA pin and GPIO 3 SCL pin to connect to the ADC to transfer the data, the GPIO 18 PCM_CLK pin to send data to the LEDs, and two ground pins. All of these connections are hidden away behind the touch screen of our box. (~45s)</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2" name="Shape 342"/>
        <p:cNvGrpSpPr/>
        <p:nvPr/>
      </p:nvGrpSpPr>
      <p:grpSpPr>
        <a:xfrm>
          <a:off x="0" y="0"/>
          <a:ext cx="0" cy="0"/>
          <a:chOff x="0" y="0"/>
          <a:chExt cx="0" cy="0"/>
        </a:xfrm>
      </p:grpSpPr>
      <p:sp>
        <p:nvSpPr>
          <p:cNvPr id="343" name="Google Shape;343;g1e1510fa252_1_1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4" name="Google Shape;344;g1e1510fa252_1_1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000">
                <a:solidFill>
                  <a:schemeClr val="dk1"/>
                </a:solidFill>
              </a:rPr>
              <a:t>This project consisted of two circuits to achieve its main objective as shown in the two figures displayed. The pre-amplifier and the ADC, are key components for the project.</a:t>
            </a:r>
            <a:endParaRPr sz="2000">
              <a:solidFill>
                <a:schemeClr val="dk1"/>
              </a:solidFill>
            </a:endParaRPr>
          </a:p>
          <a:p>
            <a:pPr indent="0" lvl="0" marL="0" rtl="0" algn="l">
              <a:spcBef>
                <a:spcPts val="0"/>
              </a:spcBef>
              <a:spcAft>
                <a:spcPts val="0"/>
              </a:spcAft>
              <a:buClr>
                <a:schemeClr val="dk1"/>
              </a:buClr>
              <a:buSzPts val="1100"/>
              <a:buFont typeface="Arial"/>
              <a:buNone/>
            </a:pPr>
            <a:r>
              <a:t/>
            </a:r>
            <a:endParaRPr sz="2000">
              <a:solidFill>
                <a:schemeClr val="dk1"/>
              </a:solidFill>
            </a:endParaRPr>
          </a:p>
          <a:p>
            <a:pPr indent="0" lvl="0" marL="0" rtl="0" algn="l">
              <a:spcBef>
                <a:spcPts val="0"/>
              </a:spcBef>
              <a:spcAft>
                <a:spcPts val="0"/>
              </a:spcAft>
              <a:buNone/>
            </a:pPr>
            <a:r>
              <a:rPr lang="en" sz="2000">
                <a:solidFill>
                  <a:schemeClr val="dk1"/>
                </a:solidFill>
              </a:rPr>
              <a:t>The Schematic on the top left is the Pre-Amplifier, which receives signals from the instrument, amplifies the voltage with a gain of at least fifteen and then sends the boosted signal to the Analog-to-Digital Converter, which is the Schematic on the top right. </a:t>
            </a:r>
            <a:endParaRPr sz="2000">
              <a:solidFill>
                <a:schemeClr val="dk1"/>
              </a:solidFill>
            </a:endParaRPr>
          </a:p>
          <a:p>
            <a:pPr indent="0" lvl="0" marL="0" rtl="0" algn="l">
              <a:spcBef>
                <a:spcPts val="0"/>
              </a:spcBef>
              <a:spcAft>
                <a:spcPts val="0"/>
              </a:spcAft>
              <a:buClr>
                <a:schemeClr val="dk1"/>
              </a:buClr>
              <a:buSzPts val="1100"/>
              <a:buFont typeface="Arial"/>
              <a:buNone/>
            </a:pPr>
            <a:r>
              <a:t/>
            </a:r>
            <a:endParaRPr sz="2000">
              <a:solidFill>
                <a:schemeClr val="dk1"/>
              </a:solidFill>
            </a:endParaRPr>
          </a:p>
          <a:p>
            <a:pPr indent="0" lvl="0" marL="0" rtl="0" algn="l">
              <a:spcBef>
                <a:spcPts val="0"/>
              </a:spcBef>
              <a:spcAft>
                <a:spcPts val="0"/>
              </a:spcAft>
              <a:buNone/>
            </a:pPr>
            <a:r>
              <a:rPr lang="en" sz="2000">
                <a:solidFill>
                  <a:schemeClr val="dk1"/>
                </a:solidFill>
              </a:rPr>
              <a:t>The ADC converts the signal produced from the pre-amplifier to a digital signal that can be received by the raspberry pi 4 microcontroller. </a:t>
            </a:r>
            <a:endParaRPr sz="2000">
              <a:solidFill>
                <a:schemeClr val="dk1"/>
              </a:solidFill>
            </a:endParaRPr>
          </a:p>
          <a:p>
            <a:pPr indent="0" lvl="0" marL="0" rtl="0" algn="l">
              <a:spcBef>
                <a:spcPts val="0"/>
              </a:spcBef>
              <a:spcAft>
                <a:spcPts val="0"/>
              </a:spcAft>
              <a:buClr>
                <a:schemeClr val="dk1"/>
              </a:buClr>
              <a:buSzPts val="1100"/>
              <a:buFont typeface="Arial"/>
              <a:buNone/>
            </a:pPr>
            <a:r>
              <a:t/>
            </a:r>
            <a:endParaRPr sz="2000">
              <a:solidFill>
                <a:schemeClr val="dk1"/>
              </a:solidFill>
            </a:endParaRPr>
          </a:p>
          <a:p>
            <a:pPr indent="0" lvl="0" marL="0" rtl="0" algn="l">
              <a:spcBef>
                <a:spcPts val="0"/>
              </a:spcBef>
              <a:spcAft>
                <a:spcPts val="0"/>
              </a:spcAft>
              <a:buNone/>
            </a:pPr>
            <a:r>
              <a:rPr lang="en" sz="2000">
                <a:solidFill>
                  <a:schemeClr val="dk1"/>
                </a:solidFill>
              </a:rPr>
              <a:t>The Raspberry Pi 4 is also receiving a direct current of 5 volts which is being supplied by a wall outlet. </a:t>
            </a:r>
            <a:endParaRPr sz="2000">
              <a:solidFill>
                <a:schemeClr val="dk1"/>
              </a:solidFill>
            </a:endParaRPr>
          </a:p>
          <a:p>
            <a:pPr indent="0" lvl="0" marL="0" rtl="0" algn="l">
              <a:spcBef>
                <a:spcPts val="0"/>
              </a:spcBef>
              <a:spcAft>
                <a:spcPts val="0"/>
              </a:spcAft>
              <a:buClr>
                <a:schemeClr val="dk1"/>
              </a:buClr>
              <a:buSzPts val="1100"/>
              <a:buFont typeface="Arial"/>
              <a:buNone/>
            </a:pPr>
            <a:r>
              <a:t/>
            </a:r>
            <a:endParaRPr sz="2000">
              <a:solidFill>
                <a:schemeClr val="dk1"/>
              </a:solidFill>
            </a:endParaRPr>
          </a:p>
          <a:p>
            <a:pPr indent="0" lvl="0" marL="0" rtl="0" algn="l">
              <a:spcBef>
                <a:spcPts val="0"/>
              </a:spcBef>
              <a:spcAft>
                <a:spcPts val="0"/>
              </a:spcAft>
              <a:buClr>
                <a:schemeClr val="dk1"/>
              </a:buClr>
              <a:buSzPts val="1100"/>
              <a:buFont typeface="Arial"/>
              <a:buNone/>
            </a:pPr>
            <a:r>
              <a:rPr lang="en" sz="2000">
                <a:solidFill>
                  <a:schemeClr val="dk1"/>
                </a:solidFill>
              </a:rPr>
              <a:t>The Raspberry Pi 4 is acting as the heart of project which does all the mathematical calculations once the signal is received and then sends desired output data to LEDs strips which will cause a change of brightness and color.</a:t>
            </a:r>
            <a:endParaRPr sz="2000">
              <a:solidFill>
                <a:schemeClr val="dk1"/>
              </a:solidFill>
            </a:endParaRPr>
          </a:p>
          <a:p>
            <a:pPr indent="0" lvl="0" marL="0" rtl="0" algn="l">
              <a:spcBef>
                <a:spcPts val="0"/>
              </a:spcBef>
              <a:spcAft>
                <a:spcPts val="0"/>
              </a:spcAft>
              <a:buNone/>
            </a:pPr>
            <a:r>
              <a:t/>
            </a:r>
            <a:endParaRPr sz="2000"/>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1" name="Shape 351"/>
        <p:cNvGrpSpPr/>
        <p:nvPr/>
      </p:nvGrpSpPr>
      <p:grpSpPr>
        <a:xfrm>
          <a:off x="0" y="0"/>
          <a:ext cx="0" cy="0"/>
          <a:chOff x="0" y="0"/>
          <a:chExt cx="0" cy="0"/>
        </a:xfrm>
      </p:grpSpPr>
      <p:sp>
        <p:nvSpPr>
          <p:cNvPr id="352" name="Google Shape;352;g1df3aaa017f_0_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53" name="Google Shape;353;g1df3aaa017f_0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7" name="Shape 357"/>
        <p:cNvGrpSpPr/>
        <p:nvPr/>
      </p:nvGrpSpPr>
      <p:grpSpPr>
        <a:xfrm>
          <a:off x="0" y="0"/>
          <a:ext cx="0" cy="0"/>
          <a:chOff x="0" y="0"/>
          <a:chExt cx="0" cy="0"/>
        </a:xfrm>
      </p:grpSpPr>
      <p:sp>
        <p:nvSpPr>
          <p:cNvPr id="358" name="Google Shape;358;g1e1510fa252_1_9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59" name="Google Shape;359;g1e1510fa252_1_9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5" name="Shape 365"/>
        <p:cNvGrpSpPr/>
        <p:nvPr/>
      </p:nvGrpSpPr>
      <p:grpSpPr>
        <a:xfrm>
          <a:off x="0" y="0"/>
          <a:ext cx="0" cy="0"/>
          <a:chOff x="0" y="0"/>
          <a:chExt cx="0" cy="0"/>
        </a:xfrm>
      </p:grpSpPr>
      <p:sp>
        <p:nvSpPr>
          <p:cNvPr id="366" name="Google Shape;366;g1df3aaa017f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67" name="Google Shape;367;g1df3aaa017f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This is the current iteration of the GUI of the python program</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4" name="Shape 374"/>
        <p:cNvGrpSpPr/>
        <p:nvPr/>
      </p:nvGrpSpPr>
      <p:grpSpPr>
        <a:xfrm>
          <a:off x="0" y="0"/>
          <a:ext cx="0" cy="0"/>
          <a:chOff x="0" y="0"/>
          <a:chExt cx="0" cy="0"/>
        </a:xfrm>
      </p:grpSpPr>
      <p:sp>
        <p:nvSpPr>
          <p:cNvPr id="375" name="Google Shape;375;g1df3aaa017f_1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76" name="Google Shape;376;g1df3aaa017f_1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4" name="Shape 144"/>
        <p:cNvGrpSpPr/>
        <p:nvPr/>
      </p:nvGrpSpPr>
      <p:grpSpPr>
        <a:xfrm>
          <a:off x="0" y="0"/>
          <a:ext cx="0" cy="0"/>
          <a:chOff x="0" y="0"/>
          <a:chExt cx="0" cy="0"/>
        </a:xfrm>
      </p:grpSpPr>
      <p:sp>
        <p:nvSpPr>
          <p:cNvPr id="145" name="Google Shape;145;g1e1510fa252_1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6" name="Google Shape;146;g1e1510fa252_1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rPr>
              <a:t>Our project is the Frequency-responsive RGB Instrument Lights, also known as FRGB Lights. These RGB LEDs are designed for musical instruments.</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The LEDs are controlled by the frequency and volume of the instrument being played where the frequency determines the musical note which, in turn, determines the color of the LED, and the volume determines the brightness of the LED. </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The main goal was to create an immersive visual element to musical performances in order to better captivate a wider audience. </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These lights can be used for a wide variety of performances such as recitals, concerts, parties, and even for topics such as giving people a visual representation of a symptom of Synesthesia which is a visual disorder. </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With this product, we hope to give the music genre a new advancement in the modern era that will bring in new audiences.</a:t>
            </a:r>
            <a:endParaRPr>
              <a:solidFill>
                <a:schemeClr val="dk1"/>
              </a:solidFill>
            </a:endParaRPr>
          </a:p>
          <a:p>
            <a:pPr indent="0" lvl="0" marL="0" rtl="0" algn="l">
              <a:spcBef>
                <a:spcPts val="0"/>
              </a:spcBef>
              <a:spcAft>
                <a:spcPts val="0"/>
              </a:spcAft>
              <a:buNone/>
            </a:pPr>
            <a:r>
              <a:t/>
            </a:r>
            <a:endParaRPr b="1"/>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3" name="Shape 383"/>
        <p:cNvGrpSpPr/>
        <p:nvPr/>
      </p:nvGrpSpPr>
      <p:grpSpPr>
        <a:xfrm>
          <a:off x="0" y="0"/>
          <a:ext cx="0" cy="0"/>
          <a:chOff x="0" y="0"/>
          <a:chExt cx="0" cy="0"/>
        </a:xfrm>
      </p:grpSpPr>
      <p:sp>
        <p:nvSpPr>
          <p:cNvPr id="384" name="Google Shape;384;g5f9a69704e45f47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85" name="Google Shape;385;g5f9a69704e45f47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2" name="Shape 392"/>
        <p:cNvGrpSpPr/>
        <p:nvPr/>
      </p:nvGrpSpPr>
      <p:grpSpPr>
        <a:xfrm>
          <a:off x="0" y="0"/>
          <a:ext cx="0" cy="0"/>
          <a:chOff x="0" y="0"/>
          <a:chExt cx="0" cy="0"/>
        </a:xfrm>
      </p:grpSpPr>
      <p:sp>
        <p:nvSpPr>
          <p:cNvPr id="393" name="Google Shape;393;g1df3aaa017f_1_38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94" name="Google Shape;394;g1df3aaa017f_1_3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following images represent one of the classes in our python program that we had written to test our product throughout the development phase of our project. Since we were meant to be working with another Computer Science team, our program is a simplified version of what they had created despite us having written our respective programs in different languages. You can see in the image on the left that we utilized the pyaudio and neopixel python libraries.These libraries allowed us to read in the sound frequencies and control the output of the lights, respectively. We then read the data, conduct a few calculations, and then (as seen in the image on the right) assign each frequency to a specific musical note. The final version of this code also included setting the gain, a few more mathematical calculations, and the GUI. </a:t>
            </a:r>
            <a:r>
              <a:rPr lang="en">
                <a:solidFill>
                  <a:schemeClr val="dk1"/>
                </a:solidFill>
              </a:rPr>
              <a:t>We also needed to use the Tkinter and ADS1115 libraries. </a:t>
            </a:r>
            <a:r>
              <a:rPr lang="en"/>
              <a:t>These libraries helped us create our GUI and communicate with our ADC which is the first thing the program does. </a:t>
            </a:r>
            <a:r>
              <a:rPr lang="en"/>
              <a:t>The program does many calculations, including the fast fourier transform shown in the image, in order to obtain the volume and convert it to an integer value from 1-100. This value also determine the brightness of the LEDs. (~65s)</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1" name="Shape 401"/>
        <p:cNvGrpSpPr/>
        <p:nvPr/>
      </p:nvGrpSpPr>
      <p:grpSpPr>
        <a:xfrm>
          <a:off x="0" y="0"/>
          <a:ext cx="0" cy="0"/>
          <a:chOff x="0" y="0"/>
          <a:chExt cx="0" cy="0"/>
        </a:xfrm>
      </p:grpSpPr>
      <p:sp>
        <p:nvSpPr>
          <p:cNvPr id="402" name="Google Shape;402;g1df3aaa017f_1_36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03" name="Google Shape;403;g1df3aaa017f_1_36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300"/>
              <a:t>The following two images represent an early test of the python code shown in the previous slide. The image on the left shows the microphone reading the same note over an extended time period while the image on the right represents the microphone reading multiple different notes over a short time period. You can see how the output tells us the frequency of the noise emitted along with the musical note it corresponds to. </a:t>
            </a:r>
            <a:r>
              <a:rPr lang="en" sz="1300"/>
              <a:t>In future tests we also used the terminal in the same way to have the program tell us the volume of the noise being read by the microphone. This allowed us to confirm that we were reading the correct musical note and volume without needing to connect and run the entire project. Another test we used was using speakers to output a specific musical notes frequency and comparing the frequency we were outputting with what our program was displaying. Once we saw that they were the same, we had the confidence to move forward with our project without worrying that our software could have been the issue. (~50s)</a:t>
            </a:r>
            <a:endParaRPr sz="1300"/>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2" name="Shape 412"/>
        <p:cNvGrpSpPr/>
        <p:nvPr/>
      </p:nvGrpSpPr>
      <p:grpSpPr>
        <a:xfrm>
          <a:off x="0" y="0"/>
          <a:ext cx="0" cy="0"/>
          <a:chOff x="0" y="0"/>
          <a:chExt cx="0" cy="0"/>
        </a:xfrm>
      </p:grpSpPr>
      <p:sp>
        <p:nvSpPr>
          <p:cNvPr id="413" name="Google Shape;413;g1e150fcd70c_0_60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14" name="Google Shape;414;g1e150fcd70c_0_60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first challenge faced was the goal of designing an ADC to build. In the fall semester we </a:t>
            </a:r>
            <a:r>
              <a:rPr lang="en"/>
              <a:t>hadn't</a:t>
            </a:r>
            <a:r>
              <a:rPr lang="en"/>
              <a:t> realized how hard of a feat this actually was to do as well as the nuances with the different parts of a sigma delta ADC. We spent the </a:t>
            </a:r>
            <a:r>
              <a:rPr lang="en"/>
              <a:t>first</a:t>
            </a:r>
            <a:r>
              <a:rPr lang="en"/>
              <a:t> 3 months testing the first ADC which we designed ourselves. However it was eventually decided that goal was not able to be reached within a single semester and with the experience level we are currently at. The second challenge was shipping delays with the PCBs as we spent so </a:t>
            </a:r>
            <a:r>
              <a:rPr lang="en"/>
              <a:t>much</a:t>
            </a:r>
            <a:r>
              <a:rPr lang="en"/>
              <a:t> of the semester testing the first ADC when it came time to order the PCBs used for this project we had less </a:t>
            </a:r>
            <a:r>
              <a:rPr lang="en"/>
              <a:t>than 2 weeks before the deadline. Therefore we had to pay for the fastest option of 4-6 day shipping and that still got slightly delayed. The third challenge was component failure this was due to problems while testing such as misplace wires or errors in the circuit design which cause overheating on multiple occasions. This was solved by ordering extra of every component to use as back ups so testing wouldn't be delayed further. The fourth challenge was understanding datasheets when beginning this project we didn't have the experience to know what values we should be checking for each component to ensure they would work for the application we were using them for as well as how to problem solve testing issues using the data in the datasheet. This was discovered through trial and error while testing each version of the ADC. The final challenge faced was finding recommended parts as they were sold out or discontinued. This was solved through researching replacement parts and learning how to compare the important values between the options.</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0" name="Shape 420"/>
        <p:cNvGrpSpPr/>
        <p:nvPr/>
      </p:nvGrpSpPr>
      <p:grpSpPr>
        <a:xfrm>
          <a:off x="0" y="0"/>
          <a:ext cx="0" cy="0"/>
          <a:chOff x="0" y="0"/>
          <a:chExt cx="0" cy="0"/>
        </a:xfrm>
      </p:grpSpPr>
      <p:sp>
        <p:nvSpPr>
          <p:cNvPr id="421" name="Google Shape;421;g1e150fcd70c_0_59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22" name="Google Shape;422;g1e150fcd70c_0_59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400"/>
              <a:t>For the software side of the project, we also ran into a few tough obstacles. The first of which was that because we were coding directly onto the raspberry pi, we couldnt have more than one person writing code at a time and it made working together extremely difficult. The best solution we found to this was to simply spend more time together in person and coding the program while sitting side by side. The next biggest issue was that some of our python libraries became corrupt. This set us back an entire day due to debugging, research, various installations and uninstallations, and finally an entire reinstall of the raspberry pi OS. Thankfully, this was a one off issue and we did not need to go through it a second time. The last obstacle I will speak of was the sample rate. If the sample rate was too low, it would not read all the musical notes being played. If the sample rate was too high, it would read the noise that would occur between musical notes. The approach we took to fix this issue was trial and error. We simply kept going through different values for sample rate and gain until we found the sweet spot where it was picking up all the notes we played while still turning the lights off when nothing was being played. (~65s)</a:t>
            </a:r>
            <a:endParaRPr sz="1400"/>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8" name="Shape 428"/>
        <p:cNvGrpSpPr/>
        <p:nvPr/>
      </p:nvGrpSpPr>
      <p:grpSpPr>
        <a:xfrm>
          <a:off x="0" y="0"/>
          <a:ext cx="0" cy="0"/>
          <a:chOff x="0" y="0"/>
          <a:chExt cx="0" cy="0"/>
        </a:xfrm>
      </p:grpSpPr>
      <p:sp>
        <p:nvSpPr>
          <p:cNvPr id="429" name="Google Shape;429;g1e1510fa252_1_1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30" name="Google Shape;430;g1e1510fa252_1_1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distribution of work for our project was fair from the beginning. We wanted to give each member an equal amount of work. The software design was left to the computer engineers while the </a:t>
            </a:r>
            <a:r>
              <a:rPr lang="en"/>
              <a:t>hardware</a:t>
            </a:r>
            <a:r>
              <a:rPr lang="en"/>
              <a:t> design was left to the electrical engineers. We had Anjas primary task be the ADC and stefans primary task was the pre-amplifier with each </a:t>
            </a:r>
            <a:r>
              <a:rPr lang="en"/>
              <a:t>person's</a:t>
            </a:r>
            <a:r>
              <a:rPr lang="en"/>
              <a:t> primary task being the others secondary task. Next we had the RGB integration as my primary task and the GUI was Carsons primary task. Once again, each members primary task was the others secondary task. For the </a:t>
            </a:r>
            <a:r>
              <a:rPr lang="en"/>
              <a:t>computer</a:t>
            </a:r>
            <a:r>
              <a:rPr lang="en"/>
              <a:t> engineers, we had originally planned to create an entire application with more features however, because there was a second team in the computer science department already making it, the plan became to integrate their application into our product. This goal unfortunately ended in failure because the Raspberry Pi 4 has an ARM CPU which is not compatible with the program that the other team had made. (50s)</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7" name="Shape 437"/>
        <p:cNvGrpSpPr/>
        <p:nvPr/>
      </p:nvGrpSpPr>
      <p:grpSpPr>
        <a:xfrm>
          <a:off x="0" y="0"/>
          <a:ext cx="0" cy="0"/>
          <a:chOff x="0" y="0"/>
          <a:chExt cx="0" cy="0"/>
        </a:xfrm>
      </p:grpSpPr>
      <p:sp>
        <p:nvSpPr>
          <p:cNvPr id="438" name="Google Shape;438;g1df3aaa017f_0_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39" name="Google Shape;439;g1df3aaa017f_0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We had many more ideas to implement into our project that we could not complete due to the time constraint and trouble with the ADC. Some of these are updating the program to include note intervals such as perfect fifth which the computer </a:t>
            </a:r>
            <a:r>
              <a:rPr lang="en"/>
              <a:t>science</a:t>
            </a:r>
            <a:r>
              <a:rPr lang="en"/>
              <a:t> team had already implemented. A bluetooth module to connect to and control a bluetooth light strip in order to give the user more freedom of mobility instead of needing to stay within 5 feet of the box. Merging the computer science teams application into our product. This will likely need to be done by rewriting their entire program directly onto the raspberry pi. A training mode that simply displays two colors, red and green, that listens to the music being played and displays green if they are hitting the correct note and red if they hit an incorrect note. And finally, the most difficult feature to implement, polyphonics. This is giving the project the ability to continue to function as intended when multiple instruments are being played without picking up the sound from the other instruments. This may be possible using much higher end </a:t>
            </a:r>
            <a:r>
              <a:rPr lang="en"/>
              <a:t>microphones</a:t>
            </a:r>
            <a:r>
              <a:rPr lang="en"/>
              <a:t> however, they were too far out of our budget for us to test this theory. (60s)</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5" name="Shape 445"/>
        <p:cNvGrpSpPr/>
        <p:nvPr/>
      </p:nvGrpSpPr>
      <p:grpSpPr>
        <a:xfrm>
          <a:off x="0" y="0"/>
          <a:ext cx="0" cy="0"/>
          <a:chOff x="0" y="0"/>
          <a:chExt cx="0" cy="0"/>
        </a:xfrm>
      </p:grpSpPr>
      <p:sp>
        <p:nvSpPr>
          <p:cNvPr id="446" name="Google Shape;446;g21ff649f1fd_1_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47" name="Google Shape;447;g21ff649f1fd_1_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1df3aaa017f_1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4" name="Google Shape;154;g1df3aaa017f_1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Design Specifications of the FRGB Instrument Lights </a:t>
            </a:r>
            <a:r>
              <a:rPr lang="en"/>
              <a:t>consisted of four main points. </a:t>
            </a:r>
            <a:endParaRPr/>
          </a:p>
          <a:p>
            <a:pPr indent="0" lvl="0" marL="0" rtl="0" algn="l">
              <a:spcBef>
                <a:spcPts val="0"/>
              </a:spcBef>
              <a:spcAft>
                <a:spcPts val="0"/>
              </a:spcAft>
              <a:buNone/>
            </a:pPr>
            <a:r>
              <a:rPr lang="en"/>
              <a:t>Two hardware objectives and two software objectives.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 For the hardware objectives the project needed to have a Signal - to - Noise Ratio value of 25 Decibels(dB) and the portability was predetermined to be under 3 lbs and under  7 by 5 by 5 inches.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Reason being is that the device has to be easily transportable and accessible to use on short notices, and with little setup time.</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 Continuing on with the specifications is the software objectives which are the Refresh rate being at least 5 iterations per second and to have a fully customizable setting for the musical notes and their colors.</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 name="Shape 160"/>
        <p:cNvGrpSpPr/>
        <p:nvPr/>
      </p:nvGrpSpPr>
      <p:grpSpPr>
        <a:xfrm>
          <a:off x="0" y="0"/>
          <a:ext cx="0" cy="0"/>
          <a:chOff x="0" y="0"/>
          <a:chExt cx="0" cy="0"/>
        </a:xfrm>
      </p:grpSpPr>
      <p:sp>
        <p:nvSpPr>
          <p:cNvPr id="161" name="Google Shape;161;g22f6c6930a3_0_4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2" name="Google Shape;162;g22f6c6930a3_0_4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Having a Signal-to-Noise Ratio of at least 25 dB was a key specification for our printed circuit boards. </a:t>
            </a:r>
            <a:endParaRPr/>
          </a:p>
          <a:p>
            <a:pPr indent="0" lvl="0" marL="0" rtl="0" algn="l">
              <a:spcBef>
                <a:spcPts val="0"/>
              </a:spcBef>
              <a:spcAft>
                <a:spcPts val="0"/>
              </a:spcAft>
              <a:buNone/>
            </a:pPr>
            <a:r>
              <a:rPr lang="en"/>
              <a:t>After receiving our PCBs, we attempted to calculate the SNR using a spectrum analyzer however we ran into trouble while trying to find the signal of our circuit as it would not display on the spectrum analyzer.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After consulting with the lab manager David Douglas, we were told the frequencies we were working with were too small to display on the analyzer and using it to find the SNR was not viable option under his expertise.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He then suggested we use a Decibal Reader, however, the labs did not have any DB Readers for us to use, which was a large hurdle as this meant we </a:t>
            </a:r>
            <a:r>
              <a:rPr lang="en"/>
              <a:t>wouldn't</a:t>
            </a:r>
            <a:r>
              <a:rPr lang="en"/>
              <a:t> be able to calculate the SNR which was the most important specification for our hardware.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Though, after further consulting with Mr. Douglas, he informed us of a method to find the SNR value by using the HMC8012 digital multimeters that were available in the lab. This method, albeit not as accurate, gave us a general idea of our SNR value.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With a noise value of -144.5 dB and a signal value of -78 dB, our signal-to-noise ratio resulted in a value of 66.5 dB.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This value is over 2 times the minimum value that we set as a goal at the beginning of the project. We would like to mention that we theorize that our actual signal-to-noise ratio is closer to 80-90 dB as that is what is stated on our 16-Bit ADCs datasheet specifications.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(~75s)</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0" name="Shape 170"/>
        <p:cNvGrpSpPr/>
        <p:nvPr/>
      </p:nvGrpSpPr>
      <p:grpSpPr>
        <a:xfrm>
          <a:off x="0" y="0"/>
          <a:ext cx="0" cy="0"/>
          <a:chOff x="0" y="0"/>
          <a:chExt cx="0" cy="0"/>
        </a:xfrm>
      </p:grpSpPr>
      <p:sp>
        <p:nvSpPr>
          <p:cNvPr id="171" name="Google Shape;171;g1e1510fa252_1_40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2" name="Google Shape;172;g1e1510fa252_1_40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From the beginning of our research, we had intended to </a:t>
            </a:r>
            <a:r>
              <a:rPr lang="en"/>
              <a:t>have</a:t>
            </a:r>
            <a:r>
              <a:rPr lang="en"/>
              <a:t> a minimum refresh rate of 5 iterations per second for our program. Through various testing, and constant trial and error of various sample rates, we have achieved a sample rate well above what we had intended. Our stretch goal was a minimum of 10 iterations per second which we also achieved however, because the video does not clearly show every iteration, we will show proof of 6 iterations per second. The video on the right is an example video that clearly shows the 6 different iterations. The first three are changes in brightness with the first color, and then it displays 3 more </a:t>
            </a:r>
            <a:r>
              <a:rPr lang="en"/>
              <a:t>iterations</a:t>
            </a:r>
            <a:r>
              <a:rPr lang="en"/>
              <a:t> that are the changes in colors. This clip has more iterations such as </a:t>
            </a:r>
            <a:r>
              <a:rPr lang="en">
                <a:solidFill>
                  <a:schemeClr val="dk1"/>
                </a:solidFill>
              </a:rPr>
              <a:t>w</a:t>
            </a:r>
            <a:r>
              <a:rPr lang="en">
                <a:solidFill>
                  <a:schemeClr val="dk1"/>
                </a:solidFill>
              </a:rPr>
              <a:t>hen the lights are displaying the color blue, it goes through a couple changes in brightness</a:t>
            </a:r>
            <a:r>
              <a:rPr lang="en"/>
              <a:t>, however, it is difficult to claim that they are iterations and not camera adjustments in the video. (~45s)</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0" name="Shape 180"/>
        <p:cNvGrpSpPr/>
        <p:nvPr/>
      </p:nvGrpSpPr>
      <p:grpSpPr>
        <a:xfrm>
          <a:off x="0" y="0"/>
          <a:ext cx="0" cy="0"/>
          <a:chOff x="0" y="0"/>
          <a:chExt cx="0" cy="0"/>
        </a:xfrm>
      </p:grpSpPr>
      <p:sp>
        <p:nvSpPr>
          <p:cNvPr id="181" name="Google Shape;181;g1e1510fa252_1_4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2" name="Google Shape;182;g1e1510fa252_1_4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biggest goal we had for the software was to give the user the ability to choose </a:t>
            </a:r>
            <a:r>
              <a:rPr lang="en"/>
              <a:t>what</a:t>
            </a:r>
            <a:r>
              <a:rPr lang="en"/>
              <a:t> color will go with each individual music note. We wanted the product to be fully customizable. By applying a bootstrap library into our python GUI, we managed to create 12 buttons, one for each musical note, that allows the user to select and set any color they desire from a popup rgb spectrum. The image displayed shows what our program looks like after having selected the colors of each note. As you can see, the program also displays the selected color under the button for each note. From here the user will simply set their custom theme and continue onto the next screen where they can begin their visualization. (~40s</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9" name="Shape 189"/>
        <p:cNvGrpSpPr/>
        <p:nvPr/>
      </p:nvGrpSpPr>
      <p:grpSpPr>
        <a:xfrm>
          <a:off x="0" y="0"/>
          <a:ext cx="0" cy="0"/>
          <a:chOff x="0" y="0"/>
          <a:chExt cx="0" cy="0"/>
        </a:xfrm>
      </p:grpSpPr>
      <p:sp>
        <p:nvSpPr>
          <p:cNvPr id="190" name="Google Shape;190;g1e1510fa252_1_3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1" name="Google Shape;191;g1e1510fa252_1_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rPr>
              <a:t>For our hardware block diagram: We have three segments. First is the Instrument which has the LED lights attached to it and feeds input into the microphone, next is the amplifiers and connections, and the third is the box which contains</a:t>
            </a:r>
            <a:r>
              <a:rPr lang="en">
                <a:solidFill>
                  <a:schemeClr val="dk1"/>
                </a:solidFill>
              </a:rPr>
              <a:t> the ADC, the LCD screen, the power supply, and </a:t>
            </a:r>
            <a:r>
              <a:rPr lang="en">
                <a:solidFill>
                  <a:schemeClr val="dk1"/>
                </a:solidFill>
              </a:rPr>
              <a:t>microcontroller which receives n sends data and power throughout the block diagram.</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8" name="Shape 198"/>
        <p:cNvGrpSpPr/>
        <p:nvPr/>
      </p:nvGrpSpPr>
      <p:grpSpPr>
        <a:xfrm>
          <a:off x="0" y="0"/>
          <a:ext cx="0" cy="0"/>
          <a:chOff x="0" y="0"/>
          <a:chExt cx="0" cy="0"/>
        </a:xfrm>
      </p:grpSpPr>
      <p:sp>
        <p:nvSpPr>
          <p:cNvPr id="199" name="Google Shape;199;g1e1510fa252_1_3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0" name="Google Shape;200;g1e1510fa252_1_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rPr>
              <a:t>For the software block diagram: We have three segments. The python driver code which reads the input signals, does all the mathematical calculations, then outputs the results to the LEDs to change their color and brightness, and the GUI which is displayed on the LCD screen for the users convenience.</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solidFill>
          <a:schemeClr val="accent6"/>
        </a:solidFill>
      </p:bgPr>
    </p:bg>
    <p:spTree>
      <p:nvGrpSpPr>
        <p:cNvPr id="9" name="Shape 9"/>
        <p:cNvGrpSpPr/>
        <p:nvPr/>
      </p:nvGrpSpPr>
      <p:grpSpPr>
        <a:xfrm>
          <a:off x="0" y="0"/>
          <a:ext cx="0" cy="0"/>
          <a:chOff x="0" y="0"/>
          <a:chExt cx="0" cy="0"/>
        </a:xfrm>
      </p:grpSpPr>
      <p:sp>
        <p:nvSpPr>
          <p:cNvPr id="10" name="Google Shape;10;p2"/>
          <p:cNvSpPr/>
          <p:nvPr/>
        </p:nvSpPr>
        <p:spPr>
          <a:xfrm>
            <a:off x="31" y="2824500"/>
            <a:ext cx="7370400" cy="2319000"/>
          </a:xfrm>
          <a:prstGeom prst="rtTriangl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 name="Google Shape;11;p2"/>
          <p:cNvSpPr/>
          <p:nvPr/>
        </p:nvSpPr>
        <p:spPr>
          <a:xfrm flipH="1">
            <a:off x="3582600" y="1550700"/>
            <a:ext cx="5561400" cy="3592800"/>
          </a:xfrm>
          <a:prstGeom prst="rtTriangle">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p:nvPr/>
        </p:nvSpPr>
        <p:spPr>
          <a:xfrm rot="10800000">
            <a:off x="5058905" y="0"/>
            <a:ext cx="4085100" cy="2052600"/>
          </a:xfrm>
          <a:prstGeom prst="rtTriangl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 name="Google Shape;13;p2"/>
          <p:cNvSpPr/>
          <p:nvPr/>
        </p:nvSpPr>
        <p:spPr>
          <a:xfrm>
            <a:off x="203275" y="206250"/>
            <a:ext cx="8737500" cy="47310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4" name="Google Shape;14;p2"/>
          <p:cNvGrpSpPr/>
          <p:nvPr/>
        </p:nvGrpSpPr>
        <p:grpSpPr>
          <a:xfrm>
            <a:off x="255200" y="592"/>
            <a:ext cx="2250363" cy="1044300"/>
            <a:chOff x="255200" y="592"/>
            <a:chExt cx="2250363" cy="1044300"/>
          </a:xfrm>
        </p:grpSpPr>
        <p:sp>
          <p:nvSpPr>
            <p:cNvPr id="15" name="Google Shape;15;p2"/>
            <p:cNvSpPr/>
            <p:nvPr/>
          </p:nvSpPr>
          <p:spPr>
            <a:xfrm>
              <a:off x="764063" y="592"/>
              <a:ext cx="1741500" cy="1044300"/>
            </a:xfrm>
            <a:prstGeom prst="parallelogram">
              <a:avLst>
                <a:gd fmla="val 153193"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 name="Google Shape;16;p2"/>
            <p:cNvSpPr/>
            <p:nvPr/>
          </p:nvSpPr>
          <p:spPr>
            <a:xfrm>
              <a:off x="509632" y="592"/>
              <a:ext cx="1741500" cy="1044300"/>
            </a:xfrm>
            <a:prstGeom prst="parallelogram">
              <a:avLst>
                <a:gd fmla="val 153193"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 name="Google Shape;17;p2"/>
            <p:cNvSpPr/>
            <p:nvPr/>
          </p:nvSpPr>
          <p:spPr>
            <a:xfrm>
              <a:off x="255200" y="592"/>
              <a:ext cx="1741500" cy="1044300"/>
            </a:xfrm>
            <a:prstGeom prst="parallelogram">
              <a:avLst>
                <a:gd fmla="val 153193"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8" name="Google Shape;18;p2"/>
          <p:cNvGrpSpPr/>
          <p:nvPr/>
        </p:nvGrpSpPr>
        <p:grpSpPr>
          <a:xfrm>
            <a:off x="905395" y="592"/>
            <a:ext cx="2250363" cy="1044300"/>
            <a:chOff x="905395" y="592"/>
            <a:chExt cx="2250363" cy="1044300"/>
          </a:xfrm>
        </p:grpSpPr>
        <p:sp>
          <p:nvSpPr>
            <p:cNvPr id="19" name="Google Shape;19;p2"/>
            <p:cNvSpPr/>
            <p:nvPr/>
          </p:nvSpPr>
          <p:spPr>
            <a:xfrm>
              <a:off x="1414258" y="592"/>
              <a:ext cx="1741500" cy="1044300"/>
            </a:xfrm>
            <a:prstGeom prst="parallelogram">
              <a:avLst>
                <a:gd fmla="val 153193" name="adj"/>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 name="Google Shape;20;p2"/>
            <p:cNvSpPr/>
            <p:nvPr/>
          </p:nvSpPr>
          <p:spPr>
            <a:xfrm>
              <a:off x="1159826" y="592"/>
              <a:ext cx="1741500" cy="1044300"/>
            </a:xfrm>
            <a:prstGeom prst="parallelogram">
              <a:avLst>
                <a:gd fmla="val 153193" name="adj"/>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 name="Google Shape;21;p2"/>
            <p:cNvSpPr/>
            <p:nvPr/>
          </p:nvSpPr>
          <p:spPr>
            <a:xfrm>
              <a:off x="905395" y="592"/>
              <a:ext cx="1741500" cy="1044300"/>
            </a:xfrm>
            <a:prstGeom prst="parallelogram">
              <a:avLst>
                <a:gd fmla="val 153193" name="adj"/>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2" name="Google Shape;22;p2"/>
          <p:cNvGrpSpPr/>
          <p:nvPr/>
        </p:nvGrpSpPr>
        <p:grpSpPr>
          <a:xfrm>
            <a:off x="7057468" y="5088"/>
            <a:ext cx="1851282" cy="752108"/>
            <a:chOff x="6917201" y="0"/>
            <a:chExt cx="2227777" cy="863400"/>
          </a:xfrm>
        </p:grpSpPr>
        <p:sp>
          <p:nvSpPr>
            <p:cNvPr id="23" name="Google Shape;23;p2"/>
            <p:cNvSpPr/>
            <p:nvPr/>
          </p:nvSpPr>
          <p:spPr>
            <a:xfrm>
              <a:off x="7641677"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 name="Google Shape;24;p2"/>
            <p:cNvSpPr/>
            <p:nvPr/>
          </p:nvSpPr>
          <p:spPr>
            <a:xfrm>
              <a:off x="7279439"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 name="Google Shape;25;p2"/>
            <p:cNvSpPr/>
            <p:nvPr/>
          </p:nvSpPr>
          <p:spPr>
            <a:xfrm>
              <a:off x="6917201"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6" name="Google Shape;26;p2"/>
          <p:cNvGrpSpPr/>
          <p:nvPr/>
        </p:nvGrpSpPr>
        <p:grpSpPr>
          <a:xfrm>
            <a:off x="6553032" y="4217852"/>
            <a:ext cx="2389068" cy="925737"/>
            <a:chOff x="6917201" y="0"/>
            <a:chExt cx="2227777" cy="863400"/>
          </a:xfrm>
        </p:grpSpPr>
        <p:sp>
          <p:nvSpPr>
            <p:cNvPr id="27" name="Google Shape;27;p2"/>
            <p:cNvSpPr/>
            <p:nvPr/>
          </p:nvSpPr>
          <p:spPr>
            <a:xfrm>
              <a:off x="7641677" y="0"/>
              <a:ext cx="1503300" cy="863400"/>
            </a:xfrm>
            <a:prstGeom prst="parallelogram">
              <a:avLst>
                <a:gd fmla="val 158024"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 name="Google Shape;28;p2"/>
            <p:cNvSpPr/>
            <p:nvPr/>
          </p:nvSpPr>
          <p:spPr>
            <a:xfrm>
              <a:off x="7279439" y="0"/>
              <a:ext cx="1503300" cy="863400"/>
            </a:xfrm>
            <a:prstGeom prst="parallelogram">
              <a:avLst>
                <a:gd fmla="val 158024"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 name="Google Shape;29;p2"/>
            <p:cNvSpPr/>
            <p:nvPr/>
          </p:nvSpPr>
          <p:spPr>
            <a:xfrm>
              <a:off x="6917201" y="0"/>
              <a:ext cx="1503300" cy="863400"/>
            </a:xfrm>
            <a:prstGeom prst="parallelogram">
              <a:avLst>
                <a:gd fmla="val 158024"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30" name="Google Shape;30;p2"/>
          <p:cNvGrpSpPr/>
          <p:nvPr/>
        </p:nvGrpSpPr>
        <p:grpSpPr>
          <a:xfrm>
            <a:off x="199149" y="4055652"/>
            <a:ext cx="2795414" cy="1083308"/>
            <a:chOff x="6917201" y="0"/>
            <a:chExt cx="2227777" cy="863400"/>
          </a:xfrm>
        </p:grpSpPr>
        <p:sp>
          <p:nvSpPr>
            <p:cNvPr id="31" name="Google Shape;31;p2"/>
            <p:cNvSpPr/>
            <p:nvPr/>
          </p:nvSpPr>
          <p:spPr>
            <a:xfrm>
              <a:off x="7641677" y="0"/>
              <a:ext cx="1503300" cy="863400"/>
            </a:xfrm>
            <a:prstGeom prst="parallelogram">
              <a:avLst>
                <a:gd fmla="val 158024"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 name="Google Shape;32;p2"/>
            <p:cNvSpPr/>
            <p:nvPr/>
          </p:nvSpPr>
          <p:spPr>
            <a:xfrm>
              <a:off x="7279439" y="0"/>
              <a:ext cx="1503300" cy="863400"/>
            </a:xfrm>
            <a:prstGeom prst="parallelogram">
              <a:avLst>
                <a:gd fmla="val 158024"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 name="Google Shape;33;p2"/>
            <p:cNvSpPr/>
            <p:nvPr/>
          </p:nvSpPr>
          <p:spPr>
            <a:xfrm>
              <a:off x="6917201" y="0"/>
              <a:ext cx="1503300" cy="863400"/>
            </a:xfrm>
            <a:prstGeom prst="parallelogram">
              <a:avLst>
                <a:gd fmla="val 158024"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4" name="Google Shape;34;p2"/>
          <p:cNvSpPr txBox="1"/>
          <p:nvPr>
            <p:ph type="ctrTitle"/>
          </p:nvPr>
        </p:nvSpPr>
        <p:spPr>
          <a:xfrm>
            <a:off x="1858703" y="1822833"/>
            <a:ext cx="5361300" cy="1448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35" name="Google Shape;35;p2"/>
          <p:cNvSpPr txBox="1"/>
          <p:nvPr>
            <p:ph idx="1" type="subTitle"/>
          </p:nvPr>
        </p:nvSpPr>
        <p:spPr>
          <a:xfrm>
            <a:off x="1858700" y="3413158"/>
            <a:ext cx="5361300" cy="52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Clr>
                <a:schemeClr val="lt1"/>
              </a:buClr>
              <a:buSzPts val="1600"/>
              <a:buNone/>
              <a:defRPr sz="1600">
                <a:solidFill>
                  <a:schemeClr val="lt1"/>
                </a:solidFill>
              </a:defRPr>
            </a:lvl1pPr>
            <a:lvl2pPr lvl="1" algn="ctr">
              <a:lnSpc>
                <a:spcPct val="100000"/>
              </a:lnSpc>
              <a:spcBef>
                <a:spcPts val="0"/>
              </a:spcBef>
              <a:spcAft>
                <a:spcPts val="0"/>
              </a:spcAft>
              <a:buClr>
                <a:schemeClr val="lt1"/>
              </a:buClr>
              <a:buSzPts val="1600"/>
              <a:buNone/>
              <a:defRPr sz="1600">
                <a:solidFill>
                  <a:schemeClr val="lt1"/>
                </a:solidFill>
              </a:defRPr>
            </a:lvl2pPr>
            <a:lvl3pPr lvl="2" algn="ctr">
              <a:lnSpc>
                <a:spcPct val="100000"/>
              </a:lnSpc>
              <a:spcBef>
                <a:spcPts val="0"/>
              </a:spcBef>
              <a:spcAft>
                <a:spcPts val="0"/>
              </a:spcAft>
              <a:buClr>
                <a:schemeClr val="lt1"/>
              </a:buClr>
              <a:buSzPts val="1600"/>
              <a:buNone/>
              <a:defRPr sz="1600">
                <a:solidFill>
                  <a:schemeClr val="lt1"/>
                </a:solidFill>
              </a:defRPr>
            </a:lvl3pPr>
            <a:lvl4pPr lvl="3" algn="ctr">
              <a:lnSpc>
                <a:spcPct val="100000"/>
              </a:lnSpc>
              <a:spcBef>
                <a:spcPts val="0"/>
              </a:spcBef>
              <a:spcAft>
                <a:spcPts val="0"/>
              </a:spcAft>
              <a:buClr>
                <a:schemeClr val="lt1"/>
              </a:buClr>
              <a:buSzPts val="1600"/>
              <a:buNone/>
              <a:defRPr sz="1600">
                <a:solidFill>
                  <a:schemeClr val="lt1"/>
                </a:solidFill>
              </a:defRPr>
            </a:lvl4pPr>
            <a:lvl5pPr lvl="4" algn="ctr">
              <a:lnSpc>
                <a:spcPct val="100000"/>
              </a:lnSpc>
              <a:spcBef>
                <a:spcPts val="0"/>
              </a:spcBef>
              <a:spcAft>
                <a:spcPts val="0"/>
              </a:spcAft>
              <a:buClr>
                <a:schemeClr val="lt1"/>
              </a:buClr>
              <a:buSzPts val="1600"/>
              <a:buNone/>
              <a:defRPr sz="1600">
                <a:solidFill>
                  <a:schemeClr val="lt1"/>
                </a:solidFill>
              </a:defRPr>
            </a:lvl5pPr>
            <a:lvl6pPr lvl="5" algn="ctr">
              <a:lnSpc>
                <a:spcPct val="100000"/>
              </a:lnSpc>
              <a:spcBef>
                <a:spcPts val="0"/>
              </a:spcBef>
              <a:spcAft>
                <a:spcPts val="0"/>
              </a:spcAft>
              <a:buClr>
                <a:schemeClr val="lt1"/>
              </a:buClr>
              <a:buSzPts val="1600"/>
              <a:buNone/>
              <a:defRPr sz="1600">
                <a:solidFill>
                  <a:schemeClr val="lt1"/>
                </a:solidFill>
              </a:defRPr>
            </a:lvl6pPr>
            <a:lvl7pPr lvl="6" algn="ctr">
              <a:lnSpc>
                <a:spcPct val="100000"/>
              </a:lnSpc>
              <a:spcBef>
                <a:spcPts val="0"/>
              </a:spcBef>
              <a:spcAft>
                <a:spcPts val="0"/>
              </a:spcAft>
              <a:buClr>
                <a:schemeClr val="lt1"/>
              </a:buClr>
              <a:buSzPts val="1600"/>
              <a:buNone/>
              <a:defRPr sz="1600">
                <a:solidFill>
                  <a:schemeClr val="lt1"/>
                </a:solidFill>
              </a:defRPr>
            </a:lvl7pPr>
            <a:lvl8pPr lvl="7" algn="ctr">
              <a:lnSpc>
                <a:spcPct val="100000"/>
              </a:lnSpc>
              <a:spcBef>
                <a:spcPts val="0"/>
              </a:spcBef>
              <a:spcAft>
                <a:spcPts val="0"/>
              </a:spcAft>
              <a:buClr>
                <a:schemeClr val="lt1"/>
              </a:buClr>
              <a:buSzPts val="1600"/>
              <a:buNone/>
              <a:defRPr sz="1600">
                <a:solidFill>
                  <a:schemeClr val="lt1"/>
                </a:solidFill>
              </a:defRPr>
            </a:lvl8pPr>
            <a:lvl9pPr lvl="8" algn="ctr">
              <a:lnSpc>
                <a:spcPct val="100000"/>
              </a:lnSpc>
              <a:spcBef>
                <a:spcPts val="0"/>
              </a:spcBef>
              <a:spcAft>
                <a:spcPts val="0"/>
              </a:spcAft>
              <a:buClr>
                <a:schemeClr val="lt1"/>
              </a:buClr>
              <a:buSzPts val="1600"/>
              <a:buNone/>
              <a:defRPr sz="1600">
                <a:solidFill>
                  <a:schemeClr val="lt1"/>
                </a:solidFill>
              </a:defRPr>
            </a:lvl9pPr>
          </a:lstStyle>
          <a:p/>
        </p:txBody>
      </p:sp>
      <p:sp>
        <p:nvSpPr>
          <p:cNvPr id="36" name="Google Shape;36;p2"/>
          <p:cNvSpPr txBox="1"/>
          <p:nvPr>
            <p:ph idx="12" type="sldNum"/>
          </p:nvPr>
        </p:nvSpPr>
        <p:spPr>
          <a:xfrm>
            <a:off x="8390734" y="4543668"/>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bg>
      <p:bgPr>
        <a:solidFill>
          <a:schemeClr val="accent3"/>
        </a:solidFill>
      </p:bgPr>
    </p:bg>
    <p:spTree>
      <p:nvGrpSpPr>
        <p:cNvPr id="109" name="Shape 109"/>
        <p:cNvGrpSpPr/>
        <p:nvPr/>
      </p:nvGrpSpPr>
      <p:grpSpPr>
        <a:xfrm>
          <a:off x="0" y="0"/>
          <a:ext cx="0" cy="0"/>
          <a:chOff x="0" y="0"/>
          <a:chExt cx="0" cy="0"/>
        </a:xfrm>
      </p:grpSpPr>
      <p:sp>
        <p:nvSpPr>
          <p:cNvPr id="110" name="Google Shape;110;p11"/>
          <p:cNvSpPr/>
          <p:nvPr/>
        </p:nvSpPr>
        <p:spPr>
          <a:xfrm flipH="1">
            <a:off x="5569200" y="2834075"/>
            <a:ext cx="3574800" cy="2309400"/>
          </a:xfrm>
          <a:prstGeom prst="rtTriangl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11" name="Google Shape;111;p11"/>
          <p:cNvGrpSpPr/>
          <p:nvPr/>
        </p:nvGrpSpPr>
        <p:grpSpPr>
          <a:xfrm>
            <a:off x="5959222" y="4119576"/>
            <a:ext cx="2520952" cy="1024165"/>
            <a:chOff x="6917201" y="0"/>
            <a:chExt cx="2227777" cy="863400"/>
          </a:xfrm>
        </p:grpSpPr>
        <p:sp>
          <p:nvSpPr>
            <p:cNvPr id="112" name="Google Shape;112;p11"/>
            <p:cNvSpPr/>
            <p:nvPr/>
          </p:nvSpPr>
          <p:spPr>
            <a:xfrm>
              <a:off x="7641677" y="0"/>
              <a:ext cx="1503300" cy="863400"/>
            </a:xfrm>
            <a:prstGeom prst="parallelogram">
              <a:avLst>
                <a:gd fmla="val 158024" name="adj"/>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3" name="Google Shape;113;p11"/>
            <p:cNvSpPr/>
            <p:nvPr/>
          </p:nvSpPr>
          <p:spPr>
            <a:xfrm>
              <a:off x="7279439" y="0"/>
              <a:ext cx="1503300" cy="863400"/>
            </a:xfrm>
            <a:prstGeom prst="parallelogram">
              <a:avLst>
                <a:gd fmla="val 158024" name="adj"/>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4" name="Google Shape;114;p11"/>
            <p:cNvSpPr/>
            <p:nvPr/>
          </p:nvSpPr>
          <p:spPr>
            <a:xfrm>
              <a:off x="6917201" y="0"/>
              <a:ext cx="1503300" cy="863400"/>
            </a:xfrm>
            <a:prstGeom prst="parallelogram">
              <a:avLst>
                <a:gd fmla="val 158024" name="adj"/>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15" name="Google Shape;115;p11"/>
          <p:cNvGrpSpPr/>
          <p:nvPr/>
        </p:nvGrpSpPr>
        <p:grpSpPr>
          <a:xfrm>
            <a:off x="199149" y="2"/>
            <a:ext cx="2795414" cy="1083308"/>
            <a:chOff x="6917201" y="0"/>
            <a:chExt cx="2227777" cy="863400"/>
          </a:xfrm>
        </p:grpSpPr>
        <p:sp>
          <p:nvSpPr>
            <p:cNvPr id="116" name="Google Shape;116;p11"/>
            <p:cNvSpPr/>
            <p:nvPr/>
          </p:nvSpPr>
          <p:spPr>
            <a:xfrm>
              <a:off x="7641677"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7" name="Google Shape;117;p11"/>
            <p:cNvSpPr/>
            <p:nvPr/>
          </p:nvSpPr>
          <p:spPr>
            <a:xfrm>
              <a:off x="7279439"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8" name="Google Shape;118;p11"/>
            <p:cNvSpPr/>
            <p:nvPr/>
          </p:nvSpPr>
          <p:spPr>
            <a:xfrm>
              <a:off x="6917201"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19" name="Google Shape;119;p11"/>
          <p:cNvSpPr txBox="1"/>
          <p:nvPr>
            <p:ph hasCustomPrompt="1" type="title"/>
          </p:nvPr>
        </p:nvSpPr>
        <p:spPr>
          <a:xfrm>
            <a:off x="1385850" y="1383850"/>
            <a:ext cx="6372300" cy="1379700"/>
          </a:xfrm>
          <a:prstGeom prst="rect">
            <a:avLst/>
          </a:prstGeom>
        </p:spPr>
        <p:txBody>
          <a:bodyPr anchorCtr="0" anchor="ctr" bIns="91425" lIns="91425" spcFirstLastPara="1" rIns="91425" wrap="square" tIns="91425">
            <a:normAutofit/>
          </a:bodyPr>
          <a:lstStyle>
            <a:lvl1pPr lvl="0" algn="ctr">
              <a:spcBef>
                <a:spcPts val="0"/>
              </a:spcBef>
              <a:spcAft>
                <a:spcPts val="0"/>
              </a:spcAft>
              <a:buClr>
                <a:schemeClr val="dk2"/>
              </a:buClr>
              <a:buSzPts val="8600"/>
              <a:buNone/>
              <a:defRPr sz="8600">
                <a:solidFill>
                  <a:schemeClr val="dk2"/>
                </a:solidFill>
              </a:defRPr>
            </a:lvl1pPr>
            <a:lvl2pPr lvl="1" algn="ctr">
              <a:spcBef>
                <a:spcPts val="0"/>
              </a:spcBef>
              <a:spcAft>
                <a:spcPts val="0"/>
              </a:spcAft>
              <a:buClr>
                <a:schemeClr val="dk2"/>
              </a:buClr>
              <a:buSzPts val="8600"/>
              <a:buNone/>
              <a:defRPr sz="8600">
                <a:solidFill>
                  <a:schemeClr val="dk2"/>
                </a:solidFill>
              </a:defRPr>
            </a:lvl2pPr>
            <a:lvl3pPr lvl="2" algn="ctr">
              <a:spcBef>
                <a:spcPts val="0"/>
              </a:spcBef>
              <a:spcAft>
                <a:spcPts val="0"/>
              </a:spcAft>
              <a:buClr>
                <a:schemeClr val="dk2"/>
              </a:buClr>
              <a:buSzPts val="8600"/>
              <a:buNone/>
              <a:defRPr sz="8600">
                <a:solidFill>
                  <a:schemeClr val="dk2"/>
                </a:solidFill>
              </a:defRPr>
            </a:lvl3pPr>
            <a:lvl4pPr lvl="3" algn="ctr">
              <a:spcBef>
                <a:spcPts val="0"/>
              </a:spcBef>
              <a:spcAft>
                <a:spcPts val="0"/>
              </a:spcAft>
              <a:buClr>
                <a:schemeClr val="dk2"/>
              </a:buClr>
              <a:buSzPts val="8600"/>
              <a:buNone/>
              <a:defRPr sz="8600">
                <a:solidFill>
                  <a:schemeClr val="dk2"/>
                </a:solidFill>
              </a:defRPr>
            </a:lvl4pPr>
            <a:lvl5pPr lvl="4" algn="ctr">
              <a:spcBef>
                <a:spcPts val="0"/>
              </a:spcBef>
              <a:spcAft>
                <a:spcPts val="0"/>
              </a:spcAft>
              <a:buClr>
                <a:schemeClr val="dk2"/>
              </a:buClr>
              <a:buSzPts val="8600"/>
              <a:buNone/>
              <a:defRPr sz="8600">
                <a:solidFill>
                  <a:schemeClr val="dk2"/>
                </a:solidFill>
              </a:defRPr>
            </a:lvl5pPr>
            <a:lvl6pPr lvl="5" algn="ctr">
              <a:spcBef>
                <a:spcPts val="0"/>
              </a:spcBef>
              <a:spcAft>
                <a:spcPts val="0"/>
              </a:spcAft>
              <a:buClr>
                <a:schemeClr val="dk2"/>
              </a:buClr>
              <a:buSzPts val="8600"/>
              <a:buNone/>
              <a:defRPr sz="8600">
                <a:solidFill>
                  <a:schemeClr val="dk2"/>
                </a:solidFill>
              </a:defRPr>
            </a:lvl6pPr>
            <a:lvl7pPr lvl="6" algn="ctr">
              <a:spcBef>
                <a:spcPts val="0"/>
              </a:spcBef>
              <a:spcAft>
                <a:spcPts val="0"/>
              </a:spcAft>
              <a:buClr>
                <a:schemeClr val="dk2"/>
              </a:buClr>
              <a:buSzPts val="8600"/>
              <a:buNone/>
              <a:defRPr sz="8600">
                <a:solidFill>
                  <a:schemeClr val="dk2"/>
                </a:solidFill>
              </a:defRPr>
            </a:lvl7pPr>
            <a:lvl8pPr lvl="7" algn="ctr">
              <a:spcBef>
                <a:spcPts val="0"/>
              </a:spcBef>
              <a:spcAft>
                <a:spcPts val="0"/>
              </a:spcAft>
              <a:buClr>
                <a:schemeClr val="dk2"/>
              </a:buClr>
              <a:buSzPts val="8600"/>
              <a:buNone/>
              <a:defRPr sz="8600">
                <a:solidFill>
                  <a:schemeClr val="dk2"/>
                </a:solidFill>
              </a:defRPr>
            </a:lvl8pPr>
            <a:lvl9pPr lvl="8" algn="ctr">
              <a:spcBef>
                <a:spcPts val="0"/>
              </a:spcBef>
              <a:spcAft>
                <a:spcPts val="0"/>
              </a:spcAft>
              <a:buClr>
                <a:schemeClr val="dk2"/>
              </a:buClr>
              <a:buSzPts val="8600"/>
              <a:buNone/>
              <a:defRPr sz="8600">
                <a:solidFill>
                  <a:schemeClr val="dk2"/>
                </a:solidFill>
              </a:defRPr>
            </a:lvl9pPr>
          </a:lstStyle>
          <a:p>
            <a:r>
              <a:t>xx%</a:t>
            </a:r>
          </a:p>
        </p:txBody>
      </p:sp>
      <p:sp>
        <p:nvSpPr>
          <p:cNvPr id="120" name="Google Shape;120;p11"/>
          <p:cNvSpPr txBox="1"/>
          <p:nvPr>
            <p:ph idx="1" type="body"/>
          </p:nvPr>
        </p:nvSpPr>
        <p:spPr>
          <a:xfrm>
            <a:off x="1385850" y="2863850"/>
            <a:ext cx="6372300" cy="641100"/>
          </a:xfrm>
          <a:prstGeom prst="rect">
            <a:avLst/>
          </a:prstGeom>
        </p:spPr>
        <p:txBody>
          <a:bodyPr anchorCtr="0" anchor="t" bIns="91425" lIns="91425" spcFirstLastPara="1" rIns="91425" wrap="square" tIns="91425">
            <a:normAutofit/>
          </a:bodyPr>
          <a:lstStyle>
            <a:lvl1pPr indent="-311150" lvl="0" marL="457200" algn="ctr">
              <a:spcBef>
                <a:spcPts val="0"/>
              </a:spcBef>
              <a:spcAft>
                <a:spcPts val="0"/>
              </a:spcAft>
              <a:buSzPts val="1300"/>
              <a:buChar char="●"/>
              <a:defRPr/>
            </a:lvl1pPr>
            <a:lvl2pPr indent="-298450" lvl="1" marL="914400" algn="ctr">
              <a:spcBef>
                <a:spcPts val="0"/>
              </a:spcBef>
              <a:spcAft>
                <a:spcPts val="0"/>
              </a:spcAft>
              <a:buSzPts val="1100"/>
              <a:buChar char="○"/>
              <a:defRPr/>
            </a:lvl2pPr>
            <a:lvl3pPr indent="-298450" lvl="2" marL="1371600" algn="ctr">
              <a:spcBef>
                <a:spcPts val="0"/>
              </a:spcBef>
              <a:spcAft>
                <a:spcPts val="0"/>
              </a:spcAft>
              <a:buSzPts val="1100"/>
              <a:buChar char="■"/>
              <a:defRPr/>
            </a:lvl3pPr>
            <a:lvl4pPr indent="-298450" lvl="3" marL="1828800" algn="ctr">
              <a:spcBef>
                <a:spcPts val="0"/>
              </a:spcBef>
              <a:spcAft>
                <a:spcPts val="0"/>
              </a:spcAft>
              <a:buSzPts val="1100"/>
              <a:buChar char="●"/>
              <a:defRPr/>
            </a:lvl4pPr>
            <a:lvl5pPr indent="-298450" lvl="4" marL="2286000" algn="ctr">
              <a:spcBef>
                <a:spcPts val="0"/>
              </a:spcBef>
              <a:spcAft>
                <a:spcPts val="0"/>
              </a:spcAft>
              <a:buSzPts val="1100"/>
              <a:buChar char="○"/>
              <a:defRPr/>
            </a:lvl5pPr>
            <a:lvl6pPr indent="-298450" lvl="5" marL="2743200" algn="ctr">
              <a:spcBef>
                <a:spcPts val="0"/>
              </a:spcBef>
              <a:spcAft>
                <a:spcPts val="0"/>
              </a:spcAft>
              <a:buSzPts val="1100"/>
              <a:buChar char="■"/>
              <a:defRPr/>
            </a:lvl6pPr>
            <a:lvl7pPr indent="-298450" lvl="6" marL="3200400" algn="ctr">
              <a:spcBef>
                <a:spcPts val="0"/>
              </a:spcBef>
              <a:spcAft>
                <a:spcPts val="0"/>
              </a:spcAft>
              <a:buSzPts val="1100"/>
              <a:buChar char="●"/>
              <a:defRPr/>
            </a:lvl7pPr>
            <a:lvl8pPr indent="-298450" lvl="7" marL="3657600" algn="ctr">
              <a:spcBef>
                <a:spcPts val="0"/>
              </a:spcBef>
              <a:spcAft>
                <a:spcPts val="0"/>
              </a:spcAft>
              <a:buSzPts val="1100"/>
              <a:buChar char="○"/>
              <a:defRPr/>
            </a:lvl8pPr>
            <a:lvl9pPr indent="-298450" lvl="8" marL="4114800" algn="ctr">
              <a:spcBef>
                <a:spcPts val="0"/>
              </a:spcBef>
              <a:spcAft>
                <a:spcPts val="0"/>
              </a:spcAft>
              <a:buSzPts val="1100"/>
              <a:buChar char="■"/>
              <a:defRPr/>
            </a:lvl9pPr>
          </a:lstStyle>
          <a:p/>
        </p:txBody>
      </p:sp>
      <p:sp>
        <p:nvSpPr>
          <p:cNvPr id="121" name="Google Shape;121;p11"/>
          <p:cNvSpPr txBox="1"/>
          <p:nvPr>
            <p:ph idx="12" type="sldNum"/>
          </p:nvPr>
        </p:nvSpPr>
        <p:spPr>
          <a:xfrm>
            <a:off x="8390734" y="4543668"/>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22" name="Shape 122"/>
        <p:cNvGrpSpPr/>
        <p:nvPr/>
      </p:nvGrpSpPr>
      <p:grpSpPr>
        <a:xfrm>
          <a:off x="0" y="0"/>
          <a:ext cx="0" cy="0"/>
          <a:chOff x="0" y="0"/>
          <a:chExt cx="0" cy="0"/>
        </a:xfrm>
      </p:grpSpPr>
      <p:sp>
        <p:nvSpPr>
          <p:cNvPr id="123" name="Google Shape;123;p12"/>
          <p:cNvSpPr txBox="1"/>
          <p:nvPr>
            <p:ph idx="12" type="sldNum"/>
          </p:nvPr>
        </p:nvSpPr>
        <p:spPr>
          <a:xfrm>
            <a:off x="8390734" y="4543668"/>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24" name="Shape 124"/>
        <p:cNvGrpSpPr/>
        <p:nvPr/>
      </p:nvGrpSpPr>
      <p:grpSpPr>
        <a:xfrm>
          <a:off x="0" y="0"/>
          <a:ext cx="0" cy="0"/>
          <a:chOff x="0" y="0"/>
          <a:chExt cx="0" cy="0"/>
        </a:xfrm>
      </p:grpSpPr>
      <p:sp>
        <p:nvSpPr>
          <p:cNvPr id="125" name="Google Shape;125;p13"/>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rmAutofit/>
          </a:bodyPr>
          <a:lstStyle>
            <a:lvl1pPr lvl="0" rtl="0" algn="l">
              <a:lnSpc>
                <a:spcPct val="90000"/>
              </a:lnSpc>
              <a:spcBef>
                <a:spcPts val="0"/>
              </a:spcBef>
              <a:spcAft>
                <a:spcPts val="0"/>
              </a:spcAft>
              <a:buClr>
                <a:schemeClr val="dk1"/>
              </a:buClr>
              <a:buSzPts val="14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126" name="Google Shape;126;p13"/>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rmAutofit/>
          </a:bodyPr>
          <a:lstStyle>
            <a:lvl1pPr indent="-317500" lvl="0" marL="457200" rtl="0" algn="l">
              <a:lnSpc>
                <a:spcPct val="90000"/>
              </a:lnSpc>
              <a:spcBef>
                <a:spcPts val="800"/>
              </a:spcBef>
              <a:spcAft>
                <a:spcPts val="0"/>
              </a:spcAft>
              <a:buClr>
                <a:schemeClr val="dk1"/>
              </a:buClr>
              <a:buSzPts val="1400"/>
              <a:buChar char="●"/>
              <a:defRPr/>
            </a:lvl1pPr>
            <a:lvl2pPr indent="-317500" lvl="1" marL="914400" rtl="0" algn="l">
              <a:lnSpc>
                <a:spcPct val="90000"/>
              </a:lnSpc>
              <a:spcBef>
                <a:spcPts val="1200"/>
              </a:spcBef>
              <a:spcAft>
                <a:spcPts val="0"/>
              </a:spcAft>
              <a:buClr>
                <a:schemeClr val="dk1"/>
              </a:buClr>
              <a:buSzPts val="1400"/>
              <a:buChar char="○"/>
              <a:defRPr/>
            </a:lvl2pPr>
            <a:lvl3pPr indent="-317500" lvl="2" marL="1371600" rtl="0" algn="l">
              <a:lnSpc>
                <a:spcPct val="90000"/>
              </a:lnSpc>
              <a:spcBef>
                <a:spcPts val="1200"/>
              </a:spcBef>
              <a:spcAft>
                <a:spcPts val="0"/>
              </a:spcAft>
              <a:buClr>
                <a:schemeClr val="dk1"/>
              </a:buClr>
              <a:buSzPts val="1400"/>
              <a:buChar char="■"/>
              <a:defRPr/>
            </a:lvl3pPr>
            <a:lvl4pPr indent="-317500" lvl="3" marL="1828800" rtl="0" algn="l">
              <a:lnSpc>
                <a:spcPct val="90000"/>
              </a:lnSpc>
              <a:spcBef>
                <a:spcPts val="1200"/>
              </a:spcBef>
              <a:spcAft>
                <a:spcPts val="0"/>
              </a:spcAft>
              <a:buClr>
                <a:schemeClr val="dk1"/>
              </a:buClr>
              <a:buSzPts val="1400"/>
              <a:buChar char="●"/>
              <a:defRPr/>
            </a:lvl4pPr>
            <a:lvl5pPr indent="-317500" lvl="4" marL="2286000" rtl="0" algn="l">
              <a:lnSpc>
                <a:spcPct val="90000"/>
              </a:lnSpc>
              <a:spcBef>
                <a:spcPts val="1200"/>
              </a:spcBef>
              <a:spcAft>
                <a:spcPts val="0"/>
              </a:spcAft>
              <a:buClr>
                <a:schemeClr val="dk1"/>
              </a:buClr>
              <a:buSzPts val="1400"/>
              <a:buChar char="○"/>
              <a:defRPr/>
            </a:lvl5pPr>
            <a:lvl6pPr indent="-317500" lvl="5" marL="2743200" rtl="0" algn="l">
              <a:lnSpc>
                <a:spcPct val="90000"/>
              </a:lnSpc>
              <a:spcBef>
                <a:spcPts val="1200"/>
              </a:spcBef>
              <a:spcAft>
                <a:spcPts val="0"/>
              </a:spcAft>
              <a:buClr>
                <a:schemeClr val="dk1"/>
              </a:buClr>
              <a:buSzPts val="1400"/>
              <a:buChar char="■"/>
              <a:defRPr/>
            </a:lvl6pPr>
            <a:lvl7pPr indent="-317500" lvl="6" marL="3200400" rtl="0" algn="l">
              <a:lnSpc>
                <a:spcPct val="90000"/>
              </a:lnSpc>
              <a:spcBef>
                <a:spcPts val="1200"/>
              </a:spcBef>
              <a:spcAft>
                <a:spcPts val="0"/>
              </a:spcAft>
              <a:buClr>
                <a:schemeClr val="dk1"/>
              </a:buClr>
              <a:buSzPts val="1400"/>
              <a:buChar char="●"/>
              <a:defRPr/>
            </a:lvl7pPr>
            <a:lvl8pPr indent="-317500" lvl="7" marL="3657600" rtl="0" algn="l">
              <a:lnSpc>
                <a:spcPct val="90000"/>
              </a:lnSpc>
              <a:spcBef>
                <a:spcPts val="1200"/>
              </a:spcBef>
              <a:spcAft>
                <a:spcPts val="0"/>
              </a:spcAft>
              <a:buClr>
                <a:schemeClr val="dk1"/>
              </a:buClr>
              <a:buSzPts val="1400"/>
              <a:buChar char="○"/>
              <a:defRPr/>
            </a:lvl8pPr>
            <a:lvl9pPr indent="-317500" lvl="8" marL="4114800" rtl="0" algn="l">
              <a:lnSpc>
                <a:spcPct val="90000"/>
              </a:lnSpc>
              <a:spcBef>
                <a:spcPts val="1200"/>
              </a:spcBef>
              <a:spcAft>
                <a:spcPts val="1200"/>
              </a:spcAft>
              <a:buClr>
                <a:schemeClr val="dk1"/>
              </a:buClr>
              <a:buSzPts val="1400"/>
              <a:buChar char="■"/>
              <a:defRPr/>
            </a:lvl9pPr>
          </a:lstStyle>
          <a:p/>
        </p:txBody>
      </p:sp>
      <p:sp>
        <p:nvSpPr>
          <p:cNvPr id="127" name="Google Shape;127;p1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28" name="Google Shape;128;p1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29" name="Google Shape;129;p1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solidFill>
          <a:schemeClr val="accent3"/>
        </a:solidFill>
      </p:bgPr>
    </p:bg>
    <p:spTree>
      <p:nvGrpSpPr>
        <p:cNvPr id="37" name="Shape 37"/>
        <p:cNvGrpSpPr/>
        <p:nvPr/>
      </p:nvGrpSpPr>
      <p:grpSpPr>
        <a:xfrm>
          <a:off x="0" y="0"/>
          <a:ext cx="0" cy="0"/>
          <a:chOff x="0" y="0"/>
          <a:chExt cx="0" cy="0"/>
        </a:xfrm>
      </p:grpSpPr>
      <p:sp>
        <p:nvSpPr>
          <p:cNvPr id="38" name="Google Shape;38;p3"/>
          <p:cNvSpPr/>
          <p:nvPr/>
        </p:nvSpPr>
        <p:spPr>
          <a:xfrm flipH="1">
            <a:off x="4757100" y="2309400"/>
            <a:ext cx="4386900" cy="2834100"/>
          </a:xfrm>
          <a:prstGeom prst="rtTriangl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9" name="Google Shape;39;p3"/>
          <p:cNvGrpSpPr/>
          <p:nvPr/>
        </p:nvGrpSpPr>
        <p:grpSpPr>
          <a:xfrm>
            <a:off x="5594191" y="3961115"/>
            <a:ext cx="2910145" cy="1182340"/>
            <a:chOff x="6917201" y="0"/>
            <a:chExt cx="2227777" cy="863400"/>
          </a:xfrm>
        </p:grpSpPr>
        <p:sp>
          <p:nvSpPr>
            <p:cNvPr id="40" name="Google Shape;40;p3"/>
            <p:cNvSpPr/>
            <p:nvPr/>
          </p:nvSpPr>
          <p:spPr>
            <a:xfrm>
              <a:off x="7641677" y="0"/>
              <a:ext cx="1503300" cy="863400"/>
            </a:xfrm>
            <a:prstGeom prst="parallelogram">
              <a:avLst>
                <a:gd fmla="val 158024" name="adj"/>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 name="Google Shape;41;p3"/>
            <p:cNvSpPr/>
            <p:nvPr/>
          </p:nvSpPr>
          <p:spPr>
            <a:xfrm>
              <a:off x="7279439" y="0"/>
              <a:ext cx="1503300" cy="863400"/>
            </a:xfrm>
            <a:prstGeom prst="parallelogram">
              <a:avLst>
                <a:gd fmla="val 158024" name="adj"/>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 name="Google Shape;42;p3"/>
            <p:cNvSpPr/>
            <p:nvPr/>
          </p:nvSpPr>
          <p:spPr>
            <a:xfrm>
              <a:off x="6917201" y="0"/>
              <a:ext cx="1503300" cy="863400"/>
            </a:xfrm>
            <a:prstGeom prst="parallelogram">
              <a:avLst>
                <a:gd fmla="val 158024" name="adj"/>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43" name="Google Shape;43;p3"/>
          <p:cNvGrpSpPr/>
          <p:nvPr/>
        </p:nvGrpSpPr>
        <p:grpSpPr>
          <a:xfrm>
            <a:off x="199149" y="2"/>
            <a:ext cx="2795414" cy="1083308"/>
            <a:chOff x="6917201" y="0"/>
            <a:chExt cx="2227777" cy="863400"/>
          </a:xfrm>
        </p:grpSpPr>
        <p:sp>
          <p:nvSpPr>
            <p:cNvPr id="44" name="Google Shape;44;p3"/>
            <p:cNvSpPr/>
            <p:nvPr/>
          </p:nvSpPr>
          <p:spPr>
            <a:xfrm>
              <a:off x="7641677"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 name="Google Shape;45;p3"/>
            <p:cNvSpPr/>
            <p:nvPr/>
          </p:nvSpPr>
          <p:spPr>
            <a:xfrm>
              <a:off x="7279439"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 name="Google Shape;46;p3"/>
            <p:cNvSpPr/>
            <p:nvPr/>
          </p:nvSpPr>
          <p:spPr>
            <a:xfrm>
              <a:off x="6917201"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7" name="Google Shape;47;p3"/>
          <p:cNvSpPr txBox="1"/>
          <p:nvPr>
            <p:ph type="title"/>
          </p:nvPr>
        </p:nvSpPr>
        <p:spPr>
          <a:xfrm>
            <a:off x="1888684" y="1746100"/>
            <a:ext cx="53775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Clr>
                <a:schemeClr val="dk2"/>
              </a:buClr>
              <a:buSzPts val="3200"/>
              <a:buNone/>
              <a:defRPr sz="3200">
                <a:solidFill>
                  <a:schemeClr val="dk2"/>
                </a:solidFill>
              </a:defRPr>
            </a:lvl1pPr>
            <a:lvl2pPr lvl="1" algn="ctr">
              <a:spcBef>
                <a:spcPts val="0"/>
              </a:spcBef>
              <a:spcAft>
                <a:spcPts val="0"/>
              </a:spcAft>
              <a:buClr>
                <a:schemeClr val="dk2"/>
              </a:buClr>
              <a:buSzPts val="3200"/>
              <a:buNone/>
              <a:defRPr sz="3200">
                <a:solidFill>
                  <a:schemeClr val="dk2"/>
                </a:solidFill>
              </a:defRPr>
            </a:lvl2pPr>
            <a:lvl3pPr lvl="2" algn="ctr">
              <a:spcBef>
                <a:spcPts val="0"/>
              </a:spcBef>
              <a:spcAft>
                <a:spcPts val="0"/>
              </a:spcAft>
              <a:buClr>
                <a:schemeClr val="dk2"/>
              </a:buClr>
              <a:buSzPts val="3200"/>
              <a:buNone/>
              <a:defRPr sz="3200">
                <a:solidFill>
                  <a:schemeClr val="dk2"/>
                </a:solidFill>
              </a:defRPr>
            </a:lvl3pPr>
            <a:lvl4pPr lvl="3" algn="ctr">
              <a:spcBef>
                <a:spcPts val="0"/>
              </a:spcBef>
              <a:spcAft>
                <a:spcPts val="0"/>
              </a:spcAft>
              <a:buClr>
                <a:schemeClr val="dk2"/>
              </a:buClr>
              <a:buSzPts val="3200"/>
              <a:buNone/>
              <a:defRPr sz="3200">
                <a:solidFill>
                  <a:schemeClr val="dk2"/>
                </a:solidFill>
              </a:defRPr>
            </a:lvl4pPr>
            <a:lvl5pPr lvl="4" algn="ctr">
              <a:spcBef>
                <a:spcPts val="0"/>
              </a:spcBef>
              <a:spcAft>
                <a:spcPts val="0"/>
              </a:spcAft>
              <a:buClr>
                <a:schemeClr val="dk2"/>
              </a:buClr>
              <a:buSzPts val="3200"/>
              <a:buNone/>
              <a:defRPr sz="3200">
                <a:solidFill>
                  <a:schemeClr val="dk2"/>
                </a:solidFill>
              </a:defRPr>
            </a:lvl5pPr>
            <a:lvl6pPr lvl="5" algn="ctr">
              <a:spcBef>
                <a:spcPts val="0"/>
              </a:spcBef>
              <a:spcAft>
                <a:spcPts val="0"/>
              </a:spcAft>
              <a:buClr>
                <a:schemeClr val="dk2"/>
              </a:buClr>
              <a:buSzPts val="3200"/>
              <a:buNone/>
              <a:defRPr sz="3200">
                <a:solidFill>
                  <a:schemeClr val="dk2"/>
                </a:solidFill>
              </a:defRPr>
            </a:lvl6pPr>
            <a:lvl7pPr lvl="6" algn="ctr">
              <a:spcBef>
                <a:spcPts val="0"/>
              </a:spcBef>
              <a:spcAft>
                <a:spcPts val="0"/>
              </a:spcAft>
              <a:buClr>
                <a:schemeClr val="dk2"/>
              </a:buClr>
              <a:buSzPts val="3200"/>
              <a:buNone/>
              <a:defRPr sz="3200">
                <a:solidFill>
                  <a:schemeClr val="dk2"/>
                </a:solidFill>
              </a:defRPr>
            </a:lvl7pPr>
            <a:lvl8pPr lvl="7" algn="ctr">
              <a:spcBef>
                <a:spcPts val="0"/>
              </a:spcBef>
              <a:spcAft>
                <a:spcPts val="0"/>
              </a:spcAft>
              <a:buClr>
                <a:schemeClr val="dk2"/>
              </a:buClr>
              <a:buSzPts val="3200"/>
              <a:buNone/>
              <a:defRPr sz="3200">
                <a:solidFill>
                  <a:schemeClr val="dk2"/>
                </a:solidFill>
              </a:defRPr>
            </a:lvl8pPr>
            <a:lvl9pPr lvl="8" algn="ctr">
              <a:spcBef>
                <a:spcPts val="0"/>
              </a:spcBef>
              <a:spcAft>
                <a:spcPts val="0"/>
              </a:spcAft>
              <a:buClr>
                <a:schemeClr val="dk2"/>
              </a:buClr>
              <a:buSzPts val="3200"/>
              <a:buNone/>
              <a:defRPr sz="3200">
                <a:solidFill>
                  <a:schemeClr val="dk2"/>
                </a:solidFill>
              </a:defRPr>
            </a:lvl9pPr>
          </a:lstStyle>
          <a:p/>
        </p:txBody>
      </p:sp>
      <p:sp>
        <p:nvSpPr>
          <p:cNvPr id="48" name="Google Shape;48;p3"/>
          <p:cNvSpPr txBox="1"/>
          <p:nvPr>
            <p:ph idx="12" type="sldNum"/>
          </p:nvPr>
        </p:nvSpPr>
        <p:spPr>
          <a:xfrm>
            <a:off x="8390734" y="4543668"/>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bg>
      <p:bgPr>
        <a:solidFill>
          <a:schemeClr val="dk2"/>
        </a:solidFill>
      </p:bgPr>
    </p:bg>
    <p:spTree>
      <p:nvGrpSpPr>
        <p:cNvPr id="49" name="Shape 49"/>
        <p:cNvGrpSpPr/>
        <p:nvPr/>
      </p:nvGrpSpPr>
      <p:grpSpPr>
        <a:xfrm>
          <a:off x="0" y="0"/>
          <a:ext cx="0" cy="0"/>
          <a:chOff x="0" y="0"/>
          <a:chExt cx="0" cy="0"/>
        </a:xfrm>
      </p:grpSpPr>
      <p:sp>
        <p:nvSpPr>
          <p:cNvPr id="50" name="Google Shape;50;p4"/>
          <p:cNvSpPr/>
          <p:nvPr/>
        </p:nvSpPr>
        <p:spPr>
          <a:xfrm flipH="1">
            <a:off x="3582600" y="1550700"/>
            <a:ext cx="5561400" cy="3592800"/>
          </a:xfrm>
          <a:prstGeom prst="rtTriangl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 name="Google Shape;51;p4"/>
          <p:cNvSpPr/>
          <p:nvPr/>
        </p:nvSpPr>
        <p:spPr>
          <a:xfrm>
            <a:off x="31" y="2824500"/>
            <a:ext cx="7370400" cy="2319000"/>
          </a:xfrm>
          <a:prstGeom prst="rtTriangle">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 name="Google Shape;52;p4"/>
          <p:cNvSpPr/>
          <p:nvPr/>
        </p:nvSpPr>
        <p:spPr>
          <a:xfrm>
            <a:off x="203225" y="206250"/>
            <a:ext cx="8737500" cy="47310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 name="Google Shape;53;p4"/>
          <p:cNvSpPr txBox="1"/>
          <p:nvPr>
            <p:ph type="title"/>
          </p:nvPr>
        </p:nvSpPr>
        <p:spPr>
          <a:xfrm>
            <a:off x="819150" y="845600"/>
            <a:ext cx="7505700" cy="9546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54" name="Google Shape;54;p4"/>
          <p:cNvSpPr txBox="1"/>
          <p:nvPr>
            <p:ph idx="1" type="body"/>
          </p:nvPr>
        </p:nvSpPr>
        <p:spPr>
          <a:xfrm>
            <a:off x="819150" y="1990725"/>
            <a:ext cx="7505700" cy="24480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55" name="Google Shape;55;p4"/>
          <p:cNvSpPr txBox="1"/>
          <p:nvPr>
            <p:ph idx="12" type="sldNum"/>
          </p:nvPr>
        </p:nvSpPr>
        <p:spPr>
          <a:xfrm>
            <a:off x="8390734" y="4543668"/>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bg>
      <p:bgPr>
        <a:solidFill>
          <a:schemeClr val="dk2"/>
        </a:solidFill>
      </p:bgPr>
    </p:bg>
    <p:spTree>
      <p:nvGrpSpPr>
        <p:cNvPr id="56" name="Shape 56"/>
        <p:cNvGrpSpPr/>
        <p:nvPr/>
      </p:nvGrpSpPr>
      <p:grpSpPr>
        <a:xfrm>
          <a:off x="0" y="0"/>
          <a:ext cx="0" cy="0"/>
          <a:chOff x="0" y="0"/>
          <a:chExt cx="0" cy="0"/>
        </a:xfrm>
      </p:grpSpPr>
      <p:sp>
        <p:nvSpPr>
          <p:cNvPr id="57" name="Google Shape;57;p5"/>
          <p:cNvSpPr/>
          <p:nvPr/>
        </p:nvSpPr>
        <p:spPr>
          <a:xfrm flipH="1">
            <a:off x="3582600" y="1550700"/>
            <a:ext cx="5561400" cy="3592800"/>
          </a:xfrm>
          <a:prstGeom prst="rtTriangl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 name="Google Shape;58;p5"/>
          <p:cNvSpPr/>
          <p:nvPr/>
        </p:nvSpPr>
        <p:spPr>
          <a:xfrm>
            <a:off x="31" y="2824500"/>
            <a:ext cx="7370400" cy="2319000"/>
          </a:xfrm>
          <a:prstGeom prst="rtTriangle">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 name="Google Shape;59;p5"/>
          <p:cNvSpPr/>
          <p:nvPr/>
        </p:nvSpPr>
        <p:spPr>
          <a:xfrm>
            <a:off x="203225" y="206250"/>
            <a:ext cx="8737500" cy="47310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 name="Google Shape;60;p5"/>
          <p:cNvSpPr txBox="1"/>
          <p:nvPr>
            <p:ph type="title"/>
          </p:nvPr>
        </p:nvSpPr>
        <p:spPr>
          <a:xfrm>
            <a:off x="819150" y="845600"/>
            <a:ext cx="7505700" cy="9546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61" name="Google Shape;61;p5"/>
          <p:cNvSpPr txBox="1"/>
          <p:nvPr>
            <p:ph idx="1" type="body"/>
          </p:nvPr>
        </p:nvSpPr>
        <p:spPr>
          <a:xfrm>
            <a:off x="819150" y="1990725"/>
            <a:ext cx="3686100" cy="24480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62" name="Google Shape;62;p5"/>
          <p:cNvSpPr txBox="1"/>
          <p:nvPr>
            <p:ph idx="2" type="body"/>
          </p:nvPr>
        </p:nvSpPr>
        <p:spPr>
          <a:xfrm>
            <a:off x="4638675" y="1990725"/>
            <a:ext cx="3686100" cy="24480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63" name="Google Shape;63;p5"/>
          <p:cNvSpPr txBox="1"/>
          <p:nvPr>
            <p:ph idx="12" type="sldNum"/>
          </p:nvPr>
        </p:nvSpPr>
        <p:spPr>
          <a:xfrm>
            <a:off x="8390734" y="4543668"/>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bg>
      <p:bgPr>
        <a:solidFill>
          <a:schemeClr val="dk2"/>
        </a:solidFill>
      </p:bgPr>
    </p:bg>
    <p:spTree>
      <p:nvGrpSpPr>
        <p:cNvPr id="64" name="Shape 64"/>
        <p:cNvGrpSpPr/>
        <p:nvPr/>
      </p:nvGrpSpPr>
      <p:grpSpPr>
        <a:xfrm>
          <a:off x="0" y="0"/>
          <a:ext cx="0" cy="0"/>
          <a:chOff x="0" y="0"/>
          <a:chExt cx="0" cy="0"/>
        </a:xfrm>
      </p:grpSpPr>
      <p:sp>
        <p:nvSpPr>
          <p:cNvPr id="65" name="Google Shape;65;p6"/>
          <p:cNvSpPr/>
          <p:nvPr/>
        </p:nvSpPr>
        <p:spPr>
          <a:xfrm flipH="1">
            <a:off x="3582600" y="1550700"/>
            <a:ext cx="5561400" cy="3592800"/>
          </a:xfrm>
          <a:prstGeom prst="rtTriangl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 name="Google Shape;66;p6"/>
          <p:cNvSpPr/>
          <p:nvPr/>
        </p:nvSpPr>
        <p:spPr>
          <a:xfrm>
            <a:off x="31" y="2824500"/>
            <a:ext cx="7370400" cy="2319000"/>
          </a:xfrm>
          <a:prstGeom prst="rtTriangle">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7" name="Google Shape;67;p6"/>
          <p:cNvSpPr/>
          <p:nvPr/>
        </p:nvSpPr>
        <p:spPr>
          <a:xfrm>
            <a:off x="203225" y="206250"/>
            <a:ext cx="8737500" cy="47310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 name="Google Shape;68;p6"/>
          <p:cNvSpPr txBox="1"/>
          <p:nvPr>
            <p:ph type="title"/>
          </p:nvPr>
        </p:nvSpPr>
        <p:spPr>
          <a:xfrm>
            <a:off x="819150" y="845600"/>
            <a:ext cx="7505700" cy="9546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69" name="Google Shape;69;p6"/>
          <p:cNvSpPr txBox="1"/>
          <p:nvPr>
            <p:ph idx="12" type="sldNum"/>
          </p:nvPr>
        </p:nvSpPr>
        <p:spPr>
          <a:xfrm>
            <a:off x="8390734" y="4543668"/>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bg>
      <p:bgPr>
        <a:solidFill>
          <a:schemeClr val="accent3"/>
        </a:solidFill>
      </p:bgPr>
    </p:bg>
    <p:spTree>
      <p:nvGrpSpPr>
        <p:cNvPr id="70" name="Shape 70"/>
        <p:cNvGrpSpPr/>
        <p:nvPr/>
      </p:nvGrpSpPr>
      <p:grpSpPr>
        <a:xfrm>
          <a:off x="0" y="0"/>
          <a:ext cx="0" cy="0"/>
          <a:chOff x="0" y="0"/>
          <a:chExt cx="0" cy="0"/>
        </a:xfrm>
      </p:grpSpPr>
      <p:sp>
        <p:nvSpPr>
          <p:cNvPr id="71" name="Google Shape;71;p7"/>
          <p:cNvSpPr/>
          <p:nvPr/>
        </p:nvSpPr>
        <p:spPr>
          <a:xfrm flipH="1">
            <a:off x="3582600" y="1550700"/>
            <a:ext cx="5561400" cy="3592800"/>
          </a:xfrm>
          <a:prstGeom prst="rtTriangl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 name="Google Shape;72;p7"/>
          <p:cNvSpPr/>
          <p:nvPr/>
        </p:nvSpPr>
        <p:spPr>
          <a:xfrm>
            <a:off x="31" y="2824500"/>
            <a:ext cx="7370400" cy="2319000"/>
          </a:xfrm>
          <a:prstGeom prst="rtTriangl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3" name="Google Shape;73;p7"/>
          <p:cNvSpPr/>
          <p:nvPr/>
        </p:nvSpPr>
        <p:spPr>
          <a:xfrm>
            <a:off x="203225" y="206250"/>
            <a:ext cx="8737500" cy="47310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 name="Google Shape;74;p7"/>
          <p:cNvSpPr txBox="1"/>
          <p:nvPr>
            <p:ph type="title"/>
          </p:nvPr>
        </p:nvSpPr>
        <p:spPr>
          <a:xfrm>
            <a:off x="819150" y="845600"/>
            <a:ext cx="3709200" cy="13830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75" name="Google Shape;75;p7"/>
          <p:cNvSpPr txBox="1"/>
          <p:nvPr>
            <p:ph idx="1" type="body"/>
          </p:nvPr>
        </p:nvSpPr>
        <p:spPr>
          <a:xfrm>
            <a:off x="830700" y="2319050"/>
            <a:ext cx="3709200" cy="21198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76" name="Google Shape;76;p7"/>
          <p:cNvSpPr txBox="1"/>
          <p:nvPr>
            <p:ph idx="12" type="sldNum"/>
          </p:nvPr>
        </p:nvSpPr>
        <p:spPr>
          <a:xfrm>
            <a:off x="8390734" y="4543668"/>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accent1"/>
        </a:solidFill>
      </p:bgPr>
    </p:bg>
    <p:spTree>
      <p:nvGrpSpPr>
        <p:cNvPr id="77" name="Shape 77"/>
        <p:cNvGrpSpPr/>
        <p:nvPr/>
      </p:nvGrpSpPr>
      <p:grpSpPr>
        <a:xfrm>
          <a:off x="0" y="0"/>
          <a:ext cx="0" cy="0"/>
          <a:chOff x="0" y="0"/>
          <a:chExt cx="0" cy="0"/>
        </a:xfrm>
      </p:grpSpPr>
      <p:sp>
        <p:nvSpPr>
          <p:cNvPr id="78" name="Google Shape;78;p8"/>
          <p:cNvSpPr/>
          <p:nvPr/>
        </p:nvSpPr>
        <p:spPr>
          <a:xfrm>
            <a:off x="0" y="2823144"/>
            <a:ext cx="7369200" cy="2316900"/>
          </a:xfrm>
          <a:prstGeom prst="rtTriangle">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 name="Google Shape;79;p8"/>
          <p:cNvSpPr/>
          <p:nvPr/>
        </p:nvSpPr>
        <p:spPr>
          <a:xfrm flipH="1">
            <a:off x="3583210" y="1554113"/>
            <a:ext cx="5560500" cy="3589500"/>
          </a:xfrm>
          <a:prstGeom prst="rtTriangl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80" name="Google Shape;80;p8"/>
          <p:cNvGrpSpPr/>
          <p:nvPr/>
        </p:nvGrpSpPr>
        <p:grpSpPr>
          <a:xfrm>
            <a:off x="255991" y="-118"/>
            <a:ext cx="2251347" cy="1043408"/>
            <a:chOff x="3961956" y="4383950"/>
            <a:chExt cx="1160548" cy="548700"/>
          </a:xfrm>
        </p:grpSpPr>
        <p:sp>
          <p:nvSpPr>
            <p:cNvPr id="81" name="Google Shape;81;p8"/>
            <p:cNvSpPr/>
            <p:nvPr/>
          </p:nvSpPr>
          <p:spPr>
            <a:xfrm>
              <a:off x="4224904" y="4383950"/>
              <a:ext cx="897600" cy="548700"/>
            </a:xfrm>
            <a:prstGeom prst="parallelogram">
              <a:avLst>
                <a:gd fmla="val 153193"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8"/>
            <p:cNvSpPr/>
            <p:nvPr/>
          </p:nvSpPr>
          <p:spPr>
            <a:xfrm>
              <a:off x="4093430" y="4383950"/>
              <a:ext cx="897600" cy="548700"/>
            </a:xfrm>
            <a:prstGeom prst="parallelogram">
              <a:avLst>
                <a:gd fmla="val 153193"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3" name="Google Shape;83;p8"/>
            <p:cNvSpPr/>
            <p:nvPr/>
          </p:nvSpPr>
          <p:spPr>
            <a:xfrm>
              <a:off x="3961956" y="4383950"/>
              <a:ext cx="897600" cy="548700"/>
            </a:xfrm>
            <a:prstGeom prst="parallelogram">
              <a:avLst>
                <a:gd fmla="val 153193"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84" name="Google Shape;84;p8"/>
          <p:cNvSpPr/>
          <p:nvPr/>
        </p:nvSpPr>
        <p:spPr>
          <a:xfrm>
            <a:off x="203225" y="206250"/>
            <a:ext cx="8737500" cy="47310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85" name="Google Shape;85;p8"/>
          <p:cNvGrpSpPr/>
          <p:nvPr/>
        </p:nvGrpSpPr>
        <p:grpSpPr>
          <a:xfrm>
            <a:off x="34934" y="4522125"/>
            <a:ext cx="1593306" cy="617072"/>
            <a:chOff x="6917201" y="0"/>
            <a:chExt cx="2227777" cy="863400"/>
          </a:xfrm>
        </p:grpSpPr>
        <p:sp>
          <p:nvSpPr>
            <p:cNvPr id="86" name="Google Shape;86;p8"/>
            <p:cNvSpPr/>
            <p:nvPr/>
          </p:nvSpPr>
          <p:spPr>
            <a:xfrm>
              <a:off x="7641677" y="0"/>
              <a:ext cx="1503300" cy="863400"/>
            </a:xfrm>
            <a:prstGeom prst="parallelogram">
              <a:avLst>
                <a:gd fmla="val 158024" name="adj"/>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 name="Google Shape;87;p8"/>
            <p:cNvSpPr/>
            <p:nvPr/>
          </p:nvSpPr>
          <p:spPr>
            <a:xfrm>
              <a:off x="7279439" y="0"/>
              <a:ext cx="1503300" cy="863400"/>
            </a:xfrm>
            <a:prstGeom prst="parallelogram">
              <a:avLst>
                <a:gd fmla="val 158024" name="adj"/>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8" name="Google Shape;88;p8"/>
            <p:cNvSpPr/>
            <p:nvPr/>
          </p:nvSpPr>
          <p:spPr>
            <a:xfrm>
              <a:off x="6917201" y="0"/>
              <a:ext cx="1503300" cy="863400"/>
            </a:xfrm>
            <a:prstGeom prst="parallelogram">
              <a:avLst>
                <a:gd fmla="val 158024" name="adj"/>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89" name="Google Shape;89;p8"/>
          <p:cNvGrpSpPr/>
          <p:nvPr/>
        </p:nvGrpSpPr>
        <p:grpSpPr>
          <a:xfrm>
            <a:off x="5886353" y="1243"/>
            <a:ext cx="3257455" cy="1261514"/>
            <a:chOff x="6917201" y="0"/>
            <a:chExt cx="2227777" cy="863400"/>
          </a:xfrm>
        </p:grpSpPr>
        <p:sp>
          <p:nvSpPr>
            <p:cNvPr id="90" name="Google Shape;90;p8"/>
            <p:cNvSpPr/>
            <p:nvPr/>
          </p:nvSpPr>
          <p:spPr>
            <a:xfrm>
              <a:off x="7641677" y="0"/>
              <a:ext cx="1503300" cy="863400"/>
            </a:xfrm>
            <a:prstGeom prst="parallelogram">
              <a:avLst>
                <a:gd fmla="val 158024"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1" name="Google Shape;91;p8"/>
            <p:cNvSpPr/>
            <p:nvPr/>
          </p:nvSpPr>
          <p:spPr>
            <a:xfrm>
              <a:off x="7279439" y="0"/>
              <a:ext cx="1503300" cy="863400"/>
            </a:xfrm>
            <a:prstGeom prst="parallelogram">
              <a:avLst>
                <a:gd fmla="val 158024"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2" name="Google Shape;92;p8"/>
            <p:cNvSpPr/>
            <p:nvPr/>
          </p:nvSpPr>
          <p:spPr>
            <a:xfrm>
              <a:off x="6917201" y="0"/>
              <a:ext cx="1503300" cy="863400"/>
            </a:xfrm>
            <a:prstGeom prst="parallelogram">
              <a:avLst>
                <a:gd fmla="val 158024"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93" name="Google Shape;93;p8"/>
          <p:cNvSpPr txBox="1"/>
          <p:nvPr>
            <p:ph type="title"/>
          </p:nvPr>
        </p:nvSpPr>
        <p:spPr>
          <a:xfrm>
            <a:off x="1393929" y="1301146"/>
            <a:ext cx="6366900" cy="25392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200"/>
              <a:buNone/>
              <a:defRPr sz="3200"/>
            </a:lvl1pPr>
            <a:lvl2pPr lvl="1" algn="ctr">
              <a:spcBef>
                <a:spcPts val="0"/>
              </a:spcBef>
              <a:spcAft>
                <a:spcPts val="0"/>
              </a:spcAft>
              <a:buSzPts val="3200"/>
              <a:buNone/>
              <a:defRPr sz="3200"/>
            </a:lvl2pPr>
            <a:lvl3pPr lvl="2" algn="ctr">
              <a:spcBef>
                <a:spcPts val="0"/>
              </a:spcBef>
              <a:spcAft>
                <a:spcPts val="0"/>
              </a:spcAft>
              <a:buSzPts val="3200"/>
              <a:buNone/>
              <a:defRPr sz="3200"/>
            </a:lvl3pPr>
            <a:lvl4pPr lvl="3" algn="ctr">
              <a:spcBef>
                <a:spcPts val="0"/>
              </a:spcBef>
              <a:spcAft>
                <a:spcPts val="0"/>
              </a:spcAft>
              <a:buSzPts val="3200"/>
              <a:buNone/>
              <a:defRPr sz="3200"/>
            </a:lvl4pPr>
            <a:lvl5pPr lvl="4" algn="ctr">
              <a:spcBef>
                <a:spcPts val="0"/>
              </a:spcBef>
              <a:spcAft>
                <a:spcPts val="0"/>
              </a:spcAft>
              <a:buSzPts val="3200"/>
              <a:buNone/>
              <a:defRPr sz="3200"/>
            </a:lvl5pPr>
            <a:lvl6pPr lvl="5" algn="ctr">
              <a:spcBef>
                <a:spcPts val="0"/>
              </a:spcBef>
              <a:spcAft>
                <a:spcPts val="0"/>
              </a:spcAft>
              <a:buSzPts val="3200"/>
              <a:buNone/>
              <a:defRPr sz="3200"/>
            </a:lvl6pPr>
            <a:lvl7pPr lvl="6" algn="ctr">
              <a:spcBef>
                <a:spcPts val="0"/>
              </a:spcBef>
              <a:spcAft>
                <a:spcPts val="0"/>
              </a:spcAft>
              <a:buSzPts val="3200"/>
              <a:buNone/>
              <a:defRPr sz="3200"/>
            </a:lvl7pPr>
            <a:lvl8pPr lvl="7" algn="ctr">
              <a:spcBef>
                <a:spcPts val="0"/>
              </a:spcBef>
              <a:spcAft>
                <a:spcPts val="0"/>
              </a:spcAft>
              <a:buSzPts val="3200"/>
              <a:buNone/>
              <a:defRPr sz="3200"/>
            </a:lvl8pPr>
            <a:lvl9pPr lvl="8" algn="ctr">
              <a:spcBef>
                <a:spcPts val="0"/>
              </a:spcBef>
              <a:spcAft>
                <a:spcPts val="0"/>
              </a:spcAft>
              <a:buSzPts val="3200"/>
              <a:buNone/>
              <a:defRPr sz="3200"/>
            </a:lvl9pPr>
          </a:lstStyle>
          <a:p/>
        </p:txBody>
      </p:sp>
      <p:sp>
        <p:nvSpPr>
          <p:cNvPr id="94" name="Google Shape;94;p8"/>
          <p:cNvSpPr txBox="1"/>
          <p:nvPr>
            <p:ph idx="12" type="sldNum"/>
          </p:nvPr>
        </p:nvSpPr>
        <p:spPr>
          <a:xfrm>
            <a:off x="8390734" y="4543668"/>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bg>
      <p:bgPr>
        <a:solidFill>
          <a:schemeClr val="dk2"/>
        </a:solidFill>
      </p:bgPr>
    </p:bg>
    <p:spTree>
      <p:nvGrpSpPr>
        <p:cNvPr id="95" name="Shape 95"/>
        <p:cNvGrpSpPr/>
        <p:nvPr/>
      </p:nvGrpSpPr>
      <p:grpSpPr>
        <a:xfrm>
          <a:off x="0" y="0"/>
          <a:ext cx="0" cy="0"/>
          <a:chOff x="0" y="0"/>
          <a:chExt cx="0" cy="0"/>
        </a:xfrm>
      </p:grpSpPr>
      <p:sp>
        <p:nvSpPr>
          <p:cNvPr id="96" name="Google Shape;96;p9"/>
          <p:cNvSpPr/>
          <p:nvPr/>
        </p:nvSpPr>
        <p:spPr>
          <a:xfrm flipH="1">
            <a:off x="3582600" y="1550700"/>
            <a:ext cx="5561400" cy="3592800"/>
          </a:xfrm>
          <a:prstGeom prst="rtTriangl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7" name="Google Shape;97;p9"/>
          <p:cNvSpPr/>
          <p:nvPr/>
        </p:nvSpPr>
        <p:spPr>
          <a:xfrm>
            <a:off x="31" y="2824500"/>
            <a:ext cx="7370400" cy="2319000"/>
          </a:xfrm>
          <a:prstGeom prst="rtTriangle">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8" name="Google Shape;98;p9"/>
          <p:cNvSpPr/>
          <p:nvPr/>
        </p:nvSpPr>
        <p:spPr>
          <a:xfrm>
            <a:off x="203225" y="206250"/>
            <a:ext cx="8737500" cy="47310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9" name="Google Shape;99;p9"/>
          <p:cNvSpPr txBox="1"/>
          <p:nvPr>
            <p:ph type="title"/>
          </p:nvPr>
        </p:nvSpPr>
        <p:spPr>
          <a:xfrm>
            <a:off x="819150" y="845600"/>
            <a:ext cx="6424200" cy="7050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100" name="Google Shape;100;p9"/>
          <p:cNvSpPr txBox="1"/>
          <p:nvPr>
            <p:ph idx="1" type="subTitle"/>
          </p:nvPr>
        </p:nvSpPr>
        <p:spPr>
          <a:xfrm>
            <a:off x="819150" y="1550700"/>
            <a:ext cx="5859900" cy="393600"/>
          </a:xfrm>
          <a:prstGeom prst="rect">
            <a:avLst/>
          </a:prstGeom>
        </p:spPr>
        <p:txBody>
          <a:bodyPr anchorCtr="0" anchor="t" bIns="91425" lIns="91425" spcFirstLastPara="1" rIns="91425" wrap="square" tIns="91425">
            <a:normAutofit/>
          </a:bodyPr>
          <a:lstStyle>
            <a:lvl1pPr lvl="0">
              <a:lnSpc>
                <a:spcPct val="100000"/>
              </a:lnSpc>
              <a:spcBef>
                <a:spcPts val="0"/>
              </a:spcBef>
              <a:spcAft>
                <a:spcPts val="0"/>
              </a:spcAft>
              <a:buClr>
                <a:schemeClr val="lt1"/>
              </a:buClr>
              <a:buSzPts val="1600"/>
              <a:buNone/>
              <a:defRPr sz="1600">
                <a:solidFill>
                  <a:schemeClr val="lt1"/>
                </a:solidFill>
              </a:defRPr>
            </a:lvl1pPr>
            <a:lvl2pPr lvl="1">
              <a:lnSpc>
                <a:spcPct val="100000"/>
              </a:lnSpc>
              <a:spcBef>
                <a:spcPts val="0"/>
              </a:spcBef>
              <a:spcAft>
                <a:spcPts val="0"/>
              </a:spcAft>
              <a:buClr>
                <a:schemeClr val="lt1"/>
              </a:buClr>
              <a:buSzPts val="1600"/>
              <a:buNone/>
              <a:defRPr sz="1600">
                <a:solidFill>
                  <a:schemeClr val="lt1"/>
                </a:solidFill>
              </a:defRPr>
            </a:lvl2pPr>
            <a:lvl3pPr lvl="2">
              <a:lnSpc>
                <a:spcPct val="100000"/>
              </a:lnSpc>
              <a:spcBef>
                <a:spcPts val="0"/>
              </a:spcBef>
              <a:spcAft>
                <a:spcPts val="0"/>
              </a:spcAft>
              <a:buClr>
                <a:schemeClr val="lt1"/>
              </a:buClr>
              <a:buSzPts val="1600"/>
              <a:buNone/>
              <a:defRPr sz="1600">
                <a:solidFill>
                  <a:schemeClr val="lt1"/>
                </a:solidFill>
              </a:defRPr>
            </a:lvl3pPr>
            <a:lvl4pPr lvl="3">
              <a:lnSpc>
                <a:spcPct val="100000"/>
              </a:lnSpc>
              <a:spcBef>
                <a:spcPts val="0"/>
              </a:spcBef>
              <a:spcAft>
                <a:spcPts val="0"/>
              </a:spcAft>
              <a:buClr>
                <a:schemeClr val="lt1"/>
              </a:buClr>
              <a:buSzPts val="1600"/>
              <a:buNone/>
              <a:defRPr sz="1600">
                <a:solidFill>
                  <a:schemeClr val="lt1"/>
                </a:solidFill>
              </a:defRPr>
            </a:lvl4pPr>
            <a:lvl5pPr lvl="4">
              <a:lnSpc>
                <a:spcPct val="100000"/>
              </a:lnSpc>
              <a:spcBef>
                <a:spcPts val="0"/>
              </a:spcBef>
              <a:spcAft>
                <a:spcPts val="0"/>
              </a:spcAft>
              <a:buClr>
                <a:schemeClr val="lt1"/>
              </a:buClr>
              <a:buSzPts val="1600"/>
              <a:buNone/>
              <a:defRPr sz="1600">
                <a:solidFill>
                  <a:schemeClr val="lt1"/>
                </a:solidFill>
              </a:defRPr>
            </a:lvl5pPr>
            <a:lvl6pPr lvl="5">
              <a:lnSpc>
                <a:spcPct val="100000"/>
              </a:lnSpc>
              <a:spcBef>
                <a:spcPts val="0"/>
              </a:spcBef>
              <a:spcAft>
                <a:spcPts val="0"/>
              </a:spcAft>
              <a:buClr>
                <a:schemeClr val="lt1"/>
              </a:buClr>
              <a:buSzPts val="1600"/>
              <a:buNone/>
              <a:defRPr sz="1600">
                <a:solidFill>
                  <a:schemeClr val="lt1"/>
                </a:solidFill>
              </a:defRPr>
            </a:lvl6pPr>
            <a:lvl7pPr lvl="6">
              <a:lnSpc>
                <a:spcPct val="100000"/>
              </a:lnSpc>
              <a:spcBef>
                <a:spcPts val="0"/>
              </a:spcBef>
              <a:spcAft>
                <a:spcPts val="0"/>
              </a:spcAft>
              <a:buClr>
                <a:schemeClr val="lt1"/>
              </a:buClr>
              <a:buSzPts val="1600"/>
              <a:buNone/>
              <a:defRPr sz="1600">
                <a:solidFill>
                  <a:schemeClr val="lt1"/>
                </a:solidFill>
              </a:defRPr>
            </a:lvl7pPr>
            <a:lvl8pPr lvl="7">
              <a:lnSpc>
                <a:spcPct val="100000"/>
              </a:lnSpc>
              <a:spcBef>
                <a:spcPts val="0"/>
              </a:spcBef>
              <a:spcAft>
                <a:spcPts val="0"/>
              </a:spcAft>
              <a:buClr>
                <a:schemeClr val="lt1"/>
              </a:buClr>
              <a:buSzPts val="1600"/>
              <a:buNone/>
              <a:defRPr sz="1600">
                <a:solidFill>
                  <a:schemeClr val="lt1"/>
                </a:solidFill>
              </a:defRPr>
            </a:lvl8pPr>
            <a:lvl9pPr lvl="8">
              <a:lnSpc>
                <a:spcPct val="100000"/>
              </a:lnSpc>
              <a:spcBef>
                <a:spcPts val="0"/>
              </a:spcBef>
              <a:spcAft>
                <a:spcPts val="0"/>
              </a:spcAft>
              <a:buClr>
                <a:schemeClr val="lt1"/>
              </a:buClr>
              <a:buSzPts val="1600"/>
              <a:buNone/>
              <a:defRPr sz="1600">
                <a:solidFill>
                  <a:schemeClr val="lt1"/>
                </a:solidFill>
              </a:defRPr>
            </a:lvl9pPr>
          </a:lstStyle>
          <a:p/>
        </p:txBody>
      </p:sp>
      <p:sp>
        <p:nvSpPr>
          <p:cNvPr id="101" name="Google Shape;101;p9"/>
          <p:cNvSpPr txBox="1"/>
          <p:nvPr>
            <p:ph idx="2" type="body"/>
          </p:nvPr>
        </p:nvSpPr>
        <p:spPr>
          <a:xfrm>
            <a:off x="819150" y="2467050"/>
            <a:ext cx="5859900" cy="20955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102" name="Google Shape;102;p9"/>
          <p:cNvSpPr txBox="1"/>
          <p:nvPr>
            <p:ph idx="12" type="sldNum"/>
          </p:nvPr>
        </p:nvSpPr>
        <p:spPr>
          <a:xfrm>
            <a:off x="8390734" y="4543668"/>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bg>
      <p:bgPr>
        <a:solidFill>
          <a:schemeClr val="accent1"/>
        </a:solidFill>
      </p:bgPr>
    </p:bg>
    <p:spTree>
      <p:nvGrpSpPr>
        <p:cNvPr id="103" name="Shape 103"/>
        <p:cNvGrpSpPr/>
        <p:nvPr/>
      </p:nvGrpSpPr>
      <p:grpSpPr>
        <a:xfrm>
          <a:off x="0" y="0"/>
          <a:ext cx="0" cy="0"/>
          <a:chOff x="0" y="0"/>
          <a:chExt cx="0" cy="0"/>
        </a:xfrm>
      </p:grpSpPr>
      <p:sp>
        <p:nvSpPr>
          <p:cNvPr id="104" name="Google Shape;104;p10"/>
          <p:cNvSpPr/>
          <p:nvPr/>
        </p:nvSpPr>
        <p:spPr>
          <a:xfrm>
            <a:off x="31" y="2824500"/>
            <a:ext cx="7370400" cy="2319000"/>
          </a:xfrm>
          <a:prstGeom prst="rtTriangl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5" name="Google Shape;105;p10"/>
          <p:cNvSpPr/>
          <p:nvPr/>
        </p:nvSpPr>
        <p:spPr>
          <a:xfrm flipH="1">
            <a:off x="3582600" y="1550700"/>
            <a:ext cx="5561400" cy="3592800"/>
          </a:xfrm>
          <a:prstGeom prst="rtTriangl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6" name="Google Shape;106;p10"/>
          <p:cNvSpPr/>
          <p:nvPr/>
        </p:nvSpPr>
        <p:spPr>
          <a:xfrm>
            <a:off x="203225" y="206250"/>
            <a:ext cx="8737500" cy="47310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7" name="Google Shape;107;p10"/>
          <p:cNvSpPr txBox="1"/>
          <p:nvPr>
            <p:ph idx="1" type="body"/>
          </p:nvPr>
        </p:nvSpPr>
        <p:spPr>
          <a:xfrm>
            <a:off x="328025" y="4163500"/>
            <a:ext cx="7415100" cy="605100"/>
          </a:xfrm>
          <a:prstGeom prst="rect">
            <a:avLst/>
          </a:prstGeom>
        </p:spPr>
        <p:txBody>
          <a:bodyPr anchorCtr="0" anchor="b" bIns="91425" lIns="91425" spcFirstLastPara="1" rIns="91425" wrap="square" tIns="91425">
            <a:normAutofit/>
          </a:bodyPr>
          <a:lstStyle>
            <a:lvl1pPr indent="-228600" lvl="0" marL="457200">
              <a:lnSpc>
                <a:spcPct val="100000"/>
              </a:lnSpc>
              <a:spcBef>
                <a:spcPts val="0"/>
              </a:spcBef>
              <a:spcAft>
                <a:spcPts val="0"/>
              </a:spcAft>
              <a:buSzPts val="1300"/>
              <a:buNone/>
              <a:defRPr/>
            </a:lvl1pPr>
          </a:lstStyle>
          <a:p/>
        </p:txBody>
      </p:sp>
      <p:sp>
        <p:nvSpPr>
          <p:cNvPr id="108" name="Google Shape;108;p10"/>
          <p:cNvSpPr txBox="1"/>
          <p:nvPr>
            <p:ph idx="12" type="sldNum"/>
          </p:nvPr>
        </p:nvSpPr>
        <p:spPr>
          <a:xfrm>
            <a:off x="8390734" y="4543668"/>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1.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hift">
    <p:bg>
      <p:bgPr>
        <a:solidFill>
          <a:schemeClr val="dk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1pPr>
            <a:lvl2pPr lvl="1">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2pPr>
            <a:lvl3pPr lvl="2">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3pPr>
            <a:lvl4pPr lvl="3">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4pPr>
            <a:lvl5pPr lvl="4">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5pPr>
            <a:lvl6pPr lvl="5">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6pPr>
            <a:lvl7pPr lvl="6">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7pPr>
            <a:lvl8pPr lvl="7">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8pPr>
            <a:lvl9pPr lvl="8">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9pPr>
          </a:lstStyle>
          <a:p/>
        </p:txBody>
      </p:sp>
      <p:sp>
        <p:nvSpPr>
          <p:cNvPr id="7" name="Google Shape;7;p1"/>
          <p:cNvSpPr txBox="1"/>
          <p:nvPr>
            <p:ph idx="1" type="body"/>
          </p:nvPr>
        </p:nvSpPr>
        <p:spPr>
          <a:xfrm>
            <a:off x="311700" y="1152475"/>
            <a:ext cx="8520600" cy="3391200"/>
          </a:xfrm>
          <a:prstGeom prst="rect">
            <a:avLst/>
          </a:prstGeom>
          <a:noFill/>
          <a:ln>
            <a:noFill/>
          </a:ln>
        </p:spPr>
        <p:txBody>
          <a:bodyPr anchorCtr="0" anchor="t" bIns="91425" lIns="91425" spcFirstLastPara="1" rIns="91425" wrap="square" tIns="91425">
            <a:normAutofit/>
          </a:bodyPr>
          <a:lstStyle>
            <a:lvl1pPr indent="-311150" lvl="0" marL="457200">
              <a:lnSpc>
                <a:spcPct val="115000"/>
              </a:lnSpc>
              <a:spcBef>
                <a:spcPts val="0"/>
              </a:spcBef>
              <a:spcAft>
                <a:spcPts val="0"/>
              </a:spcAft>
              <a:buClr>
                <a:schemeClr val="dk2"/>
              </a:buClr>
              <a:buSzPts val="1300"/>
              <a:buFont typeface="Calibri"/>
              <a:buChar char="●"/>
              <a:defRPr sz="1300">
                <a:solidFill>
                  <a:schemeClr val="dk2"/>
                </a:solidFill>
                <a:latin typeface="Calibri"/>
                <a:ea typeface="Calibri"/>
                <a:cs typeface="Calibri"/>
                <a:sym typeface="Calibri"/>
              </a:defRPr>
            </a:lvl1pPr>
            <a:lvl2pPr indent="-298450" lvl="1" marL="91440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2pPr>
            <a:lvl3pPr indent="-298450" lvl="2" marL="137160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3pPr>
            <a:lvl4pPr indent="-298450" lvl="3" marL="182880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4pPr>
            <a:lvl5pPr indent="-298450" lvl="4" marL="228600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5pPr>
            <a:lvl6pPr indent="-298450" lvl="5" marL="274320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6pPr>
            <a:lvl7pPr indent="-298450" lvl="6" marL="320040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7pPr>
            <a:lvl8pPr indent="-298450" lvl="7" marL="365760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8pPr>
            <a:lvl9pPr indent="-298450" lvl="8" marL="411480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9pPr>
          </a:lstStyle>
          <a:p/>
        </p:txBody>
      </p:sp>
      <p:sp>
        <p:nvSpPr>
          <p:cNvPr id="8" name="Google Shape;8;p1"/>
          <p:cNvSpPr txBox="1"/>
          <p:nvPr>
            <p:ph idx="12" type="sldNum"/>
          </p:nvPr>
        </p:nvSpPr>
        <p:spPr>
          <a:xfrm>
            <a:off x="8390734" y="4543668"/>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latin typeface="Nunito"/>
                <a:ea typeface="Nunito"/>
                <a:cs typeface="Nunito"/>
                <a:sym typeface="Nunito"/>
              </a:defRPr>
            </a:lvl1pPr>
            <a:lvl2pPr lvl="1" algn="r">
              <a:buNone/>
              <a:defRPr sz="1000">
                <a:solidFill>
                  <a:schemeClr val="dk2"/>
                </a:solidFill>
                <a:latin typeface="Nunito"/>
                <a:ea typeface="Nunito"/>
                <a:cs typeface="Nunito"/>
                <a:sym typeface="Nunito"/>
              </a:defRPr>
            </a:lvl2pPr>
            <a:lvl3pPr lvl="2" algn="r">
              <a:buNone/>
              <a:defRPr sz="1000">
                <a:solidFill>
                  <a:schemeClr val="dk2"/>
                </a:solidFill>
                <a:latin typeface="Nunito"/>
                <a:ea typeface="Nunito"/>
                <a:cs typeface="Nunito"/>
                <a:sym typeface="Nunito"/>
              </a:defRPr>
            </a:lvl3pPr>
            <a:lvl4pPr lvl="3" algn="r">
              <a:buNone/>
              <a:defRPr sz="1000">
                <a:solidFill>
                  <a:schemeClr val="dk2"/>
                </a:solidFill>
                <a:latin typeface="Nunito"/>
                <a:ea typeface="Nunito"/>
                <a:cs typeface="Nunito"/>
                <a:sym typeface="Nunito"/>
              </a:defRPr>
            </a:lvl4pPr>
            <a:lvl5pPr lvl="4" algn="r">
              <a:buNone/>
              <a:defRPr sz="1000">
                <a:solidFill>
                  <a:schemeClr val="dk2"/>
                </a:solidFill>
                <a:latin typeface="Nunito"/>
                <a:ea typeface="Nunito"/>
                <a:cs typeface="Nunito"/>
                <a:sym typeface="Nunito"/>
              </a:defRPr>
            </a:lvl5pPr>
            <a:lvl6pPr lvl="5" algn="r">
              <a:buNone/>
              <a:defRPr sz="1000">
                <a:solidFill>
                  <a:schemeClr val="dk2"/>
                </a:solidFill>
                <a:latin typeface="Nunito"/>
                <a:ea typeface="Nunito"/>
                <a:cs typeface="Nunito"/>
                <a:sym typeface="Nunito"/>
              </a:defRPr>
            </a:lvl6pPr>
            <a:lvl7pPr lvl="6" algn="r">
              <a:buNone/>
              <a:defRPr sz="1000">
                <a:solidFill>
                  <a:schemeClr val="dk2"/>
                </a:solidFill>
                <a:latin typeface="Nunito"/>
                <a:ea typeface="Nunito"/>
                <a:cs typeface="Nunito"/>
                <a:sym typeface="Nunito"/>
              </a:defRPr>
            </a:lvl7pPr>
            <a:lvl8pPr lvl="7" algn="r">
              <a:buNone/>
              <a:defRPr sz="1000">
                <a:solidFill>
                  <a:schemeClr val="dk2"/>
                </a:solidFill>
                <a:latin typeface="Nunito"/>
                <a:ea typeface="Nunito"/>
                <a:cs typeface="Nunito"/>
                <a:sym typeface="Nunito"/>
              </a:defRPr>
            </a:lvl8pPr>
            <a:lvl9pPr lvl="8" algn="r">
              <a:buNone/>
              <a:defRPr sz="1000">
                <a:solidFill>
                  <a:schemeClr val="dk2"/>
                </a:solidFill>
                <a:latin typeface="Nunito"/>
                <a:ea typeface="Nunito"/>
                <a:cs typeface="Nunito"/>
                <a:sym typeface="Nunito"/>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10.png"/><Relationship Id="rId4" Type="http://schemas.openxmlformats.org/officeDocument/2006/relationships/hyperlink" Target="http://drive.google.com/file/d/122ctWYyYIBTGBlOUhBXe6RYy_zsIyrKO/view" TargetMode="External"/><Relationship Id="rId5" Type="http://schemas.openxmlformats.org/officeDocument/2006/relationships/image" Target="../media/image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3.png"/><Relationship Id="rId4" Type="http://schemas.openxmlformats.org/officeDocument/2006/relationships/hyperlink" Target="http://drive.google.com/file/d/16u-J-eQIdmCptjpyqjiz136UE-g-Qdhv/view" TargetMode="External"/><Relationship Id="rId5" Type="http://schemas.openxmlformats.org/officeDocument/2006/relationships/image" Target="../media/image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10.png"/><Relationship Id="rId4" Type="http://schemas.openxmlformats.org/officeDocument/2006/relationships/hyperlink" Target="http://drive.google.com/file/d/1RYzeTbZlH3WJzzeiw6S1gBI4SZD-tw7E/view" TargetMode="External"/><Relationship Id="rId5" Type="http://schemas.openxmlformats.org/officeDocument/2006/relationships/image" Target="../media/image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10.png"/><Relationship Id="rId4" Type="http://schemas.openxmlformats.org/officeDocument/2006/relationships/hyperlink" Target="http://drive.google.com/file/d/14eOTr0ANU0Y7Sut_RQNRp3jE5fOX0WT7/view" TargetMode="External"/><Relationship Id="rId5" Type="http://schemas.openxmlformats.org/officeDocument/2006/relationships/image" Target="../media/image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11.png"/><Relationship Id="rId4" Type="http://schemas.openxmlformats.org/officeDocument/2006/relationships/image" Target="../media/image10.png"/><Relationship Id="rId5" Type="http://schemas.openxmlformats.org/officeDocument/2006/relationships/hyperlink" Target="http://drive.google.com/file/d/19rMbVF14iBdegA5FCaWCO6X9HGl96-61/view" TargetMode="External"/><Relationship Id="rId6" Type="http://schemas.openxmlformats.org/officeDocument/2006/relationships/image" Target="../media/image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7.xml"/><Relationship Id="rId3" Type="http://schemas.openxmlformats.org/officeDocument/2006/relationships/image" Target="../media/image21.png"/><Relationship Id="rId4" Type="http://schemas.openxmlformats.org/officeDocument/2006/relationships/image" Target="../media/image3.png"/><Relationship Id="rId5" Type="http://schemas.openxmlformats.org/officeDocument/2006/relationships/hyperlink" Target="http://drive.google.com/file/d/1LT6BOIdPPsdfnoX7gKxEE1TpWfLtSs-g/view" TargetMode="External"/><Relationship Id="rId6" Type="http://schemas.openxmlformats.org/officeDocument/2006/relationships/image" Target="../media/image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8.xml"/><Relationship Id="rId3" Type="http://schemas.openxmlformats.org/officeDocument/2006/relationships/image" Target="../media/image24.png"/><Relationship Id="rId4" Type="http://schemas.openxmlformats.org/officeDocument/2006/relationships/image" Target="../media/image3.png"/><Relationship Id="rId5" Type="http://schemas.openxmlformats.org/officeDocument/2006/relationships/hyperlink" Target="http://drive.google.com/file/d/13o5XWkn_D_QVYdIIkqoy7aQgsVoKgMc_/view" TargetMode="External"/><Relationship Id="rId6" Type="http://schemas.openxmlformats.org/officeDocument/2006/relationships/image" Target="../media/image1.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9.xml"/><Relationship Id="rId3" Type="http://schemas.openxmlformats.org/officeDocument/2006/relationships/hyperlink" Target="https://web.mit.edu/6.101/www/s2020/projects/colinpc_Project_Final_Report.pdf" TargetMode="External"/><Relationship Id="rId4" Type="http://schemas.openxmlformats.org/officeDocument/2006/relationships/image" Target="../media/image17.png"/><Relationship Id="rId5" Type="http://schemas.openxmlformats.org/officeDocument/2006/relationships/image" Target="../media/image3.png"/><Relationship Id="rId6" Type="http://schemas.openxmlformats.org/officeDocument/2006/relationships/hyperlink" Target="http://drive.google.com/file/d/1JLPtRmxdxCPlkt3HlleULmhgG4oG7ISl/view" TargetMode="External"/><Relationship Id="rId7"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8.png"/><Relationship Id="rId5" Type="http://schemas.openxmlformats.org/officeDocument/2006/relationships/hyperlink" Target="http://drive.google.com/file/d/12QhuzIfKPeUEUaTK-9Y_6D2OY1emSt9B/view" TargetMode="External"/><Relationship Id="rId6" Type="http://schemas.openxmlformats.org/officeDocument/2006/relationships/image" Target="../media/image1.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0.xml"/><Relationship Id="rId3" Type="http://schemas.openxmlformats.org/officeDocument/2006/relationships/image" Target="../media/image19.png"/><Relationship Id="rId4" Type="http://schemas.openxmlformats.org/officeDocument/2006/relationships/image" Target="../media/image3.png"/><Relationship Id="rId5" Type="http://schemas.openxmlformats.org/officeDocument/2006/relationships/hyperlink" Target="http://drive.google.com/file/d/1sJGExWQm1486hHj71qjJJLnf7c3AxsW4/view" TargetMode="External"/><Relationship Id="rId6" Type="http://schemas.openxmlformats.org/officeDocument/2006/relationships/image" Target="../media/image1.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1.xml"/><Relationship Id="rId3" Type="http://schemas.openxmlformats.org/officeDocument/2006/relationships/image" Target="../media/image16.png"/><Relationship Id="rId4" Type="http://schemas.openxmlformats.org/officeDocument/2006/relationships/image" Target="../media/image30.png"/><Relationship Id="rId5" Type="http://schemas.openxmlformats.org/officeDocument/2006/relationships/image" Target="../media/image3.png"/><Relationship Id="rId6" Type="http://schemas.openxmlformats.org/officeDocument/2006/relationships/hyperlink" Target="http://drive.google.com/file/d/1hWiTC3RV338AkbXRcKnOnJknV7yfDFTs/view" TargetMode="External"/><Relationship Id="rId7" Type="http://schemas.openxmlformats.org/officeDocument/2006/relationships/image" Target="../media/image1.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2.xml"/><Relationship Id="rId3" Type="http://schemas.openxmlformats.org/officeDocument/2006/relationships/image" Target="../media/image13.png"/><Relationship Id="rId4" Type="http://schemas.openxmlformats.org/officeDocument/2006/relationships/image" Target="../media/image18.png"/><Relationship Id="rId5" Type="http://schemas.openxmlformats.org/officeDocument/2006/relationships/image" Target="../media/image8.png"/><Relationship Id="rId6" Type="http://schemas.openxmlformats.org/officeDocument/2006/relationships/hyperlink" Target="http://drive.google.com/file/d/10K3oboWdH158MTNPEthThY34OgPih97E/view" TargetMode="External"/><Relationship Id="rId7" Type="http://schemas.openxmlformats.org/officeDocument/2006/relationships/image" Target="../media/image1.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3.xml"/><Relationship Id="rId3" Type="http://schemas.openxmlformats.org/officeDocument/2006/relationships/image" Target="../media/image26.jpg"/><Relationship Id="rId4" Type="http://schemas.openxmlformats.org/officeDocument/2006/relationships/image" Target="../media/image25.png"/><Relationship Id="rId5" Type="http://schemas.openxmlformats.org/officeDocument/2006/relationships/image" Target="../media/image8.png"/><Relationship Id="rId6" Type="http://schemas.openxmlformats.org/officeDocument/2006/relationships/hyperlink" Target="http://drive.google.com/file/d/1shodKbD_Nj5lg_IjULd6x8iT9SWIFtMJ/view" TargetMode="External"/><Relationship Id="rId7" Type="http://schemas.openxmlformats.org/officeDocument/2006/relationships/image" Target="../media/image1.png"/><Relationship Id="rId8" Type="http://schemas.openxmlformats.org/officeDocument/2006/relationships/image" Target="../media/image15.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 Id="rId3" Type="http://schemas.openxmlformats.org/officeDocument/2006/relationships/image" Target="../media/image23.png"/><Relationship Id="rId4" Type="http://schemas.openxmlformats.org/officeDocument/2006/relationships/image" Target="../media/image20.png"/><Relationship Id="rId5" Type="http://schemas.openxmlformats.org/officeDocument/2006/relationships/image" Target="../media/image5.png"/><Relationship Id="rId6" Type="http://schemas.openxmlformats.org/officeDocument/2006/relationships/hyperlink" Target="http://drive.google.com/file/d/14MW1mqMJMLE_MgkZfSFSzdiGniXbohdY/view" TargetMode="External"/><Relationship Id="rId7" Type="http://schemas.openxmlformats.org/officeDocument/2006/relationships/image" Target="../media/image1.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 Id="rId3" Type="http://schemas.openxmlformats.org/officeDocument/2006/relationships/image" Target="../media/image31.png"/><Relationship Id="rId4" Type="http://schemas.openxmlformats.org/officeDocument/2006/relationships/image" Target="../media/image8.png"/><Relationship Id="rId5" Type="http://schemas.openxmlformats.org/officeDocument/2006/relationships/hyperlink" Target="http://drive.google.com/file/d/1U4wJ_Cz5y_mYIvOBgy6DlO80qLCD8Fym/view" TargetMode="External"/><Relationship Id="rId6" Type="http://schemas.openxmlformats.org/officeDocument/2006/relationships/image" Target="../media/image1.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7.xml"/><Relationship Id="rId3" Type="http://schemas.openxmlformats.org/officeDocument/2006/relationships/image" Target="../media/image10.png"/><Relationship Id="rId4" Type="http://schemas.openxmlformats.org/officeDocument/2006/relationships/hyperlink" Target="http://drive.google.com/file/d/1GzcicbNCweSKSj3fLEzaMpL40gNHW0uy/view" TargetMode="External"/><Relationship Id="rId5" Type="http://schemas.openxmlformats.org/officeDocument/2006/relationships/image" Target="../media/image1.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8.xml"/><Relationship Id="rId3" Type="http://schemas.openxmlformats.org/officeDocument/2006/relationships/image" Target="../media/image10.png"/><Relationship Id="rId4" Type="http://schemas.openxmlformats.org/officeDocument/2006/relationships/image" Target="../media/image34.png"/><Relationship Id="rId5" Type="http://schemas.openxmlformats.org/officeDocument/2006/relationships/image" Target="../media/image35.png"/><Relationship Id="rId6" Type="http://schemas.openxmlformats.org/officeDocument/2006/relationships/hyperlink" Target="http://drive.google.com/file/d/1f3MSGJ8Bojfd8oFBH_TxTLBTVZTzfMhb/view" TargetMode="External"/><Relationship Id="rId7" Type="http://schemas.openxmlformats.org/officeDocument/2006/relationships/image" Target="../media/image1.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9.xml"/><Relationship Id="rId3" Type="http://schemas.openxmlformats.org/officeDocument/2006/relationships/image" Target="../media/image10.png"/><Relationship Id="rId4" Type="http://schemas.openxmlformats.org/officeDocument/2006/relationships/image" Target="../media/image9.png"/><Relationship Id="rId5" Type="http://schemas.openxmlformats.org/officeDocument/2006/relationships/image" Target="../media/image22.png"/><Relationship Id="rId6" Type="http://schemas.openxmlformats.org/officeDocument/2006/relationships/hyperlink" Target="http://drive.google.com/file/d/19lFSUiT8BoAMDQ_hVWCYVt8gVdPPlvMu/view" TargetMode="External"/><Relationship Id="rId7"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8.png"/><Relationship Id="rId4" Type="http://schemas.openxmlformats.org/officeDocument/2006/relationships/hyperlink" Target="http://drive.google.com/file/d/1FuCP-O1UoFuxr0TXrWrFQR4VxZkdATla/view" TargetMode="External"/><Relationship Id="rId5" Type="http://schemas.openxmlformats.org/officeDocument/2006/relationships/image" Target="../media/image1.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0.xml"/><Relationship Id="rId3" Type="http://schemas.openxmlformats.org/officeDocument/2006/relationships/image" Target="../media/image10.png"/><Relationship Id="rId4" Type="http://schemas.openxmlformats.org/officeDocument/2006/relationships/image" Target="../media/image29.png"/><Relationship Id="rId5" Type="http://schemas.openxmlformats.org/officeDocument/2006/relationships/image" Target="../media/image27.png"/><Relationship Id="rId6" Type="http://schemas.openxmlformats.org/officeDocument/2006/relationships/hyperlink" Target="http://drive.google.com/file/d/1FtNhBA-b9V64xNAgtXHA9zHWSh19TxCX/view" TargetMode="External"/><Relationship Id="rId7" Type="http://schemas.openxmlformats.org/officeDocument/2006/relationships/image" Target="../media/image1.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1.xml"/><Relationship Id="rId3" Type="http://schemas.openxmlformats.org/officeDocument/2006/relationships/image" Target="../media/image32.png"/><Relationship Id="rId4" Type="http://schemas.openxmlformats.org/officeDocument/2006/relationships/image" Target="../media/image33.png"/><Relationship Id="rId5" Type="http://schemas.openxmlformats.org/officeDocument/2006/relationships/image" Target="../media/image5.png"/><Relationship Id="rId6" Type="http://schemas.openxmlformats.org/officeDocument/2006/relationships/hyperlink" Target="http://drive.google.com/file/d/11FqAbUL90dw-QchaGU-kCSpZLg7527Pd/view" TargetMode="External"/><Relationship Id="rId7" Type="http://schemas.openxmlformats.org/officeDocument/2006/relationships/image" Target="../media/image1.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2.xml"/><Relationship Id="rId3" Type="http://schemas.openxmlformats.org/officeDocument/2006/relationships/image" Target="../media/image36.png"/><Relationship Id="rId4" Type="http://schemas.openxmlformats.org/officeDocument/2006/relationships/image" Target="../media/image37.png"/><Relationship Id="rId5" Type="http://schemas.openxmlformats.org/officeDocument/2006/relationships/image" Target="../media/image5.png"/><Relationship Id="rId6" Type="http://schemas.openxmlformats.org/officeDocument/2006/relationships/hyperlink" Target="http://drive.google.com/file/d/1zow0Ywx3kgaO1e9BiSWUbu3__YtJCqMS/view" TargetMode="External"/><Relationship Id="rId7" Type="http://schemas.openxmlformats.org/officeDocument/2006/relationships/image" Target="../media/image1.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3.xml"/><Relationship Id="rId3" Type="http://schemas.openxmlformats.org/officeDocument/2006/relationships/image" Target="../media/image3.png"/><Relationship Id="rId4" Type="http://schemas.openxmlformats.org/officeDocument/2006/relationships/hyperlink" Target="http://drive.google.com/file/d/1ngbFyPvKPEqpFrgKcZ6Cf6X_SJjdZbEf/view" TargetMode="External"/><Relationship Id="rId5" Type="http://schemas.openxmlformats.org/officeDocument/2006/relationships/image" Target="../media/image1.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4.xml"/><Relationship Id="rId3" Type="http://schemas.openxmlformats.org/officeDocument/2006/relationships/image" Target="../media/image5.png"/><Relationship Id="rId4" Type="http://schemas.openxmlformats.org/officeDocument/2006/relationships/hyperlink" Target="http://drive.google.com/file/d/13_PoI6XaLv3157Ekx2u51nrn1K_ucu_6/view" TargetMode="External"/><Relationship Id="rId5" Type="http://schemas.openxmlformats.org/officeDocument/2006/relationships/image" Target="../media/image1.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5.xml"/><Relationship Id="rId3" Type="http://schemas.openxmlformats.org/officeDocument/2006/relationships/image" Target="../media/image5.png"/><Relationship Id="rId4" Type="http://schemas.openxmlformats.org/officeDocument/2006/relationships/hyperlink" Target="http://drive.google.com/file/d/11nntJMePt96bOoCY0ZMinLlXs-IIeDjW/view" TargetMode="External"/><Relationship Id="rId5" Type="http://schemas.openxmlformats.org/officeDocument/2006/relationships/image" Target="../media/image1.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6.xml"/><Relationship Id="rId3" Type="http://schemas.openxmlformats.org/officeDocument/2006/relationships/image" Target="../media/image5.png"/><Relationship Id="rId4" Type="http://schemas.openxmlformats.org/officeDocument/2006/relationships/hyperlink" Target="http://drive.google.com/file/d/1HyV4tIoQLjpL_hSMC52q59iuNMcBbMqk/view" TargetMode="External"/><Relationship Id="rId5" Type="http://schemas.openxmlformats.org/officeDocument/2006/relationships/image" Target="../media/image1.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8.png"/><Relationship Id="rId4" Type="http://schemas.openxmlformats.org/officeDocument/2006/relationships/hyperlink" Target="http://drive.google.com/file/d/1R9tmusYM54fN4s4i28mMRjxwh7HIWS1R/view" TargetMode="External"/><Relationship Id="rId5"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14.png"/><Relationship Id="rId4" Type="http://schemas.openxmlformats.org/officeDocument/2006/relationships/image" Target="../media/image12.png"/><Relationship Id="rId5" Type="http://schemas.openxmlformats.org/officeDocument/2006/relationships/image" Target="../media/image8.png"/><Relationship Id="rId6" Type="http://schemas.openxmlformats.org/officeDocument/2006/relationships/hyperlink" Target="http://drive.google.com/file/d/1i_8PDwQ9ALmTuVdy0RzQcpTf7BBUgqQg/view" TargetMode="External"/><Relationship Id="rId7"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6.gif"/><Relationship Id="rId4" Type="http://schemas.openxmlformats.org/officeDocument/2006/relationships/image" Target="../media/image8.png"/><Relationship Id="rId5" Type="http://schemas.openxmlformats.org/officeDocument/2006/relationships/image" Target="../media/image5.png"/><Relationship Id="rId6" Type="http://schemas.openxmlformats.org/officeDocument/2006/relationships/hyperlink" Target="http://drive.google.com/file/d/1LBweks9JhBk0mgRLBF2NSy5XoEFIFXF1/view" TargetMode="External"/><Relationship Id="rId7"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8.png"/><Relationship Id="rId4" Type="http://schemas.openxmlformats.org/officeDocument/2006/relationships/image" Target="../media/image5.png"/><Relationship Id="rId5" Type="http://schemas.openxmlformats.org/officeDocument/2006/relationships/image" Target="../media/image9.png"/><Relationship Id="rId6" Type="http://schemas.openxmlformats.org/officeDocument/2006/relationships/hyperlink" Target="http://drive.google.com/file/d/1Q8l2OumV5AoTwK1t8VlG3caltBJ-Jibf/view" TargetMode="External"/><Relationship Id="rId7"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8.png"/><Relationship Id="rId4" Type="http://schemas.openxmlformats.org/officeDocument/2006/relationships/hyperlink" Target="http://drive.google.com/file/d/1e5whzbCHgnevAtmgV_tvJJZ2UbwYSfpu/view" TargetMode="External"/><Relationship Id="rId5" Type="http://schemas.openxmlformats.org/officeDocument/2006/relationships/image" Target="../media/image1.png"/><Relationship Id="rId6" Type="http://schemas.openxmlformats.org/officeDocument/2006/relationships/image" Target="../media/image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4.png"/><Relationship Id="rId4" Type="http://schemas.openxmlformats.org/officeDocument/2006/relationships/image" Target="../media/image8.png"/><Relationship Id="rId5" Type="http://schemas.openxmlformats.org/officeDocument/2006/relationships/hyperlink" Target="http://drive.google.com/file/d/19yvERbvP_is8OfW5izNUWBsRjkfuGs8c/view" TargetMode="External"/><Relationship Id="rId6"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 name="Shape 133"/>
        <p:cNvGrpSpPr/>
        <p:nvPr/>
      </p:nvGrpSpPr>
      <p:grpSpPr>
        <a:xfrm>
          <a:off x="0" y="0"/>
          <a:ext cx="0" cy="0"/>
          <a:chOff x="0" y="0"/>
          <a:chExt cx="0" cy="0"/>
        </a:xfrm>
      </p:grpSpPr>
      <p:sp>
        <p:nvSpPr>
          <p:cNvPr id="134" name="Google Shape;134;p14"/>
          <p:cNvSpPr txBox="1"/>
          <p:nvPr>
            <p:ph type="ctrTitle"/>
          </p:nvPr>
        </p:nvSpPr>
        <p:spPr>
          <a:xfrm>
            <a:off x="1858703" y="1822833"/>
            <a:ext cx="5361300" cy="14481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lang="en"/>
              <a:t>FRGB Instrument Lights</a:t>
            </a:r>
            <a:endParaRPr/>
          </a:p>
        </p:txBody>
      </p:sp>
      <p:sp>
        <p:nvSpPr>
          <p:cNvPr id="135" name="Google Shape;135;p14"/>
          <p:cNvSpPr txBox="1"/>
          <p:nvPr>
            <p:ph idx="1" type="subTitle"/>
          </p:nvPr>
        </p:nvSpPr>
        <p:spPr>
          <a:xfrm>
            <a:off x="352950" y="3184575"/>
            <a:ext cx="8520600" cy="828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SzPts val="275"/>
              <a:buNone/>
            </a:pPr>
            <a:r>
              <a:rPr lang="en" sz="1200"/>
              <a:t>Group 25</a:t>
            </a:r>
            <a:endParaRPr sz="1200"/>
          </a:p>
          <a:p>
            <a:pPr indent="0" lvl="0" marL="0" rtl="0" algn="ctr">
              <a:spcBef>
                <a:spcPts val="0"/>
              </a:spcBef>
              <a:spcAft>
                <a:spcPts val="0"/>
              </a:spcAft>
              <a:buSzPts val="275"/>
              <a:buNone/>
            </a:pPr>
            <a:r>
              <a:t/>
            </a:r>
            <a:endParaRPr sz="1200"/>
          </a:p>
          <a:p>
            <a:pPr indent="0" lvl="0" marL="0" rtl="0" algn="ctr">
              <a:spcBef>
                <a:spcPts val="0"/>
              </a:spcBef>
              <a:spcAft>
                <a:spcPts val="0"/>
              </a:spcAft>
              <a:buSzPts val="275"/>
              <a:buNone/>
            </a:pPr>
            <a:r>
              <a:rPr lang="en" sz="1200"/>
              <a:t>Sponsored By:</a:t>
            </a:r>
            <a:endParaRPr sz="1200"/>
          </a:p>
          <a:p>
            <a:pPr indent="0" lvl="0" marL="0" rtl="0" algn="ctr">
              <a:spcBef>
                <a:spcPts val="0"/>
              </a:spcBef>
              <a:spcAft>
                <a:spcPts val="0"/>
              </a:spcAft>
              <a:buSzPts val="275"/>
              <a:buNone/>
            </a:pPr>
            <a:r>
              <a:rPr lang="en" sz="1200"/>
              <a:t>Dr. Rick Leinecker</a:t>
            </a:r>
            <a:endParaRPr sz="1200"/>
          </a:p>
          <a:p>
            <a:pPr indent="0" lvl="0" marL="0" rtl="0" algn="ctr">
              <a:spcBef>
                <a:spcPts val="0"/>
              </a:spcBef>
              <a:spcAft>
                <a:spcPts val="0"/>
              </a:spcAft>
              <a:buSzPts val="275"/>
              <a:buNone/>
            </a:pPr>
            <a:r>
              <a:t/>
            </a:r>
            <a:endParaRPr sz="70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0" name="Shape 210"/>
        <p:cNvGrpSpPr/>
        <p:nvPr/>
      </p:nvGrpSpPr>
      <p:grpSpPr>
        <a:xfrm>
          <a:off x="0" y="0"/>
          <a:ext cx="0" cy="0"/>
          <a:chOff x="0" y="0"/>
          <a:chExt cx="0" cy="0"/>
        </a:xfrm>
      </p:grpSpPr>
      <p:sp>
        <p:nvSpPr>
          <p:cNvPr id="211" name="Google Shape;211;p23"/>
          <p:cNvSpPr txBox="1"/>
          <p:nvPr>
            <p:ph type="title"/>
          </p:nvPr>
        </p:nvSpPr>
        <p:spPr>
          <a:xfrm>
            <a:off x="311700" y="434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Component Selection</a:t>
            </a:r>
            <a:endParaRPr/>
          </a:p>
        </p:txBody>
      </p:sp>
      <p:sp>
        <p:nvSpPr>
          <p:cNvPr id="212" name="Google Shape;212;p23"/>
          <p:cNvSpPr txBox="1"/>
          <p:nvPr>
            <p:ph idx="1" type="body"/>
          </p:nvPr>
        </p:nvSpPr>
        <p:spPr>
          <a:xfrm>
            <a:off x="311700" y="1113775"/>
            <a:ext cx="8520600" cy="3416400"/>
          </a:xfrm>
          <a:prstGeom prst="rect">
            <a:avLst/>
          </a:prstGeom>
        </p:spPr>
        <p:txBody>
          <a:bodyPr anchorCtr="0" anchor="t" bIns="91425" lIns="91425" spcFirstLastPara="1" rIns="91425" wrap="square" tIns="91425">
            <a:normAutofit/>
          </a:bodyPr>
          <a:lstStyle/>
          <a:p>
            <a:pPr indent="-323850" lvl="0" marL="457200" rtl="0" algn="l">
              <a:spcBef>
                <a:spcPts val="0"/>
              </a:spcBef>
              <a:spcAft>
                <a:spcPts val="0"/>
              </a:spcAft>
              <a:buSzPts val="1500"/>
              <a:buChar char="●"/>
            </a:pPr>
            <a:r>
              <a:rPr lang="en" sz="1500"/>
              <a:t>Microcontroller</a:t>
            </a:r>
            <a:endParaRPr sz="1500"/>
          </a:p>
          <a:p>
            <a:pPr indent="-323850" lvl="0" marL="457200" rtl="0" algn="l">
              <a:spcBef>
                <a:spcPts val="0"/>
              </a:spcBef>
              <a:spcAft>
                <a:spcPts val="0"/>
              </a:spcAft>
              <a:buSzPts val="1500"/>
              <a:buChar char="●"/>
            </a:pPr>
            <a:r>
              <a:rPr lang="en" sz="1500"/>
              <a:t>Analog-to-Digital Converter</a:t>
            </a:r>
            <a:endParaRPr sz="1500"/>
          </a:p>
          <a:p>
            <a:pPr indent="-323850" lvl="0" marL="457200" rtl="0" algn="l">
              <a:spcBef>
                <a:spcPts val="0"/>
              </a:spcBef>
              <a:spcAft>
                <a:spcPts val="0"/>
              </a:spcAft>
              <a:buSzPts val="1500"/>
              <a:buChar char="●"/>
            </a:pPr>
            <a:r>
              <a:rPr lang="en" sz="1500"/>
              <a:t>LED Strips</a:t>
            </a:r>
            <a:endParaRPr sz="1500"/>
          </a:p>
          <a:p>
            <a:pPr indent="0" lvl="0" marL="0" rtl="0" algn="l">
              <a:spcBef>
                <a:spcPts val="1200"/>
              </a:spcBef>
              <a:spcAft>
                <a:spcPts val="1200"/>
              </a:spcAft>
              <a:buNone/>
            </a:pPr>
            <a:r>
              <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6" name="Shape 216"/>
        <p:cNvGrpSpPr/>
        <p:nvPr/>
      </p:nvGrpSpPr>
      <p:grpSpPr>
        <a:xfrm>
          <a:off x="0" y="0"/>
          <a:ext cx="0" cy="0"/>
          <a:chOff x="0" y="0"/>
          <a:chExt cx="0" cy="0"/>
        </a:xfrm>
      </p:grpSpPr>
      <p:sp>
        <p:nvSpPr>
          <p:cNvPr id="217" name="Google Shape;217;p24"/>
          <p:cNvSpPr txBox="1"/>
          <p:nvPr>
            <p:ph type="title"/>
          </p:nvPr>
        </p:nvSpPr>
        <p:spPr>
          <a:xfrm>
            <a:off x="819150" y="845600"/>
            <a:ext cx="7505700" cy="954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Microcontroller Comparisons</a:t>
            </a:r>
            <a:endParaRPr/>
          </a:p>
        </p:txBody>
      </p:sp>
      <p:graphicFrame>
        <p:nvGraphicFramePr>
          <p:cNvPr id="218" name="Google Shape;218;p24"/>
          <p:cNvGraphicFramePr/>
          <p:nvPr/>
        </p:nvGraphicFramePr>
        <p:xfrm>
          <a:off x="952500" y="1677500"/>
          <a:ext cx="3000000" cy="3000000"/>
        </p:xfrm>
        <a:graphic>
          <a:graphicData uri="http://schemas.openxmlformats.org/drawingml/2006/table">
            <a:tbl>
              <a:tblPr>
                <a:noFill/>
                <a:tableStyleId>{A6798330-D847-4B58-B356-07B2E0B77AB3}</a:tableStyleId>
              </a:tblPr>
              <a:tblGrid>
                <a:gridCol w="1809750"/>
                <a:gridCol w="1809750"/>
                <a:gridCol w="1809750"/>
                <a:gridCol w="1809750"/>
              </a:tblGrid>
              <a:tr h="381000">
                <a:tc>
                  <a:txBody>
                    <a:bodyPr/>
                    <a:lstStyle/>
                    <a:p>
                      <a:pPr indent="0" lvl="0" marL="0" rtl="0" algn="l">
                        <a:spcBef>
                          <a:spcPts val="0"/>
                        </a:spcBef>
                        <a:spcAft>
                          <a:spcPts val="0"/>
                        </a:spcAft>
                        <a:buNone/>
                      </a:pPr>
                      <a:r>
                        <a:t/>
                      </a:r>
                      <a:endParaRPr/>
                    </a:p>
                  </a:txBody>
                  <a:tcPr marT="91425" marB="91425" marR="91425" marL="91425">
                    <a:lnL cap="flat" cmpd="sng" w="9525">
                      <a:solidFill>
                        <a:srgbClr val="202122"/>
                      </a:solidFill>
                      <a:prstDash val="solid"/>
                      <a:round/>
                      <a:headEnd len="sm" w="sm" type="none"/>
                      <a:tailEnd len="sm" w="sm" type="none"/>
                    </a:lnL>
                    <a:lnR cap="flat" cmpd="sng" w="9525">
                      <a:solidFill>
                        <a:srgbClr val="202122"/>
                      </a:solidFill>
                      <a:prstDash val="solid"/>
                      <a:round/>
                      <a:headEnd len="sm" w="sm" type="none"/>
                      <a:tailEnd len="sm" w="sm" type="none"/>
                    </a:lnR>
                    <a:lnT cap="flat" cmpd="sng" w="9525">
                      <a:solidFill>
                        <a:srgbClr val="202122"/>
                      </a:solidFill>
                      <a:prstDash val="solid"/>
                      <a:round/>
                      <a:headEnd len="sm" w="sm" type="none"/>
                      <a:tailEnd len="sm" w="sm" type="none"/>
                    </a:lnT>
                    <a:lnB cap="flat" cmpd="sng" w="9525">
                      <a:solidFill>
                        <a:srgbClr val="202122"/>
                      </a:solidFill>
                      <a:prstDash val="solid"/>
                      <a:round/>
                      <a:headEnd len="sm" w="sm" type="none"/>
                      <a:tailEnd len="sm" w="sm" type="none"/>
                    </a:lnB>
                    <a:solidFill>
                      <a:srgbClr val="A4C2F4"/>
                    </a:solidFill>
                  </a:tcPr>
                </a:tc>
                <a:tc>
                  <a:txBody>
                    <a:bodyPr/>
                    <a:lstStyle/>
                    <a:p>
                      <a:pPr indent="0" lvl="0" marL="0" rtl="0" algn="l">
                        <a:spcBef>
                          <a:spcPts val="0"/>
                        </a:spcBef>
                        <a:spcAft>
                          <a:spcPts val="0"/>
                        </a:spcAft>
                        <a:buNone/>
                      </a:pPr>
                      <a:r>
                        <a:rPr lang="en"/>
                        <a:t>Raspberry Pi 4</a:t>
                      </a:r>
                      <a:endParaRPr/>
                    </a:p>
                  </a:txBody>
                  <a:tcPr marT="91425" marB="91425" marR="91425" marL="91425">
                    <a:lnL cap="flat" cmpd="sng" w="9525">
                      <a:solidFill>
                        <a:srgbClr val="202122"/>
                      </a:solidFill>
                      <a:prstDash val="solid"/>
                      <a:round/>
                      <a:headEnd len="sm" w="sm" type="none"/>
                      <a:tailEnd len="sm" w="sm" type="none"/>
                    </a:lnL>
                    <a:lnR cap="flat" cmpd="sng" w="9525">
                      <a:solidFill>
                        <a:srgbClr val="202122"/>
                      </a:solidFill>
                      <a:prstDash val="solid"/>
                      <a:round/>
                      <a:headEnd len="sm" w="sm" type="none"/>
                      <a:tailEnd len="sm" w="sm" type="none"/>
                    </a:lnR>
                    <a:lnT cap="flat" cmpd="sng" w="9525">
                      <a:solidFill>
                        <a:srgbClr val="202122"/>
                      </a:solidFill>
                      <a:prstDash val="solid"/>
                      <a:round/>
                      <a:headEnd len="sm" w="sm" type="none"/>
                      <a:tailEnd len="sm" w="sm" type="none"/>
                    </a:lnT>
                    <a:lnB cap="flat" cmpd="sng" w="9525">
                      <a:solidFill>
                        <a:srgbClr val="202122"/>
                      </a:solidFill>
                      <a:prstDash val="solid"/>
                      <a:round/>
                      <a:headEnd len="sm" w="sm" type="none"/>
                      <a:tailEnd len="sm" w="sm" type="none"/>
                    </a:lnB>
                    <a:solidFill>
                      <a:srgbClr val="A4C2F4"/>
                    </a:solidFill>
                  </a:tcPr>
                </a:tc>
                <a:tc>
                  <a:txBody>
                    <a:bodyPr/>
                    <a:lstStyle/>
                    <a:p>
                      <a:pPr indent="0" lvl="0" marL="0" rtl="0" algn="l">
                        <a:spcBef>
                          <a:spcPts val="0"/>
                        </a:spcBef>
                        <a:spcAft>
                          <a:spcPts val="0"/>
                        </a:spcAft>
                        <a:buNone/>
                      </a:pPr>
                      <a:r>
                        <a:rPr lang="en"/>
                        <a:t>Raspberry Pi 3</a:t>
                      </a:r>
                      <a:endParaRPr/>
                    </a:p>
                  </a:txBody>
                  <a:tcPr marT="91425" marB="91425" marR="91425" marL="91425">
                    <a:lnL cap="flat" cmpd="sng" w="9525">
                      <a:solidFill>
                        <a:srgbClr val="202122"/>
                      </a:solidFill>
                      <a:prstDash val="solid"/>
                      <a:round/>
                      <a:headEnd len="sm" w="sm" type="none"/>
                      <a:tailEnd len="sm" w="sm" type="none"/>
                    </a:lnL>
                    <a:lnR cap="flat" cmpd="sng" w="9525">
                      <a:solidFill>
                        <a:srgbClr val="202122"/>
                      </a:solidFill>
                      <a:prstDash val="solid"/>
                      <a:round/>
                      <a:headEnd len="sm" w="sm" type="none"/>
                      <a:tailEnd len="sm" w="sm" type="none"/>
                    </a:lnR>
                    <a:lnT cap="flat" cmpd="sng" w="9525">
                      <a:solidFill>
                        <a:srgbClr val="202122"/>
                      </a:solidFill>
                      <a:prstDash val="solid"/>
                      <a:round/>
                      <a:headEnd len="sm" w="sm" type="none"/>
                      <a:tailEnd len="sm" w="sm" type="none"/>
                    </a:lnT>
                    <a:lnB cap="flat" cmpd="sng" w="9525">
                      <a:solidFill>
                        <a:srgbClr val="202122"/>
                      </a:solidFill>
                      <a:prstDash val="solid"/>
                      <a:round/>
                      <a:headEnd len="sm" w="sm" type="none"/>
                      <a:tailEnd len="sm" w="sm" type="none"/>
                    </a:lnB>
                    <a:solidFill>
                      <a:srgbClr val="A4C2F4"/>
                    </a:solidFill>
                  </a:tcPr>
                </a:tc>
                <a:tc>
                  <a:txBody>
                    <a:bodyPr/>
                    <a:lstStyle/>
                    <a:p>
                      <a:pPr indent="0" lvl="0" marL="0" rtl="0" algn="l">
                        <a:spcBef>
                          <a:spcPts val="0"/>
                        </a:spcBef>
                        <a:spcAft>
                          <a:spcPts val="0"/>
                        </a:spcAft>
                        <a:buNone/>
                      </a:pPr>
                      <a:r>
                        <a:rPr lang="en"/>
                        <a:t>Nvidia Jetson Nano</a:t>
                      </a:r>
                      <a:endParaRPr/>
                    </a:p>
                  </a:txBody>
                  <a:tcPr marT="91425" marB="91425" marR="91425" marL="91425">
                    <a:lnL cap="flat" cmpd="sng" w="9525">
                      <a:solidFill>
                        <a:srgbClr val="202122"/>
                      </a:solidFill>
                      <a:prstDash val="solid"/>
                      <a:round/>
                      <a:headEnd len="sm" w="sm" type="none"/>
                      <a:tailEnd len="sm" w="sm" type="none"/>
                    </a:lnL>
                    <a:lnR cap="flat" cmpd="sng" w="9525">
                      <a:solidFill>
                        <a:srgbClr val="202122"/>
                      </a:solidFill>
                      <a:prstDash val="solid"/>
                      <a:round/>
                      <a:headEnd len="sm" w="sm" type="none"/>
                      <a:tailEnd len="sm" w="sm" type="none"/>
                    </a:lnR>
                    <a:lnT cap="flat" cmpd="sng" w="9525">
                      <a:solidFill>
                        <a:srgbClr val="202122"/>
                      </a:solidFill>
                      <a:prstDash val="solid"/>
                      <a:round/>
                      <a:headEnd len="sm" w="sm" type="none"/>
                      <a:tailEnd len="sm" w="sm" type="none"/>
                    </a:lnT>
                    <a:lnB cap="flat" cmpd="sng" w="9525">
                      <a:solidFill>
                        <a:srgbClr val="202122"/>
                      </a:solidFill>
                      <a:prstDash val="solid"/>
                      <a:round/>
                      <a:headEnd len="sm" w="sm" type="none"/>
                      <a:tailEnd len="sm" w="sm" type="none"/>
                    </a:lnB>
                    <a:solidFill>
                      <a:srgbClr val="A4C2F4"/>
                    </a:solidFill>
                  </a:tcPr>
                </a:tc>
              </a:tr>
              <a:tr h="381000">
                <a:tc>
                  <a:txBody>
                    <a:bodyPr/>
                    <a:lstStyle/>
                    <a:p>
                      <a:pPr indent="0" lvl="0" marL="0" rtl="0" algn="l">
                        <a:spcBef>
                          <a:spcPts val="0"/>
                        </a:spcBef>
                        <a:spcAft>
                          <a:spcPts val="0"/>
                        </a:spcAft>
                        <a:buNone/>
                      </a:pPr>
                      <a:r>
                        <a:rPr lang="en"/>
                        <a:t>Cost</a:t>
                      </a:r>
                      <a:endParaRPr/>
                    </a:p>
                  </a:txBody>
                  <a:tcPr marT="91425" marB="91425" marR="91425" marL="91425">
                    <a:lnT cap="flat" cmpd="sng" w="9525">
                      <a:solidFill>
                        <a:srgbClr val="202122"/>
                      </a:solidFill>
                      <a:prstDash val="solid"/>
                      <a:round/>
                      <a:headEnd len="sm" w="sm" type="none"/>
                      <a:tailEnd len="sm" w="sm" type="none"/>
                    </a:lnT>
                  </a:tcPr>
                </a:tc>
                <a:tc>
                  <a:txBody>
                    <a:bodyPr/>
                    <a:lstStyle/>
                    <a:p>
                      <a:pPr indent="0" lvl="0" marL="0" rtl="0" algn="l">
                        <a:spcBef>
                          <a:spcPts val="0"/>
                        </a:spcBef>
                        <a:spcAft>
                          <a:spcPts val="0"/>
                        </a:spcAft>
                        <a:buNone/>
                      </a:pPr>
                      <a:r>
                        <a:rPr lang="en"/>
                        <a:t>$158</a:t>
                      </a:r>
                      <a:endParaRPr/>
                    </a:p>
                  </a:txBody>
                  <a:tcPr marT="91425" marB="91425" marR="91425" marL="91425">
                    <a:lnT cap="flat" cmpd="sng" w="9525">
                      <a:solidFill>
                        <a:srgbClr val="202122"/>
                      </a:solidFill>
                      <a:prstDash val="solid"/>
                      <a:round/>
                      <a:headEnd len="sm" w="sm" type="none"/>
                      <a:tailEnd len="sm" w="sm" type="none"/>
                    </a:lnT>
                    <a:solidFill>
                      <a:srgbClr val="EA9999"/>
                    </a:solidFill>
                  </a:tcPr>
                </a:tc>
                <a:tc>
                  <a:txBody>
                    <a:bodyPr/>
                    <a:lstStyle/>
                    <a:p>
                      <a:pPr indent="0" lvl="0" marL="0" rtl="0" algn="l">
                        <a:spcBef>
                          <a:spcPts val="0"/>
                        </a:spcBef>
                        <a:spcAft>
                          <a:spcPts val="0"/>
                        </a:spcAft>
                        <a:buNone/>
                      </a:pPr>
                      <a:r>
                        <a:rPr lang="en"/>
                        <a:t>$80</a:t>
                      </a:r>
                      <a:endParaRPr/>
                    </a:p>
                  </a:txBody>
                  <a:tcPr marT="91425" marB="91425" marR="91425" marL="91425">
                    <a:lnT cap="flat" cmpd="sng" w="9525">
                      <a:solidFill>
                        <a:srgbClr val="202122"/>
                      </a:solidFill>
                      <a:prstDash val="solid"/>
                      <a:round/>
                      <a:headEnd len="sm" w="sm" type="none"/>
                      <a:tailEnd len="sm" w="sm" type="none"/>
                    </a:lnT>
                  </a:tcPr>
                </a:tc>
                <a:tc>
                  <a:txBody>
                    <a:bodyPr/>
                    <a:lstStyle/>
                    <a:p>
                      <a:pPr indent="0" lvl="0" marL="0" rtl="0" algn="l">
                        <a:spcBef>
                          <a:spcPts val="0"/>
                        </a:spcBef>
                        <a:spcAft>
                          <a:spcPts val="0"/>
                        </a:spcAft>
                        <a:buNone/>
                      </a:pPr>
                      <a:r>
                        <a:rPr lang="en"/>
                        <a:t>$298</a:t>
                      </a:r>
                      <a:endParaRPr/>
                    </a:p>
                  </a:txBody>
                  <a:tcPr marT="91425" marB="91425" marR="91425" marL="91425">
                    <a:lnT cap="flat" cmpd="sng" w="9525">
                      <a:solidFill>
                        <a:srgbClr val="202122"/>
                      </a:solidFill>
                      <a:prstDash val="solid"/>
                      <a:round/>
                      <a:headEnd len="sm" w="sm" type="none"/>
                      <a:tailEnd len="sm" w="sm" type="none"/>
                    </a:lnT>
                  </a:tcPr>
                </a:tc>
              </a:tr>
              <a:tr h="381000">
                <a:tc>
                  <a:txBody>
                    <a:bodyPr/>
                    <a:lstStyle/>
                    <a:p>
                      <a:pPr indent="0" lvl="0" marL="0" rtl="0" algn="l">
                        <a:spcBef>
                          <a:spcPts val="0"/>
                        </a:spcBef>
                        <a:spcAft>
                          <a:spcPts val="0"/>
                        </a:spcAft>
                        <a:buNone/>
                      </a:pPr>
                      <a:r>
                        <a:rPr lang="en"/>
                        <a:t>Processor Speed</a:t>
                      </a:r>
                      <a:endParaRPr/>
                    </a:p>
                  </a:txBody>
                  <a:tcPr marT="91425" marB="91425" marR="91425" marL="91425"/>
                </a:tc>
                <a:tc>
                  <a:txBody>
                    <a:bodyPr/>
                    <a:lstStyle/>
                    <a:p>
                      <a:pPr indent="0" lvl="0" marL="0" rtl="0" algn="l">
                        <a:spcBef>
                          <a:spcPts val="0"/>
                        </a:spcBef>
                        <a:spcAft>
                          <a:spcPts val="0"/>
                        </a:spcAft>
                        <a:buNone/>
                      </a:pPr>
                      <a:r>
                        <a:rPr lang="en"/>
                        <a:t>Fast</a:t>
                      </a:r>
                      <a:endParaRPr/>
                    </a:p>
                  </a:txBody>
                  <a:tcPr marT="91425" marB="91425" marR="91425" marL="91425">
                    <a:solidFill>
                      <a:srgbClr val="EA9999"/>
                    </a:solidFill>
                  </a:tcPr>
                </a:tc>
                <a:tc>
                  <a:txBody>
                    <a:bodyPr/>
                    <a:lstStyle/>
                    <a:p>
                      <a:pPr indent="0" lvl="0" marL="0" rtl="0" algn="l">
                        <a:spcBef>
                          <a:spcPts val="0"/>
                        </a:spcBef>
                        <a:spcAft>
                          <a:spcPts val="0"/>
                        </a:spcAft>
                        <a:buNone/>
                      </a:pPr>
                      <a:r>
                        <a:rPr lang="en"/>
                        <a:t>0.5x Pi 4</a:t>
                      </a:r>
                      <a:endParaRPr/>
                    </a:p>
                  </a:txBody>
                  <a:tcPr marT="91425" marB="91425" marR="91425" marL="91425"/>
                </a:tc>
                <a:tc>
                  <a:txBody>
                    <a:bodyPr/>
                    <a:lstStyle/>
                    <a:p>
                      <a:pPr indent="0" lvl="0" marL="0" rtl="0" algn="l">
                        <a:spcBef>
                          <a:spcPts val="0"/>
                        </a:spcBef>
                        <a:spcAft>
                          <a:spcPts val="0"/>
                        </a:spcAft>
                        <a:buNone/>
                      </a:pPr>
                      <a:r>
                        <a:rPr lang="en"/>
                        <a:t>2x Pi 4</a:t>
                      </a:r>
                      <a:endParaRPr/>
                    </a:p>
                  </a:txBody>
                  <a:tcPr marT="91425" marB="91425" marR="91425" marL="91425"/>
                </a:tc>
              </a:tr>
              <a:tr h="381000">
                <a:tc>
                  <a:txBody>
                    <a:bodyPr/>
                    <a:lstStyle/>
                    <a:p>
                      <a:pPr indent="0" lvl="0" marL="0" rtl="0" algn="l">
                        <a:spcBef>
                          <a:spcPts val="0"/>
                        </a:spcBef>
                        <a:spcAft>
                          <a:spcPts val="0"/>
                        </a:spcAft>
                        <a:buNone/>
                      </a:pPr>
                      <a:r>
                        <a:rPr lang="en"/>
                        <a:t>RAM</a:t>
                      </a:r>
                      <a:endParaRPr/>
                    </a:p>
                  </a:txBody>
                  <a:tcPr marT="91425" marB="91425" marR="91425" marL="91425"/>
                </a:tc>
                <a:tc>
                  <a:txBody>
                    <a:bodyPr/>
                    <a:lstStyle/>
                    <a:p>
                      <a:pPr indent="0" lvl="0" marL="0" rtl="0" algn="l">
                        <a:spcBef>
                          <a:spcPts val="0"/>
                        </a:spcBef>
                        <a:spcAft>
                          <a:spcPts val="0"/>
                        </a:spcAft>
                        <a:buNone/>
                      </a:pPr>
                      <a:r>
                        <a:rPr lang="en"/>
                        <a:t>2 GB</a:t>
                      </a:r>
                      <a:endParaRPr/>
                    </a:p>
                  </a:txBody>
                  <a:tcPr marT="91425" marB="91425" marR="91425" marL="91425">
                    <a:solidFill>
                      <a:srgbClr val="EA9999"/>
                    </a:solidFill>
                  </a:tcPr>
                </a:tc>
                <a:tc>
                  <a:txBody>
                    <a:bodyPr/>
                    <a:lstStyle/>
                    <a:p>
                      <a:pPr indent="0" lvl="0" marL="0" rtl="0" algn="l">
                        <a:spcBef>
                          <a:spcPts val="0"/>
                        </a:spcBef>
                        <a:spcAft>
                          <a:spcPts val="0"/>
                        </a:spcAft>
                        <a:buNone/>
                      </a:pPr>
                      <a:r>
                        <a:rPr lang="en"/>
                        <a:t>1 GB</a:t>
                      </a:r>
                      <a:endParaRPr/>
                    </a:p>
                  </a:txBody>
                  <a:tcPr marT="91425" marB="91425" marR="91425" marL="91425"/>
                </a:tc>
                <a:tc>
                  <a:txBody>
                    <a:bodyPr/>
                    <a:lstStyle/>
                    <a:p>
                      <a:pPr indent="0" lvl="0" marL="0" rtl="0" algn="l">
                        <a:spcBef>
                          <a:spcPts val="0"/>
                        </a:spcBef>
                        <a:spcAft>
                          <a:spcPts val="0"/>
                        </a:spcAft>
                        <a:buNone/>
                      </a:pPr>
                      <a:r>
                        <a:rPr lang="en"/>
                        <a:t>4 GB</a:t>
                      </a:r>
                      <a:endParaRPr/>
                    </a:p>
                  </a:txBody>
                  <a:tcPr marT="91425" marB="91425" marR="91425" marL="91425"/>
                </a:tc>
              </a:tr>
              <a:tr h="381000">
                <a:tc>
                  <a:txBody>
                    <a:bodyPr/>
                    <a:lstStyle/>
                    <a:p>
                      <a:pPr indent="0" lvl="0" marL="0" rtl="0" algn="l">
                        <a:spcBef>
                          <a:spcPts val="0"/>
                        </a:spcBef>
                        <a:spcAft>
                          <a:spcPts val="0"/>
                        </a:spcAft>
                        <a:buNone/>
                      </a:pPr>
                      <a:r>
                        <a:rPr lang="en"/>
                        <a:t>Size</a:t>
                      </a:r>
                      <a:endParaRPr/>
                    </a:p>
                  </a:txBody>
                  <a:tcPr marT="91425" marB="91425" marR="91425" marL="91425"/>
                </a:tc>
                <a:tc>
                  <a:txBody>
                    <a:bodyPr/>
                    <a:lstStyle/>
                    <a:p>
                      <a:pPr indent="0" lvl="0" marL="0" rtl="0" algn="l">
                        <a:spcBef>
                          <a:spcPts val="0"/>
                        </a:spcBef>
                        <a:spcAft>
                          <a:spcPts val="0"/>
                        </a:spcAft>
                        <a:buNone/>
                      </a:pPr>
                      <a:r>
                        <a:rPr lang="en"/>
                        <a:t>3.64”x2.76”x1.18”</a:t>
                      </a:r>
                      <a:endParaRPr/>
                    </a:p>
                  </a:txBody>
                  <a:tcPr marT="91425" marB="91425" marR="91425" marL="91425">
                    <a:solidFill>
                      <a:srgbClr val="EA9999"/>
                    </a:solidFill>
                  </a:tcPr>
                </a:tc>
                <a:tc>
                  <a:txBody>
                    <a:bodyPr/>
                    <a:lstStyle/>
                    <a:p>
                      <a:pPr indent="0" lvl="0" marL="0" rtl="0" algn="l">
                        <a:spcBef>
                          <a:spcPts val="0"/>
                        </a:spcBef>
                        <a:spcAft>
                          <a:spcPts val="0"/>
                        </a:spcAft>
                        <a:buNone/>
                      </a:pPr>
                      <a:r>
                        <a:rPr lang="en"/>
                        <a:t>3.35”x2.2”x0.8”</a:t>
                      </a:r>
                      <a:endParaRPr/>
                    </a:p>
                  </a:txBody>
                  <a:tcPr marT="91425" marB="91425" marR="91425" marL="91425"/>
                </a:tc>
                <a:tc>
                  <a:txBody>
                    <a:bodyPr/>
                    <a:lstStyle/>
                    <a:p>
                      <a:pPr indent="0" lvl="0" marL="0" rtl="0" algn="l">
                        <a:spcBef>
                          <a:spcPts val="0"/>
                        </a:spcBef>
                        <a:spcAft>
                          <a:spcPts val="0"/>
                        </a:spcAft>
                        <a:buNone/>
                      </a:pPr>
                      <a:r>
                        <a:rPr lang="en"/>
                        <a:t>2.72”x1.77”x1.77”</a:t>
                      </a:r>
                      <a:endParaRPr/>
                    </a:p>
                  </a:txBody>
                  <a:tcPr marT="91425" marB="91425" marR="91425" marL="91425"/>
                </a:tc>
              </a:tr>
              <a:tr h="381000">
                <a:tc>
                  <a:txBody>
                    <a:bodyPr/>
                    <a:lstStyle/>
                    <a:p>
                      <a:pPr indent="0" lvl="0" marL="0" rtl="0" algn="l">
                        <a:spcBef>
                          <a:spcPts val="0"/>
                        </a:spcBef>
                        <a:spcAft>
                          <a:spcPts val="0"/>
                        </a:spcAft>
                        <a:buNone/>
                      </a:pPr>
                      <a:r>
                        <a:rPr lang="en"/>
                        <a:t>Power Requirement</a:t>
                      </a:r>
                      <a:endParaRPr/>
                    </a:p>
                  </a:txBody>
                  <a:tcPr marT="91425" marB="91425" marR="91425" marL="91425"/>
                </a:tc>
                <a:tc>
                  <a:txBody>
                    <a:bodyPr/>
                    <a:lstStyle/>
                    <a:p>
                      <a:pPr indent="0" lvl="0" marL="0" rtl="0" algn="l">
                        <a:spcBef>
                          <a:spcPts val="0"/>
                        </a:spcBef>
                        <a:spcAft>
                          <a:spcPts val="0"/>
                        </a:spcAft>
                        <a:buNone/>
                      </a:pPr>
                      <a:r>
                        <a:rPr lang="en"/>
                        <a:t>5V DC</a:t>
                      </a:r>
                      <a:endParaRPr/>
                    </a:p>
                  </a:txBody>
                  <a:tcPr marT="91425" marB="91425" marR="91425" marL="91425">
                    <a:solidFill>
                      <a:srgbClr val="EA9999"/>
                    </a:solidFill>
                  </a:tcPr>
                </a:tc>
                <a:tc>
                  <a:txBody>
                    <a:bodyPr/>
                    <a:lstStyle/>
                    <a:p>
                      <a:pPr indent="0" lvl="0" marL="0" rtl="0" algn="l">
                        <a:spcBef>
                          <a:spcPts val="0"/>
                        </a:spcBef>
                        <a:spcAft>
                          <a:spcPts val="0"/>
                        </a:spcAft>
                        <a:buNone/>
                      </a:pPr>
                      <a:r>
                        <a:rPr lang="en"/>
                        <a:t>5V DC</a:t>
                      </a:r>
                      <a:endParaRPr/>
                    </a:p>
                  </a:txBody>
                  <a:tcPr marT="91425" marB="91425" marR="91425" marL="91425"/>
                </a:tc>
                <a:tc>
                  <a:txBody>
                    <a:bodyPr/>
                    <a:lstStyle/>
                    <a:p>
                      <a:pPr indent="0" lvl="0" marL="0" rtl="0" algn="l">
                        <a:spcBef>
                          <a:spcPts val="0"/>
                        </a:spcBef>
                        <a:spcAft>
                          <a:spcPts val="0"/>
                        </a:spcAft>
                        <a:buNone/>
                      </a:pPr>
                      <a:r>
                        <a:rPr lang="en"/>
                        <a:t>5V DC</a:t>
                      </a:r>
                      <a:endParaRPr/>
                    </a:p>
                  </a:txBody>
                  <a:tcPr marT="91425" marB="91425" marR="91425" marL="91425"/>
                </a:tc>
              </a:tr>
            </a:tbl>
          </a:graphicData>
        </a:graphic>
      </p:graphicFrame>
      <p:pic>
        <p:nvPicPr>
          <p:cNvPr id="219" name="Google Shape;219;p24"/>
          <p:cNvPicPr preferRelativeResize="0"/>
          <p:nvPr/>
        </p:nvPicPr>
        <p:blipFill>
          <a:blip r:embed="rId3">
            <a:alphaModFix/>
          </a:blip>
          <a:stretch>
            <a:fillRect/>
          </a:stretch>
        </p:blipFill>
        <p:spPr>
          <a:xfrm>
            <a:off x="8138391" y="0"/>
            <a:ext cx="1005609" cy="1017725"/>
          </a:xfrm>
          <a:prstGeom prst="rect">
            <a:avLst/>
          </a:prstGeom>
          <a:noFill/>
          <a:ln>
            <a:noFill/>
          </a:ln>
        </p:spPr>
      </p:pic>
      <p:pic>
        <p:nvPicPr>
          <p:cNvPr id="220" name="Google Shape;220;p24" title="Slide_11_Final Update.mp3">
            <a:hlinkClick r:id="rId4"/>
          </p:cNvPr>
          <p:cNvPicPr preferRelativeResize="0"/>
          <p:nvPr/>
        </p:nvPicPr>
        <p:blipFill>
          <a:blip r:embed="rId5">
            <a:alphaModFix/>
          </a:blip>
          <a:stretch>
            <a:fillRect/>
          </a:stretch>
        </p:blipFill>
        <p:spPr>
          <a:xfrm>
            <a:off x="5891025" y="962360"/>
            <a:ext cx="457200" cy="45720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4" name="Shape 224"/>
        <p:cNvGrpSpPr/>
        <p:nvPr/>
      </p:nvGrpSpPr>
      <p:grpSpPr>
        <a:xfrm>
          <a:off x="0" y="0"/>
          <a:ext cx="0" cy="0"/>
          <a:chOff x="0" y="0"/>
          <a:chExt cx="0" cy="0"/>
        </a:xfrm>
      </p:grpSpPr>
      <p:sp>
        <p:nvSpPr>
          <p:cNvPr id="225" name="Google Shape;225;p25"/>
          <p:cNvSpPr txBox="1"/>
          <p:nvPr>
            <p:ph type="title"/>
          </p:nvPr>
        </p:nvSpPr>
        <p:spPr>
          <a:xfrm>
            <a:off x="691850" y="845600"/>
            <a:ext cx="7505700" cy="954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Analog-to-Digital Converter Comparisons</a:t>
            </a:r>
            <a:endParaRPr/>
          </a:p>
        </p:txBody>
      </p:sp>
      <p:graphicFrame>
        <p:nvGraphicFramePr>
          <p:cNvPr id="226" name="Google Shape;226;p25"/>
          <p:cNvGraphicFramePr/>
          <p:nvPr/>
        </p:nvGraphicFramePr>
        <p:xfrm>
          <a:off x="691850" y="1607725"/>
          <a:ext cx="3000000" cy="3000000"/>
        </p:xfrm>
        <a:graphic>
          <a:graphicData uri="http://schemas.openxmlformats.org/drawingml/2006/table">
            <a:tbl>
              <a:tblPr>
                <a:noFill/>
                <a:tableStyleId>{A6798330-D847-4B58-B356-07B2E0B77AB3}</a:tableStyleId>
              </a:tblPr>
              <a:tblGrid>
                <a:gridCol w="1274850"/>
                <a:gridCol w="1274850"/>
                <a:gridCol w="1274850"/>
                <a:gridCol w="1274850"/>
                <a:gridCol w="1274850"/>
                <a:gridCol w="1386050"/>
              </a:tblGrid>
              <a:tr h="442125">
                <a:tc>
                  <a:txBody>
                    <a:bodyPr/>
                    <a:lstStyle/>
                    <a:p>
                      <a:pPr indent="0" lvl="0" marL="0" rtl="0" algn="l">
                        <a:spcBef>
                          <a:spcPts val="0"/>
                        </a:spcBef>
                        <a:spcAft>
                          <a:spcPts val="0"/>
                        </a:spcAft>
                        <a:buNone/>
                      </a:pPr>
                      <a:r>
                        <a:t/>
                      </a:r>
                      <a:endParaRPr/>
                    </a:p>
                  </a:txBody>
                  <a:tcPr marT="91425" marB="91425" marR="91425" marL="91425">
                    <a:solidFill>
                      <a:srgbClr val="A4C2F4"/>
                    </a:solidFill>
                  </a:tcPr>
                </a:tc>
                <a:tc>
                  <a:txBody>
                    <a:bodyPr/>
                    <a:lstStyle/>
                    <a:p>
                      <a:pPr indent="0" lvl="0" marL="0" rtl="0" algn="l">
                        <a:spcBef>
                          <a:spcPts val="0"/>
                        </a:spcBef>
                        <a:spcAft>
                          <a:spcPts val="0"/>
                        </a:spcAft>
                        <a:buNone/>
                      </a:pPr>
                      <a:r>
                        <a:rPr lang="en"/>
                        <a:t>Dual Slope</a:t>
                      </a:r>
                      <a:endParaRPr/>
                    </a:p>
                  </a:txBody>
                  <a:tcPr marT="91425" marB="91425" marR="91425" marL="91425">
                    <a:solidFill>
                      <a:srgbClr val="A4C2F4"/>
                    </a:solidFill>
                  </a:tcPr>
                </a:tc>
                <a:tc>
                  <a:txBody>
                    <a:bodyPr/>
                    <a:lstStyle/>
                    <a:p>
                      <a:pPr indent="0" lvl="0" marL="0" rtl="0" algn="l">
                        <a:spcBef>
                          <a:spcPts val="0"/>
                        </a:spcBef>
                        <a:spcAft>
                          <a:spcPts val="0"/>
                        </a:spcAft>
                        <a:buNone/>
                      </a:pPr>
                      <a:r>
                        <a:rPr lang="en"/>
                        <a:t>Flash</a:t>
                      </a:r>
                      <a:endParaRPr/>
                    </a:p>
                  </a:txBody>
                  <a:tcPr marT="91425" marB="91425" marR="91425" marL="91425">
                    <a:solidFill>
                      <a:srgbClr val="A4C2F4"/>
                    </a:solidFill>
                  </a:tcPr>
                </a:tc>
                <a:tc>
                  <a:txBody>
                    <a:bodyPr/>
                    <a:lstStyle/>
                    <a:p>
                      <a:pPr indent="0" lvl="0" marL="0" rtl="0" algn="l">
                        <a:spcBef>
                          <a:spcPts val="0"/>
                        </a:spcBef>
                        <a:spcAft>
                          <a:spcPts val="0"/>
                        </a:spcAft>
                        <a:buNone/>
                      </a:pPr>
                      <a:r>
                        <a:rPr lang="en"/>
                        <a:t>Pipelined</a:t>
                      </a:r>
                      <a:endParaRPr/>
                    </a:p>
                  </a:txBody>
                  <a:tcPr marT="91425" marB="91425" marR="91425" marL="91425">
                    <a:solidFill>
                      <a:srgbClr val="A4C2F4"/>
                    </a:solidFill>
                  </a:tcPr>
                </a:tc>
                <a:tc>
                  <a:txBody>
                    <a:bodyPr/>
                    <a:lstStyle/>
                    <a:p>
                      <a:pPr indent="0" lvl="0" marL="0" rtl="0" algn="l">
                        <a:spcBef>
                          <a:spcPts val="0"/>
                        </a:spcBef>
                        <a:spcAft>
                          <a:spcPts val="0"/>
                        </a:spcAft>
                        <a:buNone/>
                      </a:pPr>
                      <a:r>
                        <a:rPr lang="en"/>
                        <a:t>Delta-Sigma</a:t>
                      </a:r>
                      <a:endParaRPr/>
                    </a:p>
                  </a:txBody>
                  <a:tcPr marT="91425" marB="91425" marR="91425" marL="91425">
                    <a:solidFill>
                      <a:srgbClr val="A4C2F4"/>
                    </a:solidFill>
                  </a:tcPr>
                </a:tc>
                <a:tc>
                  <a:txBody>
                    <a:bodyPr/>
                    <a:lstStyle/>
                    <a:p>
                      <a:pPr indent="0" lvl="0" marL="0" rtl="0" algn="l">
                        <a:spcBef>
                          <a:spcPts val="0"/>
                        </a:spcBef>
                        <a:spcAft>
                          <a:spcPts val="0"/>
                        </a:spcAft>
                        <a:buNone/>
                      </a:pPr>
                      <a:r>
                        <a:rPr lang="en"/>
                        <a:t>Successive Approximation</a:t>
                      </a:r>
                      <a:endParaRPr/>
                    </a:p>
                  </a:txBody>
                  <a:tcPr marT="91425" marB="91425" marR="91425" marL="91425">
                    <a:solidFill>
                      <a:srgbClr val="A4C2F4"/>
                    </a:solidFill>
                  </a:tcPr>
                </a:tc>
              </a:tr>
              <a:tr h="448225">
                <a:tc>
                  <a:txBody>
                    <a:bodyPr/>
                    <a:lstStyle/>
                    <a:p>
                      <a:pPr indent="0" lvl="0" marL="0" rtl="0" algn="l">
                        <a:spcBef>
                          <a:spcPts val="0"/>
                        </a:spcBef>
                        <a:spcAft>
                          <a:spcPts val="0"/>
                        </a:spcAft>
                        <a:buNone/>
                      </a:pPr>
                      <a:r>
                        <a:rPr lang="en"/>
                        <a:t>Cost</a:t>
                      </a:r>
                      <a:endParaRPr/>
                    </a:p>
                  </a:txBody>
                  <a:tcPr marT="91425" marB="91425" marR="91425" marL="91425"/>
                </a:tc>
                <a:tc>
                  <a:txBody>
                    <a:bodyPr/>
                    <a:lstStyle/>
                    <a:p>
                      <a:pPr indent="0" lvl="0" marL="0" rtl="0" algn="l">
                        <a:spcBef>
                          <a:spcPts val="0"/>
                        </a:spcBef>
                        <a:spcAft>
                          <a:spcPts val="0"/>
                        </a:spcAft>
                        <a:buNone/>
                      </a:pPr>
                      <a:r>
                        <a:rPr lang="en"/>
                        <a:t>$46.94</a:t>
                      </a:r>
                      <a:endParaRPr/>
                    </a:p>
                  </a:txBody>
                  <a:tcPr marT="91425" marB="91425" marR="91425" marL="91425"/>
                </a:tc>
                <a:tc>
                  <a:txBody>
                    <a:bodyPr/>
                    <a:lstStyle/>
                    <a:p>
                      <a:pPr indent="0" lvl="0" marL="0" rtl="0" algn="l">
                        <a:spcBef>
                          <a:spcPts val="0"/>
                        </a:spcBef>
                        <a:spcAft>
                          <a:spcPts val="0"/>
                        </a:spcAft>
                        <a:buNone/>
                      </a:pPr>
                      <a:r>
                        <a:rPr lang="en"/>
                        <a:t>$154.70</a:t>
                      </a:r>
                      <a:endParaRPr/>
                    </a:p>
                  </a:txBody>
                  <a:tcPr marT="91425" marB="91425" marR="91425" marL="91425"/>
                </a:tc>
                <a:tc>
                  <a:txBody>
                    <a:bodyPr/>
                    <a:lstStyle/>
                    <a:p>
                      <a:pPr indent="0" lvl="0" marL="0" rtl="0" algn="l">
                        <a:spcBef>
                          <a:spcPts val="0"/>
                        </a:spcBef>
                        <a:spcAft>
                          <a:spcPts val="0"/>
                        </a:spcAft>
                        <a:buNone/>
                      </a:pPr>
                      <a:r>
                        <a:rPr lang="en"/>
                        <a:t>$78.61</a:t>
                      </a:r>
                      <a:endParaRPr/>
                    </a:p>
                  </a:txBody>
                  <a:tcPr marT="91425" marB="91425" marR="91425" marL="91425"/>
                </a:tc>
                <a:tc>
                  <a:txBody>
                    <a:bodyPr/>
                    <a:lstStyle/>
                    <a:p>
                      <a:pPr indent="0" lvl="0" marL="0" rtl="0" algn="l">
                        <a:spcBef>
                          <a:spcPts val="0"/>
                        </a:spcBef>
                        <a:spcAft>
                          <a:spcPts val="0"/>
                        </a:spcAft>
                        <a:buNone/>
                      </a:pPr>
                      <a:r>
                        <a:rPr lang="en"/>
                        <a:t>$6.66</a:t>
                      </a:r>
                      <a:endParaRPr/>
                    </a:p>
                  </a:txBody>
                  <a:tcPr marT="91425" marB="91425" marR="91425" marL="91425">
                    <a:solidFill>
                      <a:srgbClr val="EA9999"/>
                    </a:solidFill>
                  </a:tcPr>
                </a:tc>
                <a:tc>
                  <a:txBody>
                    <a:bodyPr/>
                    <a:lstStyle/>
                    <a:p>
                      <a:pPr indent="0" lvl="0" marL="0" rtl="0" algn="l">
                        <a:spcBef>
                          <a:spcPts val="0"/>
                        </a:spcBef>
                        <a:spcAft>
                          <a:spcPts val="0"/>
                        </a:spcAft>
                        <a:buNone/>
                      </a:pPr>
                      <a:r>
                        <a:rPr lang="en"/>
                        <a:t>$21.52</a:t>
                      </a:r>
                      <a:endParaRPr/>
                    </a:p>
                  </a:txBody>
                  <a:tcPr marT="91425" marB="91425" marR="91425" marL="91425"/>
                </a:tc>
              </a:tr>
              <a:tr h="448225">
                <a:tc>
                  <a:txBody>
                    <a:bodyPr/>
                    <a:lstStyle/>
                    <a:p>
                      <a:pPr indent="0" lvl="0" marL="0" rtl="0" algn="l">
                        <a:spcBef>
                          <a:spcPts val="0"/>
                        </a:spcBef>
                        <a:spcAft>
                          <a:spcPts val="0"/>
                        </a:spcAft>
                        <a:buNone/>
                      </a:pPr>
                      <a:r>
                        <a:rPr lang="en"/>
                        <a:t>Size (inches)</a:t>
                      </a:r>
                      <a:endParaRPr/>
                    </a:p>
                  </a:txBody>
                  <a:tcPr marT="91425" marB="91425" marR="91425" marL="91425"/>
                </a:tc>
                <a:tc>
                  <a:txBody>
                    <a:bodyPr/>
                    <a:lstStyle/>
                    <a:p>
                      <a:pPr indent="0" lvl="0" marL="0" rtl="0" algn="l">
                        <a:spcBef>
                          <a:spcPts val="0"/>
                        </a:spcBef>
                        <a:spcAft>
                          <a:spcPts val="0"/>
                        </a:spcAft>
                        <a:buNone/>
                      </a:pPr>
                      <a:r>
                        <a:rPr lang="en"/>
                        <a:t>2.07x.54 </a:t>
                      </a:r>
                      <a:endParaRPr/>
                    </a:p>
                  </a:txBody>
                  <a:tcPr marT="91425" marB="91425" marR="91425" marL="91425"/>
                </a:tc>
                <a:tc>
                  <a:txBody>
                    <a:bodyPr/>
                    <a:lstStyle/>
                    <a:p>
                      <a:pPr indent="0" lvl="0" marL="0" rtl="0" algn="l">
                        <a:spcBef>
                          <a:spcPts val="0"/>
                        </a:spcBef>
                        <a:spcAft>
                          <a:spcPts val="0"/>
                        </a:spcAft>
                        <a:buNone/>
                      </a:pPr>
                      <a:r>
                        <a:rPr lang="en"/>
                        <a:t>2.096x.62 </a:t>
                      </a:r>
                      <a:endParaRPr/>
                    </a:p>
                  </a:txBody>
                  <a:tcPr marT="91425" marB="91425" marR="91425" marL="91425"/>
                </a:tc>
                <a:tc>
                  <a:txBody>
                    <a:bodyPr/>
                    <a:lstStyle/>
                    <a:p>
                      <a:pPr indent="0" lvl="0" marL="0" rtl="0" algn="l">
                        <a:spcBef>
                          <a:spcPts val="0"/>
                        </a:spcBef>
                        <a:spcAft>
                          <a:spcPts val="0"/>
                        </a:spcAft>
                        <a:buNone/>
                      </a:pPr>
                      <a:r>
                        <a:rPr lang="en"/>
                        <a:t>0.3x0.3</a:t>
                      </a:r>
                      <a:endParaRPr/>
                    </a:p>
                  </a:txBody>
                  <a:tcPr marT="91425" marB="91425" marR="91425" marL="91425"/>
                </a:tc>
                <a:tc>
                  <a:txBody>
                    <a:bodyPr/>
                    <a:lstStyle/>
                    <a:p>
                      <a:pPr indent="0" lvl="0" marL="0" rtl="0" algn="l">
                        <a:spcBef>
                          <a:spcPts val="0"/>
                        </a:spcBef>
                        <a:spcAft>
                          <a:spcPts val="0"/>
                        </a:spcAft>
                        <a:buNone/>
                      </a:pPr>
                      <a:r>
                        <a:rPr lang="en"/>
                        <a:t>0.2x0.12</a:t>
                      </a:r>
                      <a:endParaRPr/>
                    </a:p>
                  </a:txBody>
                  <a:tcPr marT="91425" marB="91425" marR="91425" marL="91425">
                    <a:solidFill>
                      <a:srgbClr val="EA9999"/>
                    </a:solidFill>
                  </a:tcPr>
                </a:tc>
                <a:tc>
                  <a:txBody>
                    <a:bodyPr/>
                    <a:lstStyle/>
                    <a:p>
                      <a:pPr indent="0" lvl="0" marL="0" rtl="0" algn="l">
                        <a:spcBef>
                          <a:spcPts val="0"/>
                        </a:spcBef>
                        <a:spcAft>
                          <a:spcPts val="0"/>
                        </a:spcAft>
                        <a:buNone/>
                      </a:pPr>
                      <a:r>
                        <a:rPr lang="en"/>
                        <a:t>0.2x0.12</a:t>
                      </a:r>
                      <a:endParaRPr/>
                    </a:p>
                  </a:txBody>
                  <a:tcPr marT="91425" marB="91425" marR="91425" marL="91425"/>
                </a:tc>
              </a:tr>
              <a:tr h="448225">
                <a:tc>
                  <a:txBody>
                    <a:bodyPr/>
                    <a:lstStyle/>
                    <a:p>
                      <a:pPr indent="0" lvl="0" marL="0" rtl="0" algn="l">
                        <a:spcBef>
                          <a:spcPts val="0"/>
                        </a:spcBef>
                        <a:spcAft>
                          <a:spcPts val="0"/>
                        </a:spcAft>
                        <a:buNone/>
                      </a:pPr>
                      <a:r>
                        <a:rPr lang="en"/>
                        <a:t>Resolution</a:t>
                      </a:r>
                      <a:endParaRPr/>
                    </a:p>
                  </a:txBody>
                  <a:tcPr marT="91425" marB="91425" marR="91425" marL="91425"/>
                </a:tc>
                <a:tc>
                  <a:txBody>
                    <a:bodyPr/>
                    <a:lstStyle/>
                    <a:p>
                      <a:pPr indent="0" lvl="0" marL="0" rtl="0" algn="l">
                        <a:spcBef>
                          <a:spcPts val="0"/>
                        </a:spcBef>
                        <a:spcAft>
                          <a:spcPts val="0"/>
                        </a:spcAft>
                        <a:buNone/>
                      </a:pPr>
                      <a:r>
                        <a:rPr lang="en"/>
                        <a:t>15-bit</a:t>
                      </a:r>
                      <a:endParaRPr/>
                    </a:p>
                  </a:txBody>
                  <a:tcPr marT="91425" marB="91425" marR="91425" marL="91425"/>
                </a:tc>
                <a:tc>
                  <a:txBody>
                    <a:bodyPr/>
                    <a:lstStyle/>
                    <a:p>
                      <a:pPr indent="0" lvl="0" marL="0" rtl="0" algn="l">
                        <a:spcBef>
                          <a:spcPts val="0"/>
                        </a:spcBef>
                        <a:spcAft>
                          <a:spcPts val="0"/>
                        </a:spcAft>
                        <a:buNone/>
                      </a:pPr>
                      <a:r>
                        <a:rPr lang="en"/>
                        <a:t>16-bit</a:t>
                      </a:r>
                      <a:endParaRPr/>
                    </a:p>
                  </a:txBody>
                  <a:tcPr marT="91425" marB="91425" marR="91425" marL="91425"/>
                </a:tc>
                <a:tc>
                  <a:txBody>
                    <a:bodyPr/>
                    <a:lstStyle/>
                    <a:p>
                      <a:pPr indent="0" lvl="0" marL="0" rtl="0" algn="l">
                        <a:spcBef>
                          <a:spcPts val="0"/>
                        </a:spcBef>
                        <a:spcAft>
                          <a:spcPts val="0"/>
                        </a:spcAft>
                        <a:buNone/>
                      </a:pPr>
                      <a:r>
                        <a:rPr lang="en"/>
                        <a:t>16-bit</a:t>
                      </a:r>
                      <a:endParaRPr/>
                    </a:p>
                  </a:txBody>
                  <a:tcPr marT="91425" marB="91425" marR="91425" marL="91425"/>
                </a:tc>
                <a:tc>
                  <a:txBody>
                    <a:bodyPr/>
                    <a:lstStyle/>
                    <a:p>
                      <a:pPr indent="0" lvl="0" marL="0" rtl="0" algn="l">
                        <a:spcBef>
                          <a:spcPts val="0"/>
                        </a:spcBef>
                        <a:spcAft>
                          <a:spcPts val="0"/>
                        </a:spcAft>
                        <a:buNone/>
                      </a:pPr>
                      <a:r>
                        <a:rPr lang="en"/>
                        <a:t>16-bit</a:t>
                      </a:r>
                      <a:endParaRPr/>
                    </a:p>
                  </a:txBody>
                  <a:tcPr marT="91425" marB="91425" marR="91425" marL="91425">
                    <a:solidFill>
                      <a:srgbClr val="EA9999"/>
                    </a:solidFill>
                  </a:tcPr>
                </a:tc>
                <a:tc>
                  <a:txBody>
                    <a:bodyPr/>
                    <a:lstStyle/>
                    <a:p>
                      <a:pPr indent="0" lvl="0" marL="0" rtl="0" algn="l">
                        <a:spcBef>
                          <a:spcPts val="0"/>
                        </a:spcBef>
                        <a:spcAft>
                          <a:spcPts val="0"/>
                        </a:spcAft>
                        <a:buNone/>
                      </a:pPr>
                      <a:r>
                        <a:rPr lang="en"/>
                        <a:t>16-bit</a:t>
                      </a:r>
                      <a:endParaRPr/>
                    </a:p>
                  </a:txBody>
                  <a:tcPr marT="91425" marB="91425" marR="91425" marL="91425"/>
                </a:tc>
              </a:tr>
              <a:tr h="689600">
                <a:tc>
                  <a:txBody>
                    <a:bodyPr/>
                    <a:lstStyle/>
                    <a:p>
                      <a:pPr indent="0" lvl="0" marL="0" rtl="0" algn="l">
                        <a:spcBef>
                          <a:spcPts val="0"/>
                        </a:spcBef>
                        <a:spcAft>
                          <a:spcPts val="0"/>
                        </a:spcAft>
                        <a:buNone/>
                      </a:pPr>
                      <a:r>
                        <a:rPr lang="en"/>
                        <a:t>Throughput per second</a:t>
                      </a:r>
                      <a:endParaRPr/>
                    </a:p>
                  </a:txBody>
                  <a:tcPr marT="91425" marB="91425" marR="91425" marL="91425"/>
                </a:tc>
                <a:tc>
                  <a:txBody>
                    <a:bodyPr/>
                    <a:lstStyle/>
                    <a:p>
                      <a:pPr indent="0" lvl="0" marL="0" rtl="0" algn="l">
                        <a:spcBef>
                          <a:spcPts val="0"/>
                        </a:spcBef>
                        <a:spcAft>
                          <a:spcPts val="0"/>
                        </a:spcAft>
                        <a:buNone/>
                      </a:pPr>
                      <a:r>
                        <a:rPr lang="en"/>
                        <a:t>40</a:t>
                      </a:r>
                      <a:endParaRPr/>
                    </a:p>
                  </a:txBody>
                  <a:tcPr marT="91425" marB="91425" marR="91425" marL="91425"/>
                </a:tc>
                <a:tc>
                  <a:txBody>
                    <a:bodyPr/>
                    <a:lstStyle/>
                    <a:p>
                      <a:pPr indent="0" lvl="0" marL="0" rtl="0" algn="l">
                        <a:spcBef>
                          <a:spcPts val="0"/>
                        </a:spcBef>
                        <a:spcAft>
                          <a:spcPts val="0"/>
                        </a:spcAft>
                        <a:buNone/>
                      </a:pPr>
                      <a:r>
                        <a:rPr lang="en"/>
                        <a:t>166,000</a:t>
                      </a:r>
                      <a:endParaRPr/>
                    </a:p>
                  </a:txBody>
                  <a:tcPr marT="91425" marB="91425" marR="91425" marL="91425"/>
                </a:tc>
                <a:tc>
                  <a:txBody>
                    <a:bodyPr/>
                    <a:lstStyle/>
                    <a:p>
                      <a:pPr indent="0" lvl="0" marL="0" rtl="0" algn="l">
                        <a:spcBef>
                          <a:spcPts val="0"/>
                        </a:spcBef>
                        <a:spcAft>
                          <a:spcPts val="0"/>
                        </a:spcAft>
                        <a:buNone/>
                      </a:pPr>
                      <a:r>
                        <a:rPr lang="en"/>
                        <a:t>10,000,000</a:t>
                      </a:r>
                      <a:endParaRPr/>
                    </a:p>
                  </a:txBody>
                  <a:tcPr marT="91425" marB="91425" marR="91425" marL="91425"/>
                </a:tc>
                <a:tc>
                  <a:txBody>
                    <a:bodyPr/>
                    <a:lstStyle/>
                    <a:p>
                      <a:pPr indent="0" lvl="0" marL="0" rtl="0" algn="l">
                        <a:spcBef>
                          <a:spcPts val="0"/>
                        </a:spcBef>
                        <a:spcAft>
                          <a:spcPts val="0"/>
                        </a:spcAft>
                        <a:buNone/>
                      </a:pPr>
                      <a:r>
                        <a:rPr lang="en"/>
                        <a:t>860</a:t>
                      </a:r>
                      <a:endParaRPr/>
                    </a:p>
                  </a:txBody>
                  <a:tcPr marT="91425" marB="91425" marR="91425" marL="91425">
                    <a:solidFill>
                      <a:srgbClr val="EA9999"/>
                    </a:solidFill>
                  </a:tcPr>
                </a:tc>
                <a:tc>
                  <a:txBody>
                    <a:bodyPr/>
                    <a:lstStyle/>
                    <a:p>
                      <a:pPr indent="0" lvl="0" marL="0" rtl="0" algn="l">
                        <a:spcBef>
                          <a:spcPts val="0"/>
                        </a:spcBef>
                        <a:spcAft>
                          <a:spcPts val="0"/>
                        </a:spcAft>
                        <a:buNone/>
                      </a:pPr>
                      <a:r>
                        <a:rPr lang="en"/>
                        <a:t>1,000,000</a:t>
                      </a:r>
                      <a:endParaRPr/>
                    </a:p>
                  </a:txBody>
                  <a:tcPr marT="91425" marB="91425" marR="91425" marL="91425"/>
                </a:tc>
              </a:tr>
              <a:tr h="448225">
                <a:tc>
                  <a:txBody>
                    <a:bodyPr/>
                    <a:lstStyle/>
                    <a:p>
                      <a:pPr indent="0" lvl="0" marL="0" rtl="0" algn="l">
                        <a:spcBef>
                          <a:spcPts val="0"/>
                        </a:spcBef>
                        <a:spcAft>
                          <a:spcPts val="0"/>
                        </a:spcAft>
                        <a:buNone/>
                      </a:pPr>
                      <a:r>
                        <a:rPr lang="en"/>
                        <a:t>Noise</a:t>
                      </a:r>
                      <a:endParaRPr/>
                    </a:p>
                  </a:txBody>
                  <a:tcPr marT="91425" marB="91425" marR="91425" marL="91425"/>
                </a:tc>
                <a:tc>
                  <a:txBody>
                    <a:bodyPr/>
                    <a:lstStyle/>
                    <a:p>
                      <a:pPr indent="0" lvl="0" marL="0" rtl="0" algn="l">
                        <a:spcBef>
                          <a:spcPts val="0"/>
                        </a:spcBef>
                        <a:spcAft>
                          <a:spcPts val="0"/>
                        </a:spcAft>
                        <a:buNone/>
                      </a:pPr>
                      <a:r>
                        <a:rPr lang="en"/>
                        <a:t>30uVpp</a:t>
                      </a:r>
                      <a:endParaRPr/>
                    </a:p>
                  </a:txBody>
                  <a:tcPr marT="91425" marB="91425" marR="91425" marL="91425"/>
                </a:tc>
                <a:tc>
                  <a:txBody>
                    <a:bodyPr/>
                    <a:lstStyle/>
                    <a:p>
                      <a:pPr indent="0" lvl="0" marL="0" rtl="0" algn="l">
                        <a:spcBef>
                          <a:spcPts val="0"/>
                        </a:spcBef>
                        <a:spcAft>
                          <a:spcPts val="0"/>
                        </a:spcAft>
                        <a:buNone/>
                      </a:pPr>
                      <a:r>
                        <a:rPr lang="en"/>
                        <a:t>120uVpp</a:t>
                      </a:r>
                      <a:endParaRPr/>
                    </a:p>
                  </a:txBody>
                  <a:tcPr marT="91425" marB="91425" marR="91425" marL="91425"/>
                </a:tc>
                <a:tc>
                  <a:txBody>
                    <a:bodyPr/>
                    <a:lstStyle/>
                    <a:p>
                      <a:pPr indent="0" lvl="0" marL="0" rtl="0" algn="l">
                        <a:spcBef>
                          <a:spcPts val="0"/>
                        </a:spcBef>
                        <a:spcAft>
                          <a:spcPts val="0"/>
                        </a:spcAft>
                        <a:buNone/>
                      </a:pPr>
                      <a:r>
                        <a:rPr lang="en"/>
                        <a:t>150uVpp</a:t>
                      </a:r>
                      <a:endParaRPr/>
                    </a:p>
                  </a:txBody>
                  <a:tcPr marT="91425" marB="91425" marR="91425" marL="91425"/>
                </a:tc>
                <a:tc>
                  <a:txBody>
                    <a:bodyPr/>
                    <a:lstStyle/>
                    <a:p>
                      <a:pPr indent="0" lvl="0" marL="0" rtl="0" algn="l">
                        <a:spcBef>
                          <a:spcPts val="0"/>
                        </a:spcBef>
                        <a:spcAft>
                          <a:spcPts val="0"/>
                        </a:spcAft>
                        <a:buNone/>
                      </a:pPr>
                      <a:r>
                        <a:rPr lang="en"/>
                        <a:t>62.5uVpp</a:t>
                      </a:r>
                      <a:endParaRPr/>
                    </a:p>
                  </a:txBody>
                  <a:tcPr marT="91425" marB="91425" marR="91425" marL="91425">
                    <a:solidFill>
                      <a:srgbClr val="EA9999"/>
                    </a:solidFill>
                  </a:tcPr>
                </a:tc>
                <a:tc>
                  <a:txBody>
                    <a:bodyPr/>
                    <a:lstStyle/>
                    <a:p>
                      <a:pPr indent="0" lvl="0" marL="0" rtl="0" algn="l">
                        <a:spcBef>
                          <a:spcPts val="0"/>
                        </a:spcBef>
                        <a:spcAft>
                          <a:spcPts val="0"/>
                        </a:spcAft>
                        <a:buClr>
                          <a:schemeClr val="dk1"/>
                        </a:buClr>
                        <a:buSzPts val="1100"/>
                        <a:buFont typeface="Arial"/>
                        <a:buNone/>
                      </a:pPr>
                      <a:r>
                        <a:rPr lang="en"/>
                        <a:t>47.3uVpp</a:t>
                      </a:r>
                      <a:endParaRPr/>
                    </a:p>
                  </a:txBody>
                  <a:tcPr marT="91425" marB="91425" marR="91425" marL="91425"/>
                </a:tc>
              </a:tr>
            </a:tbl>
          </a:graphicData>
        </a:graphic>
      </p:graphicFrame>
      <p:pic>
        <p:nvPicPr>
          <p:cNvPr id="227" name="Google Shape;227;p25"/>
          <p:cNvPicPr preferRelativeResize="0"/>
          <p:nvPr/>
        </p:nvPicPr>
        <p:blipFill>
          <a:blip r:embed="rId3">
            <a:alphaModFix/>
          </a:blip>
          <a:stretch>
            <a:fillRect/>
          </a:stretch>
        </p:blipFill>
        <p:spPr>
          <a:xfrm>
            <a:off x="8049000" y="-4"/>
            <a:ext cx="1095000" cy="1014119"/>
          </a:xfrm>
          <a:prstGeom prst="rect">
            <a:avLst/>
          </a:prstGeom>
          <a:noFill/>
          <a:ln>
            <a:noFill/>
          </a:ln>
        </p:spPr>
      </p:pic>
      <p:pic>
        <p:nvPicPr>
          <p:cNvPr id="228" name="Google Shape;228;p25" title="Final_slide_12.mp3">
            <a:hlinkClick r:id="rId4"/>
          </p:cNvPr>
          <p:cNvPicPr preferRelativeResize="0"/>
          <p:nvPr/>
        </p:nvPicPr>
        <p:blipFill>
          <a:blip r:embed="rId5">
            <a:alphaModFix/>
          </a:blip>
          <a:stretch>
            <a:fillRect/>
          </a:stretch>
        </p:blipFill>
        <p:spPr>
          <a:xfrm>
            <a:off x="8143475" y="1014125"/>
            <a:ext cx="457200" cy="45720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2" name="Shape 232"/>
        <p:cNvGrpSpPr/>
        <p:nvPr/>
      </p:nvGrpSpPr>
      <p:grpSpPr>
        <a:xfrm>
          <a:off x="0" y="0"/>
          <a:ext cx="0" cy="0"/>
          <a:chOff x="0" y="0"/>
          <a:chExt cx="0" cy="0"/>
        </a:xfrm>
      </p:grpSpPr>
      <p:sp>
        <p:nvSpPr>
          <p:cNvPr id="233" name="Google Shape;233;p26"/>
          <p:cNvSpPr txBox="1"/>
          <p:nvPr>
            <p:ph type="title"/>
          </p:nvPr>
        </p:nvSpPr>
        <p:spPr>
          <a:xfrm>
            <a:off x="819150" y="845600"/>
            <a:ext cx="7505700" cy="954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LED Comparisons</a:t>
            </a:r>
            <a:endParaRPr/>
          </a:p>
        </p:txBody>
      </p:sp>
      <p:graphicFrame>
        <p:nvGraphicFramePr>
          <p:cNvPr id="234" name="Google Shape;234;p26"/>
          <p:cNvGraphicFramePr/>
          <p:nvPr/>
        </p:nvGraphicFramePr>
        <p:xfrm>
          <a:off x="952500" y="1619250"/>
          <a:ext cx="3000000" cy="3000000"/>
        </p:xfrm>
        <a:graphic>
          <a:graphicData uri="http://schemas.openxmlformats.org/drawingml/2006/table">
            <a:tbl>
              <a:tblPr>
                <a:noFill/>
                <a:tableStyleId>{A6798330-D847-4B58-B356-07B2E0B77AB3}</a:tableStyleId>
              </a:tblPr>
              <a:tblGrid>
                <a:gridCol w="2413000"/>
                <a:gridCol w="2413000"/>
                <a:gridCol w="2413000"/>
              </a:tblGrid>
              <a:tr h="381000">
                <a:tc>
                  <a:txBody>
                    <a:bodyPr/>
                    <a:lstStyle/>
                    <a:p>
                      <a:pPr indent="0" lvl="0" marL="0" rtl="0" algn="l">
                        <a:spcBef>
                          <a:spcPts val="0"/>
                        </a:spcBef>
                        <a:spcAft>
                          <a:spcPts val="0"/>
                        </a:spcAft>
                        <a:buNone/>
                      </a:pPr>
                      <a:r>
                        <a:t/>
                      </a:r>
                      <a:endParaRPr/>
                    </a:p>
                  </a:txBody>
                  <a:tcPr marT="91425" marB="91425" marR="91425" marL="91425">
                    <a:solidFill>
                      <a:srgbClr val="A4C2F4"/>
                    </a:solidFill>
                  </a:tcPr>
                </a:tc>
                <a:tc>
                  <a:txBody>
                    <a:bodyPr/>
                    <a:lstStyle/>
                    <a:p>
                      <a:pPr indent="0" lvl="0" marL="0" rtl="0" algn="l">
                        <a:spcBef>
                          <a:spcPts val="0"/>
                        </a:spcBef>
                        <a:spcAft>
                          <a:spcPts val="0"/>
                        </a:spcAft>
                        <a:buNone/>
                      </a:pPr>
                      <a:r>
                        <a:rPr lang="en"/>
                        <a:t>SMD</a:t>
                      </a:r>
                      <a:endParaRPr/>
                    </a:p>
                  </a:txBody>
                  <a:tcPr marT="91425" marB="91425" marR="91425" marL="91425">
                    <a:solidFill>
                      <a:srgbClr val="A4C2F4"/>
                    </a:solidFill>
                  </a:tcPr>
                </a:tc>
                <a:tc>
                  <a:txBody>
                    <a:bodyPr/>
                    <a:lstStyle/>
                    <a:p>
                      <a:pPr indent="0" lvl="0" marL="0" rtl="0" algn="l">
                        <a:spcBef>
                          <a:spcPts val="0"/>
                        </a:spcBef>
                        <a:spcAft>
                          <a:spcPts val="0"/>
                        </a:spcAft>
                        <a:buNone/>
                      </a:pPr>
                      <a:r>
                        <a:rPr lang="en"/>
                        <a:t>COB</a:t>
                      </a:r>
                      <a:endParaRPr/>
                    </a:p>
                  </a:txBody>
                  <a:tcPr marT="91425" marB="91425" marR="91425" marL="91425">
                    <a:solidFill>
                      <a:srgbClr val="A4C2F4"/>
                    </a:solidFill>
                  </a:tcPr>
                </a:tc>
              </a:tr>
              <a:tr h="381000">
                <a:tc>
                  <a:txBody>
                    <a:bodyPr/>
                    <a:lstStyle/>
                    <a:p>
                      <a:pPr indent="0" lvl="0" marL="0" rtl="0" algn="l">
                        <a:spcBef>
                          <a:spcPts val="0"/>
                        </a:spcBef>
                        <a:spcAft>
                          <a:spcPts val="0"/>
                        </a:spcAft>
                        <a:buNone/>
                      </a:pPr>
                      <a:r>
                        <a:rPr lang="en"/>
                        <a:t>Quality of Light</a:t>
                      </a:r>
                      <a:endParaRPr/>
                    </a:p>
                  </a:txBody>
                  <a:tcPr marT="91425" marB="91425" marR="91425" marL="91425"/>
                </a:tc>
                <a:tc>
                  <a:txBody>
                    <a:bodyPr/>
                    <a:lstStyle/>
                    <a:p>
                      <a:pPr indent="0" lvl="0" marL="0" rtl="0" algn="l">
                        <a:spcBef>
                          <a:spcPts val="0"/>
                        </a:spcBef>
                        <a:spcAft>
                          <a:spcPts val="0"/>
                        </a:spcAft>
                        <a:buNone/>
                      </a:pPr>
                      <a:r>
                        <a:rPr lang="en"/>
                        <a:t>Features glare</a:t>
                      </a:r>
                      <a:endParaRPr/>
                    </a:p>
                  </a:txBody>
                  <a:tcPr marT="91425" marB="91425" marR="91425" marL="91425">
                    <a:solidFill>
                      <a:srgbClr val="EA9999"/>
                    </a:solidFill>
                  </a:tcPr>
                </a:tc>
                <a:tc>
                  <a:txBody>
                    <a:bodyPr/>
                    <a:lstStyle/>
                    <a:p>
                      <a:pPr indent="0" lvl="0" marL="0" rtl="0" algn="l">
                        <a:spcBef>
                          <a:spcPts val="0"/>
                        </a:spcBef>
                        <a:spcAft>
                          <a:spcPts val="0"/>
                        </a:spcAft>
                        <a:buNone/>
                      </a:pPr>
                      <a:r>
                        <a:rPr lang="en"/>
                        <a:t>No glare</a:t>
                      </a:r>
                      <a:endParaRPr/>
                    </a:p>
                    <a:p>
                      <a:pPr indent="0" lvl="0" marL="0" rtl="0" algn="l">
                        <a:spcBef>
                          <a:spcPts val="0"/>
                        </a:spcBef>
                        <a:spcAft>
                          <a:spcPts val="0"/>
                        </a:spcAft>
                        <a:buNone/>
                      </a:pPr>
                      <a:r>
                        <a:rPr lang="en"/>
                        <a:t>Uniform light beam</a:t>
                      </a:r>
                      <a:endParaRPr/>
                    </a:p>
                  </a:txBody>
                  <a:tcPr marT="91425" marB="91425" marR="91425" marL="91425"/>
                </a:tc>
              </a:tr>
              <a:tr h="381000">
                <a:tc>
                  <a:txBody>
                    <a:bodyPr/>
                    <a:lstStyle/>
                    <a:p>
                      <a:pPr indent="0" lvl="0" marL="0" rtl="0" algn="l">
                        <a:spcBef>
                          <a:spcPts val="0"/>
                        </a:spcBef>
                        <a:spcAft>
                          <a:spcPts val="0"/>
                        </a:spcAft>
                        <a:buNone/>
                      </a:pPr>
                      <a:r>
                        <a:rPr lang="en"/>
                        <a:t>Cost</a:t>
                      </a:r>
                      <a:endParaRPr/>
                    </a:p>
                  </a:txBody>
                  <a:tcPr marT="91425" marB="91425" marR="91425" marL="91425"/>
                </a:tc>
                <a:tc>
                  <a:txBody>
                    <a:bodyPr/>
                    <a:lstStyle/>
                    <a:p>
                      <a:pPr indent="0" lvl="0" marL="0" rtl="0" algn="l">
                        <a:spcBef>
                          <a:spcPts val="0"/>
                        </a:spcBef>
                        <a:spcAft>
                          <a:spcPts val="0"/>
                        </a:spcAft>
                        <a:buNone/>
                      </a:pPr>
                      <a:r>
                        <a:rPr lang="en"/>
                        <a:t>~5% higher</a:t>
                      </a:r>
                      <a:endParaRPr/>
                    </a:p>
                  </a:txBody>
                  <a:tcPr marT="91425" marB="91425" marR="91425" marL="91425">
                    <a:solidFill>
                      <a:srgbClr val="EA9999"/>
                    </a:solidFill>
                  </a:tcPr>
                </a:tc>
                <a:tc>
                  <a:txBody>
                    <a:bodyPr/>
                    <a:lstStyle/>
                    <a:p>
                      <a:pPr indent="0" lvl="0" marL="0" rtl="0" algn="l">
                        <a:spcBef>
                          <a:spcPts val="0"/>
                        </a:spcBef>
                        <a:spcAft>
                          <a:spcPts val="0"/>
                        </a:spcAft>
                        <a:buNone/>
                      </a:pPr>
                      <a:r>
                        <a:rPr lang="en"/>
                        <a:t>~5% lower</a:t>
                      </a:r>
                      <a:endParaRPr/>
                    </a:p>
                  </a:txBody>
                  <a:tcPr marT="91425" marB="91425" marR="91425" marL="91425"/>
                </a:tc>
              </a:tr>
              <a:tr h="381000">
                <a:tc>
                  <a:txBody>
                    <a:bodyPr/>
                    <a:lstStyle/>
                    <a:p>
                      <a:pPr indent="0" lvl="0" marL="0" rtl="0" algn="l">
                        <a:spcBef>
                          <a:spcPts val="0"/>
                        </a:spcBef>
                        <a:spcAft>
                          <a:spcPts val="0"/>
                        </a:spcAft>
                        <a:buNone/>
                      </a:pPr>
                      <a:r>
                        <a:rPr lang="en"/>
                        <a:t>Colors</a:t>
                      </a:r>
                      <a:endParaRPr/>
                    </a:p>
                  </a:txBody>
                  <a:tcPr marT="91425" marB="91425" marR="91425" marL="91425"/>
                </a:tc>
                <a:tc>
                  <a:txBody>
                    <a:bodyPr/>
                    <a:lstStyle/>
                    <a:p>
                      <a:pPr indent="0" lvl="0" marL="0" rtl="0" algn="l">
                        <a:spcBef>
                          <a:spcPts val="0"/>
                        </a:spcBef>
                        <a:spcAft>
                          <a:spcPts val="0"/>
                        </a:spcAft>
                        <a:buNone/>
                      </a:pPr>
                      <a:r>
                        <a:rPr lang="en"/>
                        <a:t>Adjustable</a:t>
                      </a:r>
                      <a:endParaRPr/>
                    </a:p>
                  </a:txBody>
                  <a:tcPr marT="91425" marB="91425" marR="91425" marL="91425">
                    <a:solidFill>
                      <a:srgbClr val="EA9999"/>
                    </a:solidFill>
                  </a:tcPr>
                </a:tc>
                <a:tc>
                  <a:txBody>
                    <a:bodyPr/>
                    <a:lstStyle/>
                    <a:p>
                      <a:pPr indent="0" lvl="0" marL="0" rtl="0" algn="l">
                        <a:spcBef>
                          <a:spcPts val="0"/>
                        </a:spcBef>
                        <a:spcAft>
                          <a:spcPts val="0"/>
                        </a:spcAft>
                        <a:buNone/>
                      </a:pPr>
                      <a:r>
                        <a:rPr lang="en"/>
                        <a:t>Non-adjustable</a:t>
                      </a:r>
                      <a:endParaRPr/>
                    </a:p>
                  </a:txBody>
                  <a:tcPr marT="91425" marB="91425" marR="91425" marL="91425"/>
                </a:tc>
              </a:tr>
              <a:tr h="381000">
                <a:tc>
                  <a:txBody>
                    <a:bodyPr/>
                    <a:lstStyle/>
                    <a:p>
                      <a:pPr indent="0" lvl="0" marL="0" rtl="0" algn="l">
                        <a:spcBef>
                          <a:spcPts val="0"/>
                        </a:spcBef>
                        <a:spcAft>
                          <a:spcPts val="0"/>
                        </a:spcAft>
                        <a:buNone/>
                      </a:pPr>
                      <a:r>
                        <a:rPr lang="en"/>
                        <a:t>Brightness</a:t>
                      </a:r>
                      <a:endParaRPr/>
                    </a:p>
                  </a:txBody>
                  <a:tcPr marT="91425" marB="91425" marR="91425" marL="91425"/>
                </a:tc>
                <a:tc>
                  <a:txBody>
                    <a:bodyPr/>
                    <a:lstStyle/>
                    <a:p>
                      <a:pPr indent="0" lvl="0" marL="0" rtl="0" algn="l">
                        <a:spcBef>
                          <a:spcPts val="0"/>
                        </a:spcBef>
                        <a:spcAft>
                          <a:spcPts val="0"/>
                        </a:spcAft>
                        <a:buNone/>
                      </a:pPr>
                      <a:r>
                        <a:rPr lang="en"/>
                        <a:t>50-100 lumens/watt</a:t>
                      </a:r>
                      <a:endParaRPr/>
                    </a:p>
                  </a:txBody>
                  <a:tcPr marT="91425" marB="91425" marR="91425" marL="91425">
                    <a:solidFill>
                      <a:srgbClr val="EA9999"/>
                    </a:solidFill>
                  </a:tcPr>
                </a:tc>
                <a:tc>
                  <a:txBody>
                    <a:bodyPr/>
                    <a:lstStyle/>
                    <a:p>
                      <a:pPr indent="0" lvl="0" marL="0" rtl="0" algn="l">
                        <a:spcBef>
                          <a:spcPts val="0"/>
                        </a:spcBef>
                        <a:spcAft>
                          <a:spcPts val="0"/>
                        </a:spcAft>
                        <a:buNone/>
                      </a:pPr>
                      <a:r>
                        <a:rPr lang="en"/>
                        <a:t>80+ lumens/watt</a:t>
                      </a:r>
                      <a:endParaRPr/>
                    </a:p>
                  </a:txBody>
                  <a:tcPr marT="91425" marB="91425" marR="91425" marL="91425"/>
                </a:tc>
              </a:tr>
            </a:tbl>
          </a:graphicData>
        </a:graphic>
      </p:graphicFrame>
      <p:pic>
        <p:nvPicPr>
          <p:cNvPr id="235" name="Google Shape;235;p26"/>
          <p:cNvPicPr preferRelativeResize="0"/>
          <p:nvPr/>
        </p:nvPicPr>
        <p:blipFill>
          <a:blip r:embed="rId3">
            <a:alphaModFix/>
          </a:blip>
          <a:stretch>
            <a:fillRect/>
          </a:stretch>
        </p:blipFill>
        <p:spPr>
          <a:xfrm>
            <a:off x="8138391" y="0"/>
            <a:ext cx="1005609" cy="1017725"/>
          </a:xfrm>
          <a:prstGeom prst="rect">
            <a:avLst/>
          </a:prstGeom>
          <a:noFill/>
          <a:ln>
            <a:noFill/>
          </a:ln>
        </p:spPr>
      </p:pic>
      <p:pic>
        <p:nvPicPr>
          <p:cNvPr id="236" name="Google Shape;236;p26" title="Slide_13_Final.mp3">
            <a:hlinkClick r:id="rId4"/>
          </p:cNvPr>
          <p:cNvPicPr preferRelativeResize="0"/>
          <p:nvPr/>
        </p:nvPicPr>
        <p:blipFill>
          <a:blip r:embed="rId5">
            <a:alphaModFix/>
          </a:blip>
          <a:stretch>
            <a:fillRect/>
          </a:stretch>
        </p:blipFill>
        <p:spPr>
          <a:xfrm>
            <a:off x="4070250" y="962135"/>
            <a:ext cx="457200" cy="45720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0" name="Shape 240"/>
        <p:cNvGrpSpPr/>
        <p:nvPr/>
      </p:nvGrpSpPr>
      <p:grpSpPr>
        <a:xfrm>
          <a:off x="0" y="0"/>
          <a:ext cx="0" cy="0"/>
          <a:chOff x="0" y="0"/>
          <a:chExt cx="0" cy="0"/>
        </a:xfrm>
      </p:grpSpPr>
      <p:sp>
        <p:nvSpPr>
          <p:cNvPr id="241" name="Google Shape;241;p27"/>
          <p:cNvSpPr txBox="1"/>
          <p:nvPr>
            <p:ph type="title"/>
          </p:nvPr>
        </p:nvSpPr>
        <p:spPr>
          <a:xfrm>
            <a:off x="819150" y="845600"/>
            <a:ext cx="7505700" cy="954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Converting Music Into Color</a:t>
            </a:r>
            <a:endParaRPr/>
          </a:p>
        </p:txBody>
      </p:sp>
      <p:sp>
        <p:nvSpPr>
          <p:cNvPr id="242" name="Google Shape;242;p27"/>
          <p:cNvSpPr txBox="1"/>
          <p:nvPr>
            <p:ph idx="1" type="body"/>
          </p:nvPr>
        </p:nvSpPr>
        <p:spPr>
          <a:xfrm>
            <a:off x="819150" y="1990725"/>
            <a:ext cx="7505700" cy="2448000"/>
          </a:xfrm>
          <a:prstGeom prst="rect">
            <a:avLst/>
          </a:prstGeom>
        </p:spPr>
        <p:txBody>
          <a:bodyPr anchorCtr="0" anchor="t" bIns="91425" lIns="91425" spcFirstLastPara="1" rIns="91425" wrap="square" tIns="91425">
            <a:normAutofit/>
          </a:bodyPr>
          <a:lstStyle/>
          <a:p>
            <a:pPr indent="-311150" lvl="0" marL="457200" rtl="0" algn="l">
              <a:spcBef>
                <a:spcPts val="0"/>
              </a:spcBef>
              <a:spcAft>
                <a:spcPts val="0"/>
              </a:spcAft>
              <a:buSzPts val="1300"/>
              <a:buChar char="●"/>
            </a:pPr>
            <a:r>
              <a:rPr lang="en"/>
              <a:t>Python</a:t>
            </a:r>
            <a:r>
              <a:rPr lang="en"/>
              <a:t> program converts sound into frequency values.</a:t>
            </a:r>
            <a:endParaRPr/>
          </a:p>
          <a:p>
            <a:pPr indent="-311150" lvl="0" marL="457200" rtl="0" algn="l">
              <a:spcBef>
                <a:spcPts val="0"/>
              </a:spcBef>
              <a:spcAft>
                <a:spcPts val="0"/>
              </a:spcAft>
              <a:buSzPts val="1300"/>
              <a:buChar char="●"/>
            </a:pPr>
            <a:r>
              <a:rPr lang="en"/>
              <a:t>Frequency ranges assigned to various notes.</a:t>
            </a:r>
            <a:endParaRPr/>
          </a:p>
          <a:p>
            <a:pPr indent="-311150" lvl="0" marL="457200" rtl="0" algn="l">
              <a:spcBef>
                <a:spcPts val="0"/>
              </a:spcBef>
              <a:spcAft>
                <a:spcPts val="0"/>
              </a:spcAft>
              <a:buSzPts val="1300"/>
              <a:buChar char="●"/>
            </a:pPr>
            <a:r>
              <a:rPr lang="en"/>
              <a:t>Each note assigned a different color.</a:t>
            </a:r>
            <a:endParaRPr/>
          </a:p>
          <a:p>
            <a:pPr indent="-311150" lvl="0" marL="457200" rtl="0" algn="l">
              <a:spcBef>
                <a:spcPts val="0"/>
              </a:spcBef>
              <a:spcAft>
                <a:spcPts val="0"/>
              </a:spcAft>
              <a:buSzPts val="1300"/>
              <a:buChar char="●"/>
            </a:pPr>
            <a:r>
              <a:rPr lang="en"/>
              <a:t>Visual representation of Chromesthesia.</a:t>
            </a:r>
            <a:endParaRPr/>
          </a:p>
          <a:p>
            <a:pPr indent="0" lvl="0" marL="0" rtl="0" algn="l">
              <a:spcBef>
                <a:spcPts val="1200"/>
              </a:spcBef>
              <a:spcAft>
                <a:spcPts val="1200"/>
              </a:spcAft>
              <a:buNone/>
            </a:pPr>
            <a:r>
              <a:t/>
            </a:r>
            <a:endParaRPr/>
          </a:p>
        </p:txBody>
      </p:sp>
      <p:pic>
        <p:nvPicPr>
          <p:cNvPr id="243" name="Google Shape;243;p27"/>
          <p:cNvPicPr preferRelativeResize="0"/>
          <p:nvPr/>
        </p:nvPicPr>
        <p:blipFill>
          <a:blip r:embed="rId3">
            <a:alphaModFix/>
          </a:blip>
          <a:stretch>
            <a:fillRect/>
          </a:stretch>
        </p:blipFill>
        <p:spPr>
          <a:xfrm>
            <a:off x="8138391" y="0"/>
            <a:ext cx="1005609" cy="1017725"/>
          </a:xfrm>
          <a:prstGeom prst="rect">
            <a:avLst/>
          </a:prstGeom>
          <a:noFill/>
          <a:ln>
            <a:noFill/>
          </a:ln>
        </p:spPr>
      </p:pic>
      <p:pic>
        <p:nvPicPr>
          <p:cNvPr id="244" name="Google Shape;244;p27" title="14-Final_Presentation.mp3">
            <a:hlinkClick r:id="rId4"/>
          </p:cNvPr>
          <p:cNvPicPr preferRelativeResize="0"/>
          <p:nvPr/>
        </p:nvPicPr>
        <p:blipFill>
          <a:blip r:embed="rId5">
            <a:alphaModFix/>
          </a:blip>
          <a:stretch>
            <a:fillRect/>
          </a:stretch>
        </p:blipFill>
        <p:spPr>
          <a:xfrm>
            <a:off x="5770575" y="924650"/>
            <a:ext cx="457200" cy="457200"/>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8" name="Shape 248"/>
        <p:cNvGrpSpPr/>
        <p:nvPr/>
      </p:nvGrpSpPr>
      <p:grpSpPr>
        <a:xfrm>
          <a:off x="0" y="0"/>
          <a:ext cx="0" cy="0"/>
          <a:chOff x="0" y="0"/>
          <a:chExt cx="0" cy="0"/>
        </a:xfrm>
      </p:grpSpPr>
      <p:sp>
        <p:nvSpPr>
          <p:cNvPr id="249" name="Google Shape;249;p28"/>
          <p:cNvSpPr txBox="1"/>
          <p:nvPr>
            <p:ph type="title"/>
          </p:nvPr>
        </p:nvSpPr>
        <p:spPr>
          <a:xfrm>
            <a:off x="819150" y="845600"/>
            <a:ext cx="7505700" cy="954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Note-to-Color Relationships</a:t>
            </a:r>
            <a:endParaRPr/>
          </a:p>
        </p:txBody>
      </p:sp>
      <p:sp>
        <p:nvSpPr>
          <p:cNvPr id="250" name="Google Shape;250;p28"/>
          <p:cNvSpPr txBox="1"/>
          <p:nvPr>
            <p:ph idx="1" type="body"/>
          </p:nvPr>
        </p:nvSpPr>
        <p:spPr>
          <a:xfrm>
            <a:off x="856000" y="1578600"/>
            <a:ext cx="7505700" cy="2448000"/>
          </a:xfrm>
          <a:prstGeom prst="rect">
            <a:avLst/>
          </a:prstGeom>
        </p:spPr>
        <p:txBody>
          <a:bodyPr anchorCtr="0" anchor="t" bIns="91425" lIns="91425" spcFirstLastPara="1" rIns="91425" wrap="square" tIns="91425">
            <a:normAutofit/>
          </a:bodyPr>
          <a:lstStyle/>
          <a:p>
            <a:pPr indent="-317500" lvl="0" marL="457200" rtl="0" algn="l">
              <a:spcBef>
                <a:spcPts val="0"/>
              </a:spcBef>
              <a:spcAft>
                <a:spcPts val="0"/>
              </a:spcAft>
              <a:buSzPts val="1400"/>
              <a:buChar char="●"/>
            </a:pPr>
            <a:r>
              <a:rPr lang="en" sz="1400"/>
              <a:t>Relationship between specific notes with specific colors</a:t>
            </a:r>
            <a:endParaRPr sz="1400"/>
          </a:p>
          <a:p>
            <a:pPr indent="-317500" lvl="0" marL="457200" rtl="0" algn="l">
              <a:spcBef>
                <a:spcPts val="0"/>
              </a:spcBef>
              <a:spcAft>
                <a:spcPts val="0"/>
              </a:spcAft>
              <a:buSzPts val="1400"/>
              <a:buChar char="●"/>
            </a:pPr>
            <a:r>
              <a:rPr lang="en" sz="1400"/>
              <a:t>Foundational level to be implemented</a:t>
            </a:r>
            <a:endParaRPr sz="1400"/>
          </a:p>
          <a:p>
            <a:pPr indent="-317500" lvl="0" marL="457200" rtl="0" algn="l">
              <a:spcBef>
                <a:spcPts val="0"/>
              </a:spcBef>
              <a:spcAft>
                <a:spcPts val="0"/>
              </a:spcAft>
              <a:buSzPts val="1400"/>
              <a:buChar char="●"/>
            </a:pPr>
            <a:r>
              <a:rPr lang="en" sz="1400"/>
              <a:t>Represents sound-to-color visualization</a:t>
            </a:r>
            <a:endParaRPr sz="1400"/>
          </a:p>
        </p:txBody>
      </p:sp>
      <p:sp>
        <p:nvSpPr>
          <p:cNvPr id="251" name="Google Shape;251;p28"/>
          <p:cNvSpPr txBox="1"/>
          <p:nvPr/>
        </p:nvSpPr>
        <p:spPr>
          <a:xfrm flipH="1">
            <a:off x="1792350" y="2571750"/>
            <a:ext cx="55593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800">
                <a:latin typeface="Calibri"/>
                <a:ea typeface="Calibri"/>
                <a:cs typeface="Calibri"/>
                <a:sym typeface="Calibri"/>
              </a:rPr>
              <a:t>Ex. The note A flat corresponds to the color Blue  </a:t>
            </a:r>
            <a:r>
              <a:rPr lang="en">
                <a:latin typeface="Calibri"/>
                <a:ea typeface="Calibri"/>
                <a:cs typeface="Calibri"/>
                <a:sym typeface="Calibri"/>
              </a:rPr>
              <a:t> </a:t>
            </a:r>
            <a:endParaRPr>
              <a:latin typeface="Calibri"/>
              <a:ea typeface="Calibri"/>
              <a:cs typeface="Calibri"/>
              <a:sym typeface="Calibri"/>
            </a:endParaRPr>
          </a:p>
        </p:txBody>
      </p:sp>
      <p:pic>
        <p:nvPicPr>
          <p:cNvPr id="252" name="Google Shape;252;p28"/>
          <p:cNvPicPr preferRelativeResize="0"/>
          <p:nvPr/>
        </p:nvPicPr>
        <p:blipFill rotWithShape="1">
          <a:blip r:embed="rId3">
            <a:alphaModFix/>
          </a:blip>
          <a:srcRect b="0" l="0" r="69914" t="17817"/>
          <a:stretch/>
        </p:blipFill>
        <p:spPr>
          <a:xfrm>
            <a:off x="2197000" y="3384475"/>
            <a:ext cx="1676399" cy="1307225"/>
          </a:xfrm>
          <a:prstGeom prst="rect">
            <a:avLst/>
          </a:prstGeom>
          <a:noFill/>
          <a:ln>
            <a:noFill/>
          </a:ln>
        </p:spPr>
      </p:pic>
      <p:sp>
        <p:nvSpPr>
          <p:cNvPr id="253" name="Google Shape;253;p28"/>
          <p:cNvSpPr txBox="1"/>
          <p:nvPr/>
        </p:nvSpPr>
        <p:spPr>
          <a:xfrm>
            <a:off x="4072150" y="3640550"/>
            <a:ext cx="429000" cy="585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2600">
                <a:latin typeface="Calibri"/>
                <a:ea typeface="Calibri"/>
                <a:cs typeface="Calibri"/>
                <a:sym typeface="Calibri"/>
              </a:rPr>
              <a:t>=</a:t>
            </a:r>
            <a:endParaRPr sz="2600">
              <a:latin typeface="Calibri"/>
              <a:ea typeface="Calibri"/>
              <a:cs typeface="Calibri"/>
              <a:sym typeface="Calibri"/>
            </a:endParaRPr>
          </a:p>
        </p:txBody>
      </p:sp>
      <p:sp>
        <p:nvSpPr>
          <p:cNvPr id="254" name="Google Shape;254;p28"/>
          <p:cNvSpPr/>
          <p:nvPr/>
        </p:nvSpPr>
        <p:spPr>
          <a:xfrm>
            <a:off x="4769500" y="3435950"/>
            <a:ext cx="994200" cy="994200"/>
          </a:xfrm>
          <a:prstGeom prst="rect">
            <a:avLst/>
          </a:prstGeom>
          <a:solidFill>
            <a:srgbClr val="0000FF"/>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255" name="Google Shape;255;p28"/>
          <p:cNvPicPr preferRelativeResize="0"/>
          <p:nvPr/>
        </p:nvPicPr>
        <p:blipFill>
          <a:blip r:embed="rId4">
            <a:alphaModFix/>
          </a:blip>
          <a:stretch>
            <a:fillRect/>
          </a:stretch>
        </p:blipFill>
        <p:spPr>
          <a:xfrm>
            <a:off x="8138391" y="0"/>
            <a:ext cx="1005609" cy="1017725"/>
          </a:xfrm>
          <a:prstGeom prst="rect">
            <a:avLst/>
          </a:prstGeom>
          <a:noFill/>
          <a:ln>
            <a:noFill/>
          </a:ln>
        </p:spPr>
      </p:pic>
      <p:pic>
        <p:nvPicPr>
          <p:cNvPr id="256" name="Google Shape;256;p28" title="15-Final_Presentation.mp3">
            <a:hlinkClick r:id="rId5"/>
          </p:cNvPr>
          <p:cNvPicPr preferRelativeResize="0"/>
          <p:nvPr/>
        </p:nvPicPr>
        <p:blipFill>
          <a:blip r:embed="rId6">
            <a:alphaModFix/>
          </a:blip>
          <a:stretch>
            <a:fillRect/>
          </a:stretch>
        </p:blipFill>
        <p:spPr>
          <a:xfrm>
            <a:off x="5866500" y="940000"/>
            <a:ext cx="457200" cy="457200"/>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0" name="Shape 260"/>
        <p:cNvGrpSpPr/>
        <p:nvPr/>
      </p:nvGrpSpPr>
      <p:grpSpPr>
        <a:xfrm>
          <a:off x="0" y="0"/>
          <a:ext cx="0" cy="0"/>
          <a:chOff x="0" y="0"/>
          <a:chExt cx="0" cy="0"/>
        </a:xfrm>
      </p:grpSpPr>
      <p:sp>
        <p:nvSpPr>
          <p:cNvPr id="261" name="Google Shape;261;p29"/>
          <p:cNvSpPr txBox="1"/>
          <p:nvPr>
            <p:ph type="title"/>
          </p:nvPr>
        </p:nvSpPr>
        <p:spPr>
          <a:xfrm>
            <a:off x="819150" y="845600"/>
            <a:ext cx="7505700" cy="954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Hardware Implementation</a:t>
            </a:r>
            <a:endParaRPr/>
          </a:p>
        </p:txBody>
      </p:sp>
      <p:sp>
        <p:nvSpPr>
          <p:cNvPr id="262" name="Google Shape;262;p29"/>
          <p:cNvSpPr txBox="1"/>
          <p:nvPr>
            <p:ph idx="1" type="body"/>
          </p:nvPr>
        </p:nvSpPr>
        <p:spPr>
          <a:xfrm>
            <a:off x="819150" y="1990725"/>
            <a:ext cx="7505700" cy="2448000"/>
          </a:xfrm>
          <a:prstGeom prst="rect">
            <a:avLst/>
          </a:prstGeom>
        </p:spPr>
        <p:txBody>
          <a:bodyPr anchorCtr="0" anchor="t" bIns="91425" lIns="91425" spcFirstLastPara="1" rIns="91425" wrap="square" tIns="91425">
            <a:normAutofit/>
          </a:bodyPr>
          <a:lstStyle/>
          <a:p>
            <a:pPr indent="-311150" lvl="0" marL="457200" rtl="0" algn="l">
              <a:spcBef>
                <a:spcPts val="0"/>
              </a:spcBef>
              <a:spcAft>
                <a:spcPts val="0"/>
              </a:spcAft>
              <a:buSzPts val="1300"/>
              <a:buChar char="●"/>
            </a:pPr>
            <a:r>
              <a:rPr lang="en"/>
              <a:t>Analog-to-Digital Converter</a:t>
            </a:r>
            <a:endParaRPr/>
          </a:p>
          <a:p>
            <a:pPr indent="-311150" lvl="0" marL="457200" rtl="0" algn="l">
              <a:spcBef>
                <a:spcPts val="0"/>
              </a:spcBef>
              <a:spcAft>
                <a:spcPts val="0"/>
              </a:spcAft>
              <a:buSzPts val="1300"/>
              <a:buChar char="●"/>
            </a:pPr>
            <a:r>
              <a:rPr lang="en"/>
              <a:t>Pre-amplifier</a:t>
            </a:r>
            <a:endParaRPr/>
          </a:p>
          <a:p>
            <a:pPr indent="-311150" lvl="0" marL="457200" rtl="0" algn="l">
              <a:spcBef>
                <a:spcPts val="0"/>
              </a:spcBef>
              <a:spcAft>
                <a:spcPts val="0"/>
              </a:spcAft>
              <a:buSzPts val="1300"/>
              <a:buChar char="●"/>
            </a:pPr>
            <a:r>
              <a:rPr lang="en"/>
              <a:t>Raspberry Pi 4 Microcontroller</a:t>
            </a:r>
            <a:endParaRPr/>
          </a:p>
          <a:p>
            <a:pPr indent="-311150" lvl="0" marL="457200" rtl="0" algn="l">
              <a:spcBef>
                <a:spcPts val="0"/>
              </a:spcBef>
              <a:spcAft>
                <a:spcPts val="0"/>
              </a:spcAft>
              <a:buSzPts val="1300"/>
              <a:buChar char="●"/>
            </a:pPr>
            <a:r>
              <a:rPr lang="en"/>
              <a:t>LCD screen</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6" name="Shape 266"/>
        <p:cNvGrpSpPr/>
        <p:nvPr/>
      </p:nvGrpSpPr>
      <p:grpSpPr>
        <a:xfrm>
          <a:off x="0" y="0"/>
          <a:ext cx="0" cy="0"/>
          <a:chOff x="0" y="0"/>
          <a:chExt cx="0" cy="0"/>
        </a:xfrm>
      </p:grpSpPr>
      <p:sp>
        <p:nvSpPr>
          <p:cNvPr id="267" name="Google Shape;267;p30"/>
          <p:cNvSpPr txBox="1"/>
          <p:nvPr>
            <p:ph type="title"/>
          </p:nvPr>
        </p:nvSpPr>
        <p:spPr>
          <a:xfrm>
            <a:off x="819150" y="392175"/>
            <a:ext cx="7505700" cy="954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Analog-to-Digital Converter (Original)</a:t>
            </a:r>
            <a:endParaRPr/>
          </a:p>
        </p:txBody>
      </p:sp>
      <p:sp>
        <p:nvSpPr>
          <p:cNvPr id="268" name="Google Shape;268;p30"/>
          <p:cNvSpPr txBox="1"/>
          <p:nvPr>
            <p:ph idx="4294967295" type="body"/>
          </p:nvPr>
        </p:nvSpPr>
        <p:spPr>
          <a:xfrm>
            <a:off x="311700" y="1152475"/>
            <a:ext cx="39999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lang="en"/>
              <a:t> </a:t>
            </a:r>
            <a:endParaRPr/>
          </a:p>
        </p:txBody>
      </p:sp>
      <p:pic>
        <p:nvPicPr>
          <p:cNvPr id="269" name="Google Shape;269;p30"/>
          <p:cNvPicPr preferRelativeResize="0"/>
          <p:nvPr/>
        </p:nvPicPr>
        <p:blipFill rotWithShape="1">
          <a:blip r:embed="rId3">
            <a:alphaModFix/>
          </a:blip>
          <a:srcRect b="7904" l="0" r="6305" t="4941"/>
          <a:stretch/>
        </p:blipFill>
        <p:spPr>
          <a:xfrm>
            <a:off x="1094988" y="1017725"/>
            <a:ext cx="6954025" cy="3939101"/>
          </a:xfrm>
          <a:prstGeom prst="rect">
            <a:avLst/>
          </a:prstGeom>
          <a:noFill/>
          <a:ln>
            <a:noFill/>
          </a:ln>
        </p:spPr>
      </p:pic>
      <p:pic>
        <p:nvPicPr>
          <p:cNvPr id="270" name="Google Shape;270;p30"/>
          <p:cNvPicPr preferRelativeResize="0"/>
          <p:nvPr/>
        </p:nvPicPr>
        <p:blipFill>
          <a:blip r:embed="rId4">
            <a:alphaModFix/>
          </a:blip>
          <a:stretch>
            <a:fillRect/>
          </a:stretch>
        </p:blipFill>
        <p:spPr>
          <a:xfrm>
            <a:off x="8049000" y="-4"/>
            <a:ext cx="1095000" cy="1014119"/>
          </a:xfrm>
          <a:prstGeom prst="rect">
            <a:avLst/>
          </a:prstGeom>
          <a:noFill/>
          <a:ln>
            <a:noFill/>
          </a:ln>
        </p:spPr>
      </p:pic>
      <p:pic>
        <p:nvPicPr>
          <p:cNvPr id="271" name="Google Shape;271;p30" title="Final_Slide_17.mp3">
            <a:hlinkClick r:id="rId5"/>
          </p:cNvPr>
          <p:cNvPicPr preferRelativeResize="0"/>
          <p:nvPr/>
        </p:nvPicPr>
        <p:blipFill>
          <a:blip r:embed="rId6">
            <a:alphaModFix/>
          </a:blip>
          <a:stretch>
            <a:fillRect/>
          </a:stretch>
        </p:blipFill>
        <p:spPr>
          <a:xfrm>
            <a:off x="7472537" y="492025"/>
            <a:ext cx="457200" cy="457200"/>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5" name="Shape 275"/>
        <p:cNvGrpSpPr/>
        <p:nvPr/>
      </p:nvGrpSpPr>
      <p:grpSpPr>
        <a:xfrm>
          <a:off x="0" y="0"/>
          <a:ext cx="0" cy="0"/>
          <a:chOff x="0" y="0"/>
          <a:chExt cx="0" cy="0"/>
        </a:xfrm>
      </p:grpSpPr>
      <p:sp>
        <p:nvSpPr>
          <p:cNvPr id="276" name="Google Shape;276;p31"/>
          <p:cNvSpPr txBox="1"/>
          <p:nvPr>
            <p:ph type="title"/>
          </p:nvPr>
        </p:nvSpPr>
        <p:spPr>
          <a:xfrm>
            <a:off x="819150" y="250475"/>
            <a:ext cx="7505700" cy="9546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Analog-to-Digital Converter Testing (Original)</a:t>
            </a:r>
            <a:endParaRPr/>
          </a:p>
        </p:txBody>
      </p:sp>
      <p:sp>
        <p:nvSpPr>
          <p:cNvPr id="277" name="Google Shape;277;p31"/>
          <p:cNvSpPr txBox="1"/>
          <p:nvPr>
            <p:ph idx="4294967295" type="body"/>
          </p:nvPr>
        </p:nvSpPr>
        <p:spPr>
          <a:xfrm>
            <a:off x="311700" y="1152475"/>
            <a:ext cx="39999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 </a:t>
            </a:r>
            <a:endParaRPr/>
          </a:p>
          <a:p>
            <a:pPr indent="0" lvl="0" marL="0" rtl="0" algn="l">
              <a:spcBef>
                <a:spcPts val="1200"/>
              </a:spcBef>
              <a:spcAft>
                <a:spcPts val="0"/>
              </a:spcAft>
              <a:buNone/>
            </a:pPr>
            <a:r>
              <a:t/>
            </a:r>
            <a:endParaRPr/>
          </a:p>
          <a:p>
            <a:pPr indent="0" lvl="0" marL="0" rtl="0" algn="l">
              <a:spcBef>
                <a:spcPts val="1200"/>
              </a:spcBef>
              <a:spcAft>
                <a:spcPts val="1200"/>
              </a:spcAft>
              <a:buNone/>
            </a:pPr>
            <a:r>
              <a:t/>
            </a:r>
            <a:endParaRPr/>
          </a:p>
        </p:txBody>
      </p:sp>
      <p:pic>
        <p:nvPicPr>
          <p:cNvPr id="278" name="Google Shape;278;p31"/>
          <p:cNvPicPr preferRelativeResize="0"/>
          <p:nvPr/>
        </p:nvPicPr>
        <p:blipFill>
          <a:blip r:embed="rId3">
            <a:alphaModFix/>
          </a:blip>
          <a:stretch>
            <a:fillRect/>
          </a:stretch>
        </p:blipFill>
        <p:spPr>
          <a:xfrm>
            <a:off x="1534054" y="1017725"/>
            <a:ext cx="6075901" cy="3911351"/>
          </a:xfrm>
          <a:prstGeom prst="rect">
            <a:avLst/>
          </a:prstGeom>
          <a:noFill/>
          <a:ln>
            <a:noFill/>
          </a:ln>
        </p:spPr>
      </p:pic>
      <p:pic>
        <p:nvPicPr>
          <p:cNvPr id="279" name="Google Shape;279;p31"/>
          <p:cNvPicPr preferRelativeResize="0"/>
          <p:nvPr/>
        </p:nvPicPr>
        <p:blipFill>
          <a:blip r:embed="rId4">
            <a:alphaModFix/>
          </a:blip>
          <a:stretch>
            <a:fillRect/>
          </a:stretch>
        </p:blipFill>
        <p:spPr>
          <a:xfrm>
            <a:off x="8049000" y="-4"/>
            <a:ext cx="1095000" cy="1014119"/>
          </a:xfrm>
          <a:prstGeom prst="rect">
            <a:avLst/>
          </a:prstGeom>
          <a:noFill/>
          <a:ln>
            <a:noFill/>
          </a:ln>
        </p:spPr>
      </p:pic>
      <p:pic>
        <p:nvPicPr>
          <p:cNvPr id="280" name="Google Shape;280;p31" title="Final_Slide_18.mp3">
            <a:hlinkClick r:id="rId5"/>
          </p:cNvPr>
          <p:cNvPicPr preferRelativeResize="0"/>
          <p:nvPr/>
        </p:nvPicPr>
        <p:blipFill>
          <a:blip r:embed="rId6">
            <a:alphaModFix/>
          </a:blip>
          <a:stretch>
            <a:fillRect/>
          </a:stretch>
        </p:blipFill>
        <p:spPr>
          <a:xfrm>
            <a:off x="7867655" y="1017725"/>
            <a:ext cx="457200" cy="457200"/>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4" name="Shape 284"/>
        <p:cNvGrpSpPr/>
        <p:nvPr/>
      </p:nvGrpSpPr>
      <p:grpSpPr>
        <a:xfrm>
          <a:off x="0" y="0"/>
          <a:ext cx="0" cy="0"/>
          <a:chOff x="0" y="0"/>
          <a:chExt cx="0" cy="0"/>
        </a:xfrm>
      </p:grpSpPr>
      <p:sp>
        <p:nvSpPr>
          <p:cNvPr id="285" name="Google Shape;285;p32"/>
          <p:cNvSpPr txBox="1"/>
          <p:nvPr>
            <p:ph type="title"/>
          </p:nvPr>
        </p:nvSpPr>
        <p:spPr>
          <a:xfrm>
            <a:off x="819150" y="385100"/>
            <a:ext cx="7505700" cy="954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Analog-to-Digital Converter (Attempt 2)</a:t>
            </a:r>
            <a:endParaRPr/>
          </a:p>
        </p:txBody>
      </p:sp>
      <p:sp>
        <p:nvSpPr>
          <p:cNvPr id="286" name="Google Shape;286;p32"/>
          <p:cNvSpPr txBox="1"/>
          <p:nvPr>
            <p:ph idx="1" type="body"/>
          </p:nvPr>
        </p:nvSpPr>
        <p:spPr>
          <a:xfrm>
            <a:off x="819150" y="1990725"/>
            <a:ext cx="3686100" cy="24480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lang="en" sz="700" u="sng">
                <a:solidFill>
                  <a:schemeClr val="hlink"/>
                </a:solidFill>
                <a:hlinkClick r:id="rId3"/>
              </a:rPr>
              <a:t>https://web.mit.edu/6.101/www/s2020/projects/colinpc_Project_Final_Report.pdf</a:t>
            </a:r>
            <a:r>
              <a:rPr lang="en" sz="700"/>
              <a:t> </a:t>
            </a:r>
            <a:endParaRPr sz="700"/>
          </a:p>
        </p:txBody>
      </p:sp>
      <p:sp>
        <p:nvSpPr>
          <p:cNvPr id="287" name="Google Shape;287;p32"/>
          <p:cNvSpPr txBox="1"/>
          <p:nvPr>
            <p:ph idx="2" type="body"/>
          </p:nvPr>
        </p:nvSpPr>
        <p:spPr>
          <a:xfrm>
            <a:off x="4638675" y="1990725"/>
            <a:ext cx="3686100" cy="24480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lang="en"/>
              <a:t> </a:t>
            </a:r>
            <a:endParaRPr/>
          </a:p>
        </p:txBody>
      </p:sp>
      <p:pic>
        <p:nvPicPr>
          <p:cNvPr id="288" name="Google Shape;288;p32"/>
          <p:cNvPicPr preferRelativeResize="0"/>
          <p:nvPr/>
        </p:nvPicPr>
        <p:blipFill>
          <a:blip r:embed="rId4">
            <a:alphaModFix/>
          </a:blip>
          <a:stretch>
            <a:fillRect/>
          </a:stretch>
        </p:blipFill>
        <p:spPr>
          <a:xfrm>
            <a:off x="410350" y="1276000"/>
            <a:ext cx="8323300" cy="3608525"/>
          </a:xfrm>
          <a:prstGeom prst="rect">
            <a:avLst/>
          </a:prstGeom>
          <a:noFill/>
          <a:ln>
            <a:noFill/>
          </a:ln>
        </p:spPr>
      </p:pic>
      <p:pic>
        <p:nvPicPr>
          <p:cNvPr id="289" name="Google Shape;289;p32"/>
          <p:cNvPicPr preferRelativeResize="0"/>
          <p:nvPr/>
        </p:nvPicPr>
        <p:blipFill>
          <a:blip r:embed="rId5">
            <a:alphaModFix/>
          </a:blip>
          <a:stretch>
            <a:fillRect/>
          </a:stretch>
        </p:blipFill>
        <p:spPr>
          <a:xfrm>
            <a:off x="8049000" y="-4"/>
            <a:ext cx="1095000" cy="1014119"/>
          </a:xfrm>
          <a:prstGeom prst="rect">
            <a:avLst/>
          </a:prstGeom>
          <a:noFill/>
          <a:ln>
            <a:noFill/>
          </a:ln>
        </p:spPr>
      </p:pic>
      <p:pic>
        <p:nvPicPr>
          <p:cNvPr id="290" name="Google Shape;290;p32" title="Final_Slide_19.mp3">
            <a:hlinkClick r:id="rId6"/>
          </p:cNvPr>
          <p:cNvPicPr preferRelativeResize="0"/>
          <p:nvPr/>
        </p:nvPicPr>
        <p:blipFill>
          <a:blip r:embed="rId7">
            <a:alphaModFix/>
          </a:blip>
          <a:stretch>
            <a:fillRect/>
          </a:stretch>
        </p:blipFill>
        <p:spPr>
          <a:xfrm>
            <a:off x="7591800" y="1014125"/>
            <a:ext cx="457200" cy="4572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9" name="Shape 139"/>
        <p:cNvGrpSpPr/>
        <p:nvPr/>
      </p:nvGrpSpPr>
      <p:grpSpPr>
        <a:xfrm>
          <a:off x="0" y="0"/>
          <a:ext cx="0" cy="0"/>
          <a:chOff x="0" y="0"/>
          <a:chExt cx="0" cy="0"/>
        </a:xfrm>
      </p:grpSpPr>
      <p:sp>
        <p:nvSpPr>
          <p:cNvPr id="140" name="Google Shape;140;p15"/>
          <p:cNvSpPr txBox="1"/>
          <p:nvPr>
            <p:ph type="title"/>
          </p:nvPr>
        </p:nvSpPr>
        <p:spPr>
          <a:xfrm>
            <a:off x="113325" y="395450"/>
            <a:ext cx="8520600" cy="572700"/>
          </a:xfrm>
          <a:prstGeom prst="rect">
            <a:avLst/>
          </a:prstGeom>
        </p:spPr>
        <p:txBody>
          <a:bodyPr anchorCtr="0" anchor="t" bIns="91425" lIns="91425" spcFirstLastPara="1" rIns="91425" wrap="square" tIns="91425">
            <a:normAutofit fontScale="90000"/>
          </a:bodyPr>
          <a:lstStyle/>
          <a:p>
            <a:pPr indent="0" lvl="0" marL="0" rtl="0" algn="ctr">
              <a:spcBef>
                <a:spcPts val="0"/>
              </a:spcBef>
              <a:spcAft>
                <a:spcPts val="0"/>
              </a:spcAft>
              <a:buNone/>
            </a:pPr>
            <a:r>
              <a:rPr lang="en"/>
              <a:t>The Team</a:t>
            </a:r>
            <a:endParaRPr/>
          </a:p>
        </p:txBody>
      </p:sp>
      <p:pic>
        <p:nvPicPr>
          <p:cNvPr id="141" name="Google Shape;141;p15"/>
          <p:cNvPicPr preferRelativeResize="0"/>
          <p:nvPr/>
        </p:nvPicPr>
        <p:blipFill>
          <a:blip r:embed="rId3">
            <a:alphaModFix/>
          </a:blip>
          <a:stretch>
            <a:fillRect/>
          </a:stretch>
        </p:blipFill>
        <p:spPr>
          <a:xfrm>
            <a:off x="282200" y="1581975"/>
            <a:ext cx="8579600" cy="1857351"/>
          </a:xfrm>
          <a:prstGeom prst="rect">
            <a:avLst/>
          </a:prstGeom>
          <a:noFill/>
          <a:ln>
            <a:noFill/>
          </a:ln>
        </p:spPr>
      </p:pic>
      <p:pic>
        <p:nvPicPr>
          <p:cNvPr id="142" name="Google Shape;142;p15"/>
          <p:cNvPicPr preferRelativeResize="0"/>
          <p:nvPr/>
        </p:nvPicPr>
        <p:blipFill>
          <a:blip r:embed="rId4">
            <a:alphaModFix/>
          </a:blip>
          <a:stretch>
            <a:fillRect/>
          </a:stretch>
        </p:blipFill>
        <p:spPr>
          <a:xfrm>
            <a:off x="8232463" y="0"/>
            <a:ext cx="911537" cy="968150"/>
          </a:xfrm>
          <a:prstGeom prst="rect">
            <a:avLst/>
          </a:prstGeom>
          <a:noFill/>
          <a:ln>
            <a:noFill/>
          </a:ln>
        </p:spPr>
      </p:pic>
      <p:pic>
        <p:nvPicPr>
          <p:cNvPr id="143" name="Google Shape;143;p15" title="Stef_FP_S2.mp3">
            <a:hlinkClick r:id="rId5"/>
          </p:cNvPr>
          <p:cNvPicPr preferRelativeResize="0"/>
          <p:nvPr/>
        </p:nvPicPr>
        <p:blipFill>
          <a:blip r:embed="rId6">
            <a:alphaModFix/>
          </a:blip>
          <a:stretch>
            <a:fillRect/>
          </a:stretch>
        </p:blipFill>
        <p:spPr>
          <a:xfrm>
            <a:off x="5398400" y="453201"/>
            <a:ext cx="457200" cy="457200"/>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4" name="Shape 294"/>
        <p:cNvGrpSpPr/>
        <p:nvPr/>
      </p:nvGrpSpPr>
      <p:grpSpPr>
        <a:xfrm>
          <a:off x="0" y="0"/>
          <a:ext cx="0" cy="0"/>
          <a:chOff x="0" y="0"/>
          <a:chExt cx="0" cy="0"/>
        </a:xfrm>
      </p:grpSpPr>
      <p:sp>
        <p:nvSpPr>
          <p:cNvPr id="295" name="Google Shape;295;p33"/>
          <p:cNvSpPr txBox="1"/>
          <p:nvPr>
            <p:ph type="title"/>
          </p:nvPr>
        </p:nvSpPr>
        <p:spPr>
          <a:xfrm>
            <a:off x="678750" y="278825"/>
            <a:ext cx="7786500" cy="9546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Clr>
                <a:schemeClr val="dk1"/>
              </a:buClr>
              <a:buSzPct val="36666"/>
              <a:buFont typeface="Arial"/>
              <a:buNone/>
            </a:pPr>
            <a:r>
              <a:rPr lang="en"/>
              <a:t>Analog-to-Digital Converter Testing (Attempt 2)</a:t>
            </a:r>
            <a:endParaRPr/>
          </a:p>
        </p:txBody>
      </p:sp>
      <p:sp>
        <p:nvSpPr>
          <p:cNvPr id="296" name="Google Shape;296;p33"/>
          <p:cNvSpPr txBox="1"/>
          <p:nvPr>
            <p:ph idx="4294967295" type="body"/>
          </p:nvPr>
        </p:nvSpPr>
        <p:spPr>
          <a:xfrm>
            <a:off x="311700" y="1152475"/>
            <a:ext cx="39999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lang="en"/>
              <a:t> </a:t>
            </a:r>
            <a:endParaRPr/>
          </a:p>
        </p:txBody>
      </p:sp>
      <p:pic>
        <p:nvPicPr>
          <p:cNvPr id="297" name="Google Shape;297;p33"/>
          <p:cNvPicPr preferRelativeResize="0"/>
          <p:nvPr/>
        </p:nvPicPr>
        <p:blipFill rotWithShape="1">
          <a:blip r:embed="rId3">
            <a:alphaModFix/>
          </a:blip>
          <a:srcRect b="-7956" l="0" r="-7956" t="0"/>
          <a:stretch/>
        </p:blipFill>
        <p:spPr>
          <a:xfrm>
            <a:off x="1173750" y="811500"/>
            <a:ext cx="6796499" cy="4375250"/>
          </a:xfrm>
          <a:prstGeom prst="rect">
            <a:avLst/>
          </a:prstGeom>
          <a:noFill/>
          <a:ln>
            <a:noFill/>
          </a:ln>
        </p:spPr>
      </p:pic>
      <p:pic>
        <p:nvPicPr>
          <p:cNvPr id="298" name="Google Shape;298;p33"/>
          <p:cNvPicPr preferRelativeResize="0"/>
          <p:nvPr/>
        </p:nvPicPr>
        <p:blipFill>
          <a:blip r:embed="rId4">
            <a:alphaModFix/>
          </a:blip>
          <a:stretch>
            <a:fillRect/>
          </a:stretch>
        </p:blipFill>
        <p:spPr>
          <a:xfrm>
            <a:off x="8325450" y="-1"/>
            <a:ext cx="818550" cy="758075"/>
          </a:xfrm>
          <a:prstGeom prst="rect">
            <a:avLst/>
          </a:prstGeom>
          <a:noFill/>
          <a:ln>
            <a:noFill/>
          </a:ln>
        </p:spPr>
      </p:pic>
      <p:pic>
        <p:nvPicPr>
          <p:cNvPr id="299" name="Google Shape;299;p33" title="Final_Slide_20.mp3">
            <a:hlinkClick r:id="rId5"/>
          </p:cNvPr>
          <p:cNvPicPr preferRelativeResize="0"/>
          <p:nvPr/>
        </p:nvPicPr>
        <p:blipFill>
          <a:blip r:embed="rId6">
            <a:alphaModFix/>
          </a:blip>
          <a:stretch>
            <a:fillRect/>
          </a:stretch>
        </p:blipFill>
        <p:spPr>
          <a:xfrm>
            <a:off x="7970249" y="908750"/>
            <a:ext cx="457200" cy="457200"/>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3" name="Shape 303"/>
        <p:cNvGrpSpPr/>
        <p:nvPr/>
      </p:nvGrpSpPr>
      <p:grpSpPr>
        <a:xfrm>
          <a:off x="0" y="0"/>
          <a:ext cx="0" cy="0"/>
          <a:chOff x="0" y="0"/>
          <a:chExt cx="0" cy="0"/>
        </a:xfrm>
      </p:grpSpPr>
      <p:sp>
        <p:nvSpPr>
          <p:cNvPr id="304" name="Google Shape;304;p34"/>
          <p:cNvSpPr txBox="1"/>
          <p:nvPr>
            <p:ph type="title"/>
          </p:nvPr>
        </p:nvSpPr>
        <p:spPr>
          <a:xfrm>
            <a:off x="854575" y="439675"/>
            <a:ext cx="7505700" cy="954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Analog-to-Digital Converter (Final)</a:t>
            </a:r>
            <a:endParaRPr/>
          </a:p>
        </p:txBody>
      </p:sp>
      <p:sp>
        <p:nvSpPr>
          <p:cNvPr id="305" name="Google Shape;305;p3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lang="en"/>
              <a:t> </a:t>
            </a:r>
            <a:endParaRPr/>
          </a:p>
        </p:txBody>
      </p:sp>
      <p:pic>
        <p:nvPicPr>
          <p:cNvPr id="306" name="Google Shape;306;p34"/>
          <p:cNvPicPr preferRelativeResize="0"/>
          <p:nvPr/>
        </p:nvPicPr>
        <p:blipFill>
          <a:blip r:embed="rId3">
            <a:alphaModFix/>
          </a:blip>
          <a:stretch>
            <a:fillRect/>
          </a:stretch>
        </p:blipFill>
        <p:spPr>
          <a:xfrm>
            <a:off x="311697" y="1515888"/>
            <a:ext cx="4798451" cy="2689575"/>
          </a:xfrm>
          <a:prstGeom prst="rect">
            <a:avLst/>
          </a:prstGeom>
          <a:noFill/>
          <a:ln>
            <a:noFill/>
          </a:ln>
        </p:spPr>
      </p:pic>
      <p:pic>
        <p:nvPicPr>
          <p:cNvPr id="307" name="Google Shape;307;p34"/>
          <p:cNvPicPr preferRelativeResize="0"/>
          <p:nvPr/>
        </p:nvPicPr>
        <p:blipFill rotWithShape="1">
          <a:blip r:embed="rId4">
            <a:alphaModFix/>
          </a:blip>
          <a:srcRect b="21594" l="2190" r="-2189" t="21383"/>
          <a:stretch/>
        </p:blipFill>
        <p:spPr>
          <a:xfrm>
            <a:off x="5280850" y="1494163"/>
            <a:ext cx="3594851" cy="2733025"/>
          </a:xfrm>
          <a:prstGeom prst="rect">
            <a:avLst/>
          </a:prstGeom>
          <a:noFill/>
          <a:ln>
            <a:noFill/>
          </a:ln>
        </p:spPr>
      </p:pic>
      <p:pic>
        <p:nvPicPr>
          <p:cNvPr id="308" name="Google Shape;308;p34"/>
          <p:cNvPicPr preferRelativeResize="0"/>
          <p:nvPr/>
        </p:nvPicPr>
        <p:blipFill>
          <a:blip r:embed="rId5">
            <a:alphaModFix/>
          </a:blip>
          <a:stretch>
            <a:fillRect/>
          </a:stretch>
        </p:blipFill>
        <p:spPr>
          <a:xfrm>
            <a:off x="8049000" y="-4"/>
            <a:ext cx="1095000" cy="1014119"/>
          </a:xfrm>
          <a:prstGeom prst="rect">
            <a:avLst/>
          </a:prstGeom>
          <a:noFill/>
          <a:ln>
            <a:noFill/>
          </a:ln>
        </p:spPr>
      </p:pic>
      <p:pic>
        <p:nvPicPr>
          <p:cNvPr id="309" name="Google Shape;309;p34" title="Final_Slide_21.mp3">
            <a:hlinkClick r:id="rId6"/>
          </p:cNvPr>
          <p:cNvPicPr preferRelativeResize="0"/>
          <p:nvPr/>
        </p:nvPicPr>
        <p:blipFill>
          <a:blip r:embed="rId7">
            <a:alphaModFix/>
          </a:blip>
          <a:stretch>
            <a:fillRect/>
          </a:stretch>
        </p:blipFill>
        <p:spPr>
          <a:xfrm>
            <a:off x="7142925" y="574125"/>
            <a:ext cx="440000" cy="440000"/>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3" name="Shape 313"/>
        <p:cNvGrpSpPr/>
        <p:nvPr/>
      </p:nvGrpSpPr>
      <p:grpSpPr>
        <a:xfrm>
          <a:off x="0" y="0"/>
          <a:ext cx="0" cy="0"/>
          <a:chOff x="0" y="0"/>
          <a:chExt cx="0" cy="0"/>
        </a:xfrm>
      </p:grpSpPr>
      <p:sp>
        <p:nvSpPr>
          <p:cNvPr id="314" name="Google Shape;314;p35"/>
          <p:cNvSpPr txBox="1"/>
          <p:nvPr>
            <p:ph type="title"/>
          </p:nvPr>
        </p:nvSpPr>
        <p:spPr>
          <a:xfrm>
            <a:off x="819150" y="484300"/>
            <a:ext cx="7505700" cy="954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Pre-Amplifier</a:t>
            </a:r>
            <a:endParaRPr/>
          </a:p>
        </p:txBody>
      </p:sp>
      <p:sp>
        <p:nvSpPr>
          <p:cNvPr id="315" name="Google Shape;315;p35"/>
          <p:cNvSpPr txBox="1"/>
          <p:nvPr>
            <p:ph idx="1" type="body"/>
          </p:nvPr>
        </p:nvSpPr>
        <p:spPr>
          <a:xfrm>
            <a:off x="819150" y="1990725"/>
            <a:ext cx="3686100" cy="24480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lang="en"/>
              <a:t> </a:t>
            </a:r>
            <a:endParaRPr/>
          </a:p>
        </p:txBody>
      </p:sp>
      <p:sp>
        <p:nvSpPr>
          <p:cNvPr id="316" name="Google Shape;316;p35"/>
          <p:cNvSpPr txBox="1"/>
          <p:nvPr>
            <p:ph idx="2" type="body"/>
          </p:nvPr>
        </p:nvSpPr>
        <p:spPr>
          <a:xfrm>
            <a:off x="4638675" y="1990725"/>
            <a:ext cx="3686100" cy="24480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lang="en"/>
              <a:t> </a:t>
            </a:r>
            <a:endParaRPr/>
          </a:p>
        </p:txBody>
      </p:sp>
      <p:pic>
        <p:nvPicPr>
          <p:cNvPr id="317" name="Google Shape;317;p35"/>
          <p:cNvPicPr preferRelativeResize="0"/>
          <p:nvPr/>
        </p:nvPicPr>
        <p:blipFill>
          <a:blip r:embed="rId3">
            <a:alphaModFix/>
          </a:blip>
          <a:stretch>
            <a:fillRect/>
          </a:stretch>
        </p:blipFill>
        <p:spPr>
          <a:xfrm>
            <a:off x="259763" y="1520725"/>
            <a:ext cx="4528825" cy="2528600"/>
          </a:xfrm>
          <a:prstGeom prst="rect">
            <a:avLst/>
          </a:prstGeom>
          <a:noFill/>
          <a:ln>
            <a:noFill/>
          </a:ln>
        </p:spPr>
      </p:pic>
      <p:pic>
        <p:nvPicPr>
          <p:cNvPr id="318" name="Google Shape;318;p35"/>
          <p:cNvPicPr preferRelativeResize="0"/>
          <p:nvPr/>
        </p:nvPicPr>
        <p:blipFill>
          <a:blip r:embed="rId4">
            <a:alphaModFix/>
          </a:blip>
          <a:stretch>
            <a:fillRect/>
          </a:stretch>
        </p:blipFill>
        <p:spPr>
          <a:xfrm>
            <a:off x="4744574" y="1520725"/>
            <a:ext cx="4125501" cy="2655775"/>
          </a:xfrm>
          <a:prstGeom prst="rect">
            <a:avLst/>
          </a:prstGeom>
          <a:noFill/>
          <a:ln>
            <a:noFill/>
          </a:ln>
        </p:spPr>
      </p:pic>
      <p:pic>
        <p:nvPicPr>
          <p:cNvPr id="319" name="Google Shape;319;p35"/>
          <p:cNvPicPr preferRelativeResize="0"/>
          <p:nvPr/>
        </p:nvPicPr>
        <p:blipFill>
          <a:blip r:embed="rId5">
            <a:alphaModFix/>
          </a:blip>
          <a:stretch>
            <a:fillRect/>
          </a:stretch>
        </p:blipFill>
        <p:spPr>
          <a:xfrm>
            <a:off x="8232463" y="0"/>
            <a:ext cx="911537" cy="968150"/>
          </a:xfrm>
          <a:prstGeom prst="rect">
            <a:avLst/>
          </a:prstGeom>
          <a:noFill/>
          <a:ln>
            <a:noFill/>
          </a:ln>
        </p:spPr>
      </p:pic>
      <p:pic>
        <p:nvPicPr>
          <p:cNvPr id="320" name="Google Shape;320;p35" title="Stef_FP_S22.mp3">
            <a:hlinkClick r:id="rId6"/>
          </p:cNvPr>
          <p:cNvPicPr preferRelativeResize="0"/>
          <p:nvPr/>
        </p:nvPicPr>
        <p:blipFill>
          <a:blip r:embed="rId7">
            <a:alphaModFix/>
          </a:blip>
          <a:stretch>
            <a:fillRect/>
          </a:stretch>
        </p:blipFill>
        <p:spPr>
          <a:xfrm>
            <a:off x="3397875" y="568175"/>
            <a:ext cx="399975" cy="399975"/>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4" name="Shape 324"/>
        <p:cNvGrpSpPr/>
        <p:nvPr/>
      </p:nvGrpSpPr>
      <p:grpSpPr>
        <a:xfrm>
          <a:off x="0" y="0"/>
          <a:ext cx="0" cy="0"/>
          <a:chOff x="0" y="0"/>
          <a:chExt cx="0" cy="0"/>
        </a:xfrm>
      </p:grpSpPr>
      <p:sp>
        <p:nvSpPr>
          <p:cNvPr id="325" name="Google Shape;325;p36"/>
          <p:cNvSpPr txBox="1"/>
          <p:nvPr>
            <p:ph type="title"/>
          </p:nvPr>
        </p:nvSpPr>
        <p:spPr>
          <a:xfrm>
            <a:off x="819150" y="385100"/>
            <a:ext cx="7505700" cy="954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SolidWorks Design</a:t>
            </a:r>
            <a:endParaRPr/>
          </a:p>
        </p:txBody>
      </p:sp>
      <p:pic>
        <p:nvPicPr>
          <p:cNvPr id="326" name="Google Shape;326;p36"/>
          <p:cNvPicPr preferRelativeResize="0"/>
          <p:nvPr/>
        </p:nvPicPr>
        <p:blipFill rotWithShape="1">
          <a:blip r:embed="rId3">
            <a:alphaModFix/>
          </a:blip>
          <a:srcRect b="0" l="12438" r="11301" t="18580"/>
          <a:stretch/>
        </p:blipFill>
        <p:spPr>
          <a:xfrm>
            <a:off x="276275" y="1205800"/>
            <a:ext cx="3090127" cy="2185651"/>
          </a:xfrm>
          <a:prstGeom prst="rect">
            <a:avLst/>
          </a:prstGeom>
          <a:noFill/>
          <a:ln>
            <a:noFill/>
          </a:ln>
        </p:spPr>
      </p:pic>
      <p:pic>
        <p:nvPicPr>
          <p:cNvPr id="327" name="Google Shape;327;p36"/>
          <p:cNvPicPr preferRelativeResize="0"/>
          <p:nvPr/>
        </p:nvPicPr>
        <p:blipFill rotWithShape="1">
          <a:blip r:embed="rId4">
            <a:alphaModFix/>
          </a:blip>
          <a:srcRect b="0" l="0" r="0" t="0"/>
          <a:stretch/>
        </p:blipFill>
        <p:spPr>
          <a:xfrm>
            <a:off x="3175751" y="1339700"/>
            <a:ext cx="2961876" cy="2046100"/>
          </a:xfrm>
          <a:prstGeom prst="rect">
            <a:avLst/>
          </a:prstGeom>
          <a:noFill/>
          <a:ln>
            <a:noFill/>
          </a:ln>
        </p:spPr>
      </p:pic>
      <p:pic>
        <p:nvPicPr>
          <p:cNvPr id="328" name="Google Shape;328;p36"/>
          <p:cNvPicPr preferRelativeResize="0"/>
          <p:nvPr/>
        </p:nvPicPr>
        <p:blipFill>
          <a:blip r:embed="rId5">
            <a:alphaModFix/>
          </a:blip>
          <a:stretch>
            <a:fillRect/>
          </a:stretch>
        </p:blipFill>
        <p:spPr>
          <a:xfrm>
            <a:off x="8232463" y="0"/>
            <a:ext cx="911537" cy="968150"/>
          </a:xfrm>
          <a:prstGeom prst="rect">
            <a:avLst/>
          </a:prstGeom>
          <a:noFill/>
          <a:ln>
            <a:noFill/>
          </a:ln>
        </p:spPr>
      </p:pic>
      <p:pic>
        <p:nvPicPr>
          <p:cNvPr id="329" name="Google Shape;329;p36" title="Stef_FP_S23.mp3">
            <a:hlinkClick r:id="rId6"/>
          </p:cNvPr>
          <p:cNvPicPr preferRelativeResize="0"/>
          <p:nvPr/>
        </p:nvPicPr>
        <p:blipFill>
          <a:blip r:embed="rId7">
            <a:alphaModFix/>
          </a:blip>
          <a:stretch>
            <a:fillRect/>
          </a:stretch>
        </p:blipFill>
        <p:spPr>
          <a:xfrm>
            <a:off x="4391550" y="522825"/>
            <a:ext cx="445325" cy="445325"/>
          </a:xfrm>
          <a:prstGeom prst="rect">
            <a:avLst/>
          </a:prstGeom>
          <a:noFill/>
          <a:ln>
            <a:noFill/>
          </a:ln>
        </p:spPr>
      </p:pic>
      <p:pic>
        <p:nvPicPr>
          <p:cNvPr id="330" name="Google Shape;330;p36"/>
          <p:cNvPicPr preferRelativeResize="0"/>
          <p:nvPr/>
        </p:nvPicPr>
        <p:blipFill>
          <a:blip r:embed="rId8">
            <a:alphaModFix/>
          </a:blip>
          <a:stretch>
            <a:fillRect/>
          </a:stretch>
        </p:blipFill>
        <p:spPr>
          <a:xfrm>
            <a:off x="6242950" y="1339700"/>
            <a:ext cx="2590701" cy="2113701"/>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4" name="Shape 334"/>
        <p:cNvGrpSpPr/>
        <p:nvPr/>
      </p:nvGrpSpPr>
      <p:grpSpPr>
        <a:xfrm>
          <a:off x="0" y="0"/>
          <a:ext cx="0" cy="0"/>
          <a:chOff x="0" y="0"/>
          <a:chExt cx="0" cy="0"/>
        </a:xfrm>
      </p:grpSpPr>
      <p:sp>
        <p:nvSpPr>
          <p:cNvPr id="335" name="Google Shape;335;p37"/>
          <p:cNvSpPr txBox="1"/>
          <p:nvPr>
            <p:ph type="title"/>
          </p:nvPr>
        </p:nvSpPr>
        <p:spPr>
          <a:xfrm>
            <a:off x="819150" y="385075"/>
            <a:ext cx="7505700" cy="954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Raspberry Pi 4 Layout</a:t>
            </a:r>
            <a:endParaRPr/>
          </a:p>
        </p:txBody>
      </p:sp>
      <p:pic>
        <p:nvPicPr>
          <p:cNvPr id="336" name="Google Shape;336;p37"/>
          <p:cNvPicPr preferRelativeResize="0"/>
          <p:nvPr/>
        </p:nvPicPr>
        <p:blipFill>
          <a:blip r:embed="rId3">
            <a:alphaModFix/>
          </a:blip>
          <a:stretch>
            <a:fillRect/>
          </a:stretch>
        </p:blipFill>
        <p:spPr>
          <a:xfrm>
            <a:off x="311700" y="1130600"/>
            <a:ext cx="4523952" cy="2683726"/>
          </a:xfrm>
          <a:prstGeom prst="rect">
            <a:avLst/>
          </a:prstGeom>
          <a:noFill/>
          <a:ln>
            <a:noFill/>
          </a:ln>
        </p:spPr>
      </p:pic>
      <p:pic>
        <p:nvPicPr>
          <p:cNvPr id="337" name="Google Shape;337;p37"/>
          <p:cNvPicPr preferRelativeResize="0"/>
          <p:nvPr/>
        </p:nvPicPr>
        <p:blipFill>
          <a:blip r:embed="rId4">
            <a:alphaModFix/>
          </a:blip>
          <a:stretch>
            <a:fillRect/>
          </a:stretch>
        </p:blipFill>
        <p:spPr>
          <a:xfrm>
            <a:off x="4890512" y="967063"/>
            <a:ext cx="3941776" cy="2911588"/>
          </a:xfrm>
          <a:prstGeom prst="rect">
            <a:avLst/>
          </a:prstGeom>
          <a:noFill/>
          <a:ln>
            <a:noFill/>
          </a:ln>
        </p:spPr>
      </p:pic>
      <p:sp>
        <p:nvSpPr>
          <p:cNvPr id="338" name="Google Shape;338;p37"/>
          <p:cNvSpPr txBox="1"/>
          <p:nvPr/>
        </p:nvSpPr>
        <p:spPr>
          <a:xfrm>
            <a:off x="5606500" y="3878650"/>
            <a:ext cx="2509800" cy="1108200"/>
          </a:xfrm>
          <a:prstGeom prst="rect">
            <a:avLst/>
          </a:prstGeom>
          <a:noFill/>
          <a:ln>
            <a:noFill/>
          </a:ln>
        </p:spPr>
        <p:txBody>
          <a:bodyPr anchorCtr="0" anchor="t" bIns="91425" lIns="91425" spcFirstLastPara="1" rIns="91425" wrap="square" tIns="91425">
            <a:spAutoFit/>
          </a:bodyPr>
          <a:lstStyle/>
          <a:p>
            <a:pPr indent="-292100" lvl="0" marL="457200" rtl="0" algn="l">
              <a:spcBef>
                <a:spcPts val="0"/>
              </a:spcBef>
              <a:spcAft>
                <a:spcPts val="0"/>
              </a:spcAft>
              <a:buSzPts val="1000"/>
              <a:buChar char="●"/>
            </a:pPr>
            <a:r>
              <a:rPr lang="en" sz="1000"/>
              <a:t>Pins</a:t>
            </a:r>
            <a:endParaRPr sz="1000"/>
          </a:p>
          <a:p>
            <a:pPr indent="-292100" lvl="1" marL="914400" rtl="0" algn="l">
              <a:spcBef>
                <a:spcPts val="0"/>
              </a:spcBef>
              <a:spcAft>
                <a:spcPts val="0"/>
              </a:spcAft>
              <a:buSzPts val="1000"/>
              <a:buChar char="○"/>
            </a:pPr>
            <a:r>
              <a:rPr lang="en" sz="1000"/>
              <a:t>3V3 Power</a:t>
            </a:r>
            <a:endParaRPr sz="1000"/>
          </a:p>
          <a:p>
            <a:pPr indent="-292100" lvl="1" marL="914400" rtl="0" algn="l">
              <a:spcBef>
                <a:spcPts val="0"/>
              </a:spcBef>
              <a:spcAft>
                <a:spcPts val="0"/>
              </a:spcAft>
              <a:buSzPts val="1000"/>
              <a:buChar char="○"/>
            </a:pPr>
            <a:r>
              <a:rPr lang="en" sz="1000"/>
              <a:t>GPIO 2 (SDA)</a:t>
            </a:r>
            <a:endParaRPr sz="1000"/>
          </a:p>
          <a:p>
            <a:pPr indent="-292100" lvl="1" marL="914400" rtl="0" algn="l">
              <a:spcBef>
                <a:spcPts val="0"/>
              </a:spcBef>
              <a:spcAft>
                <a:spcPts val="0"/>
              </a:spcAft>
              <a:buSzPts val="1000"/>
              <a:buChar char="○"/>
            </a:pPr>
            <a:r>
              <a:rPr lang="en" sz="1000"/>
              <a:t>GPIO 3 (SCL)</a:t>
            </a:r>
            <a:endParaRPr sz="1000"/>
          </a:p>
          <a:p>
            <a:pPr indent="-292100" lvl="1" marL="914400" rtl="0" algn="l">
              <a:spcBef>
                <a:spcPts val="0"/>
              </a:spcBef>
              <a:spcAft>
                <a:spcPts val="0"/>
              </a:spcAft>
              <a:buSzPts val="1000"/>
              <a:buChar char="○"/>
            </a:pPr>
            <a:r>
              <a:rPr lang="en" sz="1000"/>
              <a:t>GPIO 18 (PCM_CLK)</a:t>
            </a:r>
            <a:endParaRPr sz="1000"/>
          </a:p>
          <a:p>
            <a:pPr indent="-292100" lvl="1" marL="914400" rtl="0" algn="l">
              <a:spcBef>
                <a:spcPts val="0"/>
              </a:spcBef>
              <a:spcAft>
                <a:spcPts val="0"/>
              </a:spcAft>
              <a:buSzPts val="1000"/>
              <a:buChar char="○"/>
            </a:pPr>
            <a:r>
              <a:rPr lang="en" sz="1000"/>
              <a:t>2x Ground</a:t>
            </a:r>
            <a:endParaRPr sz="1000"/>
          </a:p>
        </p:txBody>
      </p:sp>
      <p:sp>
        <p:nvSpPr>
          <p:cNvPr id="339" name="Google Shape;339;p37"/>
          <p:cNvSpPr txBox="1"/>
          <p:nvPr/>
        </p:nvSpPr>
        <p:spPr>
          <a:xfrm>
            <a:off x="1369175" y="4032550"/>
            <a:ext cx="2409000" cy="954300"/>
          </a:xfrm>
          <a:prstGeom prst="rect">
            <a:avLst/>
          </a:prstGeom>
          <a:noFill/>
          <a:ln>
            <a:noFill/>
          </a:ln>
        </p:spPr>
        <p:txBody>
          <a:bodyPr anchorCtr="0" anchor="t" bIns="91425" lIns="91425" spcFirstLastPara="1" rIns="91425" wrap="square" tIns="91425">
            <a:spAutoFit/>
          </a:bodyPr>
          <a:lstStyle/>
          <a:p>
            <a:pPr indent="-292100" lvl="0" marL="457200" rtl="0" algn="l">
              <a:spcBef>
                <a:spcPts val="0"/>
              </a:spcBef>
              <a:spcAft>
                <a:spcPts val="0"/>
              </a:spcAft>
              <a:buClr>
                <a:srgbClr val="202122"/>
              </a:buClr>
              <a:buSzPts val="1000"/>
              <a:buChar char="●"/>
            </a:pPr>
            <a:r>
              <a:rPr lang="en" sz="1000">
                <a:solidFill>
                  <a:srgbClr val="202122"/>
                </a:solidFill>
              </a:rPr>
              <a:t>Ports</a:t>
            </a:r>
            <a:endParaRPr sz="1000">
              <a:solidFill>
                <a:srgbClr val="202122"/>
              </a:solidFill>
            </a:endParaRPr>
          </a:p>
          <a:p>
            <a:pPr indent="-292100" lvl="1" marL="914400" rtl="0" algn="l">
              <a:spcBef>
                <a:spcPts val="0"/>
              </a:spcBef>
              <a:spcAft>
                <a:spcPts val="0"/>
              </a:spcAft>
              <a:buClr>
                <a:srgbClr val="202124"/>
              </a:buClr>
              <a:buSzPts val="1000"/>
              <a:buChar char="○"/>
            </a:pPr>
            <a:r>
              <a:rPr lang="en" sz="1000">
                <a:solidFill>
                  <a:srgbClr val="202124"/>
                </a:solidFill>
              </a:rPr>
              <a:t>1x USB 3.0</a:t>
            </a:r>
            <a:endParaRPr sz="1000">
              <a:solidFill>
                <a:srgbClr val="202124"/>
              </a:solidFill>
            </a:endParaRPr>
          </a:p>
          <a:p>
            <a:pPr indent="-292100" lvl="1" marL="914400" rtl="0" algn="l">
              <a:spcBef>
                <a:spcPts val="0"/>
              </a:spcBef>
              <a:spcAft>
                <a:spcPts val="0"/>
              </a:spcAft>
              <a:buClr>
                <a:srgbClr val="202124"/>
              </a:buClr>
              <a:buSzPts val="1000"/>
              <a:buChar char="○"/>
            </a:pPr>
            <a:r>
              <a:rPr lang="en" sz="1000">
                <a:solidFill>
                  <a:srgbClr val="202124"/>
                </a:solidFill>
              </a:rPr>
              <a:t>USB-C Power Port</a:t>
            </a:r>
            <a:endParaRPr sz="1000">
              <a:solidFill>
                <a:srgbClr val="202124"/>
              </a:solidFill>
            </a:endParaRPr>
          </a:p>
          <a:p>
            <a:pPr indent="-292100" lvl="1" marL="914400" rtl="0" algn="l">
              <a:spcBef>
                <a:spcPts val="0"/>
              </a:spcBef>
              <a:spcAft>
                <a:spcPts val="0"/>
              </a:spcAft>
              <a:buClr>
                <a:srgbClr val="202124"/>
              </a:buClr>
              <a:buSzPts val="1000"/>
              <a:buChar char="○"/>
            </a:pPr>
            <a:r>
              <a:rPr lang="en" sz="1000">
                <a:solidFill>
                  <a:srgbClr val="202124"/>
                </a:solidFill>
              </a:rPr>
              <a:t>2-Lane MIPI DSI Display Port</a:t>
            </a:r>
            <a:endParaRPr sz="1000">
              <a:solidFill>
                <a:srgbClr val="202124"/>
              </a:solidFill>
            </a:endParaRPr>
          </a:p>
        </p:txBody>
      </p:sp>
      <p:pic>
        <p:nvPicPr>
          <p:cNvPr id="340" name="Google Shape;340;p37"/>
          <p:cNvPicPr preferRelativeResize="0"/>
          <p:nvPr/>
        </p:nvPicPr>
        <p:blipFill>
          <a:blip r:embed="rId5">
            <a:alphaModFix/>
          </a:blip>
          <a:stretch>
            <a:fillRect/>
          </a:stretch>
        </p:blipFill>
        <p:spPr>
          <a:xfrm>
            <a:off x="8138459" y="0"/>
            <a:ext cx="1005537" cy="1017725"/>
          </a:xfrm>
          <a:prstGeom prst="rect">
            <a:avLst/>
          </a:prstGeom>
          <a:noFill/>
          <a:ln>
            <a:noFill/>
          </a:ln>
        </p:spPr>
      </p:pic>
      <p:pic>
        <p:nvPicPr>
          <p:cNvPr id="341" name="Google Shape;341;p37" title="Final 24.mp3">
            <a:hlinkClick r:id="rId6"/>
          </p:cNvPr>
          <p:cNvPicPr preferRelativeResize="0"/>
          <p:nvPr/>
        </p:nvPicPr>
        <p:blipFill>
          <a:blip r:embed="rId7">
            <a:alphaModFix/>
          </a:blip>
          <a:stretch>
            <a:fillRect/>
          </a:stretch>
        </p:blipFill>
        <p:spPr>
          <a:xfrm>
            <a:off x="4835650" y="509876"/>
            <a:ext cx="457200" cy="457200"/>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5" name="Shape 345"/>
        <p:cNvGrpSpPr/>
        <p:nvPr/>
      </p:nvGrpSpPr>
      <p:grpSpPr>
        <a:xfrm>
          <a:off x="0" y="0"/>
          <a:ext cx="0" cy="0"/>
          <a:chOff x="0" y="0"/>
          <a:chExt cx="0" cy="0"/>
        </a:xfrm>
      </p:grpSpPr>
      <p:sp>
        <p:nvSpPr>
          <p:cNvPr id="346" name="Google Shape;346;p38"/>
          <p:cNvSpPr txBox="1"/>
          <p:nvPr>
            <p:ph type="title"/>
          </p:nvPr>
        </p:nvSpPr>
        <p:spPr>
          <a:xfrm>
            <a:off x="819150" y="1069750"/>
            <a:ext cx="7505700" cy="9546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en"/>
              <a:t>Overall Schematic</a:t>
            </a:r>
            <a:endParaRPr/>
          </a:p>
        </p:txBody>
      </p:sp>
      <p:sp>
        <p:nvSpPr>
          <p:cNvPr id="347" name="Google Shape;347;p38"/>
          <p:cNvSpPr txBox="1"/>
          <p:nvPr>
            <p:ph idx="1" type="body"/>
          </p:nvPr>
        </p:nvSpPr>
        <p:spPr>
          <a:xfrm>
            <a:off x="819150" y="1990725"/>
            <a:ext cx="7505700" cy="24480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lang="en"/>
              <a:t> </a:t>
            </a:r>
            <a:endParaRPr/>
          </a:p>
        </p:txBody>
      </p:sp>
      <p:pic>
        <p:nvPicPr>
          <p:cNvPr id="348" name="Google Shape;348;p38"/>
          <p:cNvPicPr preferRelativeResize="0"/>
          <p:nvPr/>
        </p:nvPicPr>
        <p:blipFill rotWithShape="1">
          <a:blip r:embed="rId3">
            <a:alphaModFix/>
          </a:blip>
          <a:srcRect b="40798" l="991" r="805" t="10528"/>
          <a:stretch/>
        </p:blipFill>
        <p:spPr>
          <a:xfrm>
            <a:off x="1263425" y="2125950"/>
            <a:ext cx="6629450" cy="2177549"/>
          </a:xfrm>
          <a:prstGeom prst="rect">
            <a:avLst/>
          </a:prstGeom>
          <a:noFill/>
          <a:ln>
            <a:noFill/>
          </a:ln>
        </p:spPr>
      </p:pic>
      <p:pic>
        <p:nvPicPr>
          <p:cNvPr id="349" name="Google Shape;349;p38"/>
          <p:cNvPicPr preferRelativeResize="0"/>
          <p:nvPr/>
        </p:nvPicPr>
        <p:blipFill>
          <a:blip r:embed="rId4">
            <a:alphaModFix/>
          </a:blip>
          <a:stretch>
            <a:fillRect/>
          </a:stretch>
        </p:blipFill>
        <p:spPr>
          <a:xfrm>
            <a:off x="8232463" y="0"/>
            <a:ext cx="911537" cy="968150"/>
          </a:xfrm>
          <a:prstGeom prst="rect">
            <a:avLst/>
          </a:prstGeom>
          <a:noFill/>
          <a:ln>
            <a:noFill/>
          </a:ln>
        </p:spPr>
      </p:pic>
      <p:pic>
        <p:nvPicPr>
          <p:cNvPr id="350" name="Google Shape;350;p38" title="Stef_FPU_S25.mp3">
            <a:hlinkClick r:id="rId5"/>
          </p:cNvPr>
          <p:cNvPicPr preferRelativeResize="0"/>
          <p:nvPr/>
        </p:nvPicPr>
        <p:blipFill>
          <a:blip r:embed="rId6">
            <a:alphaModFix/>
          </a:blip>
          <a:stretch>
            <a:fillRect/>
          </a:stretch>
        </p:blipFill>
        <p:spPr>
          <a:xfrm>
            <a:off x="6317125" y="1069750"/>
            <a:ext cx="569925" cy="569925"/>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4" name="Shape 354"/>
        <p:cNvGrpSpPr/>
        <p:nvPr/>
      </p:nvGrpSpPr>
      <p:grpSpPr>
        <a:xfrm>
          <a:off x="0" y="0"/>
          <a:ext cx="0" cy="0"/>
          <a:chOff x="0" y="0"/>
          <a:chExt cx="0" cy="0"/>
        </a:xfrm>
      </p:grpSpPr>
      <p:sp>
        <p:nvSpPr>
          <p:cNvPr id="355" name="Google Shape;355;p39"/>
          <p:cNvSpPr txBox="1"/>
          <p:nvPr>
            <p:ph type="title"/>
          </p:nvPr>
        </p:nvSpPr>
        <p:spPr>
          <a:xfrm>
            <a:off x="819150" y="845600"/>
            <a:ext cx="7505700" cy="954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Software Implementation</a:t>
            </a:r>
            <a:endParaRPr/>
          </a:p>
        </p:txBody>
      </p:sp>
      <p:sp>
        <p:nvSpPr>
          <p:cNvPr id="356" name="Google Shape;356;p39"/>
          <p:cNvSpPr txBox="1"/>
          <p:nvPr>
            <p:ph idx="1" type="body"/>
          </p:nvPr>
        </p:nvSpPr>
        <p:spPr>
          <a:xfrm>
            <a:off x="819150" y="1990725"/>
            <a:ext cx="7505700" cy="2448000"/>
          </a:xfrm>
          <a:prstGeom prst="rect">
            <a:avLst/>
          </a:prstGeom>
        </p:spPr>
        <p:txBody>
          <a:bodyPr anchorCtr="0" anchor="t" bIns="91425" lIns="91425" spcFirstLastPara="1" rIns="91425" wrap="square" tIns="91425">
            <a:normAutofit/>
          </a:bodyPr>
          <a:lstStyle/>
          <a:p>
            <a:pPr indent="-311150" lvl="0" marL="457200" rtl="0" algn="l">
              <a:spcBef>
                <a:spcPts val="0"/>
              </a:spcBef>
              <a:spcAft>
                <a:spcPts val="0"/>
              </a:spcAft>
              <a:buSzPts val="1300"/>
              <a:buChar char="●"/>
            </a:pPr>
            <a:r>
              <a:rPr lang="en"/>
              <a:t>GUI (tkinter)</a:t>
            </a:r>
            <a:endParaRPr/>
          </a:p>
          <a:p>
            <a:pPr indent="-311150" lvl="0" marL="457200" rtl="0" algn="l">
              <a:spcBef>
                <a:spcPts val="0"/>
              </a:spcBef>
              <a:spcAft>
                <a:spcPts val="0"/>
              </a:spcAft>
              <a:buSzPts val="1300"/>
              <a:buChar char="●"/>
            </a:pPr>
            <a:r>
              <a:rPr lang="en"/>
              <a:t>Python code</a:t>
            </a:r>
            <a:endParaRPr/>
          </a:p>
          <a:p>
            <a:pPr indent="-311150" lvl="0" marL="457200" rtl="0" algn="l">
              <a:spcBef>
                <a:spcPts val="0"/>
              </a:spcBef>
              <a:spcAft>
                <a:spcPts val="0"/>
              </a:spcAft>
              <a:buSzPts val="1300"/>
              <a:buChar char="●"/>
            </a:pPr>
            <a:r>
              <a:rPr lang="en"/>
              <a:t>Console output</a:t>
            </a:r>
            <a:endParaRPr/>
          </a:p>
          <a:p>
            <a:pPr indent="-311150" lvl="0" marL="457200" rtl="0" algn="l">
              <a:spcBef>
                <a:spcPts val="0"/>
              </a:spcBef>
              <a:spcAft>
                <a:spcPts val="0"/>
              </a:spcAft>
              <a:buSzPts val="1300"/>
              <a:buChar char="●"/>
            </a:pPr>
            <a:r>
              <a:rPr lang="en"/>
              <a:t>Software demo</a:t>
            </a:r>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0" name="Shape 360"/>
        <p:cNvGrpSpPr/>
        <p:nvPr/>
      </p:nvGrpSpPr>
      <p:grpSpPr>
        <a:xfrm>
          <a:off x="0" y="0"/>
          <a:ext cx="0" cy="0"/>
          <a:chOff x="0" y="0"/>
          <a:chExt cx="0" cy="0"/>
        </a:xfrm>
      </p:grpSpPr>
      <p:sp>
        <p:nvSpPr>
          <p:cNvPr id="361" name="Google Shape;361;p40"/>
          <p:cNvSpPr txBox="1"/>
          <p:nvPr>
            <p:ph type="title"/>
          </p:nvPr>
        </p:nvSpPr>
        <p:spPr>
          <a:xfrm>
            <a:off x="819150" y="845600"/>
            <a:ext cx="7505700" cy="954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Fourier Transforms</a:t>
            </a:r>
            <a:endParaRPr/>
          </a:p>
        </p:txBody>
      </p:sp>
      <p:sp>
        <p:nvSpPr>
          <p:cNvPr id="362" name="Google Shape;362;p40"/>
          <p:cNvSpPr txBox="1"/>
          <p:nvPr>
            <p:ph idx="1" type="body"/>
          </p:nvPr>
        </p:nvSpPr>
        <p:spPr>
          <a:xfrm>
            <a:off x="819150" y="1990725"/>
            <a:ext cx="7505700" cy="2448000"/>
          </a:xfrm>
          <a:prstGeom prst="rect">
            <a:avLst/>
          </a:prstGeom>
        </p:spPr>
        <p:txBody>
          <a:bodyPr anchorCtr="0" anchor="t" bIns="91425" lIns="91425" spcFirstLastPara="1" rIns="91425" wrap="square" tIns="91425">
            <a:normAutofit/>
          </a:bodyPr>
          <a:lstStyle/>
          <a:p>
            <a:pPr indent="-311150" lvl="0" marL="457200" rtl="0" algn="l">
              <a:spcBef>
                <a:spcPts val="0"/>
              </a:spcBef>
              <a:spcAft>
                <a:spcPts val="0"/>
              </a:spcAft>
              <a:buSzPts val="1300"/>
              <a:buChar char="●"/>
            </a:pPr>
            <a:r>
              <a:rPr lang="en"/>
              <a:t>Algorithm designed to interpret repeating patterns</a:t>
            </a:r>
            <a:endParaRPr/>
          </a:p>
          <a:p>
            <a:pPr indent="-298450" lvl="1" marL="914400" rtl="0" algn="l">
              <a:spcBef>
                <a:spcPts val="0"/>
              </a:spcBef>
              <a:spcAft>
                <a:spcPts val="0"/>
              </a:spcAft>
              <a:buSzPts val="1100"/>
              <a:buChar char="○"/>
            </a:pPr>
            <a:r>
              <a:rPr lang="en"/>
              <a:t>Applied in sound, optics, electrical engineering, etc.</a:t>
            </a:r>
            <a:endParaRPr/>
          </a:p>
          <a:p>
            <a:pPr indent="-311150" lvl="0" marL="457200" rtl="0" algn="l">
              <a:spcBef>
                <a:spcPts val="0"/>
              </a:spcBef>
              <a:spcAft>
                <a:spcPts val="0"/>
              </a:spcAft>
              <a:buSzPts val="1300"/>
              <a:buChar char="●"/>
            </a:pPr>
            <a:r>
              <a:rPr lang="en"/>
              <a:t>Sound can be defined as the fluctuation of air pressure over time</a:t>
            </a:r>
            <a:endParaRPr/>
          </a:p>
          <a:p>
            <a:pPr indent="-298450" lvl="1" marL="914400" rtl="0" algn="l">
              <a:spcBef>
                <a:spcPts val="0"/>
              </a:spcBef>
              <a:spcAft>
                <a:spcPts val="0"/>
              </a:spcAft>
              <a:buSzPts val="1100"/>
              <a:buChar char="○"/>
            </a:pPr>
            <a:r>
              <a:rPr lang="en"/>
              <a:t>FT finds the frequency of the fluctuations</a:t>
            </a:r>
            <a:endParaRPr/>
          </a:p>
          <a:p>
            <a:pPr indent="-311150" lvl="0" marL="457200" rtl="0" algn="l">
              <a:spcBef>
                <a:spcPts val="0"/>
              </a:spcBef>
              <a:spcAft>
                <a:spcPts val="0"/>
              </a:spcAft>
              <a:buSzPts val="1300"/>
              <a:buChar char="●"/>
            </a:pPr>
            <a:r>
              <a:rPr lang="en"/>
              <a:t>Converts a sound into a list of frequencies</a:t>
            </a:r>
            <a:endParaRPr/>
          </a:p>
          <a:p>
            <a:pPr indent="-298450" lvl="1" marL="914400" rtl="0" algn="l">
              <a:spcBef>
                <a:spcPts val="0"/>
              </a:spcBef>
              <a:spcAft>
                <a:spcPts val="0"/>
              </a:spcAft>
              <a:buSzPts val="1100"/>
              <a:buChar char="○"/>
            </a:pPr>
            <a:r>
              <a:rPr lang="en"/>
              <a:t>A note is a specific frequency range</a:t>
            </a:r>
            <a:endParaRPr/>
          </a:p>
          <a:p>
            <a:pPr indent="-311150" lvl="0" marL="457200" rtl="0" algn="l">
              <a:spcBef>
                <a:spcPts val="0"/>
              </a:spcBef>
              <a:spcAft>
                <a:spcPts val="0"/>
              </a:spcAft>
              <a:buSzPts val="1300"/>
              <a:buChar char="●"/>
            </a:pPr>
            <a:r>
              <a:rPr lang="en"/>
              <a:t>Most sounds are made of several frequencies</a:t>
            </a:r>
            <a:endParaRPr/>
          </a:p>
          <a:p>
            <a:pPr indent="-298450" lvl="1" marL="914400" rtl="0" algn="l">
              <a:spcBef>
                <a:spcPts val="0"/>
              </a:spcBef>
              <a:spcAft>
                <a:spcPts val="0"/>
              </a:spcAft>
              <a:buSzPts val="1100"/>
              <a:buChar char="○"/>
            </a:pPr>
            <a:r>
              <a:rPr lang="en"/>
              <a:t>Application uses fft.js library to implement fast Fourier Transforms</a:t>
            </a:r>
            <a:endParaRPr/>
          </a:p>
          <a:p>
            <a:pPr indent="-298450" lvl="1" marL="914400" rtl="0" algn="l">
              <a:spcBef>
                <a:spcPts val="0"/>
              </a:spcBef>
              <a:spcAft>
                <a:spcPts val="0"/>
              </a:spcAft>
              <a:buSzPts val="1100"/>
              <a:buChar char="○"/>
            </a:pPr>
            <a:r>
              <a:rPr lang="en"/>
              <a:t>Fast Fourier Transform is an algorithm made for quick computer calculations</a:t>
            </a:r>
            <a:endParaRPr/>
          </a:p>
        </p:txBody>
      </p:sp>
      <p:pic>
        <p:nvPicPr>
          <p:cNvPr id="363" name="Google Shape;363;p40"/>
          <p:cNvPicPr preferRelativeResize="0"/>
          <p:nvPr/>
        </p:nvPicPr>
        <p:blipFill>
          <a:blip r:embed="rId3">
            <a:alphaModFix/>
          </a:blip>
          <a:stretch>
            <a:fillRect/>
          </a:stretch>
        </p:blipFill>
        <p:spPr>
          <a:xfrm>
            <a:off x="8138391" y="0"/>
            <a:ext cx="1005609" cy="1017725"/>
          </a:xfrm>
          <a:prstGeom prst="rect">
            <a:avLst/>
          </a:prstGeom>
          <a:noFill/>
          <a:ln>
            <a:noFill/>
          </a:ln>
        </p:spPr>
      </p:pic>
      <p:pic>
        <p:nvPicPr>
          <p:cNvPr id="364" name="Google Shape;364;p40" title="27-Final_Presentation.mp3">
            <a:hlinkClick r:id="rId4"/>
          </p:cNvPr>
          <p:cNvPicPr preferRelativeResize="0"/>
          <p:nvPr/>
        </p:nvPicPr>
        <p:blipFill>
          <a:blip r:embed="rId5">
            <a:alphaModFix/>
          </a:blip>
          <a:stretch>
            <a:fillRect/>
          </a:stretch>
        </p:blipFill>
        <p:spPr>
          <a:xfrm>
            <a:off x="4233175" y="896275"/>
            <a:ext cx="457200" cy="457200"/>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8" name="Shape 368"/>
        <p:cNvGrpSpPr/>
        <p:nvPr/>
      </p:nvGrpSpPr>
      <p:grpSpPr>
        <a:xfrm>
          <a:off x="0" y="0"/>
          <a:ext cx="0" cy="0"/>
          <a:chOff x="0" y="0"/>
          <a:chExt cx="0" cy="0"/>
        </a:xfrm>
      </p:grpSpPr>
      <p:sp>
        <p:nvSpPr>
          <p:cNvPr id="369" name="Google Shape;369;p41"/>
          <p:cNvSpPr txBox="1"/>
          <p:nvPr>
            <p:ph type="title"/>
          </p:nvPr>
        </p:nvSpPr>
        <p:spPr>
          <a:xfrm>
            <a:off x="776450" y="621500"/>
            <a:ext cx="7505700" cy="954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Python Gui Using tkinter</a:t>
            </a:r>
            <a:endParaRPr/>
          </a:p>
        </p:txBody>
      </p:sp>
      <p:pic>
        <p:nvPicPr>
          <p:cNvPr id="370" name="Google Shape;370;p41"/>
          <p:cNvPicPr preferRelativeResize="0"/>
          <p:nvPr/>
        </p:nvPicPr>
        <p:blipFill>
          <a:blip r:embed="rId3">
            <a:alphaModFix/>
          </a:blip>
          <a:stretch>
            <a:fillRect/>
          </a:stretch>
        </p:blipFill>
        <p:spPr>
          <a:xfrm>
            <a:off x="8138391" y="0"/>
            <a:ext cx="1005609" cy="1017725"/>
          </a:xfrm>
          <a:prstGeom prst="rect">
            <a:avLst/>
          </a:prstGeom>
          <a:noFill/>
          <a:ln>
            <a:noFill/>
          </a:ln>
        </p:spPr>
      </p:pic>
      <p:pic>
        <p:nvPicPr>
          <p:cNvPr id="371" name="Google Shape;371;p41"/>
          <p:cNvPicPr preferRelativeResize="0"/>
          <p:nvPr/>
        </p:nvPicPr>
        <p:blipFill>
          <a:blip r:embed="rId4">
            <a:alphaModFix/>
          </a:blip>
          <a:stretch>
            <a:fillRect/>
          </a:stretch>
        </p:blipFill>
        <p:spPr>
          <a:xfrm>
            <a:off x="450925" y="2084925"/>
            <a:ext cx="4121074" cy="2130174"/>
          </a:xfrm>
          <a:prstGeom prst="rect">
            <a:avLst/>
          </a:prstGeom>
          <a:noFill/>
          <a:ln>
            <a:noFill/>
          </a:ln>
        </p:spPr>
      </p:pic>
      <p:pic>
        <p:nvPicPr>
          <p:cNvPr id="372" name="Google Shape;372;p41"/>
          <p:cNvPicPr preferRelativeResize="0"/>
          <p:nvPr/>
        </p:nvPicPr>
        <p:blipFill>
          <a:blip r:embed="rId5">
            <a:alphaModFix/>
          </a:blip>
          <a:stretch>
            <a:fillRect/>
          </a:stretch>
        </p:blipFill>
        <p:spPr>
          <a:xfrm>
            <a:off x="4798900" y="2230975"/>
            <a:ext cx="3885576" cy="2156500"/>
          </a:xfrm>
          <a:prstGeom prst="rect">
            <a:avLst/>
          </a:prstGeom>
          <a:noFill/>
          <a:ln>
            <a:noFill/>
          </a:ln>
        </p:spPr>
      </p:pic>
      <p:pic>
        <p:nvPicPr>
          <p:cNvPr id="373" name="Google Shape;373;p41" title="28-Final_Presentation.mp3">
            <a:hlinkClick r:id="rId6"/>
          </p:cNvPr>
          <p:cNvPicPr preferRelativeResize="0"/>
          <p:nvPr/>
        </p:nvPicPr>
        <p:blipFill>
          <a:blip r:embed="rId7">
            <a:alphaModFix/>
          </a:blip>
          <a:stretch>
            <a:fillRect/>
          </a:stretch>
        </p:blipFill>
        <p:spPr>
          <a:xfrm>
            <a:off x="5225050" y="692875"/>
            <a:ext cx="451225" cy="451225"/>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7" name="Shape 377"/>
        <p:cNvGrpSpPr/>
        <p:nvPr/>
      </p:nvGrpSpPr>
      <p:grpSpPr>
        <a:xfrm>
          <a:off x="0" y="0"/>
          <a:ext cx="0" cy="0"/>
          <a:chOff x="0" y="0"/>
          <a:chExt cx="0" cy="0"/>
        </a:xfrm>
      </p:grpSpPr>
      <p:sp>
        <p:nvSpPr>
          <p:cNvPr id="378" name="Google Shape;378;p42"/>
          <p:cNvSpPr txBox="1"/>
          <p:nvPr>
            <p:ph type="title"/>
          </p:nvPr>
        </p:nvSpPr>
        <p:spPr>
          <a:xfrm>
            <a:off x="712425" y="684375"/>
            <a:ext cx="7505700" cy="954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Python Gui Custom Theme Running</a:t>
            </a:r>
            <a:endParaRPr/>
          </a:p>
        </p:txBody>
      </p:sp>
      <p:pic>
        <p:nvPicPr>
          <p:cNvPr id="379" name="Google Shape;379;p42"/>
          <p:cNvPicPr preferRelativeResize="0"/>
          <p:nvPr/>
        </p:nvPicPr>
        <p:blipFill>
          <a:blip r:embed="rId3">
            <a:alphaModFix/>
          </a:blip>
          <a:stretch>
            <a:fillRect/>
          </a:stretch>
        </p:blipFill>
        <p:spPr>
          <a:xfrm>
            <a:off x="8138391" y="0"/>
            <a:ext cx="1005609" cy="1017725"/>
          </a:xfrm>
          <a:prstGeom prst="rect">
            <a:avLst/>
          </a:prstGeom>
          <a:noFill/>
          <a:ln>
            <a:noFill/>
          </a:ln>
        </p:spPr>
      </p:pic>
      <p:pic>
        <p:nvPicPr>
          <p:cNvPr id="380" name="Google Shape;380;p42"/>
          <p:cNvPicPr preferRelativeResize="0"/>
          <p:nvPr/>
        </p:nvPicPr>
        <p:blipFill rotWithShape="1">
          <a:blip r:embed="rId4">
            <a:alphaModFix/>
          </a:blip>
          <a:srcRect b="0" l="0" r="0" t="0"/>
          <a:stretch/>
        </p:blipFill>
        <p:spPr>
          <a:xfrm>
            <a:off x="4572011" y="1711425"/>
            <a:ext cx="4085264" cy="2267325"/>
          </a:xfrm>
          <a:prstGeom prst="rect">
            <a:avLst/>
          </a:prstGeom>
          <a:noFill/>
          <a:ln>
            <a:noFill/>
          </a:ln>
        </p:spPr>
      </p:pic>
      <p:pic>
        <p:nvPicPr>
          <p:cNvPr id="381" name="Google Shape;381;p42"/>
          <p:cNvPicPr preferRelativeResize="0"/>
          <p:nvPr/>
        </p:nvPicPr>
        <p:blipFill rotWithShape="1">
          <a:blip r:embed="rId5">
            <a:alphaModFix/>
          </a:blip>
          <a:srcRect b="13022" l="18445" r="19761" t="22286"/>
          <a:stretch/>
        </p:blipFill>
        <p:spPr>
          <a:xfrm>
            <a:off x="469363" y="1711419"/>
            <a:ext cx="3647400" cy="2267329"/>
          </a:xfrm>
          <a:prstGeom prst="rect">
            <a:avLst/>
          </a:prstGeom>
          <a:noFill/>
          <a:ln>
            <a:noFill/>
          </a:ln>
        </p:spPr>
      </p:pic>
      <p:pic>
        <p:nvPicPr>
          <p:cNvPr id="382" name="Google Shape;382;p42" title="29-Final_Presentation.mp3">
            <a:hlinkClick r:id="rId6"/>
          </p:cNvPr>
          <p:cNvPicPr preferRelativeResize="0"/>
          <p:nvPr/>
        </p:nvPicPr>
        <p:blipFill>
          <a:blip r:embed="rId7">
            <a:alphaModFix/>
          </a:blip>
          <a:stretch>
            <a:fillRect/>
          </a:stretch>
        </p:blipFill>
        <p:spPr>
          <a:xfrm>
            <a:off x="6996225" y="758825"/>
            <a:ext cx="457200" cy="4572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7" name="Shape 147"/>
        <p:cNvGrpSpPr/>
        <p:nvPr/>
      </p:nvGrpSpPr>
      <p:grpSpPr>
        <a:xfrm>
          <a:off x="0" y="0"/>
          <a:ext cx="0" cy="0"/>
          <a:chOff x="0" y="0"/>
          <a:chExt cx="0" cy="0"/>
        </a:xfrm>
      </p:grpSpPr>
      <p:sp>
        <p:nvSpPr>
          <p:cNvPr id="148" name="Google Shape;148;p16"/>
          <p:cNvSpPr txBox="1"/>
          <p:nvPr>
            <p:ph type="title"/>
          </p:nvPr>
        </p:nvSpPr>
        <p:spPr>
          <a:xfrm>
            <a:off x="819150" y="845600"/>
            <a:ext cx="7505700" cy="954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Introduction</a:t>
            </a:r>
            <a:endParaRPr/>
          </a:p>
        </p:txBody>
      </p:sp>
      <p:sp>
        <p:nvSpPr>
          <p:cNvPr id="149" name="Google Shape;149;p16"/>
          <p:cNvSpPr txBox="1"/>
          <p:nvPr>
            <p:ph idx="1" type="body"/>
          </p:nvPr>
        </p:nvSpPr>
        <p:spPr>
          <a:xfrm>
            <a:off x="819150" y="1990725"/>
            <a:ext cx="7505700" cy="2448000"/>
          </a:xfrm>
          <a:prstGeom prst="rect">
            <a:avLst/>
          </a:prstGeom>
        </p:spPr>
        <p:txBody>
          <a:bodyPr anchorCtr="0" anchor="t" bIns="91425" lIns="91425" spcFirstLastPara="1" rIns="91425" wrap="square" tIns="91425">
            <a:normAutofit/>
          </a:bodyPr>
          <a:lstStyle/>
          <a:p>
            <a:pPr indent="-323850" lvl="0" marL="457200" rtl="0" algn="l">
              <a:spcBef>
                <a:spcPts val="1000"/>
              </a:spcBef>
              <a:spcAft>
                <a:spcPts val="0"/>
              </a:spcAft>
              <a:buSzPts val="1500"/>
              <a:buChar char="●"/>
            </a:pPr>
            <a:r>
              <a:rPr lang="en" sz="1500"/>
              <a:t>Frequency-responsive RGB (FRGB) instrument lights are RGB lights that are designed for musical instruments. The LEDs are controlled by the frequency and volume of the instrument being played where the frequency determines the musical note which determines the color of the LED and the volume determines the brightness of the LED.</a:t>
            </a:r>
            <a:br>
              <a:rPr lang="en" sz="1500"/>
            </a:br>
            <a:endParaRPr sz="1500"/>
          </a:p>
          <a:p>
            <a:pPr indent="-323850" lvl="0" marL="457200" rtl="0" algn="l">
              <a:spcBef>
                <a:spcPts val="0"/>
              </a:spcBef>
              <a:spcAft>
                <a:spcPts val="0"/>
              </a:spcAft>
              <a:buSzPts val="1500"/>
              <a:buChar char="●"/>
            </a:pPr>
            <a:r>
              <a:rPr lang="en" sz="1500"/>
              <a:t>The main goal was to create an immersive visual element to musical performances in order to better captivate a wider audience.</a:t>
            </a:r>
            <a:endParaRPr/>
          </a:p>
        </p:txBody>
      </p:sp>
      <p:pic>
        <p:nvPicPr>
          <p:cNvPr id="150" name="Google Shape;150;p16"/>
          <p:cNvPicPr preferRelativeResize="0"/>
          <p:nvPr/>
        </p:nvPicPr>
        <p:blipFill>
          <a:blip r:embed="rId3">
            <a:alphaModFix/>
          </a:blip>
          <a:stretch>
            <a:fillRect/>
          </a:stretch>
        </p:blipFill>
        <p:spPr>
          <a:xfrm>
            <a:off x="8232463" y="0"/>
            <a:ext cx="911537" cy="968150"/>
          </a:xfrm>
          <a:prstGeom prst="rect">
            <a:avLst/>
          </a:prstGeom>
          <a:noFill/>
          <a:ln>
            <a:noFill/>
          </a:ln>
        </p:spPr>
      </p:pic>
      <p:pic>
        <p:nvPicPr>
          <p:cNvPr id="151" name="Google Shape;151;p16" title="Stef_FP_S3.mp3">
            <a:hlinkClick r:id="rId4"/>
          </p:cNvPr>
          <p:cNvPicPr preferRelativeResize="0"/>
          <p:nvPr/>
        </p:nvPicPr>
        <p:blipFill>
          <a:blip r:embed="rId5">
            <a:alphaModFix/>
          </a:blip>
          <a:stretch>
            <a:fillRect/>
          </a:stretch>
        </p:blipFill>
        <p:spPr>
          <a:xfrm>
            <a:off x="3127925" y="968150"/>
            <a:ext cx="457200" cy="457200"/>
          </a:xfrm>
          <a:prstGeom prst="rect">
            <a:avLst/>
          </a:prstGeom>
          <a:noFill/>
          <a:ln>
            <a:noFill/>
          </a:ln>
        </p:spPr>
      </p:pic>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6" name="Shape 386"/>
        <p:cNvGrpSpPr/>
        <p:nvPr/>
      </p:nvGrpSpPr>
      <p:grpSpPr>
        <a:xfrm>
          <a:off x="0" y="0"/>
          <a:ext cx="0" cy="0"/>
          <a:chOff x="0" y="0"/>
          <a:chExt cx="0" cy="0"/>
        </a:xfrm>
      </p:grpSpPr>
      <p:sp>
        <p:nvSpPr>
          <p:cNvPr id="387" name="Google Shape;387;p43"/>
          <p:cNvSpPr txBox="1"/>
          <p:nvPr>
            <p:ph type="title"/>
          </p:nvPr>
        </p:nvSpPr>
        <p:spPr>
          <a:xfrm>
            <a:off x="819150" y="845600"/>
            <a:ext cx="7505700" cy="954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Python GUI </a:t>
            </a:r>
            <a:r>
              <a:rPr lang="en"/>
              <a:t>Visualization Screen </a:t>
            </a:r>
            <a:endParaRPr/>
          </a:p>
        </p:txBody>
      </p:sp>
      <p:pic>
        <p:nvPicPr>
          <p:cNvPr id="388" name="Google Shape;388;p43"/>
          <p:cNvPicPr preferRelativeResize="0"/>
          <p:nvPr/>
        </p:nvPicPr>
        <p:blipFill>
          <a:blip r:embed="rId3">
            <a:alphaModFix/>
          </a:blip>
          <a:stretch>
            <a:fillRect/>
          </a:stretch>
        </p:blipFill>
        <p:spPr>
          <a:xfrm>
            <a:off x="8138391" y="0"/>
            <a:ext cx="1005609" cy="1017725"/>
          </a:xfrm>
          <a:prstGeom prst="rect">
            <a:avLst/>
          </a:prstGeom>
          <a:noFill/>
          <a:ln>
            <a:noFill/>
          </a:ln>
        </p:spPr>
      </p:pic>
      <p:pic>
        <p:nvPicPr>
          <p:cNvPr id="389" name="Google Shape;389;p43"/>
          <p:cNvPicPr preferRelativeResize="0"/>
          <p:nvPr/>
        </p:nvPicPr>
        <p:blipFill>
          <a:blip r:embed="rId4">
            <a:alphaModFix/>
          </a:blip>
          <a:stretch>
            <a:fillRect/>
          </a:stretch>
        </p:blipFill>
        <p:spPr>
          <a:xfrm>
            <a:off x="392401" y="1800200"/>
            <a:ext cx="4088526" cy="2447987"/>
          </a:xfrm>
          <a:prstGeom prst="rect">
            <a:avLst/>
          </a:prstGeom>
          <a:noFill/>
          <a:ln>
            <a:noFill/>
          </a:ln>
        </p:spPr>
      </p:pic>
      <p:pic>
        <p:nvPicPr>
          <p:cNvPr id="390" name="Google Shape;390;p43"/>
          <p:cNvPicPr preferRelativeResize="0"/>
          <p:nvPr/>
        </p:nvPicPr>
        <p:blipFill>
          <a:blip r:embed="rId5">
            <a:alphaModFix/>
          </a:blip>
          <a:stretch>
            <a:fillRect/>
          </a:stretch>
        </p:blipFill>
        <p:spPr>
          <a:xfrm>
            <a:off x="4572007" y="1800182"/>
            <a:ext cx="4088518" cy="2448000"/>
          </a:xfrm>
          <a:prstGeom prst="rect">
            <a:avLst/>
          </a:prstGeom>
          <a:noFill/>
          <a:ln>
            <a:noFill/>
          </a:ln>
        </p:spPr>
      </p:pic>
      <p:pic>
        <p:nvPicPr>
          <p:cNvPr id="391" name="Google Shape;391;p43" title="30-Final_Presentation.mp3">
            <a:hlinkClick r:id="rId6"/>
          </p:cNvPr>
          <p:cNvPicPr preferRelativeResize="0"/>
          <p:nvPr/>
        </p:nvPicPr>
        <p:blipFill>
          <a:blip r:embed="rId7">
            <a:alphaModFix/>
          </a:blip>
          <a:stretch>
            <a:fillRect/>
          </a:stretch>
        </p:blipFill>
        <p:spPr>
          <a:xfrm>
            <a:off x="6556975" y="907837"/>
            <a:ext cx="457200" cy="457200"/>
          </a:xfrm>
          <a:prstGeom prst="rect">
            <a:avLst/>
          </a:prstGeom>
          <a:noFill/>
          <a:ln>
            <a:noFill/>
          </a:ln>
        </p:spPr>
      </p:pic>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5" name="Shape 395"/>
        <p:cNvGrpSpPr/>
        <p:nvPr/>
      </p:nvGrpSpPr>
      <p:grpSpPr>
        <a:xfrm>
          <a:off x="0" y="0"/>
          <a:ext cx="0" cy="0"/>
          <a:chOff x="0" y="0"/>
          <a:chExt cx="0" cy="0"/>
        </a:xfrm>
      </p:grpSpPr>
      <p:sp>
        <p:nvSpPr>
          <p:cNvPr id="396" name="Google Shape;396;p44"/>
          <p:cNvSpPr txBox="1"/>
          <p:nvPr>
            <p:ph type="title"/>
          </p:nvPr>
        </p:nvSpPr>
        <p:spPr>
          <a:xfrm>
            <a:off x="564100" y="285925"/>
            <a:ext cx="7505700" cy="954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Python Code  </a:t>
            </a:r>
            <a:endParaRPr/>
          </a:p>
        </p:txBody>
      </p:sp>
      <p:pic>
        <p:nvPicPr>
          <p:cNvPr id="397" name="Google Shape;397;p44"/>
          <p:cNvPicPr preferRelativeResize="0"/>
          <p:nvPr/>
        </p:nvPicPr>
        <p:blipFill rotWithShape="1">
          <a:blip r:embed="rId3">
            <a:alphaModFix/>
          </a:blip>
          <a:srcRect b="0" l="0" r="27341" t="0"/>
          <a:stretch/>
        </p:blipFill>
        <p:spPr>
          <a:xfrm>
            <a:off x="370550" y="1017725"/>
            <a:ext cx="4201449" cy="3820975"/>
          </a:xfrm>
          <a:prstGeom prst="rect">
            <a:avLst/>
          </a:prstGeom>
          <a:noFill/>
          <a:ln>
            <a:noFill/>
          </a:ln>
        </p:spPr>
      </p:pic>
      <p:pic>
        <p:nvPicPr>
          <p:cNvPr id="398" name="Google Shape;398;p44"/>
          <p:cNvPicPr preferRelativeResize="0"/>
          <p:nvPr/>
        </p:nvPicPr>
        <p:blipFill>
          <a:blip r:embed="rId4">
            <a:alphaModFix/>
          </a:blip>
          <a:stretch>
            <a:fillRect/>
          </a:stretch>
        </p:blipFill>
        <p:spPr>
          <a:xfrm>
            <a:off x="4725800" y="303949"/>
            <a:ext cx="3613400" cy="4535599"/>
          </a:xfrm>
          <a:prstGeom prst="rect">
            <a:avLst/>
          </a:prstGeom>
          <a:noFill/>
          <a:ln>
            <a:noFill/>
          </a:ln>
        </p:spPr>
      </p:pic>
      <p:pic>
        <p:nvPicPr>
          <p:cNvPr id="399" name="Google Shape;399;p44"/>
          <p:cNvPicPr preferRelativeResize="0"/>
          <p:nvPr/>
        </p:nvPicPr>
        <p:blipFill>
          <a:blip r:embed="rId5">
            <a:alphaModFix/>
          </a:blip>
          <a:stretch>
            <a:fillRect/>
          </a:stretch>
        </p:blipFill>
        <p:spPr>
          <a:xfrm>
            <a:off x="8138459" y="0"/>
            <a:ext cx="1005537" cy="1017725"/>
          </a:xfrm>
          <a:prstGeom prst="rect">
            <a:avLst/>
          </a:prstGeom>
          <a:noFill/>
          <a:ln>
            <a:noFill/>
          </a:ln>
        </p:spPr>
      </p:pic>
      <p:pic>
        <p:nvPicPr>
          <p:cNvPr id="400" name="Google Shape;400;p44" title="Final 30.mp3">
            <a:hlinkClick r:id="rId6"/>
          </p:cNvPr>
          <p:cNvPicPr preferRelativeResize="0"/>
          <p:nvPr/>
        </p:nvPicPr>
        <p:blipFill>
          <a:blip r:embed="rId7">
            <a:alphaModFix/>
          </a:blip>
          <a:stretch>
            <a:fillRect/>
          </a:stretch>
        </p:blipFill>
        <p:spPr>
          <a:xfrm>
            <a:off x="3070650" y="369800"/>
            <a:ext cx="457200" cy="457200"/>
          </a:xfrm>
          <a:prstGeom prst="rect">
            <a:avLst/>
          </a:prstGeom>
          <a:noFill/>
          <a:ln>
            <a:noFill/>
          </a:ln>
        </p:spPr>
      </p:pic>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4" name="Shape 404"/>
        <p:cNvGrpSpPr/>
        <p:nvPr/>
      </p:nvGrpSpPr>
      <p:grpSpPr>
        <a:xfrm>
          <a:off x="0" y="0"/>
          <a:ext cx="0" cy="0"/>
          <a:chOff x="0" y="0"/>
          <a:chExt cx="0" cy="0"/>
        </a:xfrm>
      </p:grpSpPr>
      <p:sp>
        <p:nvSpPr>
          <p:cNvPr id="405" name="Google Shape;405;p45"/>
          <p:cNvSpPr txBox="1"/>
          <p:nvPr>
            <p:ph type="title"/>
          </p:nvPr>
        </p:nvSpPr>
        <p:spPr>
          <a:xfrm>
            <a:off x="311700" y="263200"/>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Python Code Tests (Console Output)</a:t>
            </a:r>
            <a:endParaRPr/>
          </a:p>
        </p:txBody>
      </p:sp>
      <p:sp>
        <p:nvSpPr>
          <p:cNvPr id="406" name="Google Shape;406;p45"/>
          <p:cNvSpPr txBox="1"/>
          <p:nvPr>
            <p:ph idx="1" type="body"/>
          </p:nvPr>
        </p:nvSpPr>
        <p:spPr>
          <a:xfrm>
            <a:off x="311700" y="1152475"/>
            <a:ext cx="1002000" cy="14193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lang="en"/>
              <a:t>Single Note:</a:t>
            </a:r>
            <a:endParaRPr/>
          </a:p>
        </p:txBody>
      </p:sp>
      <p:pic>
        <p:nvPicPr>
          <p:cNvPr id="407" name="Google Shape;407;p45"/>
          <p:cNvPicPr preferRelativeResize="0"/>
          <p:nvPr/>
        </p:nvPicPr>
        <p:blipFill rotWithShape="1">
          <a:blip r:embed="rId3">
            <a:alphaModFix/>
          </a:blip>
          <a:srcRect b="6907" l="0" r="65318" t="0"/>
          <a:stretch/>
        </p:blipFill>
        <p:spPr>
          <a:xfrm>
            <a:off x="1599750" y="1125349"/>
            <a:ext cx="1767750" cy="3230825"/>
          </a:xfrm>
          <a:prstGeom prst="rect">
            <a:avLst/>
          </a:prstGeom>
          <a:noFill/>
          <a:ln>
            <a:noFill/>
          </a:ln>
        </p:spPr>
      </p:pic>
      <p:pic>
        <p:nvPicPr>
          <p:cNvPr id="408" name="Google Shape;408;p45"/>
          <p:cNvPicPr preferRelativeResize="0"/>
          <p:nvPr/>
        </p:nvPicPr>
        <p:blipFill rotWithShape="1">
          <a:blip r:embed="rId4">
            <a:alphaModFix/>
          </a:blip>
          <a:srcRect b="0" l="0" r="62566" t="0"/>
          <a:stretch/>
        </p:blipFill>
        <p:spPr>
          <a:xfrm>
            <a:off x="5497703" y="1125350"/>
            <a:ext cx="1908000" cy="3470650"/>
          </a:xfrm>
          <a:prstGeom prst="rect">
            <a:avLst/>
          </a:prstGeom>
          <a:noFill/>
          <a:ln>
            <a:noFill/>
          </a:ln>
        </p:spPr>
      </p:pic>
      <p:sp>
        <p:nvSpPr>
          <p:cNvPr id="409" name="Google Shape;409;p45"/>
          <p:cNvSpPr txBox="1"/>
          <p:nvPr>
            <p:ph idx="1" type="body"/>
          </p:nvPr>
        </p:nvSpPr>
        <p:spPr>
          <a:xfrm>
            <a:off x="3829275" y="1212050"/>
            <a:ext cx="1167300" cy="14193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lang="en"/>
              <a:t>Multipl</a:t>
            </a:r>
            <a:r>
              <a:rPr lang="en"/>
              <a:t>e Notes:</a:t>
            </a:r>
            <a:endParaRPr/>
          </a:p>
        </p:txBody>
      </p:sp>
      <p:pic>
        <p:nvPicPr>
          <p:cNvPr id="410" name="Google Shape;410;p45"/>
          <p:cNvPicPr preferRelativeResize="0"/>
          <p:nvPr/>
        </p:nvPicPr>
        <p:blipFill>
          <a:blip r:embed="rId5">
            <a:alphaModFix/>
          </a:blip>
          <a:stretch>
            <a:fillRect/>
          </a:stretch>
        </p:blipFill>
        <p:spPr>
          <a:xfrm>
            <a:off x="8138459" y="0"/>
            <a:ext cx="1005537" cy="1017725"/>
          </a:xfrm>
          <a:prstGeom prst="rect">
            <a:avLst/>
          </a:prstGeom>
          <a:noFill/>
          <a:ln>
            <a:noFill/>
          </a:ln>
        </p:spPr>
      </p:pic>
      <p:pic>
        <p:nvPicPr>
          <p:cNvPr id="411" name="Google Shape;411;p45" title="Final 31.mp3">
            <a:hlinkClick r:id="rId6"/>
          </p:cNvPr>
          <p:cNvPicPr preferRelativeResize="0"/>
          <p:nvPr/>
        </p:nvPicPr>
        <p:blipFill>
          <a:blip r:embed="rId7">
            <a:alphaModFix/>
          </a:blip>
          <a:stretch>
            <a:fillRect/>
          </a:stretch>
        </p:blipFill>
        <p:spPr>
          <a:xfrm>
            <a:off x="6223104" y="320950"/>
            <a:ext cx="457200" cy="457200"/>
          </a:xfrm>
          <a:prstGeom prst="rect">
            <a:avLst/>
          </a:prstGeom>
          <a:noFill/>
          <a:ln>
            <a:noFill/>
          </a:ln>
        </p:spPr>
      </p:pic>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5" name="Shape 415"/>
        <p:cNvGrpSpPr/>
        <p:nvPr/>
      </p:nvGrpSpPr>
      <p:grpSpPr>
        <a:xfrm>
          <a:off x="0" y="0"/>
          <a:ext cx="0" cy="0"/>
          <a:chOff x="0" y="0"/>
          <a:chExt cx="0" cy="0"/>
        </a:xfrm>
      </p:grpSpPr>
      <p:sp>
        <p:nvSpPr>
          <p:cNvPr id="416" name="Google Shape;416;p46"/>
          <p:cNvSpPr txBox="1"/>
          <p:nvPr>
            <p:ph type="title"/>
          </p:nvPr>
        </p:nvSpPr>
        <p:spPr>
          <a:xfrm>
            <a:off x="819150" y="533875"/>
            <a:ext cx="7505700" cy="954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Challenges Faced With Hardware</a:t>
            </a:r>
            <a:endParaRPr/>
          </a:p>
        </p:txBody>
      </p:sp>
      <p:graphicFrame>
        <p:nvGraphicFramePr>
          <p:cNvPr id="417" name="Google Shape;417;p46"/>
          <p:cNvGraphicFramePr/>
          <p:nvPr/>
        </p:nvGraphicFramePr>
        <p:xfrm>
          <a:off x="952500" y="1386190"/>
          <a:ext cx="3000000" cy="3000000"/>
        </p:xfrm>
        <a:graphic>
          <a:graphicData uri="http://schemas.openxmlformats.org/drawingml/2006/table">
            <a:tbl>
              <a:tblPr>
                <a:noFill/>
                <a:tableStyleId>{A6798330-D847-4B58-B356-07B2E0B77AB3}</a:tableStyleId>
              </a:tblPr>
              <a:tblGrid>
                <a:gridCol w="3619500"/>
                <a:gridCol w="3619500"/>
              </a:tblGrid>
              <a:tr h="403400">
                <a:tc>
                  <a:txBody>
                    <a:bodyPr/>
                    <a:lstStyle/>
                    <a:p>
                      <a:pPr indent="0" lvl="0" marL="0" rtl="0" algn="l">
                        <a:spcBef>
                          <a:spcPts val="0"/>
                        </a:spcBef>
                        <a:spcAft>
                          <a:spcPts val="0"/>
                        </a:spcAft>
                        <a:buNone/>
                      </a:pPr>
                      <a:r>
                        <a:rPr lang="en"/>
                        <a:t>Problem</a:t>
                      </a:r>
                      <a:endParaRPr/>
                    </a:p>
                  </a:txBody>
                  <a:tcPr marT="91425" marB="91425" marR="91425" marL="91425">
                    <a:solidFill>
                      <a:srgbClr val="C1C1C1"/>
                    </a:solidFill>
                  </a:tcPr>
                </a:tc>
                <a:tc>
                  <a:txBody>
                    <a:bodyPr/>
                    <a:lstStyle/>
                    <a:p>
                      <a:pPr indent="0" lvl="0" marL="0" rtl="0" algn="l">
                        <a:spcBef>
                          <a:spcPts val="0"/>
                        </a:spcBef>
                        <a:spcAft>
                          <a:spcPts val="0"/>
                        </a:spcAft>
                        <a:buNone/>
                      </a:pPr>
                      <a:r>
                        <a:rPr lang="en"/>
                        <a:t>Solution</a:t>
                      </a:r>
                      <a:endParaRPr/>
                    </a:p>
                  </a:txBody>
                  <a:tcPr marT="91425" marB="91425" marR="91425" marL="91425">
                    <a:solidFill>
                      <a:srgbClr val="C1C1C1"/>
                    </a:solidFill>
                  </a:tcPr>
                </a:tc>
              </a:tr>
              <a:tr h="387900">
                <a:tc>
                  <a:txBody>
                    <a:bodyPr/>
                    <a:lstStyle/>
                    <a:p>
                      <a:pPr indent="0" lvl="0" marL="0" rtl="0" algn="l">
                        <a:spcBef>
                          <a:spcPts val="0"/>
                        </a:spcBef>
                        <a:spcAft>
                          <a:spcPts val="0"/>
                        </a:spcAft>
                        <a:buNone/>
                      </a:pPr>
                      <a:r>
                        <a:rPr lang="en" sz="1300"/>
                        <a:t>Aimed too highly for course PCB requirements.</a:t>
                      </a:r>
                      <a:endParaRPr sz="1300"/>
                    </a:p>
                  </a:txBody>
                  <a:tcPr marT="91425" marB="91425" marR="91425" marL="91425"/>
                </a:tc>
                <a:tc>
                  <a:txBody>
                    <a:bodyPr/>
                    <a:lstStyle/>
                    <a:p>
                      <a:pPr indent="0" lvl="0" marL="0" rtl="0" algn="l">
                        <a:spcBef>
                          <a:spcPts val="0"/>
                        </a:spcBef>
                        <a:spcAft>
                          <a:spcPts val="0"/>
                        </a:spcAft>
                        <a:buNone/>
                      </a:pPr>
                      <a:r>
                        <a:rPr lang="en" sz="1300"/>
                        <a:t>Building an ADC from scratch proved far too difficult and time consuming when paired with the rest of the project.</a:t>
                      </a:r>
                      <a:endParaRPr sz="1300"/>
                    </a:p>
                  </a:txBody>
                  <a:tcPr marT="91425" marB="91425" marR="91425" marL="91425"/>
                </a:tc>
              </a:tr>
              <a:tr h="403400">
                <a:tc>
                  <a:txBody>
                    <a:bodyPr/>
                    <a:lstStyle/>
                    <a:p>
                      <a:pPr indent="0" lvl="0" marL="0" rtl="0" algn="l">
                        <a:spcBef>
                          <a:spcPts val="0"/>
                        </a:spcBef>
                        <a:spcAft>
                          <a:spcPts val="0"/>
                        </a:spcAft>
                        <a:buNone/>
                      </a:pPr>
                      <a:r>
                        <a:rPr lang="en"/>
                        <a:t>Shipping delays with PCB components.</a:t>
                      </a:r>
                      <a:endParaRPr/>
                    </a:p>
                  </a:txBody>
                  <a:tcPr marT="91425" marB="91425" marR="91425" marL="91425"/>
                </a:tc>
                <a:tc>
                  <a:txBody>
                    <a:bodyPr/>
                    <a:lstStyle/>
                    <a:p>
                      <a:pPr indent="0" lvl="0" marL="0" rtl="0" algn="l">
                        <a:spcBef>
                          <a:spcPts val="0"/>
                        </a:spcBef>
                        <a:spcAft>
                          <a:spcPts val="0"/>
                        </a:spcAft>
                        <a:buNone/>
                      </a:pPr>
                      <a:r>
                        <a:rPr lang="en"/>
                        <a:t>Paid extra for 4-6 day shipping.</a:t>
                      </a:r>
                      <a:endParaRPr/>
                    </a:p>
                  </a:txBody>
                  <a:tcPr marT="91425" marB="91425" marR="91425" marL="91425"/>
                </a:tc>
              </a:tr>
              <a:tr h="403400">
                <a:tc>
                  <a:txBody>
                    <a:bodyPr/>
                    <a:lstStyle/>
                    <a:p>
                      <a:pPr indent="0" lvl="0" marL="0" rtl="0" algn="l">
                        <a:spcBef>
                          <a:spcPts val="0"/>
                        </a:spcBef>
                        <a:spcAft>
                          <a:spcPts val="0"/>
                        </a:spcAft>
                        <a:buNone/>
                      </a:pPr>
                      <a:r>
                        <a:rPr lang="en"/>
                        <a:t>Component failure.</a:t>
                      </a:r>
                      <a:endParaRPr/>
                    </a:p>
                  </a:txBody>
                  <a:tcPr marT="91425" marB="91425" marR="91425" marL="91425"/>
                </a:tc>
                <a:tc>
                  <a:txBody>
                    <a:bodyPr/>
                    <a:lstStyle/>
                    <a:p>
                      <a:pPr indent="0" lvl="0" marL="0" rtl="0" algn="l">
                        <a:spcBef>
                          <a:spcPts val="0"/>
                        </a:spcBef>
                        <a:spcAft>
                          <a:spcPts val="0"/>
                        </a:spcAft>
                        <a:buNone/>
                      </a:pPr>
                      <a:r>
                        <a:rPr lang="en"/>
                        <a:t>Purchased multiple backups of each component.</a:t>
                      </a:r>
                      <a:endParaRPr/>
                    </a:p>
                  </a:txBody>
                  <a:tcPr marT="91425" marB="91425" marR="91425" marL="91425"/>
                </a:tc>
              </a:tr>
              <a:tr h="387900">
                <a:tc>
                  <a:txBody>
                    <a:bodyPr/>
                    <a:lstStyle/>
                    <a:p>
                      <a:pPr indent="0" lvl="0" marL="0" rtl="0" algn="l">
                        <a:spcBef>
                          <a:spcPts val="0"/>
                        </a:spcBef>
                        <a:spcAft>
                          <a:spcPts val="0"/>
                        </a:spcAft>
                        <a:buNone/>
                      </a:pPr>
                      <a:r>
                        <a:rPr lang="en"/>
                        <a:t>Issues with understanding component datasheets</a:t>
                      </a:r>
                      <a:endParaRPr/>
                    </a:p>
                  </a:txBody>
                  <a:tcPr marT="91425" marB="91425" marR="91425" marL="91425"/>
                </a:tc>
                <a:tc>
                  <a:txBody>
                    <a:bodyPr/>
                    <a:lstStyle/>
                    <a:p>
                      <a:pPr indent="0" lvl="0" marL="0" rtl="0" algn="l">
                        <a:spcBef>
                          <a:spcPts val="0"/>
                        </a:spcBef>
                        <a:spcAft>
                          <a:spcPts val="0"/>
                        </a:spcAft>
                        <a:buNone/>
                      </a:pPr>
                      <a:r>
                        <a:rPr lang="en"/>
                        <a:t>Experience from time in the lab testing components as well as research</a:t>
                      </a:r>
                      <a:endParaRPr/>
                    </a:p>
                  </a:txBody>
                  <a:tcPr marT="91425" marB="91425" marR="91425" marL="91425"/>
                </a:tc>
              </a:tr>
              <a:tr h="403400">
                <a:tc>
                  <a:txBody>
                    <a:bodyPr/>
                    <a:lstStyle/>
                    <a:p>
                      <a:pPr indent="0" lvl="0" marL="0" rtl="0" algn="l">
                        <a:spcBef>
                          <a:spcPts val="0"/>
                        </a:spcBef>
                        <a:spcAft>
                          <a:spcPts val="0"/>
                        </a:spcAft>
                        <a:buNone/>
                      </a:pPr>
                      <a:r>
                        <a:rPr lang="en"/>
                        <a:t>Finding </a:t>
                      </a:r>
                      <a:r>
                        <a:rPr lang="en"/>
                        <a:t>recommended</a:t>
                      </a:r>
                      <a:r>
                        <a:rPr lang="en"/>
                        <a:t> parts</a:t>
                      </a:r>
                      <a:endParaRPr/>
                    </a:p>
                  </a:txBody>
                  <a:tcPr marT="91425" marB="91425" marR="91425" marL="91425"/>
                </a:tc>
                <a:tc>
                  <a:txBody>
                    <a:bodyPr/>
                    <a:lstStyle/>
                    <a:p>
                      <a:pPr indent="0" lvl="0" marL="0" rtl="0" algn="l">
                        <a:spcBef>
                          <a:spcPts val="0"/>
                        </a:spcBef>
                        <a:spcAft>
                          <a:spcPts val="0"/>
                        </a:spcAft>
                        <a:buNone/>
                      </a:pPr>
                      <a:r>
                        <a:rPr lang="en"/>
                        <a:t>Using replacement parts</a:t>
                      </a:r>
                      <a:endParaRPr/>
                    </a:p>
                  </a:txBody>
                  <a:tcPr marT="91425" marB="91425" marR="91425" marL="91425"/>
                </a:tc>
              </a:tr>
            </a:tbl>
          </a:graphicData>
        </a:graphic>
      </p:graphicFrame>
      <p:pic>
        <p:nvPicPr>
          <p:cNvPr id="418" name="Google Shape;418;p46"/>
          <p:cNvPicPr preferRelativeResize="0"/>
          <p:nvPr/>
        </p:nvPicPr>
        <p:blipFill>
          <a:blip r:embed="rId3">
            <a:alphaModFix/>
          </a:blip>
          <a:stretch>
            <a:fillRect/>
          </a:stretch>
        </p:blipFill>
        <p:spPr>
          <a:xfrm>
            <a:off x="8049000" y="-4"/>
            <a:ext cx="1095000" cy="1014119"/>
          </a:xfrm>
          <a:prstGeom prst="rect">
            <a:avLst/>
          </a:prstGeom>
          <a:noFill/>
          <a:ln>
            <a:noFill/>
          </a:ln>
        </p:spPr>
      </p:pic>
      <p:pic>
        <p:nvPicPr>
          <p:cNvPr id="419" name="Google Shape;419;p46" title="Final_Slide_33.mp3">
            <a:hlinkClick r:id="rId4"/>
          </p:cNvPr>
          <p:cNvPicPr preferRelativeResize="0"/>
          <p:nvPr/>
        </p:nvPicPr>
        <p:blipFill>
          <a:blip r:embed="rId5">
            <a:alphaModFix/>
          </a:blip>
          <a:stretch>
            <a:fillRect/>
          </a:stretch>
        </p:blipFill>
        <p:spPr>
          <a:xfrm>
            <a:off x="6791750" y="533875"/>
            <a:ext cx="480250" cy="480250"/>
          </a:xfrm>
          <a:prstGeom prst="rect">
            <a:avLst/>
          </a:prstGeom>
          <a:noFill/>
          <a:ln>
            <a:noFill/>
          </a:ln>
        </p:spPr>
      </p:pic>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3" name="Shape 423"/>
        <p:cNvGrpSpPr/>
        <p:nvPr/>
      </p:nvGrpSpPr>
      <p:grpSpPr>
        <a:xfrm>
          <a:off x="0" y="0"/>
          <a:ext cx="0" cy="0"/>
          <a:chOff x="0" y="0"/>
          <a:chExt cx="0" cy="0"/>
        </a:xfrm>
      </p:grpSpPr>
      <p:sp>
        <p:nvSpPr>
          <p:cNvPr id="424" name="Google Shape;424;p47"/>
          <p:cNvSpPr txBox="1"/>
          <p:nvPr>
            <p:ph type="title"/>
          </p:nvPr>
        </p:nvSpPr>
        <p:spPr>
          <a:xfrm>
            <a:off x="819150" y="434675"/>
            <a:ext cx="7505700" cy="954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Clr>
                <a:schemeClr val="dk1"/>
              </a:buClr>
              <a:buSzPts val="1100"/>
              <a:buFont typeface="Arial"/>
              <a:buNone/>
            </a:pPr>
            <a:r>
              <a:rPr lang="en"/>
              <a:t>Challenges Faced With Software</a:t>
            </a:r>
            <a:endParaRPr/>
          </a:p>
        </p:txBody>
      </p:sp>
      <p:graphicFrame>
        <p:nvGraphicFramePr>
          <p:cNvPr id="425" name="Google Shape;425;p47"/>
          <p:cNvGraphicFramePr/>
          <p:nvPr/>
        </p:nvGraphicFramePr>
        <p:xfrm>
          <a:off x="952500" y="1134425"/>
          <a:ext cx="3000000" cy="3000000"/>
        </p:xfrm>
        <a:graphic>
          <a:graphicData uri="http://schemas.openxmlformats.org/drawingml/2006/table">
            <a:tbl>
              <a:tblPr>
                <a:noFill/>
                <a:tableStyleId>{A6798330-D847-4B58-B356-07B2E0B77AB3}</a:tableStyleId>
              </a:tblPr>
              <a:tblGrid>
                <a:gridCol w="3619500"/>
                <a:gridCol w="3619500"/>
              </a:tblGrid>
              <a:tr h="381000">
                <a:tc>
                  <a:txBody>
                    <a:bodyPr/>
                    <a:lstStyle/>
                    <a:p>
                      <a:pPr indent="0" lvl="0" marL="0" rtl="0" algn="l">
                        <a:spcBef>
                          <a:spcPts val="0"/>
                        </a:spcBef>
                        <a:spcAft>
                          <a:spcPts val="0"/>
                        </a:spcAft>
                        <a:buNone/>
                      </a:pPr>
                      <a:r>
                        <a:rPr lang="en"/>
                        <a:t>Problem</a:t>
                      </a:r>
                      <a:endParaRPr/>
                    </a:p>
                  </a:txBody>
                  <a:tcPr marT="91425" marB="91425" marR="91425" marL="91425">
                    <a:solidFill>
                      <a:srgbClr val="C1C1C1"/>
                    </a:solidFill>
                  </a:tcPr>
                </a:tc>
                <a:tc>
                  <a:txBody>
                    <a:bodyPr/>
                    <a:lstStyle/>
                    <a:p>
                      <a:pPr indent="0" lvl="0" marL="0" rtl="0" algn="l">
                        <a:spcBef>
                          <a:spcPts val="0"/>
                        </a:spcBef>
                        <a:spcAft>
                          <a:spcPts val="0"/>
                        </a:spcAft>
                        <a:buNone/>
                      </a:pPr>
                      <a:r>
                        <a:rPr lang="en"/>
                        <a:t>Solution</a:t>
                      </a:r>
                      <a:endParaRPr/>
                    </a:p>
                  </a:txBody>
                  <a:tcPr marT="91425" marB="91425" marR="91425" marL="91425">
                    <a:solidFill>
                      <a:srgbClr val="C1C1C1"/>
                    </a:solidFill>
                  </a:tcPr>
                </a:tc>
              </a:tr>
              <a:tr h="381000">
                <a:tc>
                  <a:txBody>
                    <a:bodyPr/>
                    <a:lstStyle/>
                    <a:p>
                      <a:pPr indent="0" lvl="0" marL="0" rtl="0" algn="l">
                        <a:spcBef>
                          <a:spcPts val="0"/>
                        </a:spcBef>
                        <a:spcAft>
                          <a:spcPts val="0"/>
                        </a:spcAft>
                        <a:buNone/>
                      </a:pPr>
                      <a:r>
                        <a:rPr lang="en" sz="1300"/>
                        <a:t>Corrupt Python Libraries on Raspberry Pi that stopped the program from running </a:t>
                      </a:r>
                      <a:endParaRPr sz="1300"/>
                    </a:p>
                  </a:txBody>
                  <a:tcPr marT="91425" marB="91425" marR="91425" marL="91425"/>
                </a:tc>
                <a:tc>
                  <a:txBody>
                    <a:bodyPr/>
                    <a:lstStyle/>
                    <a:p>
                      <a:pPr indent="0" lvl="0" marL="0" rtl="0" algn="l">
                        <a:spcBef>
                          <a:spcPts val="0"/>
                        </a:spcBef>
                        <a:spcAft>
                          <a:spcPts val="0"/>
                        </a:spcAft>
                        <a:buNone/>
                      </a:pPr>
                      <a:r>
                        <a:rPr lang="en" sz="1300"/>
                        <a:t>A </a:t>
                      </a:r>
                      <a:r>
                        <a:rPr lang="en" sz="1300"/>
                        <a:t>clean Raspberry Pi OS install (Seemed like a one off corruption)</a:t>
                      </a:r>
                      <a:endParaRPr sz="1300"/>
                    </a:p>
                  </a:txBody>
                  <a:tcPr marT="91425" marB="91425" marR="91425" marL="91425"/>
                </a:tc>
              </a:tr>
              <a:tr h="381000">
                <a:tc>
                  <a:txBody>
                    <a:bodyPr/>
                    <a:lstStyle/>
                    <a:p>
                      <a:pPr indent="0" lvl="0" marL="0" rtl="0" algn="l">
                        <a:spcBef>
                          <a:spcPts val="0"/>
                        </a:spcBef>
                        <a:spcAft>
                          <a:spcPts val="0"/>
                        </a:spcAft>
                        <a:buNone/>
                      </a:pPr>
                      <a:r>
                        <a:rPr lang="en"/>
                        <a:t>How to Implement a GUI with Python </a:t>
                      </a:r>
                      <a:endParaRPr/>
                    </a:p>
                  </a:txBody>
                  <a:tcPr marT="91425" marB="91425" marR="91425" marL="91425"/>
                </a:tc>
                <a:tc>
                  <a:txBody>
                    <a:bodyPr/>
                    <a:lstStyle/>
                    <a:p>
                      <a:pPr indent="0" lvl="0" marL="0" rtl="0" algn="l">
                        <a:spcBef>
                          <a:spcPts val="0"/>
                        </a:spcBef>
                        <a:spcAft>
                          <a:spcPts val="0"/>
                        </a:spcAft>
                        <a:buNone/>
                      </a:pPr>
                      <a:r>
                        <a:rPr lang="en"/>
                        <a:t>Utilized the Tkinter and </a:t>
                      </a:r>
                      <a:r>
                        <a:rPr lang="en">
                          <a:solidFill>
                            <a:srgbClr val="202124"/>
                          </a:solidFill>
                        </a:rPr>
                        <a:t>ttk bootstrap</a:t>
                      </a:r>
                      <a:r>
                        <a:rPr lang="en">
                          <a:solidFill>
                            <a:schemeClr val="dk1"/>
                          </a:solidFill>
                        </a:rPr>
                        <a:t> </a:t>
                      </a:r>
                      <a:r>
                        <a:rPr lang="en"/>
                        <a:t>Python libraries to implement GUI with </a:t>
                      </a:r>
                      <a:r>
                        <a:rPr lang="en"/>
                        <a:t>widgets</a:t>
                      </a:r>
                      <a:r>
                        <a:rPr lang="en"/>
                        <a:t>  </a:t>
                      </a:r>
                      <a:endParaRPr/>
                    </a:p>
                  </a:txBody>
                  <a:tcPr marT="91425" marB="91425" marR="91425" marL="91425"/>
                </a:tc>
              </a:tr>
              <a:tr h="381000">
                <a:tc>
                  <a:txBody>
                    <a:bodyPr/>
                    <a:lstStyle/>
                    <a:p>
                      <a:pPr indent="0" lvl="0" marL="0" rtl="0" algn="l">
                        <a:spcBef>
                          <a:spcPts val="0"/>
                        </a:spcBef>
                        <a:spcAft>
                          <a:spcPts val="0"/>
                        </a:spcAft>
                        <a:buNone/>
                      </a:pPr>
                      <a:r>
                        <a:rPr lang="en"/>
                        <a:t>Sample Rate </a:t>
                      </a:r>
                      <a:r>
                        <a:rPr lang="en">
                          <a:solidFill>
                            <a:schemeClr val="dk1"/>
                          </a:solidFill>
                        </a:rPr>
                        <a:t>issues</a:t>
                      </a:r>
                      <a:r>
                        <a:rPr lang="en">
                          <a:solidFill>
                            <a:schemeClr val="dk1"/>
                          </a:solidFill>
                        </a:rPr>
                        <a:t> resulting in reading incorrect frequencies between the musical notes being played. </a:t>
                      </a:r>
                      <a:endParaRPr/>
                    </a:p>
                  </a:txBody>
                  <a:tcPr marT="91425" marB="91425" marR="91425" marL="91425"/>
                </a:tc>
                <a:tc>
                  <a:txBody>
                    <a:bodyPr/>
                    <a:lstStyle/>
                    <a:p>
                      <a:pPr indent="0" lvl="0" marL="0" rtl="0" algn="l">
                        <a:spcBef>
                          <a:spcPts val="0"/>
                        </a:spcBef>
                        <a:spcAft>
                          <a:spcPts val="0"/>
                        </a:spcAft>
                        <a:buNone/>
                      </a:pPr>
                      <a:r>
                        <a:rPr lang="en"/>
                        <a:t>Trial and error until the correct gain and sample rate values were found.</a:t>
                      </a:r>
                      <a:endParaRPr/>
                    </a:p>
                  </a:txBody>
                  <a:tcPr marT="91425" marB="91425" marR="91425" marL="91425"/>
                </a:tc>
              </a:tr>
              <a:tr h="381000">
                <a:tc>
                  <a:txBody>
                    <a:bodyPr/>
                    <a:lstStyle/>
                    <a:p>
                      <a:pPr indent="0" lvl="0" marL="0" rtl="0" algn="l">
                        <a:spcBef>
                          <a:spcPts val="0"/>
                        </a:spcBef>
                        <a:spcAft>
                          <a:spcPts val="0"/>
                        </a:spcAft>
                        <a:buNone/>
                      </a:pPr>
                      <a:r>
                        <a:rPr lang="en"/>
                        <a:t>Debugging Issues with Raspberry Pi </a:t>
                      </a:r>
                      <a:endParaRPr/>
                    </a:p>
                  </a:txBody>
                  <a:tcPr marT="91425" marB="91425" marR="91425" marL="91425"/>
                </a:tc>
                <a:tc>
                  <a:txBody>
                    <a:bodyPr/>
                    <a:lstStyle/>
                    <a:p>
                      <a:pPr indent="0" lvl="0" marL="0" rtl="0" algn="l">
                        <a:spcBef>
                          <a:spcPts val="0"/>
                        </a:spcBef>
                        <a:spcAft>
                          <a:spcPts val="0"/>
                        </a:spcAft>
                        <a:buNone/>
                      </a:pPr>
                      <a:r>
                        <a:rPr lang="en"/>
                        <a:t>Research and Trial and Error </a:t>
                      </a:r>
                      <a:endParaRPr/>
                    </a:p>
                  </a:txBody>
                  <a:tcPr marT="91425" marB="91425" marR="91425" marL="91425"/>
                </a:tc>
              </a:tr>
              <a:tr h="381000">
                <a:tc>
                  <a:txBody>
                    <a:bodyPr/>
                    <a:lstStyle/>
                    <a:p>
                      <a:pPr indent="0" lvl="0" marL="0" rtl="0" algn="l">
                        <a:spcBef>
                          <a:spcPts val="0"/>
                        </a:spcBef>
                        <a:spcAft>
                          <a:spcPts val="0"/>
                        </a:spcAft>
                        <a:buNone/>
                      </a:pPr>
                      <a:r>
                        <a:rPr lang="en"/>
                        <a:t>Inability to have more than one person work on code while away</a:t>
                      </a:r>
                      <a:endParaRPr/>
                    </a:p>
                  </a:txBody>
                  <a:tcPr marT="91425" marB="91425" marR="91425" marL="91425"/>
                </a:tc>
                <a:tc>
                  <a:txBody>
                    <a:bodyPr/>
                    <a:lstStyle/>
                    <a:p>
                      <a:pPr indent="0" lvl="0" marL="0" rtl="0" algn="l">
                        <a:spcBef>
                          <a:spcPts val="0"/>
                        </a:spcBef>
                        <a:spcAft>
                          <a:spcPts val="0"/>
                        </a:spcAft>
                        <a:buNone/>
                      </a:pPr>
                      <a:r>
                        <a:rPr lang="en"/>
                        <a:t>More time spent together in Senior Design Lab and phone calls</a:t>
                      </a:r>
                      <a:endParaRPr/>
                    </a:p>
                  </a:txBody>
                  <a:tcPr marT="91425" marB="91425" marR="91425" marL="91425"/>
                </a:tc>
              </a:tr>
            </a:tbl>
          </a:graphicData>
        </a:graphic>
      </p:graphicFrame>
      <p:pic>
        <p:nvPicPr>
          <p:cNvPr id="426" name="Google Shape;426;p47"/>
          <p:cNvPicPr preferRelativeResize="0"/>
          <p:nvPr/>
        </p:nvPicPr>
        <p:blipFill>
          <a:blip r:embed="rId3">
            <a:alphaModFix/>
          </a:blip>
          <a:stretch>
            <a:fillRect/>
          </a:stretch>
        </p:blipFill>
        <p:spPr>
          <a:xfrm>
            <a:off x="8138459" y="0"/>
            <a:ext cx="1005537" cy="1017725"/>
          </a:xfrm>
          <a:prstGeom prst="rect">
            <a:avLst/>
          </a:prstGeom>
          <a:noFill/>
          <a:ln>
            <a:noFill/>
          </a:ln>
        </p:spPr>
      </p:pic>
      <p:pic>
        <p:nvPicPr>
          <p:cNvPr id="427" name="Google Shape;427;p47" title="Final 33.mp3">
            <a:hlinkClick r:id="rId4"/>
          </p:cNvPr>
          <p:cNvPicPr preferRelativeResize="0"/>
          <p:nvPr/>
        </p:nvPicPr>
        <p:blipFill>
          <a:blip r:embed="rId5">
            <a:alphaModFix/>
          </a:blip>
          <a:stretch>
            <a:fillRect/>
          </a:stretch>
        </p:blipFill>
        <p:spPr>
          <a:xfrm>
            <a:off x="6656150" y="619605"/>
            <a:ext cx="290695" cy="290695"/>
          </a:xfrm>
          <a:prstGeom prst="rect">
            <a:avLst/>
          </a:prstGeom>
          <a:noFill/>
          <a:ln>
            <a:noFill/>
          </a:ln>
        </p:spPr>
      </p:pic>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1" name="Shape 431"/>
        <p:cNvGrpSpPr/>
        <p:nvPr/>
      </p:nvGrpSpPr>
      <p:grpSpPr>
        <a:xfrm>
          <a:off x="0" y="0"/>
          <a:ext cx="0" cy="0"/>
          <a:chOff x="0" y="0"/>
          <a:chExt cx="0" cy="0"/>
        </a:xfrm>
      </p:grpSpPr>
      <p:sp>
        <p:nvSpPr>
          <p:cNvPr id="432" name="Google Shape;432;p48"/>
          <p:cNvSpPr txBox="1"/>
          <p:nvPr>
            <p:ph type="title"/>
          </p:nvPr>
        </p:nvSpPr>
        <p:spPr>
          <a:xfrm>
            <a:off x="819150" y="385100"/>
            <a:ext cx="7505700" cy="954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Work Distribution</a:t>
            </a:r>
            <a:endParaRPr/>
          </a:p>
        </p:txBody>
      </p:sp>
      <p:graphicFrame>
        <p:nvGraphicFramePr>
          <p:cNvPr id="433" name="Google Shape;433;p48"/>
          <p:cNvGraphicFramePr/>
          <p:nvPr/>
        </p:nvGraphicFramePr>
        <p:xfrm>
          <a:off x="952500" y="1163413"/>
          <a:ext cx="3000000" cy="3000000"/>
        </p:xfrm>
        <a:graphic>
          <a:graphicData uri="http://schemas.openxmlformats.org/drawingml/2006/table">
            <a:tbl>
              <a:tblPr>
                <a:noFill/>
                <a:tableStyleId>{A6798330-D847-4B58-B356-07B2E0B77AB3}</a:tableStyleId>
              </a:tblPr>
              <a:tblGrid>
                <a:gridCol w="1447800"/>
                <a:gridCol w="1447800"/>
                <a:gridCol w="1447800"/>
                <a:gridCol w="1447800"/>
                <a:gridCol w="1447800"/>
              </a:tblGrid>
              <a:tr h="381000">
                <a:tc>
                  <a:txBody>
                    <a:bodyPr/>
                    <a:lstStyle/>
                    <a:p>
                      <a:pPr indent="0" lvl="0" marL="0" rtl="0" algn="l">
                        <a:spcBef>
                          <a:spcPts val="0"/>
                        </a:spcBef>
                        <a:spcAft>
                          <a:spcPts val="0"/>
                        </a:spcAft>
                        <a:buNone/>
                      </a:pPr>
                      <a:r>
                        <a:rPr lang="en" sz="1200"/>
                        <a:t>Name</a:t>
                      </a:r>
                      <a:endParaRPr sz="1200"/>
                    </a:p>
                  </a:txBody>
                  <a:tcPr marT="91425" marB="91425" marR="91425" marL="91425"/>
                </a:tc>
                <a:tc>
                  <a:txBody>
                    <a:bodyPr/>
                    <a:lstStyle/>
                    <a:p>
                      <a:pPr indent="0" lvl="0" marL="0" rtl="0" algn="l">
                        <a:spcBef>
                          <a:spcPts val="0"/>
                        </a:spcBef>
                        <a:spcAft>
                          <a:spcPts val="0"/>
                        </a:spcAft>
                        <a:buNone/>
                      </a:pPr>
                      <a:r>
                        <a:rPr lang="en" sz="1200"/>
                        <a:t>Stefan</a:t>
                      </a:r>
                      <a:endParaRPr sz="1200"/>
                    </a:p>
                  </a:txBody>
                  <a:tcPr marT="91425" marB="91425" marR="91425" marL="91425"/>
                </a:tc>
                <a:tc>
                  <a:txBody>
                    <a:bodyPr/>
                    <a:lstStyle/>
                    <a:p>
                      <a:pPr indent="0" lvl="0" marL="0" rtl="0" algn="l">
                        <a:spcBef>
                          <a:spcPts val="0"/>
                        </a:spcBef>
                        <a:spcAft>
                          <a:spcPts val="0"/>
                        </a:spcAft>
                        <a:buNone/>
                      </a:pPr>
                      <a:r>
                        <a:rPr lang="en" sz="1200"/>
                        <a:t>Anja</a:t>
                      </a:r>
                      <a:endParaRPr sz="1200"/>
                    </a:p>
                  </a:txBody>
                  <a:tcPr marT="91425" marB="91425" marR="91425" marL="91425"/>
                </a:tc>
                <a:tc>
                  <a:txBody>
                    <a:bodyPr/>
                    <a:lstStyle/>
                    <a:p>
                      <a:pPr indent="0" lvl="0" marL="0" rtl="0" algn="l">
                        <a:spcBef>
                          <a:spcPts val="0"/>
                        </a:spcBef>
                        <a:spcAft>
                          <a:spcPts val="0"/>
                        </a:spcAft>
                        <a:buNone/>
                      </a:pPr>
                      <a:r>
                        <a:rPr lang="en" sz="1200"/>
                        <a:t>Leith</a:t>
                      </a:r>
                      <a:endParaRPr sz="1200"/>
                    </a:p>
                  </a:txBody>
                  <a:tcPr marT="91425" marB="91425" marR="91425" marL="91425"/>
                </a:tc>
                <a:tc>
                  <a:txBody>
                    <a:bodyPr/>
                    <a:lstStyle/>
                    <a:p>
                      <a:pPr indent="0" lvl="0" marL="0" rtl="0" algn="l">
                        <a:spcBef>
                          <a:spcPts val="0"/>
                        </a:spcBef>
                        <a:spcAft>
                          <a:spcPts val="0"/>
                        </a:spcAft>
                        <a:buNone/>
                      </a:pPr>
                      <a:r>
                        <a:rPr lang="en" sz="1200"/>
                        <a:t>Carson</a:t>
                      </a:r>
                      <a:endParaRPr sz="1200"/>
                    </a:p>
                  </a:txBody>
                  <a:tcPr marT="91425" marB="91425" marR="91425" marL="91425"/>
                </a:tc>
              </a:tr>
              <a:tr h="381000">
                <a:tc>
                  <a:txBody>
                    <a:bodyPr/>
                    <a:lstStyle/>
                    <a:p>
                      <a:pPr indent="0" lvl="0" marL="0" rtl="0" algn="l">
                        <a:spcBef>
                          <a:spcPts val="0"/>
                        </a:spcBef>
                        <a:spcAft>
                          <a:spcPts val="0"/>
                        </a:spcAft>
                        <a:buNone/>
                      </a:pPr>
                      <a:r>
                        <a:rPr lang="en" sz="1200"/>
                        <a:t>Software Design</a:t>
                      </a:r>
                      <a:endParaRPr sz="1200"/>
                    </a:p>
                  </a:txBody>
                  <a:tcPr marT="91425" marB="91425" marR="91425" marL="91425"/>
                </a:tc>
                <a:tc>
                  <a:txBody>
                    <a:bodyPr/>
                    <a:lstStyle/>
                    <a:p>
                      <a:pPr indent="0" lvl="0" marL="0" rtl="0" algn="l">
                        <a:spcBef>
                          <a:spcPts val="0"/>
                        </a:spcBef>
                        <a:spcAft>
                          <a:spcPts val="0"/>
                        </a:spcAft>
                        <a:buNone/>
                      </a:pPr>
                      <a:r>
                        <a:t/>
                      </a:r>
                      <a:endParaRPr sz="1200"/>
                    </a:p>
                  </a:txBody>
                  <a:tcPr marT="91425" marB="91425" marR="91425" marL="91425"/>
                </a:tc>
                <a:tc>
                  <a:txBody>
                    <a:bodyPr/>
                    <a:lstStyle/>
                    <a:p>
                      <a:pPr indent="0" lvl="0" marL="0" rtl="0" algn="l">
                        <a:spcBef>
                          <a:spcPts val="0"/>
                        </a:spcBef>
                        <a:spcAft>
                          <a:spcPts val="0"/>
                        </a:spcAft>
                        <a:buNone/>
                      </a:pPr>
                      <a:r>
                        <a:t/>
                      </a:r>
                      <a:endParaRPr sz="1200"/>
                    </a:p>
                  </a:txBody>
                  <a:tcPr marT="91425" marB="91425" marR="91425" marL="91425"/>
                </a:tc>
                <a:tc>
                  <a:txBody>
                    <a:bodyPr/>
                    <a:lstStyle/>
                    <a:p>
                      <a:pPr indent="0" lvl="0" marL="0" rtl="0" algn="l">
                        <a:spcBef>
                          <a:spcPts val="0"/>
                        </a:spcBef>
                        <a:spcAft>
                          <a:spcPts val="0"/>
                        </a:spcAft>
                        <a:buNone/>
                      </a:pPr>
                      <a:r>
                        <a:rPr lang="en" sz="1200"/>
                        <a:t>P</a:t>
                      </a:r>
                      <a:endParaRPr sz="1200"/>
                    </a:p>
                  </a:txBody>
                  <a:tcPr marT="91425" marB="91425" marR="91425" marL="91425"/>
                </a:tc>
                <a:tc>
                  <a:txBody>
                    <a:bodyPr/>
                    <a:lstStyle/>
                    <a:p>
                      <a:pPr indent="0" lvl="0" marL="0" rtl="0" algn="l">
                        <a:spcBef>
                          <a:spcPts val="0"/>
                        </a:spcBef>
                        <a:spcAft>
                          <a:spcPts val="0"/>
                        </a:spcAft>
                        <a:buNone/>
                      </a:pPr>
                      <a:r>
                        <a:rPr lang="en" sz="1200"/>
                        <a:t>P</a:t>
                      </a:r>
                      <a:endParaRPr sz="1200"/>
                    </a:p>
                  </a:txBody>
                  <a:tcPr marT="91425" marB="91425" marR="91425" marL="91425"/>
                </a:tc>
              </a:tr>
              <a:tr h="381000">
                <a:tc>
                  <a:txBody>
                    <a:bodyPr/>
                    <a:lstStyle/>
                    <a:p>
                      <a:pPr indent="0" lvl="0" marL="0" rtl="0" algn="l">
                        <a:spcBef>
                          <a:spcPts val="0"/>
                        </a:spcBef>
                        <a:spcAft>
                          <a:spcPts val="0"/>
                        </a:spcAft>
                        <a:buNone/>
                      </a:pPr>
                      <a:r>
                        <a:rPr lang="en" sz="1200"/>
                        <a:t>Hardware Design</a:t>
                      </a:r>
                      <a:endParaRPr sz="1200"/>
                    </a:p>
                  </a:txBody>
                  <a:tcPr marT="91425" marB="91425" marR="91425" marL="91425"/>
                </a:tc>
                <a:tc>
                  <a:txBody>
                    <a:bodyPr/>
                    <a:lstStyle/>
                    <a:p>
                      <a:pPr indent="0" lvl="0" marL="0" rtl="0" algn="l">
                        <a:spcBef>
                          <a:spcPts val="0"/>
                        </a:spcBef>
                        <a:spcAft>
                          <a:spcPts val="0"/>
                        </a:spcAft>
                        <a:buNone/>
                      </a:pPr>
                      <a:r>
                        <a:rPr lang="en" sz="1200"/>
                        <a:t>P</a:t>
                      </a:r>
                      <a:endParaRPr sz="1200"/>
                    </a:p>
                  </a:txBody>
                  <a:tcPr marT="91425" marB="91425" marR="91425" marL="91425"/>
                </a:tc>
                <a:tc>
                  <a:txBody>
                    <a:bodyPr/>
                    <a:lstStyle/>
                    <a:p>
                      <a:pPr indent="0" lvl="0" marL="0" rtl="0" algn="l">
                        <a:spcBef>
                          <a:spcPts val="0"/>
                        </a:spcBef>
                        <a:spcAft>
                          <a:spcPts val="0"/>
                        </a:spcAft>
                        <a:buNone/>
                      </a:pPr>
                      <a:r>
                        <a:rPr lang="en" sz="1200"/>
                        <a:t>P</a:t>
                      </a:r>
                      <a:endParaRPr sz="1200"/>
                    </a:p>
                  </a:txBody>
                  <a:tcPr marT="91425" marB="91425" marR="91425" marL="91425"/>
                </a:tc>
                <a:tc>
                  <a:txBody>
                    <a:bodyPr/>
                    <a:lstStyle/>
                    <a:p>
                      <a:pPr indent="0" lvl="0" marL="0" rtl="0" algn="l">
                        <a:spcBef>
                          <a:spcPts val="0"/>
                        </a:spcBef>
                        <a:spcAft>
                          <a:spcPts val="0"/>
                        </a:spcAft>
                        <a:buNone/>
                      </a:pPr>
                      <a:r>
                        <a:t/>
                      </a:r>
                      <a:endParaRPr sz="1200"/>
                    </a:p>
                  </a:txBody>
                  <a:tcPr marT="91425" marB="91425" marR="91425" marL="91425"/>
                </a:tc>
                <a:tc>
                  <a:txBody>
                    <a:bodyPr/>
                    <a:lstStyle/>
                    <a:p>
                      <a:pPr indent="0" lvl="0" marL="0" rtl="0" algn="l">
                        <a:spcBef>
                          <a:spcPts val="0"/>
                        </a:spcBef>
                        <a:spcAft>
                          <a:spcPts val="0"/>
                        </a:spcAft>
                        <a:buNone/>
                      </a:pPr>
                      <a:r>
                        <a:t/>
                      </a:r>
                      <a:endParaRPr sz="1200"/>
                    </a:p>
                  </a:txBody>
                  <a:tcPr marT="91425" marB="91425" marR="91425" marL="91425"/>
                </a:tc>
              </a:tr>
              <a:tr h="381000">
                <a:tc>
                  <a:txBody>
                    <a:bodyPr/>
                    <a:lstStyle/>
                    <a:p>
                      <a:pPr indent="0" lvl="0" marL="0" rtl="0" algn="l">
                        <a:spcBef>
                          <a:spcPts val="0"/>
                        </a:spcBef>
                        <a:spcAft>
                          <a:spcPts val="0"/>
                        </a:spcAft>
                        <a:buNone/>
                      </a:pPr>
                      <a:r>
                        <a:rPr lang="en" sz="1200"/>
                        <a:t>ADC</a:t>
                      </a:r>
                      <a:endParaRPr sz="1200"/>
                    </a:p>
                  </a:txBody>
                  <a:tcPr marT="91425" marB="91425" marR="91425" marL="91425"/>
                </a:tc>
                <a:tc>
                  <a:txBody>
                    <a:bodyPr/>
                    <a:lstStyle/>
                    <a:p>
                      <a:pPr indent="0" lvl="0" marL="0" rtl="0" algn="l">
                        <a:spcBef>
                          <a:spcPts val="0"/>
                        </a:spcBef>
                        <a:spcAft>
                          <a:spcPts val="0"/>
                        </a:spcAft>
                        <a:buNone/>
                      </a:pPr>
                      <a:r>
                        <a:rPr lang="en" sz="1200"/>
                        <a:t>S</a:t>
                      </a:r>
                      <a:endParaRPr sz="1200"/>
                    </a:p>
                  </a:txBody>
                  <a:tcPr marT="91425" marB="91425" marR="91425" marL="91425"/>
                </a:tc>
                <a:tc>
                  <a:txBody>
                    <a:bodyPr/>
                    <a:lstStyle/>
                    <a:p>
                      <a:pPr indent="0" lvl="0" marL="0" rtl="0" algn="l">
                        <a:spcBef>
                          <a:spcPts val="0"/>
                        </a:spcBef>
                        <a:spcAft>
                          <a:spcPts val="0"/>
                        </a:spcAft>
                        <a:buNone/>
                      </a:pPr>
                      <a:r>
                        <a:rPr lang="en" sz="1200"/>
                        <a:t>P</a:t>
                      </a:r>
                      <a:endParaRPr sz="1200"/>
                    </a:p>
                  </a:txBody>
                  <a:tcPr marT="91425" marB="91425" marR="91425" marL="91425"/>
                </a:tc>
                <a:tc>
                  <a:txBody>
                    <a:bodyPr/>
                    <a:lstStyle/>
                    <a:p>
                      <a:pPr indent="0" lvl="0" marL="0" rtl="0" algn="l">
                        <a:spcBef>
                          <a:spcPts val="0"/>
                        </a:spcBef>
                        <a:spcAft>
                          <a:spcPts val="0"/>
                        </a:spcAft>
                        <a:buNone/>
                      </a:pPr>
                      <a:r>
                        <a:t/>
                      </a:r>
                      <a:endParaRPr sz="1200"/>
                    </a:p>
                  </a:txBody>
                  <a:tcPr marT="91425" marB="91425" marR="91425" marL="91425"/>
                </a:tc>
                <a:tc>
                  <a:txBody>
                    <a:bodyPr/>
                    <a:lstStyle/>
                    <a:p>
                      <a:pPr indent="0" lvl="0" marL="0" rtl="0" algn="l">
                        <a:spcBef>
                          <a:spcPts val="0"/>
                        </a:spcBef>
                        <a:spcAft>
                          <a:spcPts val="0"/>
                        </a:spcAft>
                        <a:buNone/>
                      </a:pPr>
                      <a:r>
                        <a:t/>
                      </a:r>
                      <a:endParaRPr sz="1200"/>
                    </a:p>
                  </a:txBody>
                  <a:tcPr marT="91425" marB="91425" marR="91425" marL="91425"/>
                </a:tc>
              </a:tr>
              <a:tr h="381000">
                <a:tc>
                  <a:txBody>
                    <a:bodyPr/>
                    <a:lstStyle/>
                    <a:p>
                      <a:pPr indent="0" lvl="0" marL="0" rtl="0" algn="l">
                        <a:spcBef>
                          <a:spcPts val="0"/>
                        </a:spcBef>
                        <a:spcAft>
                          <a:spcPts val="0"/>
                        </a:spcAft>
                        <a:buNone/>
                      </a:pPr>
                      <a:r>
                        <a:rPr lang="en" sz="1200"/>
                        <a:t>Pre-Amplifier</a:t>
                      </a:r>
                      <a:endParaRPr sz="1200"/>
                    </a:p>
                  </a:txBody>
                  <a:tcPr marT="91425" marB="91425" marR="91425" marL="91425"/>
                </a:tc>
                <a:tc>
                  <a:txBody>
                    <a:bodyPr/>
                    <a:lstStyle/>
                    <a:p>
                      <a:pPr indent="0" lvl="0" marL="0" rtl="0" algn="l">
                        <a:spcBef>
                          <a:spcPts val="0"/>
                        </a:spcBef>
                        <a:spcAft>
                          <a:spcPts val="0"/>
                        </a:spcAft>
                        <a:buNone/>
                      </a:pPr>
                      <a:r>
                        <a:rPr lang="en" sz="1200"/>
                        <a:t>P</a:t>
                      </a:r>
                      <a:endParaRPr sz="1200"/>
                    </a:p>
                  </a:txBody>
                  <a:tcPr marT="91425" marB="91425" marR="91425" marL="91425"/>
                </a:tc>
                <a:tc>
                  <a:txBody>
                    <a:bodyPr/>
                    <a:lstStyle/>
                    <a:p>
                      <a:pPr indent="0" lvl="0" marL="0" rtl="0" algn="l">
                        <a:spcBef>
                          <a:spcPts val="0"/>
                        </a:spcBef>
                        <a:spcAft>
                          <a:spcPts val="0"/>
                        </a:spcAft>
                        <a:buNone/>
                      </a:pPr>
                      <a:r>
                        <a:rPr lang="en" sz="1200"/>
                        <a:t>S</a:t>
                      </a:r>
                      <a:endParaRPr sz="1200"/>
                    </a:p>
                  </a:txBody>
                  <a:tcPr marT="91425" marB="91425" marR="91425" marL="91425"/>
                </a:tc>
                <a:tc>
                  <a:txBody>
                    <a:bodyPr/>
                    <a:lstStyle/>
                    <a:p>
                      <a:pPr indent="0" lvl="0" marL="0" rtl="0" algn="l">
                        <a:spcBef>
                          <a:spcPts val="0"/>
                        </a:spcBef>
                        <a:spcAft>
                          <a:spcPts val="0"/>
                        </a:spcAft>
                        <a:buNone/>
                      </a:pPr>
                      <a:r>
                        <a:t/>
                      </a:r>
                      <a:endParaRPr sz="1200"/>
                    </a:p>
                  </a:txBody>
                  <a:tcPr marT="91425" marB="91425" marR="91425" marL="91425"/>
                </a:tc>
                <a:tc>
                  <a:txBody>
                    <a:bodyPr/>
                    <a:lstStyle/>
                    <a:p>
                      <a:pPr indent="0" lvl="0" marL="0" rtl="0" algn="l">
                        <a:spcBef>
                          <a:spcPts val="0"/>
                        </a:spcBef>
                        <a:spcAft>
                          <a:spcPts val="0"/>
                        </a:spcAft>
                        <a:buNone/>
                      </a:pPr>
                      <a:r>
                        <a:t/>
                      </a:r>
                      <a:endParaRPr sz="1200"/>
                    </a:p>
                  </a:txBody>
                  <a:tcPr marT="91425" marB="91425" marR="91425" marL="91425"/>
                </a:tc>
              </a:tr>
              <a:tr h="381000">
                <a:tc>
                  <a:txBody>
                    <a:bodyPr/>
                    <a:lstStyle/>
                    <a:p>
                      <a:pPr indent="0" lvl="0" marL="0" rtl="0" algn="l">
                        <a:spcBef>
                          <a:spcPts val="0"/>
                        </a:spcBef>
                        <a:spcAft>
                          <a:spcPts val="0"/>
                        </a:spcAft>
                        <a:buNone/>
                      </a:pPr>
                      <a:r>
                        <a:rPr lang="en" sz="1200"/>
                        <a:t>RGB Integration</a:t>
                      </a:r>
                      <a:endParaRPr sz="1200"/>
                    </a:p>
                  </a:txBody>
                  <a:tcPr marT="91425" marB="91425" marR="91425" marL="91425"/>
                </a:tc>
                <a:tc>
                  <a:txBody>
                    <a:bodyPr/>
                    <a:lstStyle/>
                    <a:p>
                      <a:pPr indent="0" lvl="0" marL="0" rtl="0" algn="l">
                        <a:spcBef>
                          <a:spcPts val="0"/>
                        </a:spcBef>
                        <a:spcAft>
                          <a:spcPts val="0"/>
                        </a:spcAft>
                        <a:buNone/>
                      </a:pPr>
                      <a:r>
                        <a:t/>
                      </a:r>
                      <a:endParaRPr sz="1200"/>
                    </a:p>
                  </a:txBody>
                  <a:tcPr marT="91425" marB="91425" marR="91425" marL="91425"/>
                </a:tc>
                <a:tc>
                  <a:txBody>
                    <a:bodyPr/>
                    <a:lstStyle/>
                    <a:p>
                      <a:pPr indent="0" lvl="0" marL="0" rtl="0" algn="l">
                        <a:spcBef>
                          <a:spcPts val="0"/>
                        </a:spcBef>
                        <a:spcAft>
                          <a:spcPts val="0"/>
                        </a:spcAft>
                        <a:buNone/>
                      </a:pPr>
                      <a:r>
                        <a:t/>
                      </a:r>
                      <a:endParaRPr sz="1200"/>
                    </a:p>
                  </a:txBody>
                  <a:tcPr marT="91425" marB="91425" marR="91425" marL="91425"/>
                </a:tc>
                <a:tc>
                  <a:txBody>
                    <a:bodyPr/>
                    <a:lstStyle/>
                    <a:p>
                      <a:pPr indent="0" lvl="0" marL="0" rtl="0" algn="l">
                        <a:spcBef>
                          <a:spcPts val="0"/>
                        </a:spcBef>
                        <a:spcAft>
                          <a:spcPts val="0"/>
                        </a:spcAft>
                        <a:buNone/>
                      </a:pPr>
                      <a:r>
                        <a:rPr lang="en" sz="1200"/>
                        <a:t>P</a:t>
                      </a:r>
                      <a:endParaRPr sz="1200"/>
                    </a:p>
                  </a:txBody>
                  <a:tcPr marT="91425" marB="91425" marR="91425" marL="91425"/>
                </a:tc>
                <a:tc>
                  <a:txBody>
                    <a:bodyPr/>
                    <a:lstStyle/>
                    <a:p>
                      <a:pPr indent="0" lvl="0" marL="0" rtl="0" algn="l">
                        <a:spcBef>
                          <a:spcPts val="0"/>
                        </a:spcBef>
                        <a:spcAft>
                          <a:spcPts val="0"/>
                        </a:spcAft>
                        <a:buNone/>
                      </a:pPr>
                      <a:r>
                        <a:rPr lang="en" sz="1200"/>
                        <a:t>S</a:t>
                      </a:r>
                      <a:endParaRPr sz="1200"/>
                    </a:p>
                  </a:txBody>
                  <a:tcPr marT="91425" marB="91425" marR="91425" marL="91425"/>
                </a:tc>
              </a:tr>
              <a:tr h="381000">
                <a:tc>
                  <a:txBody>
                    <a:bodyPr/>
                    <a:lstStyle/>
                    <a:p>
                      <a:pPr indent="0" lvl="0" marL="0" rtl="0" algn="l">
                        <a:spcBef>
                          <a:spcPts val="0"/>
                        </a:spcBef>
                        <a:spcAft>
                          <a:spcPts val="0"/>
                        </a:spcAft>
                        <a:buNone/>
                      </a:pPr>
                      <a:r>
                        <a:rPr lang="en" sz="1200"/>
                        <a:t>GUI</a:t>
                      </a:r>
                      <a:endParaRPr sz="1200"/>
                    </a:p>
                  </a:txBody>
                  <a:tcPr marT="91425" marB="91425" marR="91425" marL="91425"/>
                </a:tc>
                <a:tc>
                  <a:txBody>
                    <a:bodyPr/>
                    <a:lstStyle/>
                    <a:p>
                      <a:pPr indent="0" lvl="0" marL="0" rtl="0" algn="l">
                        <a:spcBef>
                          <a:spcPts val="0"/>
                        </a:spcBef>
                        <a:spcAft>
                          <a:spcPts val="0"/>
                        </a:spcAft>
                        <a:buNone/>
                      </a:pPr>
                      <a:r>
                        <a:t/>
                      </a:r>
                      <a:endParaRPr sz="1200"/>
                    </a:p>
                  </a:txBody>
                  <a:tcPr marT="91425" marB="91425" marR="91425" marL="91425"/>
                </a:tc>
                <a:tc>
                  <a:txBody>
                    <a:bodyPr/>
                    <a:lstStyle/>
                    <a:p>
                      <a:pPr indent="0" lvl="0" marL="0" rtl="0" algn="l">
                        <a:spcBef>
                          <a:spcPts val="0"/>
                        </a:spcBef>
                        <a:spcAft>
                          <a:spcPts val="0"/>
                        </a:spcAft>
                        <a:buNone/>
                      </a:pPr>
                      <a:r>
                        <a:t/>
                      </a:r>
                      <a:endParaRPr sz="1200"/>
                    </a:p>
                  </a:txBody>
                  <a:tcPr marT="91425" marB="91425" marR="91425" marL="91425"/>
                </a:tc>
                <a:tc>
                  <a:txBody>
                    <a:bodyPr/>
                    <a:lstStyle/>
                    <a:p>
                      <a:pPr indent="0" lvl="0" marL="0" rtl="0" algn="l">
                        <a:spcBef>
                          <a:spcPts val="0"/>
                        </a:spcBef>
                        <a:spcAft>
                          <a:spcPts val="0"/>
                        </a:spcAft>
                        <a:buNone/>
                      </a:pPr>
                      <a:r>
                        <a:rPr lang="en" sz="1200"/>
                        <a:t>S</a:t>
                      </a:r>
                      <a:endParaRPr sz="1200"/>
                    </a:p>
                  </a:txBody>
                  <a:tcPr marT="91425" marB="91425" marR="91425" marL="91425"/>
                </a:tc>
                <a:tc>
                  <a:txBody>
                    <a:bodyPr/>
                    <a:lstStyle/>
                    <a:p>
                      <a:pPr indent="0" lvl="0" marL="0" rtl="0" algn="l">
                        <a:spcBef>
                          <a:spcPts val="0"/>
                        </a:spcBef>
                        <a:spcAft>
                          <a:spcPts val="0"/>
                        </a:spcAft>
                        <a:buNone/>
                      </a:pPr>
                      <a:r>
                        <a:rPr lang="en" sz="1200"/>
                        <a:t>P</a:t>
                      </a:r>
                      <a:endParaRPr sz="1200"/>
                    </a:p>
                  </a:txBody>
                  <a:tcPr marT="91425" marB="91425" marR="91425" marL="91425"/>
                </a:tc>
              </a:tr>
            </a:tbl>
          </a:graphicData>
        </a:graphic>
      </p:graphicFrame>
      <p:sp>
        <p:nvSpPr>
          <p:cNvPr id="434" name="Google Shape;434;p48"/>
          <p:cNvSpPr txBox="1"/>
          <p:nvPr/>
        </p:nvSpPr>
        <p:spPr>
          <a:xfrm>
            <a:off x="952500" y="4094975"/>
            <a:ext cx="2635500" cy="646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000"/>
              <a:t>Legend:</a:t>
            </a:r>
            <a:br>
              <a:rPr lang="en" sz="1000"/>
            </a:br>
            <a:r>
              <a:rPr lang="en" sz="1000"/>
              <a:t>P = Primary</a:t>
            </a:r>
            <a:endParaRPr sz="1000"/>
          </a:p>
          <a:p>
            <a:pPr indent="0" lvl="0" marL="0" rtl="0" algn="l">
              <a:spcBef>
                <a:spcPts val="0"/>
              </a:spcBef>
              <a:spcAft>
                <a:spcPts val="0"/>
              </a:spcAft>
              <a:buNone/>
            </a:pPr>
            <a:r>
              <a:rPr lang="en" sz="1000"/>
              <a:t>S = Secondary</a:t>
            </a:r>
            <a:endParaRPr sz="1000"/>
          </a:p>
        </p:txBody>
      </p:sp>
      <p:pic>
        <p:nvPicPr>
          <p:cNvPr id="435" name="Google Shape;435;p48"/>
          <p:cNvPicPr preferRelativeResize="0"/>
          <p:nvPr/>
        </p:nvPicPr>
        <p:blipFill>
          <a:blip r:embed="rId3">
            <a:alphaModFix/>
          </a:blip>
          <a:stretch>
            <a:fillRect/>
          </a:stretch>
        </p:blipFill>
        <p:spPr>
          <a:xfrm>
            <a:off x="8138459" y="0"/>
            <a:ext cx="1005537" cy="1017725"/>
          </a:xfrm>
          <a:prstGeom prst="rect">
            <a:avLst/>
          </a:prstGeom>
          <a:noFill/>
          <a:ln>
            <a:noFill/>
          </a:ln>
        </p:spPr>
      </p:pic>
      <p:pic>
        <p:nvPicPr>
          <p:cNvPr id="436" name="Google Shape;436;p48" title="Final 35.mp3">
            <a:hlinkClick r:id="rId4"/>
          </p:cNvPr>
          <p:cNvPicPr preferRelativeResize="0"/>
          <p:nvPr/>
        </p:nvPicPr>
        <p:blipFill>
          <a:blip r:embed="rId5">
            <a:alphaModFix/>
          </a:blip>
          <a:stretch>
            <a:fillRect/>
          </a:stretch>
        </p:blipFill>
        <p:spPr>
          <a:xfrm>
            <a:off x="4114800" y="482688"/>
            <a:ext cx="457200" cy="457200"/>
          </a:xfrm>
          <a:prstGeom prst="rect">
            <a:avLst/>
          </a:prstGeom>
          <a:noFill/>
          <a:ln>
            <a:noFill/>
          </a:ln>
        </p:spPr>
      </p:pic>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0" name="Shape 440"/>
        <p:cNvGrpSpPr/>
        <p:nvPr/>
      </p:nvGrpSpPr>
      <p:grpSpPr>
        <a:xfrm>
          <a:off x="0" y="0"/>
          <a:ext cx="0" cy="0"/>
          <a:chOff x="0" y="0"/>
          <a:chExt cx="0" cy="0"/>
        </a:xfrm>
      </p:grpSpPr>
      <p:sp>
        <p:nvSpPr>
          <p:cNvPr id="441" name="Google Shape;441;p49"/>
          <p:cNvSpPr txBox="1"/>
          <p:nvPr>
            <p:ph type="title"/>
          </p:nvPr>
        </p:nvSpPr>
        <p:spPr>
          <a:xfrm>
            <a:off x="819150" y="845600"/>
            <a:ext cx="7505700" cy="954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Future implementations</a:t>
            </a:r>
            <a:endParaRPr/>
          </a:p>
        </p:txBody>
      </p:sp>
      <p:sp>
        <p:nvSpPr>
          <p:cNvPr id="442" name="Google Shape;442;p49"/>
          <p:cNvSpPr txBox="1"/>
          <p:nvPr>
            <p:ph idx="1" type="body"/>
          </p:nvPr>
        </p:nvSpPr>
        <p:spPr>
          <a:xfrm>
            <a:off x="819150" y="1990725"/>
            <a:ext cx="7505700" cy="2448000"/>
          </a:xfrm>
          <a:prstGeom prst="rect">
            <a:avLst/>
          </a:prstGeom>
        </p:spPr>
        <p:txBody>
          <a:bodyPr anchorCtr="0" anchor="t" bIns="91425" lIns="91425" spcFirstLastPara="1" rIns="91425" wrap="square" tIns="91425">
            <a:normAutofit/>
          </a:bodyPr>
          <a:lstStyle/>
          <a:p>
            <a:pPr indent="-311150" lvl="0" marL="457200" rtl="0" algn="l">
              <a:spcBef>
                <a:spcPts val="0"/>
              </a:spcBef>
              <a:spcAft>
                <a:spcPts val="0"/>
              </a:spcAft>
              <a:buSzPts val="1300"/>
              <a:buChar char="●"/>
            </a:pPr>
            <a:r>
              <a:rPr lang="en"/>
              <a:t>Note Intervals (i.e </a:t>
            </a:r>
            <a:r>
              <a:rPr lang="en"/>
              <a:t>perfect fifth).</a:t>
            </a:r>
            <a:endParaRPr/>
          </a:p>
          <a:p>
            <a:pPr indent="-311150" lvl="0" marL="457200" rtl="0" algn="l">
              <a:spcBef>
                <a:spcPts val="0"/>
              </a:spcBef>
              <a:spcAft>
                <a:spcPts val="0"/>
              </a:spcAft>
              <a:buSzPts val="1300"/>
              <a:buChar char="●"/>
            </a:pPr>
            <a:r>
              <a:rPr lang="en"/>
              <a:t>Bluetooth module and lights.</a:t>
            </a:r>
            <a:endParaRPr/>
          </a:p>
          <a:p>
            <a:pPr indent="-311150" lvl="0" marL="457200" rtl="0" algn="l">
              <a:spcBef>
                <a:spcPts val="0"/>
              </a:spcBef>
              <a:spcAft>
                <a:spcPts val="0"/>
              </a:spcAft>
              <a:buSzPts val="1300"/>
              <a:buChar char="●"/>
            </a:pPr>
            <a:r>
              <a:rPr lang="en"/>
              <a:t>Merging software application with physical product.</a:t>
            </a:r>
            <a:endParaRPr/>
          </a:p>
          <a:p>
            <a:pPr indent="-311150" lvl="0" marL="457200" rtl="0" algn="l">
              <a:spcBef>
                <a:spcPts val="0"/>
              </a:spcBef>
              <a:spcAft>
                <a:spcPts val="0"/>
              </a:spcAft>
              <a:buSzPts val="1300"/>
              <a:buChar char="●"/>
            </a:pPr>
            <a:r>
              <a:rPr lang="en"/>
              <a:t>Training mode</a:t>
            </a:r>
            <a:endParaRPr/>
          </a:p>
          <a:p>
            <a:pPr indent="-311150" lvl="0" marL="457200" rtl="0" algn="l">
              <a:spcBef>
                <a:spcPts val="0"/>
              </a:spcBef>
              <a:spcAft>
                <a:spcPts val="0"/>
              </a:spcAft>
              <a:buSzPts val="1300"/>
              <a:buChar char="●"/>
            </a:pPr>
            <a:r>
              <a:rPr lang="en"/>
              <a:t>Polyphonics</a:t>
            </a:r>
            <a:endParaRPr/>
          </a:p>
        </p:txBody>
      </p:sp>
      <p:pic>
        <p:nvPicPr>
          <p:cNvPr id="443" name="Google Shape;443;p49"/>
          <p:cNvPicPr preferRelativeResize="0"/>
          <p:nvPr/>
        </p:nvPicPr>
        <p:blipFill>
          <a:blip r:embed="rId3">
            <a:alphaModFix/>
          </a:blip>
          <a:stretch>
            <a:fillRect/>
          </a:stretch>
        </p:blipFill>
        <p:spPr>
          <a:xfrm>
            <a:off x="8138459" y="0"/>
            <a:ext cx="1005537" cy="1017725"/>
          </a:xfrm>
          <a:prstGeom prst="rect">
            <a:avLst/>
          </a:prstGeom>
          <a:noFill/>
          <a:ln>
            <a:noFill/>
          </a:ln>
        </p:spPr>
      </p:pic>
      <p:pic>
        <p:nvPicPr>
          <p:cNvPr id="444" name="Google Shape;444;p49" title="Final 36.mp3">
            <a:hlinkClick r:id="rId4"/>
          </p:cNvPr>
          <p:cNvPicPr preferRelativeResize="0"/>
          <p:nvPr/>
        </p:nvPicPr>
        <p:blipFill>
          <a:blip r:embed="rId5">
            <a:alphaModFix/>
          </a:blip>
          <a:stretch>
            <a:fillRect/>
          </a:stretch>
        </p:blipFill>
        <p:spPr>
          <a:xfrm>
            <a:off x="5125175" y="963400"/>
            <a:ext cx="457200" cy="457200"/>
          </a:xfrm>
          <a:prstGeom prst="rect">
            <a:avLst/>
          </a:prstGeom>
          <a:noFill/>
          <a:ln>
            <a:noFill/>
          </a:ln>
        </p:spPr>
      </p:pic>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8" name="Shape 448"/>
        <p:cNvGrpSpPr/>
        <p:nvPr/>
      </p:nvGrpSpPr>
      <p:grpSpPr>
        <a:xfrm>
          <a:off x="0" y="0"/>
          <a:ext cx="0" cy="0"/>
          <a:chOff x="0" y="0"/>
          <a:chExt cx="0" cy="0"/>
        </a:xfrm>
      </p:grpSpPr>
      <p:sp>
        <p:nvSpPr>
          <p:cNvPr id="449" name="Google Shape;449;p50"/>
          <p:cNvSpPr txBox="1"/>
          <p:nvPr>
            <p:ph type="title"/>
          </p:nvPr>
        </p:nvSpPr>
        <p:spPr>
          <a:xfrm>
            <a:off x="311700" y="232100"/>
            <a:ext cx="8520600" cy="46269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lang="en"/>
              <a:t>Any Questions?</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5" name="Shape 155"/>
        <p:cNvGrpSpPr/>
        <p:nvPr/>
      </p:nvGrpSpPr>
      <p:grpSpPr>
        <a:xfrm>
          <a:off x="0" y="0"/>
          <a:ext cx="0" cy="0"/>
          <a:chOff x="0" y="0"/>
          <a:chExt cx="0" cy="0"/>
        </a:xfrm>
      </p:grpSpPr>
      <p:sp>
        <p:nvSpPr>
          <p:cNvPr id="156" name="Google Shape;156;p17"/>
          <p:cNvSpPr txBox="1"/>
          <p:nvPr>
            <p:ph type="title"/>
          </p:nvPr>
        </p:nvSpPr>
        <p:spPr>
          <a:xfrm>
            <a:off x="891700" y="587600"/>
            <a:ext cx="7505700" cy="954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Specifications</a:t>
            </a:r>
            <a:endParaRPr/>
          </a:p>
        </p:txBody>
      </p:sp>
      <p:graphicFrame>
        <p:nvGraphicFramePr>
          <p:cNvPr id="157" name="Google Shape;157;p17"/>
          <p:cNvGraphicFramePr/>
          <p:nvPr/>
        </p:nvGraphicFramePr>
        <p:xfrm>
          <a:off x="952500" y="1238250"/>
          <a:ext cx="3000000" cy="3000000"/>
        </p:xfrm>
        <a:graphic>
          <a:graphicData uri="http://schemas.openxmlformats.org/drawingml/2006/table">
            <a:tbl>
              <a:tblPr>
                <a:noFill/>
                <a:tableStyleId>{A6798330-D847-4B58-B356-07B2E0B77AB3}</a:tableStyleId>
              </a:tblPr>
              <a:tblGrid>
                <a:gridCol w="3619500"/>
                <a:gridCol w="3619500"/>
              </a:tblGrid>
              <a:tr h="381000">
                <a:tc>
                  <a:txBody>
                    <a:bodyPr/>
                    <a:lstStyle/>
                    <a:p>
                      <a:pPr indent="0" lvl="0" marL="0" rtl="0" algn="l">
                        <a:spcBef>
                          <a:spcPts val="0"/>
                        </a:spcBef>
                        <a:spcAft>
                          <a:spcPts val="0"/>
                        </a:spcAft>
                        <a:buNone/>
                      </a:pPr>
                      <a:r>
                        <a:rPr lang="en"/>
                        <a:t>Specification</a:t>
                      </a:r>
                      <a:endParaRPr/>
                    </a:p>
                  </a:txBody>
                  <a:tcPr marT="91425" marB="91425" marR="91425" marL="91425"/>
                </a:tc>
                <a:tc>
                  <a:txBody>
                    <a:bodyPr/>
                    <a:lstStyle/>
                    <a:p>
                      <a:pPr indent="0" lvl="0" marL="0" rtl="0" algn="l">
                        <a:spcBef>
                          <a:spcPts val="0"/>
                        </a:spcBef>
                        <a:spcAft>
                          <a:spcPts val="0"/>
                        </a:spcAft>
                        <a:buNone/>
                      </a:pPr>
                      <a:r>
                        <a:rPr lang="en"/>
                        <a:t>Goal</a:t>
                      </a:r>
                      <a:endParaRPr/>
                    </a:p>
                  </a:txBody>
                  <a:tcPr marT="91425" marB="91425" marR="91425" marL="91425"/>
                </a:tc>
              </a:tr>
              <a:tr h="381000">
                <a:tc>
                  <a:txBody>
                    <a:bodyPr/>
                    <a:lstStyle/>
                    <a:p>
                      <a:pPr indent="0" lvl="0" marL="0" rtl="0" algn="l">
                        <a:spcBef>
                          <a:spcPts val="0"/>
                        </a:spcBef>
                        <a:spcAft>
                          <a:spcPts val="0"/>
                        </a:spcAft>
                        <a:buNone/>
                      </a:pPr>
                      <a:r>
                        <a:rPr lang="en"/>
                        <a:t>Minimum SNR value</a:t>
                      </a:r>
                      <a:endParaRPr/>
                    </a:p>
                  </a:txBody>
                  <a:tcPr marT="91425" marB="91425" marR="91425" marL="91425"/>
                </a:tc>
                <a:tc>
                  <a:txBody>
                    <a:bodyPr/>
                    <a:lstStyle/>
                    <a:p>
                      <a:pPr indent="0" lvl="0" marL="0" rtl="0" algn="l">
                        <a:spcBef>
                          <a:spcPts val="0"/>
                        </a:spcBef>
                        <a:spcAft>
                          <a:spcPts val="0"/>
                        </a:spcAft>
                        <a:buNone/>
                      </a:pPr>
                      <a:r>
                        <a:rPr lang="en"/>
                        <a:t>25 dB</a:t>
                      </a:r>
                      <a:endParaRPr/>
                    </a:p>
                  </a:txBody>
                  <a:tcPr marT="91425" marB="91425" marR="91425" marL="91425"/>
                </a:tc>
              </a:tr>
              <a:tr h="381000">
                <a:tc>
                  <a:txBody>
                    <a:bodyPr/>
                    <a:lstStyle/>
                    <a:p>
                      <a:pPr indent="0" lvl="0" marL="0" rtl="0" algn="l">
                        <a:spcBef>
                          <a:spcPts val="0"/>
                        </a:spcBef>
                        <a:spcAft>
                          <a:spcPts val="0"/>
                        </a:spcAft>
                        <a:buNone/>
                      </a:pPr>
                      <a:r>
                        <a:rPr lang="en"/>
                        <a:t>Minimum refresh speed</a:t>
                      </a:r>
                      <a:endParaRPr/>
                    </a:p>
                  </a:txBody>
                  <a:tcPr marT="91425" marB="91425" marR="91425" marL="91425"/>
                </a:tc>
                <a:tc>
                  <a:txBody>
                    <a:bodyPr/>
                    <a:lstStyle/>
                    <a:p>
                      <a:pPr indent="0" lvl="0" marL="0" rtl="0" algn="l">
                        <a:spcBef>
                          <a:spcPts val="0"/>
                        </a:spcBef>
                        <a:spcAft>
                          <a:spcPts val="0"/>
                        </a:spcAft>
                        <a:buNone/>
                      </a:pPr>
                      <a:r>
                        <a:rPr lang="en"/>
                        <a:t>5 iterations per second</a:t>
                      </a:r>
                      <a:endParaRPr/>
                    </a:p>
                  </a:txBody>
                  <a:tcPr marT="91425" marB="91425" marR="91425" marL="91425"/>
                </a:tc>
              </a:tr>
              <a:tr h="381000">
                <a:tc>
                  <a:txBody>
                    <a:bodyPr/>
                    <a:lstStyle/>
                    <a:p>
                      <a:pPr indent="0" lvl="0" marL="0" rtl="0" algn="l">
                        <a:spcBef>
                          <a:spcPts val="0"/>
                        </a:spcBef>
                        <a:spcAft>
                          <a:spcPts val="0"/>
                        </a:spcAft>
                        <a:buNone/>
                      </a:pPr>
                      <a:r>
                        <a:rPr lang="en"/>
                        <a:t>Fully customizable note colors</a:t>
                      </a:r>
                      <a:endParaRPr/>
                    </a:p>
                  </a:txBody>
                  <a:tcPr marT="91425" marB="91425" marR="91425" marL="91425"/>
                </a:tc>
                <a:tc>
                  <a:txBody>
                    <a:bodyPr/>
                    <a:lstStyle/>
                    <a:p>
                      <a:pPr indent="0" lvl="0" marL="0" rtl="0" algn="l">
                        <a:spcBef>
                          <a:spcPts val="0"/>
                        </a:spcBef>
                        <a:spcAft>
                          <a:spcPts val="0"/>
                        </a:spcAft>
                        <a:buNone/>
                      </a:pPr>
                      <a:r>
                        <a:rPr lang="en"/>
                        <a:t>Can customize the color associated with each note individually</a:t>
                      </a:r>
                      <a:endParaRPr/>
                    </a:p>
                  </a:txBody>
                  <a:tcPr marT="91425" marB="91425" marR="91425" marL="91425"/>
                </a:tc>
              </a:tr>
              <a:tr h="381000">
                <a:tc>
                  <a:txBody>
                    <a:bodyPr/>
                    <a:lstStyle/>
                    <a:p>
                      <a:pPr indent="0" lvl="0" marL="0" rtl="0" algn="l">
                        <a:spcBef>
                          <a:spcPts val="0"/>
                        </a:spcBef>
                        <a:spcAft>
                          <a:spcPts val="0"/>
                        </a:spcAft>
                        <a:buNone/>
                      </a:pPr>
                      <a:r>
                        <a:rPr lang="en"/>
                        <a:t>Portability</a:t>
                      </a:r>
                      <a:endParaRPr/>
                    </a:p>
                  </a:txBody>
                  <a:tcPr marT="91425" marB="91425" marR="91425" marL="91425"/>
                </a:tc>
                <a:tc>
                  <a:txBody>
                    <a:bodyPr/>
                    <a:lstStyle/>
                    <a:p>
                      <a:pPr indent="0" lvl="0" marL="0" rtl="0" algn="l">
                        <a:spcBef>
                          <a:spcPts val="0"/>
                        </a:spcBef>
                        <a:spcAft>
                          <a:spcPts val="0"/>
                        </a:spcAft>
                        <a:buNone/>
                      </a:pPr>
                      <a:r>
                        <a:rPr lang="en" sz="1200">
                          <a:latin typeface="Helvetica Neue"/>
                          <a:ea typeface="Helvetica Neue"/>
                          <a:cs typeface="Helvetica Neue"/>
                          <a:sym typeface="Helvetica Neue"/>
                        </a:rPr>
                        <a:t>≤ 7x5x5 inches</a:t>
                      </a:r>
                      <a:endParaRPr sz="1200">
                        <a:latin typeface="Helvetica Neue"/>
                        <a:ea typeface="Helvetica Neue"/>
                        <a:cs typeface="Helvetica Neue"/>
                        <a:sym typeface="Helvetica Neue"/>
                      </a:endParaRPr>
                    </a:p>
                    <a:p>
                      <a:pPr indent="0" lvl="0" marL="0" rtl="0" algn="l">
                        <a:spcBef>
                          <a:spcPts val="0"/>
                        </a:spcBef>
                        <a:spcAft>
                          <a:spcPts val="0"/>
                        </a:spcAft>
                        <a:buNone/>
                      </a:pPr>
                      <a:r>
                        <a:rPr lang="en" sz="1200">
                          <a:latin typeface="Helvetica Neue"/>
                          <a:ea typeface="Helvetica Neue"/>
                          <a:cs typeface="Helvetica Neue"/>
                          <a:sym typeface="Helvetica Neue"/>
                        </a:rPr>
                        <a:t>≤ 3 lbs</a:t>
                      </a:r>
                      <a:endParaRPr sz="1200">
                        <a:latin typeface="Helvetica Neue"/>
                        <a:ea typeface="Helvetica Neue"/>
                        <a:cs typeface="Helvetica Neue"/>
                        <a:sym typeface="Helvetica Neue"/>
                      </a:endParaRPr>
                    </a:p>
                  </a:txBody>
                  <a:tcPr marT="91425" marB="91425" marR="91425" marL="91425"/>
                </a:tc>
              </a:tr>
            </a:tbl>
          </a:graphicData>
        </a:graphic>
      </p:graphicFrame>
      <p:pic>
        <p:nvPicPr>
          <p:cNvPr id="158" name="Google Shape;158;p17"/>
          <p:cNvPicPr preferRelativeResize="0"/>
          <p:nvPr/>
        </p:nvPicPr>
        <p:blipFill>
          <a:blip r:embed="rId3">
            <a:alphaModFix/>
          </a:blip>
          <a:stretch>
            <a:fillRect/>
          </a:stretch>
        </p:blipFill>
        <p:spPr>
          <a:xfrm>
            <a:off x="8232463" y="0"/>
            <a:ext cx="911537" cy="968150"/>
          </a:xfrm>
          <a:prstGeom prst="rect">
            <a:avLst/>
          </a:prstGeom>
          <a:noFill/>
          <a:ln>
            <a:noFill/>
          </a:ln>
        </p:spPr>
      </p:pic>
      <p:pic>
        <p:nvPicPr>
          <p:cNvPr id="159" name="Google Shape;159;p17" title="Stef_FP_S4.mp3">
            <a:hlinkClick r:id="rId4"/>
          </p:cNvPr>
          <p:cNvPicPr preferRelativeResize="0"/>
          <p:nvPr/>
        </p:nvPicPr>
        <p:blipFill>
          <a:blip r:embed="rId5">
            <a:alphaModFix/>
          </a:blip>
          <a:stretch>
            <a:fillRect/>
          </a:stretch>
        </p:blipFill>
        <p:spPr>
          <a:xfrm>
            <a:off x="3509500" y="587610"/>
            <a:ext cx="457200" cy="4572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3" name="Shape 163"/>
        <p:cNvGrpSpPr/>
        <p:nvPr/>
      </p:nvGrpSpPr>
      <p:grpSpPr>
        <a:xfrm>
          <a:off x="0" y="0"/>
          <a:ext cx="0" cy="0"/>
          <a:chOff x="0" y="0"/>
          <a:chExt cx="0" cy="0"/>
        </a:xfrm>
      </p:grpSpPr>
      <p:sp>
        <p:nvSpPr>
          <p:cNvPr id="164" name="Google Shape;164;p18"/>
          <p:cNvSpPr txBox="1"/>
          <p:nvPr>
            <p:ph type="title"/>
          </p:nvPr>
        </p:nvSpPr>
        <p:spPr>
          <a:xfrm>
            <a:off x="819150" y="845600"/>
            <a:ext cx="7505700" cy="954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Signal-to-Noise Ratio</a:t>
            </a:r>
            <a:endParaRPr/>
          </a:p>
        </p:txBody>
      </p:sp>
      <p:sp>
        <p:nvSpPr>
          <p:cNvPr id="165" name="Google Shape;165;p18"/>
          <p:cNvSpPr txBox="1"/>
          <p:nvPr>
            <p:ph idx="1" type="body"/>
          </p:nvPr>
        </p:nvSpPr>
        <p:spPr>
          <a:xfrm>
            <a:off x="819150" y="1990725"/>
            <a:ext cx="7505700" cy="2448000"/>
          </a:xfrm>
          <a:prstGeom prst="rect">
            <a:avLst/>
          </a:prstGeom>
        </p:spPr>
        <p:txBody>
          <a:bodyPr anchorCtr="0" anchor="t" bIns="91425" lIns="91425" spcFirstLastPara="1" rIns="91425" wrap="square" tIns="91425">
            <a:normAutofit/>
          </a:bodyPr>
          <a:lstStyle/>
          <a:p>
            <a:pPr indent="-311150" lvl="0" marL="457200" rtl="0" algn="l">
              <a:spcBef>
                <a:spcPts val="0"/>
              </a:spcBef>
              <a:spcAft>
                <a:spcPts val="0"/>
              </a:spcAft>
              <a:buSzPts val="1300"/>
              <a:buChar char="●"/>
            </a:pPr>
            <a:r>
              <a:rPr lang="en"/>
              <a:t>When calculating the SNR, the labs did not have the required equipment to accurately measure the values for the calculations.</a:t>
            </a:r>
            <a:endParaRPr/>
          </a:p>
          <a:p>
            <a:pPr indent="-298450" lvl="1" marL="914400" rtl="0" algn="l">
              <a:spcBef>
                <a:spcPts val="0"/>
              </a:spcBef>
              <a:spcAft>
                <a:spcPts val="0"/>
              </a:spcAft>
              <a:buSzPts val="1100"/>
              <a:buChar char="○"/>
            </a:pPr>
            <a:r>
              <a:rPr lang="en"/>
              <a:t>Lab head David Douglas assisted with finding the values using the multimeter despite it not being as accurate as with a Decibal Reader</a:t>
            </a:r>
            <a:endParaRPr/>
          </a:p>
          <a:p>
            <a:pPr indent="-311150" lvl="0" marL="457200" rtl="0" algn="l">
              <a:spcBef>
                <a:spcPts val="0"/>
              </a:spcBef>
              <a:spcAft>
                <a:spcPts val="0"/>
              </a:spcAft>
              <a:buSzPts val="1300"/>
              <a:buChar char="●"/>
            </a:pPr>
            <a:r>
              <a:rPr lang="en"/>
              <a:t>SNR values:</a:t>
            </a:r>
            <a:endParaRPr/>
          </a:p>
          <a:p>
            <a:pPr indent="-298450" lvl="1" marL="914400" rtl="0" algn="l">
              <a:spcBef>
                <a:spcPts val="0"/>
              </a:spcBef>
              <a:spcAft>
                <a:spcPts val="0"/>
              </a:spcAft>
              <a:buSzPts val="1100"/>
              <a:buChar char="○"/>
            </a:pPr>
            <a:r>
              <a:rPr lang="en"/>
              <a:t>Signal: -78 dB</a:t>
            </a:r>
            <a:endParaRPr/>
          </a:p>
          <a:p>
            <a:pPr indent="-298450" lvl="1" marL="914400" rtl="0" algn="l">
              <a:spcBef>
                <a:spcPts val="0"/>
              </a:spcBef>
              <a:spcAft>
                <a:spcPts val="0"/>
              </a:spcAft>
              <a:buSzPts val="1100"/>
              <a:buChar char="○"/>
            </a:pPr>
            <a:r>
              <a:rPr lang="en"/>
              <a:t>Noise: -144.5 dB</a:t>
            </a:r>
            <a:endParaRPr/>
          </a:p>
          <a:p>
            <a:pPr indent="-311150" lvl="0" marL="457200" rtl="0" algn="l">
              <a:spcBef>
                <a:spcPts val="0"/>
              </a:spcBef>
              <a:spcAft>
                <a:spcPts val="0"/>
              </a:spcAft>
              <a:buSzPts val="1300"/>
              <a:buChar char="●"/>
            </a:pPr>
            <a:r>
              <a:rPr lang="en"/>
              <a:t>SNR = -</a:t>
            </a:r>
            <a:r>
              <a:rPr lang="en"/>
              <a:t>78</a:t>
            </a:r>
            <a:r>
              <a:rPr lang="en"/>
              <a:t> - (-</a:t>
            </a:r>
            <a:r>
              <a:rPr lang="en"/>
              <a:t>144</a:t>
            </a:r>
            <a:r>
              <a:rPr lang="en"/>
              <a:t>.</a:t>
            </a:r>
            <a:r>
              <a:rPr lang="en"/>
              <a:t>5</a:t>
            </a:r>
            <a:r>
              <a:rPr lang="en"/>
              <a:t>)</a:t>
            </a:r>
            <a:br>
              <a:rPr lang="en"/>
            </a:br>
            <a:r>
              <a:rPr lang="en"/>
              <a:t>	= </a:t>
            </a:r>
            <a:r>
              <a:rPr lang="en">
                <a:highlight>
                  <a:srgbClr val="00FF00"/>
                </a:highlight>
              </a:rPr>
              <a:t>66.5 dB</a:t>
            </a:r>
            <a:endParaRPr>
              <a:highlight>
                <a:srgbClr val="00FF00"/>
              </a:highlight>
            </a:endParaRPr>
          </a:p>
        </p:txBody>
      </p:sp>
      <p:pic>
        <p:nvPicPr>
          <p:cNvPr id="166" name="Google Shape;166;p18"/>
          <p:cNvPicPr preferRelativeResize="0"/>
          <p:nvPr/>
        </p:nvPicPr>
        <p:blipFill>
          <a:blip r:embed="rId3">
            <a:alphaModFix/>
          </a:blip>
          <a:stretch>
            <a:fillRect/>
          </a:stretch>
        </p:blipFill>
        <p:spPr>
          <a:xfrm>
            <a:off x="5703374" y="2881700"/>
            <a:ext cx="2706499" cy="2029874"/>
          </a:xfrm>
          <a:prstGeom prst="rect">
            <a:avLst/>
          </a:prstGeom>
          <a:noFill/>
          <a:ln>
            <a:noFill/>
          </a:ln>
        </p:spPr>
      </p:pic>
      <p:pic>
        <p:nvPicPr>
          <p:cNvPr id="167" name="Google Shape;167;p18"/>
          <p:cNvPicPr preferRelativeResize="0"/>
          <p:nvPr/>
        </p:nvPicPr>
        <p:blipFill rotWithShape="1">
          <a:blip r:embed="rId4">
            <a:alphaModFix/>
          </a:blip>
          <a:srcRect b="0" l="0" r="36960" t="0"/>
          <a:stretch/>
        </p:blipFill>
        <p:spPr>
          <a:xfrm>
            <a:off x="3428425" y="2881700"/>
            <a:ext cx="2274950" cy="2029876"/>
          </a:xfrm>
          <a:prstGeom prst="rect">
            <a:avLst/>
          </a:prstGeom>
          <a:noFill/>
          <a:ln>
            <a:noFill/>
          </a:ln>
        </p:spPr>
      </p:pic>
      <p:pic>
        <p:nvPicPr>
          <p:cNvPr id="168" name="Google Shape;168;p18"/>
          <p:cNvPicPr preferRelativeResize="0"/>
          <p:nvPr/>
        </p:nvPicPr>
        <p:blipFill>
          <a:blip r:embed="rId5">
            <a:alphaModFix/>
          </a:blip>
          <a:stretch>
            <a:fillRect/>
          </a:stretch>
        </p:blipFill>
        <p:spPr>
          <a:xfrm>
            <a:off x="8232463" y="0"/>
            <a:ext cx="911537" cy="968150"/>
          </a:xfrm>
          <a:prstGeom prst="rect">
            <a:avLst/>
          </a:prstGeom>
          <a:noFill/>
          <a:ln>
            <a:noFill/>
          </a:ln>
        </p:spPr>
      </p:pic>
      <p:pic>
        <p:nvPicPr>
          <p:cNvPr id="169" name="Google Shape;169;p18" title="Stef_FP_S5.mp3">
            <a:hlinkClick r:id="rId6"/>
          </p:cNvPr>
          <p:cNvPicPr preferRelativeResize="0"/>
          <p:nvPr/>
        </p:nvPicPr>
        <p:blipFill>
          <a:blip r:embed="rId7">
            <a:alphaModFix/>
          </a:blip>
          <a:stretch>
            <a:fillRect/>
          </a:stretch>
        </p:blipFill>
        <p:spPr>
          <a:xfrm>
            <a:off x="4823150" y="968150"/>
            <a:ext cx="457200" cy="4572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3" name="Shape 173"/>
        <p:cNvGrpSpPr/>
        <p:nvPr/>
      </p:nvGrpSpPr>
      <p:grpSpPr>
        <a:xfrm>
          <a:off x="0" y="0"/>
          <a:ext cx="0" cy="0"/>
          <a:chOff x="0" y="0"/>
          <a:chExt cx="0" cy="0"/>
        </a:xfrm>
      </p:grpSpPr>
      <p:sp>
        <p:nvSpPr>
          <p:cNvPr id="174" name="Google Shape;174;p19"/>
          <p:cNvSpPr txBox="1"/>
          <p:nvPr>
            <p:ph type="title"/>
          </p:nvPr>
        </p:nvSpPr>
        <p:spPr>
          <a:xfrm>
            <a:off x="473625" y="493450"/>
            <a:ext cx="7505700" cy="954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Refresh Rate</a:t>
            </a:r>
            <a:endParaRPr/>
          </a:p>
        </p:txBody>
      </p:sp>
      <p:pic>
        <p:nvPicPr>
          <p:cNvPr id="175" name="Google Shape;175;p19"/>
          <p:cNvPicPr preferRelativeResize="0"/>
          <p:nvPr/>
        </p:nvPicPr>
        <p:blipFill>
          <a:blip r:embed="rId3">
            <a:alphaModFix/>
          </a:blip>
          <a:stretch>
            <a:fillRect/>
          </a:stretch>
        </p:blipFill>
        <p:spPr>
          <a:xfrm>
            <a:off x="6246250" y="0"/>
            <a:ext cx="2897741" cy="5143500"/>
          </a:xfrm>
          <a:prstGeom prst="rect">
            <a:avLst/>
          </a:prstGeom>
          <a:noFill/>
          <a:ln>
            <a:noFill/>
          </a:ln>
        </p:spPr>
      </p:pic>
      <p:sp>
        <p:nvSpPr>
          <p:cNvPr id="176" name="Google Shape;176;p19"/>
          <p:cNvSpPr txBox="1"/>
          <p:nvPr/>
        </p:nvSpPr>
        <p:spPr>
          <a:xfrm>
            <a:off x="473625" y="1199850"/>
            <a:ext cx="3504900" cy="2555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t>After testing we confirmed that the LEDs updated at a refresh rate of at least 5 color/brightness adjustments per second.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The example </a:t>
            </a:r>
            <a:r>
              <a:rPr lang="en"/>
              <a:t>video shows 6 LED updates in the span of 1 second with a timer</a:t>
            </a:r>
            <a:endParaRPr/>
          </a:p>
        </p:txBody>
      </p:sp>
      <p:pic>
        <p:nvPicPr>
          <p:cNvPr id="177" name="Google Shape;177;p19"/>
          <p:cNvPicPr preferRelativeResize="0"/>
          <p:nvPr/>
        </p:nvPicPr>
        <p:blipFill>
          <a:blip r:embed="rId4">
            <a:alphaModFix/>
          </a:blip>
          <a:stretch>
            <a:fillRect/>
          </a:stretch>
        </p:blipFill>
        <p:spPr>
          <a:xfrm>
            <a:off x="8232463" y="0"/>
            <a:ext cx="911537" cy="968150"/>
          </a:xfrm>
          <a:prstGeom prst="rect">
            <a:avLst/>
          </a:prstGeom>
          <a:noFill/>
          <a:ln>
            <a:noFill/>
          </a:ln>
        </p:spPr>
      </p:pic>
      <p:pic>
        <p:nvPicPr>
          <p:cNvPr id="178" name="Google Shape;178;p19"/>
          <p:cNvPicPr preferRelativeResize="0"/>
          <p:nvPr/>
        </p:nvPicPr>
        <p:blipFill>
          <a:blip r:embed="rId5">
            <a:alphaModFix/>
          </a:blip>
          <a:stretch>
            <a:fillRect/>
          </a:stretch>
        </p:blipFill>
        <p:spPr>
          <a:xfrm>
            <a:off x="8138459" y="0"/>
            <a:ext cx="1005537" cy="1017725"/>
          </a:xfrm>
          <a:prstGeom prst="rect">
            <a:avLst/>
          </a:prstGeom>
          <a:noFill/>
          <a:ln>
            <a:noFill/>
          </a:ln>
        </p:spPr>
      </p:pic>
      <p:pic>
        <p:nvPicPr>
          <p:cNvPr id="179" name="Google Shape;179;p19" title="Refresh-Rate.mp3">
            <a:hlinkClick r:id="rId6"/>
          </p:cNvPr>
          <p:cNvPicPr preferRelativeResize="0"/>
          <p:nvPr/>
        </p:nvPicPr>
        <p:blipFill>
          <a:blip r:embed="rId7">
            <a:alphaModFix/>
          </a:blip>
          <a:stretch>
            <a:fillRect/>
          </a:stretch>
        </p:blipFill>
        <p:spPr>
          <a:xfrm>
            <a:off x="2948250" y="560525"/>
            <a:ext cx="457200" cy="4572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3" name="Shape 183"/>
        <p:cNvGrpSpPr/>
        <p:nvPr/>
      </p:nvGrpSpPr>
      <p:grpSpPr>
        <a:xfrm>
          <a:off x="0" y="0"/>
          <a:ext cx="0" cy="0"/>
          <a:chOff x="0" y="0"/>
          <a:chExt cx="0" cy="0"/>
        </a:xfrm>
      </p:grpSpPr>
      <p:sp>
        <p:nvSpPr>
          <p:cNvPr id="184" name="Google Shape;184;p20"/>
          <p:cNvSpPr txBox="1"/>
          <p:nvPr>
            <p:ph type="title"/>
          </p:nvPr>
        </p:nvSpPr>
        <p:spPr>
          <a:xfrm>
            <a:off x="819150" y="301375"/>
            <a:ext cx="7505700" cy="954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Fully Customizable Note Colors</a:t>
            </a:r>
            <a:endParaRPr/>
          </a:p>
        </p:txBody>
      </p:sp>
      <p:pic>
        <p:nvPicPr>
          <p:cNvPr id="185" name="Google Shape;185;p20"/>
          <p:cNvPicPr preferRelativeResize="0"/>
          <p:nvPr/>
        </p:nvPicPr>
        <p:blipFill>
          <a:blip r:embed="rId3">
            <a:alphaModFix/>
          </a:blip>
          <a:stretch>
            <a:fillRect/>
          </a:stretch>
        </p:blipFill>
        <p:spPr>
          <a:xfrm>
            <a:off x="8232463" y="0"/>
            <a:ext cx="911537" cy="968150"/>
          </a:xfrm>
          <a:prstGeom prst="rect">
            <a:avLst/>
          </a:prstGeom>
          <a:noFill/>
          <a:ln>
            <a:noFill/>
          </a:ln>
        </p:spPr>
      </p:pic>
      <p:pic>
        <p:nvPicPr>
          <p:cNvPr id="186" name="Google Shape;186;p20"/>
          <p:cNvPicPr preferRelativeResize="0"/>
          <p:nvPr/>
        </p:nvPicPr>
        <p:blipFill>
          <a:blip r:embed="rId4">
            <a:alphaModFix/>
          </a:blip>
          <a:stretch>
            <a:fillRect/>
          </a:stretch>
        </p:blipFill>
        <p:spPr>
          <a:xfrm>
            <a:off x="8138459" y="0"/>
            <a:ext cx="1005537" cy="1017725"/>
          </a:xfrm>
          <a:prstGeom prst="rect">
            <a:avLst/>
          </a:prstGeom>
          <a:noFill/>
          <a:ln>
            <a:noFill/>
          </a:ln>
        </p:spPr>
      </p:pic>
      <p:pic>
        <p:nvPicPr>
          <p:cNvPr id="187" name="Google Shape;187;p20"/>
          <p:cNvPicPr preferRelativeResize="0"/>
          <p:nvPr/>
        </p:nvPicPr>
        <p:blipFill>
          <a:blip r:embed="rId5">
            <a:alphaModFix/>
          </a:blip>
          <a:stretch>
            <a:fillRect/>
          </a:stretch>
        </p:blipFill>
        <p:spPr>
          <a:xfrm>
            <a:off x="1222317" y="1017725"/>
            <a:ext cx="6699370" cy="3718150"/>
          </a:xfrm>
          <a:prstGeom prst="rect">
            <a:avLst/>
          </a:prstGeom>
          <a:noFill/>
          <a:ln>
            <a:noFill/>
          </a:ln>
        </p:spPr>
      </p:pic>
      <p:pic>
        <p:nvPicPr>
          <p:cNvPr id="188" name="Google Shape;188;p20" title="Final 7.mp3">
            <a:hlinkClick r:id="rId6"/>
          </p:cNvPr>
          <p:cNvPicPr preferRelativeResize="0"/>
          <p:nvPr/>
        </p:nvPicPr>
        <p:blipFill>
          <a:blip r:embed="rId7">
            <a:alphaModFix/>
          </a:blip>
          <a:stretch>
            <a:fillRect/>
          </a:stretch>
        </p:blipFill>
        <p:spPr>
          <a:xfrm>
            <a:off x="6480400" y="405300"/>
            <a:ext cx="457200" cy="4572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2" name="Shape 192"/>
        <p:cNvGrpSpPr/>
        <p:nvPr/>
      </p:nvGrpSpPr>
      <p:grpSpPr>
        <a:xfrm>
          <a:off x="0" y="0"/>
          <a:ext cx="0" cy="0"/>
          <a:chOff x="0" y="0"/>
          <a:chExt cx="0" cy="0"/>
        </a:xfrm>
      </p:grpSpPr>
      <p:sp>
        <p:nvSpPr>
          <p:cNvPr id="193" name="Google Shape;193;p21"/>
          <p:cNvSpPr txBox="1"/>
          <p:nvPr>
            <p:ph type="title"/>
          </p:nvPr>
        </p:nvSpPr>
        <p:spPr>
          <a:xfrm>
            <a:off x="286825" y="845600"/>
            <a:ext cx="7505700" cy="954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Hardware Block Diagram</a:t>
            </a:r>
            <a:endParaRPr/>
          </a:p>
        </p:txBody>
      </p:sp>
      <p:pic>
        <p:nvPicPr>
          <p:cNvPr id="194" name="Google Shape;194;p21"/>
          <p:cNvPicPr preferRelativeResize="0"/>
          <p:nvPr/>
        </p:nvPicPr>
        <p:blipFill>
          <a:blip r:embed="rId3">
            <a:alphaModFix/>
          </a:blip>
          <a:stretch>
            <a:fillRect/>
          </a:stretch>
        </p:blipFill>
        <p:spPr>
          <a:xfrm>
            <a:off x="8232463" y="0"/>
            <a:ext cx="911537" cy="968150"/>
          </a:xfrm>
          <a:prstGeom prst="rect">
            <a:avLst/>
          </a:prstGeom>
          <a:noFill/>
          <a:ln>
            <a:noFill/>
          </a:ln>
        </p:spPr>
      </p:pic>
      <p:sp>
        <p:nvSpPr>
          <p:cNvPr id="195" name="Google Shape;195;p21"/>
          <p:cNvSpPr txBox="1"/>
          <p:nvPr/>
        </p:nvSpPr>
        <p:spPr>
          <a:xfrm>
            <a:off x="749825" y="1860275"/>
            <a:ext cx="4945500" cy="861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100"/>
              <a:t>We have three segments:</a:t>
            </a:r>
            <a:endParaRPr sz="1100"/>
          </a:p>
          <a:p>
            <a:pPr indent="-298450" lvl="0" marL="457200" rtl="0" algn="l">
              <a:spcBef>
                <a:spcPts val="0"/>
              </a:spcBef>
              <a:spcAft>
                <a:spcPts val="0"/>
              </a:spcAft>
              <a:buSzPts val="1100"/>
              <a:buAutoNum type="arabicPeriod"/>
            </a:pPr>
            <a:r>
              <a:rPr lang="en" sz="1100"/>
              <a:t>Components Attached to Instrument</a:t>
            </a:r>
            <a:endParaRPr sz="1100"/>
          </a:p>
          <a:p>
            <a:pPr indent="-298450" lvl="0" marL="457200" rtl="0" algn="l">
              <a:spcBef>
                <a:spcPts val="0"/>
              </a:spcBef>
              <a:spcAft>
                <a:spcPts val="0"/>
              </a:spcAft>
              <a:buSzPts val="1100"/>
              <a:buAutoNum type="arabicPeriod"/>
            </a:pPr>
            <a:r>
              <a:rPr lang="en" sz="1100"/>
              <a:t>Outside connections and components</a:t>
            </a:r>
            <a:endParaRPr sz="1100"/>
          </a:p>
          <a:p>
            <a:pPr indent="-298450" lvl="0" marL="457200" rtl="0" algn="l">
              <a:spcBef>
                <a:spcPts val="0"/>
              </a:spcBef>
              <a:spcAft>
                <a:spcPts val="0"/>
              </a:spcAft>
              <a:buSzPts val="1100"/>
              <a:buAutoNum type="arabicPeriod"/>
            </a:pPr>
            <a:r>
              <a:rPr lang="en" sz="1100"/>
              <a:t>Components in the Device Box</a:t>
            </a:r>
            <a:endParaRPr sz="1100"/>
          </a:p>
        </p:txBody>
      </p:sp>
      <p:pic>
        <p:nvPicPr>
          <p:cNvPr id="196" name="Google Shape;196;p21" title="Stef_FP_S8.mp3">
            <a:hlinkClick r:id="rId4"/>
          </p:cNvPr>
          <p:cNvPicPr preferRelativeResize="0"/>
          <p:nvPr/>
        </p:nvPicPr>
        <p:blipFill>
          <a:blip r:embed="rId5">
            <a:alphaModFix/>
          </a:blip>
          <a:stretch>
            <a:fillRect/>
          </a:stretch>
        </p:blipFill>
        <p:spPr>
          <a:xfrm>
            <a:off x="4805975" y="899825"/>
            <a:ext cx="457200" cy="457200"/>
          </a:xfrm>
          <a:prstGeom prst="rect">
            <a:avLst/>
          </a:prstGeom>
          <a:noFill/>
          <a:ln>
            <a:noFill/>
          </a:ln>
        </p:spPr>
      </p:pic>
      <p:pic>
        <p:nvPicPr>
          <p:cNvPr id="197" name="Google Shape;197;p21"/>
          <p:cNvPicPr preferRelativeResize="0"/>
          <p:nvPr/>
        </p:nvPicPr>
        <p:blipFill>
          <a:blip r:embed="rId6">
            <a:alphaModFix/>
          </a:blip>
          <a:stretch>
            <a:fillRect/>
          </a:stretch>
        </p:blipFill>
        <p:spPr>
          <a:xfrm>
            <a:off x="5263175" y="209450"/>
            <a:ext cx="2743301" cy="4709376"/>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1" name="Shape 201"/>
        <p:cNvGrpSpPr/>
        <p:nvPr/>
      </p:nvGrpSpPr>
      <p:grpSpPr>
        <a:xfrm>
          <a:off x="0" y="0"/>
          <a:ext cx="0" cy="0"/>
          <a:chOff x="0" y="0"/>
          <a:chExt cx="0" cy="0"/>
        </a:xfrm>
      </p:grpSpPr>
      <p:sp>
        <p:nvSpPr>
          <p:cNvPr id="202" name="Google Shape;202;p22"/>
          <p:cNvSpPr txBox="1"/>
          <p:nvPr>
            <p:ph type="title"/>
          </p:nvPr>
        </p:nvSpPr>
        <p:spPr>
          <a:xfrm>
            <a:off x="458550" y="811250"/>
            <a:ext cx="7505700" cy="954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Software Block Diagram</a:t>
            </a:r>
            <a:endParaRPr/>
          </a:p>
        </p:txBody>
      </p:sp>
      <p:pic>
        <p:nvPicPr>
          <p:cNvPr id="203" name="Google Shape;203;p22"/>
          <p:cNvPicPr preferRelativeResize="0"/>
          <p:nvPr/>
        </p:nvPicPr>
        <p:blipFill rotWithShape="1">
          <a:blip r:embed="rId3">
            <a:alphaModFix/>
          </a:blip>
          <a:srcRect b="0" l="0" r="0" t="0"/>
          <a:stretch/>
        </p:blipFill>
        <p:spPr>
          <a:xfrm>
            <a:off x="5303743" y="731117"/>
            <a:ext cx="2807655" cy="3969362"/>
          </a:xfrm>
          <a:prstGeom prst="rect">
            <a:avLst/>
          </a:prstGeom>
          <a:noFill/>
          <a:ln>
            <a:noFill/>
          </a:ln>
        </p:spPr>
      </p:pic>
      <p:pic>
        <p:nvPicPr>
          <p:cNvPr id="204" name="Google Shape;204;p22"/>
          <p:cNvPicPr preferRelativeResize="0"/>
          <p:nvPr/>
        </p:nvPicPr>
        <p:blipFill>
          <a:blip r:embed="rId4">
            <a:alphaModFix/>
          </a:blip>
          <a:stretch>
            <a:fillRect/>
          </a:stretch>
        </p:blipFill>
        <p:spPr>
          <a:xfrm>
            <a:off x="8232463" y="0"/>
            <a:ext cx="911537" cy="968150"/>
          </a:xfrm>
          <a:prstGeom prst="rect">
            <a:avLst/>
          </a:prstGeom>
          <a:noFill/>
          <a:ln>
            <a:noFill/>
          </a:ln>
        </p:spPr>
      </p:pic>
      <p:sp>
        <p:nvSpPr>
          <p:cNvPr id="205" name="Google Shape;205;p22"/>
          <p:cNvSpPr txBox="1"/>
          <p:nvPr/>
        </p:nvSpPr>
        <p:spPr>
          <a:xfrm>
            <a:off x="678275" y="1709850"/>
            <a:ext cx="3000000" cy="861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100"/>
              <a:t>We have three segments:</a:t>
            </a:r>
            <a:endParaRPr sz="1100"/>
          </a:p>
          <a:p>
            <a:pPr indent="-298450" lvl="0" marL="457200" rtl="0" algn="l">
              <a:spcBef>
                <a:spcPts val="0"/>
              </a:spcBef>
              <a:spcAft>
                <a:spcPts val="0"/>
              </a:spcAft>
              <a:buSzPts val="1100"/>
              <a:buAutoNum type="arabicPeriod"/>
            </a:pPr>
            <a:r>
              <a:rPr lang="en" sz="1100"/>
              <a:t>Python Driver COde</a:t>
            </a:r>
            <a:endParaRPr sz="1100"/>
          </a:p>
          <a:p>
            <a:pPr indent="-298450" lvl="0" marL="457200" rtl="0" algn="l">
              <a:spcBef>
                <a:spcPts val="0"/>
              </a:spcBef>
              <a:spcAft>
                <a:spcPts val="0"/>
              </a:spcAft>
              <a:buSzPts val="1100"/>
              <a:buAutoNum type="arabicPeriod"/>
            </a:pPr>
            <a:r>
              <a:rPr lang="en" sz="1100"/>
              <a:t>Graphical User Interface</a:t>
            </a:r>
            <a:endParaRPr sz="1100"/>
          </a:p>
          <a:p>
            <a:pPr indent="-298450" lvl="0" marL="457200" rtl="0" algn="l">
              <a:spcBef>
                <a:spcPts val="0"/>
              </a:spcBef>
              <a:spcAft>
                <a:spcPts val="0"/>
              </a:spcAft>
              <a:buSzPts val="1100"/>
              <a:buAutoNum type="arabicPeriod"/>
            </a:pPr>
            <a:r>
              <a:rPr lang="en" sz="1100"/>
              <a:t>Output</a:t>
            </a:r>
            <a:endParaRPr sz="1100"/>
          </a:p>
        </p:txBody>
      </p:sp>
      <p:pic>
        <p:nvPicPr>
          <p:cNvPr id="206" name="Google Shape;206;p22" title="Stef_FP_S9.mp3">
            <a:hlinkClick r:id="rId5"/>
          </p:cNvPr>
          <p:cNvPicPr preferRelativeResize="0"/>
          <p:nvPr/>
        </p:nvPicPr>
        <p:blipFill>
          <a:blip r:embed="rId6">
            <a:alphaModFix/>
          </a:blip>
          <a:stretch>
            <a:fillRect/>
          </a:stretch>
        </p:blipFill>
        <p:spPr>
          <a:xfrm>
            <a:off x="4725475" y="878175"/>
            <a:ext cx="457200" cy="4572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hift">
  <a:themeElements>
    <a:clrScheme name="Shift">
      <a:dk1>
        <a:srgbClr val="FFFFFF"/>
      </a:dk1>
      <a:lt1>
        <a:srgbClr val="AF7B51"/>
      </a:lt1>
      <a:dk2>
        <a:srgbClr val="233A44"/>
      </a:dk2>
      <a:lt2>
        <a:srgbClr val="D9D9D9"/>
      </a:lt2>
      <a:accent1>
        <a:srgbClr val="00796B"/>
      </a:accent1>
      <a:accent2>
        <a:srgbClr val="D9563F"/>
      </a:accent2>
      <a:accent3>
        <a:srgbClr val="C4A15A"/>
      </a:accent3>
      <a:accent4>
        <a:srgbClr val="14F597"/>
      </a:accent4>
      <a:accent5>
        <a:srgbClr val="3D4594"/>
      </a:accent5>
      <a:accent6>
        <a:srgbClr val="163EF5"/>
      </a:accent6>
      <a:hlink>
        <a:srgbClr val="3D4594"/>
      </a:hlink>
      <a:folHlink>
        <a:srgbClr val="3D4594"/>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