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 id="2147483711" r:id="rId2"/>
  </p:sldMasterIdLst>
  <p:notesMasterIdLst>
    <p:notesMasterId r:id="rId41"/>
  </p:notesMasterIdLst>
  <p:handoutMasterIdLst>
    <p:handoutMasterId r:id="rId42"/>
  </p:handoutMasterIdLst>
  <p:sldIdLst>
    <p:sldId id="380" r:id="rId3"/>
    <p:sldId id="4513" r:id="rId4"/>
    <p:sldId id="4472" r:id="rId5"/>
    <p:sldId id="507" r:id="rId6"/>
    <p:sldId id="417" r:id="rId7"/>
    <p:sldId id="4450" r:id="rId8"/>
    <p:sldId id="4514" r:id="rId9"/>
    <p:sldId id="4515" r:id="rId10"/>
    <p:sldId id="4516" r:id="rId11"/>
    <p:sldId id="4517" r:id="rId12"/>
    <p:sldId id="4483" r:id="rId13"/>
    <p:sldId id="4499" r:id="rId14"/>
    <p:sldId id="4485" r:id="rId15"/>
    <p:sldId id="4505" r:id="rId16"/>
    <p:sldId id="386" r:id="rId17"/>
    <p:sldId id="4507" r:id="rId18"/>
    <p:sldId id="4496" r:id="rId19"/>
    <p:sldId id="4508" r:id="rId20"/>
    <p:sldId id="492" r:id="rId21"/>
    <p:sldId id="4492" r:id="rId22"/>
    <p:sldId id="4511" r:id="rId23"/>
    <p:sldId id="4512" r:id="rId24"/>
    <p:sldId id="4504" r:id="rId25"/>
    <p:sldId id="4474" r:id="rId26"/>
    <p:sldId id="4471" r:id="rId27"/>
    <p:sldId id="399" r:id="rId28"/>
    <p:sldId id="4456" r:id="rId29"/>
    <p:sldId id="4459" r:id="rId30"/>
    <p:sldId id="4469" r:id="rId31"/>
    <p:sldId id="442" r:id="rId32"/>
    <p:sldId id="418" r:id="rId33"/>
    <p:sldId id="419" r:id="rId34"/>
    <p:sldId id="4463" r:id="rId35"/>
    <p:sldId id="4482" r:id="rId36"/>
    <p:sldId id="420" r:id="rId37"/>
    <p:sldId id="4518" r:id="rId38"/>
    <p:sldId id="4466" r:id="rId39"/>
    <p:sldId id="362" r:id="rId4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6BE3595F-F6B1-544B-9099-C841D0870275}">
          <p14:sldIdLst>
            <p14:sldId id="380"/>
            <p14:sldId id="4513"/>
            <p14:sldId id="4472"/>
            <p14:sldId id="507"/>
            <p14:sldId id="417"/>
            <p14:sldId id="4450"/>
            <p14:sldId id="4514"/>
            <p14:sldId id="4515"/>
            <p14:sldId id="4516"/>
            <p14:sldId id="4517"/>
            <p14:sldId id="4483"/>
            <p14:sldId id="4499"/>
            <p14:sldId id="4485"/>
            <p14:sldId id="4505"/>
            <p14:sldId id="386"/>
            <p14:sldId id="4507"/>
            <p14:sldId id="4496"/>
            <p14:sldId id="4508"/>
            <p14:sldId id="492"/>
            <p14:sldId id="4492"/>
            <p14:sldId id="4511"/>
            <p14:sldId id="4512"/>
            <p14:sldId id="4504"/>
            <p14:sldId id="4474"/>
            <p14:sldId id="4471"/>
            <p14:sldId id="399"/>
            <p14:sldId id="4456"/>
            <p14:sldId id="4459"/>
            <p14:sldId id="4469"/>
            <p14:sldId id="442"/>
            <p14:sldId id="418"/>
            <p14:sldId id="419"/>
            <p14:sldId id="4463"/>
            <p14:sldId id="4482"/>
            <p14:sldId id="420"/>
            <p14:sldId id="4518"/>
            <p14:sldId id="4466"/>
            <p14:sldId id="36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85C6"/>
    <a:srgbClr val="FFFFFF"/>
    <a:srgbClr val="FF9933"/>
    <a:srgbClr val="0DBB56"/>
    <a:srgbClr val="008D36"/>
    <a:srgbClr val="129359"/>
    <a:srgbClr val="0B94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autoAdjust="0"/>
    <p:restoredTop sz="86443"/>
  </p:normalViewPr>
  <p:slideViewPr>
    <p:cSldViewPr snapToGrid="0" snapToObjects="1">
      <p:cViewPr varScale="1">
        <p:scale>
          <a:sx n="75" d="100"/>
          <a:sy n="75" d="100"/>
        </p:scale>
        <p:origin x="974" y="43"/>
      </p:cViewPr>
      <p:guideLst/>
    </p:cSldViewPr>
  </p:slideViewPr>
  <p:outlineViewPr>
    <p:cViewPr>
      <p:scale>
        <a:sx n="33" d="100"/>
        <a:sy n="33" d="100"/>
      </p:scale>
      <p:origin x="0" y="-3304"/>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65" d="100"/>
          <a:sy n="65" d="100"/>
        </p:scale>
        <p:origin x="3154" y="6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D69BBFD1-3453-483F-A091-D5960EDFBD4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a:extLst>
              <a:ext uri="{FF2B5EF4-FFF2-40B4-BE49-F238E27FC236}">
                <a16:creationId xmlns:a16="http://schemas.microsoft.com/office/drawing/2014/main" id="{88D547ED-D38F-4E29-A814-1BC652E220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30A93D-BEB3-48EC-A911-2A804EFD542C}" type="datetimeFigureOut">
              <a:rPr lang="nl-BE" smtClean="0"/>
              <a:t>28/10/2021</a:t>
            </a:fld>
            <a:endParaRPr lang="nl-BE"/>
          </a:p>
        </p:txBody>
      </p:sp>
      <p:sp>
        <p:nvSpPr>
          <p:cNvPr id="4" name="Tijdelijke aanduiding voor voettekst 3">
            <a:extLst>
              <a:ext uri="{FF2B5EF4-FFF2-40B4-BE49-F238E27FC236}">
                <a16:creationId xmlns:a16="http://schemas.microsoft.com/office/drawing/2014/main" id="{5EB13386-A813-4B7E-81CB-58A46940E90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a:extLst>
              <a:ext uri="{FF2B5EF4-FFF2-40B4-BE49-F238E27FC236}">
                <a16:creationId xmlns:a16="http://schemas.microsoft.com/office/drawing/2014/main" id="{7BC25A68-27C9-47FD-BD3C-43A1640BD5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1F84798-F27A-4790-AB76-267C162F16FC}" type="slidenum">
              <a:rPr lang="nl-BE" smtClean="0"/>
              <a:t>‹nr.›</a:t>
            </a:fld>
            <a:endParaRPr lang="nl-BE"/>
          </a:p>
        </p:txBody>
      </p:sp>
    </p:spTree>
    <p:extLst>
      <p:ext uri="{BB962C8B-B14F-4D97-AF65-F5344CB8AC3E}">
        <p14:creationId xmlns:p14="http://schemas.microsoft.com/office/powerpoint/2010/main" val="2479638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8DEB94-C8AC-A14E-9A19-202D998CDF79}" type="datetimeFigureOut">
              <a:rPr lang="nl-NL" smtClean="0"/>
              <a:t>28-10-2021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CAFA9A-F2C9-CD46-AA6D-78AE7122DEB7}" type="slidenum">
              <a:rPr lang="nl-NL" smtClean="0"/>
              <a:t>‹nr.›</a:t>
            </a:fld>
            <a:endParaRPr lang="nl-NL"/>
          </a:p>
        </p:txBody>
      </p:sp>
    </p:spTree>
    <p:extLst>
      <p:ext uri="{BB962C8B-B14F-4D97-AF65-F5344CB8AC3E}">
        <p14:creationId xmlns:p14="http://schemas.microsoft.com/office/powerpoint/2010/main" val="1916237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1"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1</a:t>
            </a:fld>
            <a:endParaRPr lang="nl-NL"/>
          </a:p>
        </p:txBody>
      </p:sp>
    </p:spTree>
    <p:extLst>
      <p:ext uri="{BB962C8B-B14F-4D97-AF65-F5344CB8AC3E}">
        <p14:creationId xmlns:p14="http://schemas.microsoft.com/office/powerpoint/2010/main" val="427393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1"/>
            <a:r>
              <a:rPr lang="nl-NL" dirty="0"/>
              <a:t>Als je jouw glas vervangt, kan je natuurlijk kiezen welke eigenschappen het nieuwe glas moet hebben.</a:t>
            </a:r>
            <a:br>
              <a:rPr lang="nl-NL" dirty="0"/>
            </a:br>
            <a:r>
              <a:rPr lang="nl-NL" dirty="0"/>
              <a:t>Zonwerend afraden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CAFA9A-F2C9-CD46-AA6D-78AE7122DEB7}"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9364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endParaRPr lang="nl-BE"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CAFA9A-F2C9-CD46-AA6D-78AE7122DEB7}"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6646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15</a:t>
            </a:fld>
            <a:endParaRPr lang="nl-NL"/>
          </a:p>
        </p:txBody>
      </p:sp>
    </p:spTree>
    <p:extLst>
      <p:ext uri="{BB962C8B-B14F-4D97-AF65-F5344CB8AC3E}">
        <p14:creationId xmlns:p14="http://schemas.microsoft.com/office/powerpoint/2010/main" val="14327264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Ook comfort tijdens de werken, want relatief gemakkelijke werken</a:t>
            </a:r>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16</a:t>
            </a:fld>
            <a:endParaRPr lang="nl-NL"/>
          </a:p>
        </p:txBody>
      </p:sp>
    </p:spTree>
    <p:extLst>
      <p:ext uri="{BB962C8B-B14F-4D97-AF65-F5344CB8AC3E}">
        <p14:creationId xmlns:p14="http://schemas.microsoft.com/office/powerpoint/2010/main" val="34153185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0830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91960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19</a:t>
            </a:fld>
            <a:endParaRPr lang="nl-NL"/>
          </a:p>
        </p:txBody>
      </p:sp>
    </p:spTree>
    <p:extLst>
      <p:ext uri="{BB962C8B-B14F-4D97-AF65-F5344CB8AC3E}">
        <p14:creationId xmlns:p14="http://schemas.microsoft.com/office/powerpoint/2010/main" val="8416458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Weg?</a:t>
            </a:r>
          </a:p>
        </p:txBody>
      </p:sp>
      <p:sp>
        <p:nvSpPr>
          <p:cNvPr id="4" name="Tijdelijke aanduiding voor dianummer 3"/>
          <p:cNvSpPr>
            <a:spLocks noGrp="1"/>
          </p:cNvSpPr>
          <p:nvPr>
            <p:ph type="sldNum" sz="quarter" idx="10"/>
          </p:nvPr>
        </p:nvSpPr>
        <p:spPr/>
        <p:txBody>
          <a:bodyPr/>
          <a:lstStyle/>
          <a:p>
            <a:fld id="{36CAFA9A-F2C9-CD46-AA6D-78AE7122DEB7}" type="slidenum">
              <a:rPr lang="nl-NL" smtClean="0"/>
              <a:t>20</a:t>
            </a:fld>
            <a:endParaRPr lang="nl-NL"/>
          </a:p>
        </p:txBody>
      </p:sp>
    </p:spTree>
    <p:extLst>
      <p:ext uri="{BB962C8B-B14F-4D97-AF65-F5344CB8AC3E}">
        <p14:creationId xmlns:p14="http://schemas.microsoft.com/office/powerpoint/2010/main" val="1534151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21627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5651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2</a:t>
            </a:fld>
            <a:endParaRPr lang="nl-NL"/>
          </a:p>
        </p:txBody>
      </p:sp>
    </p:spTree>
    <p:extLst>
      <p:ext uri="{BB962C8B-B14F-4D97-AF65-F5344CB8AC3E}">
        <p14:creationId xmlns:p14="http://schemas.microsoft.com/office/powerpoint/2010/main" val="1102727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26</a:t>
            </a:fld>
            <a:endParaRPr lang="nl-NL"/>
          </a:p>
        </p:txBody>
      </p:sp>
    </p:spTree>
    <p:extLst>
      <p:ext uri="{BB962C8B-B14F-4D97-AF65-F5344CB8AC3E}">
        <p14:creationId xmlns:p14="http://schemas.microsoft.com/office/powerpoint/2010/main" val="30021521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Twee aannemer </a:t>
            </a:r>
            <a:r>
              <a:rPr lang="nl-NL" dirty="0" err="1"/>
              <a:t>o.w.v</a:t>
            </a:r>
            <a:r>
              <a:rPr lang="nl-NL" dirty="0"/>
              <a:t>. hoeveelheid, maar ook extra buffer voor ons indien er iets zou mislopen met de samenwerking. </a:t>
            </a:r>
          </a:p>
          <a:p>
            <a:r>
              <a:rPr lang="nl-NL" dirty="0"/>
              <a:t>Wij staan garant voor dit partnerschap.</a:t>
            </a:r>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27</a:t>
            </a:fld>
            <a:endParaRPr lang="nl-NL"/>
          </a:p>
        </p:txBody>
      </p:sp>
    </p:spTree>
    <p:extLst>
      <p:ext uri="{BB962C8B-B14F-4D97-AF65-F5344CB8AC3E}">
        <p14:creationId xmlns:p14="http://schemas.microsoft.com/office/powerpoint/2010/main" val="21959254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GAK, dus sowieso goedkoper én 3% is niet zo veel (aannemer prijs aanbieden </a:t>
            </a:r>
            <a:r>
              <a:rPr lang="nl-NL" dirty="0" err="1"/>
              <a:t>o.w.v</a:t>
            </a:r>
            <a:r>
              <a:rPr lang="nl-NL" dirty="0"/>
              <a:t>. volume); </a:t>
            </a:r>
            <a:r>
              <a:rPr lang="nl-NL" dirty="0" err="1"/>
              <a:t>toeleiden</a:t>
            </a:r>
            <a:r>
              <a:rPr lang="nl-NL" dirty="0"/>
              <a:t> van mensen met vertrouwen (betere omzettingsgraad), geen kosten aan marketing</a:t>
            </a:r>
          </a:p>
          <a:p>
            <a:r>
              <a:rPr lang="nl-NL" dirty="0" err="1"/>
              <a:t>Fluvius</a:t>
            </a:r>
            <a:r>
              <a:rPr lang="nl-NL" dirty="0"/>
              <a:t> zag in dat begeleiding effectief is voor meer en betere renovaties en wil organiserende partijen ondersteunen</a:t>
            </a:r>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29</a:t>
            </a:fld>
            <a:endParaRPr lang="nl-NL"/>
          </a:p>
        </p:txBody>
      </p:sp>
    </p:spTree>
    <p:extLst>
      <p:ext uri="{BB962C8B-B14F-4D97-AF65-F5344CB8AC3E}">
        <p14:creationId xmlns:p14="http://schemas.microsoft.com/office/powerpoint/2010/main" val="8922564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 typeface="Arial" panose="020B0604020202020204" pitchFamily="34" charset="0"/>
              <a:buChar char="•"/>
            </a:pPr>
            <a:r>
              <a:rPr lang="nl-NL" dirty="0"/>
              <a:t>Wijkwerf concreter</a:t>
            </a:r>
          </a:p>
          <a:p>
            <a:pPr marL="171450" indent="-171450">
              <a:buFont typeface="Arial" panose="020B0604020202020204" pitchFamily="34" charset="0"/>
              <a:buChar char="•"/>
            </a:pPr>
            <a:r>
              <a:rPr lang="nl-NL" dirty="0"/>
              <a:t>Traject voor jou overlopen</a:t>
            </a:r>
          </a:p>
          <a:p>
            <a:pPr marL="171450" indent="-171450">
              <a:buFont typeface="Arial" panose="020B0604020202020204" pitchFamily="34" charset="0"/>
              <a:buChar char="•"/>
            </a:pPr>
            <a:r>
              <a:rPr lang="nl-NL" dirty="0"/>
              <a:t>Voorbeelden van deelnemers die jou voorgingen</a:t>
            </a:r>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30</a:t>
            </a:fld>
            <a:endParaRPr lang="nl-NL"/>
          </a:p>
        </p:txBody>
      </p:sp>
    </p:spTree>
    <p:extLst>
      <p:ext uri="{BB962C8B-B14F-4D97-AF65-F5344CB8AC3E}">
        <p14:creationId xmlns:p14="http://schemas.microsoft.com/office/powerpoint/2010/main" val="13236096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 typeface="Arial" panose="020B0604020202020204" pitchFamily="34" charset="0"/>
              <a:buChar char="•"/>
            </a:pPr>
            <a:r>
              <a:rPr lang="nl-NL" b="1" dirty="0"/>
              <a:t>Jouw gegevens nodig (nu ook achterlaten – mailadres, of privébericht)</a:t>
            </a:r>
          </a:p>
          <a:p>
            <a:pPr marL="171450" indent="-171450">
              <a:buFont typeface="Arial" panose="020B0604020202020204" pitchFamily="34" charset="0"/>
              <a:buChar char="•"/>
            </a:pPr>
            <a:r>
              <a:rPr lang="nl-NL" b="1" dirty="0"/>
              <a:t>We vragen niet veel (naam, adres, telefoonnummer, mailadres)</a:t>
            </a:r>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31</a:t>
            </a:fld>
            <a:endParaRPr lang="nl-NL"/>
          </a:p>
        </p:txBody>
      </p:sp>
    </p:spTree>
    <p:extLst>
      <p:ext uri="{BB962C8B-B14F-4D97-AF65-F5344CB8AC3E}">
        <p14:creationId xmlns:p14="http://schemas.microsoft.com/office/powerpoint/2010/main" val="3738495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 typeface="Arial" panose="020B0604020202020204" pitchFamily="34" charset="0"/>
              <a:buChar char="•"/>
            </a:pPr>
            <a:r>
              <a:rPr lang="nl-NL" dirty="0"/>
              <a:t>Kleinere werken = bijv. glasvervanging</a:t>
            </a:r>
          </a:p>
          <a:p>
            <a:pPr marL="171450" indent="-171450">
              <a:buFont typeface="Arial" panose="020B0604020202020204" pitchFamily="34" charset="0"/>
              <a:buChar char="•"/>
            </a:pPr>
            <a:r>
              <a:rPr lang="nl-NL" dirty="0"/>
              <a:t>Grotere werken = bijv. dakrenovatie</a:t>
            </a:r>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35</a:t>
            </a:fld>
            <a:endParaRPr lang="nl-NL"/>
          </a:p>
        </p:txBody>
      </p:sp>
    </p:spTree>
    <p:extLst>
      <p:ext uri="{BB962C8B-B14F-4D97-AF65-F5344CB8AC3E}">
        <p14:creationId xmlns:p14="http://schemas.microsoft.com/office/powerpoint/2010/main" val="30047059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Arial" panose="020B0604020202020204" pitchFamily="34" charset="0"/>
              <a:buNone/>
            </a:pPr>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36</a:t>
            </a:fld>
            <a:endParaRPr lang="nl-NL"/>
          </a:p>
        </p:txBody>
      </p:sp>
    </p:spTree>
    <p:extLst>
      <p:ext uri="{BB962C8B-B14F-4D97-AF65-F5344CB8AC3E}">
        <p14:creationId xmlns:p14="http://schemas.microsoft.com/office/powerpoint/2010/main" val="573900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Film stoppen </a:t>
            </a:r>
            <a:r>
              <a:rPr lang="nl-NL" dirty="0">
                <a:sym typeface="Wingdings" panose="05000000000000000000" pitchFamily="2" charset="2"/>
              </a:rPr>
              <a:t> Jeroen spreker</a:t>
            </a:r>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37</a:t>
            </a:fld>
            <a:endParaRPr lang="nl-NL"/>
          </a:p>
        </p:txBody>
      </p:sp>
    </p:spTree>
    <p:extLst>
      <p:ext uri="{BB962C8B-B14F-4D97-AF65-F5344CB8AC3E}">
        <p14:creationId xmlns:p14="http://schemas.microsoft.com/office/powerpoint/2010/main" val="15472169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38</a:t>
            </a:fld>
            <a:endParaRPr lang="nl-NL"/>
          </a:p>
        </p:txBody>
      </p:sp>
    </p:spTree>
    <p:extLst>
      <p:ext uri="{BB962C8B-B14F-4D97-AF65-F5344CB8AC3E}">
        <p14:creationId xmlns:p14="http://schemas.microsoft.com/office/powerpoint/2010/main" val="1249056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3</a:t>
            </a:fld>
            <a:endParaRPr lang="nl-NL"/>
          </a:p>
        </p:txBody>
      </p:sp>
    </p:spTree>
    <p:extLst>
      <p:ext uri="{BB962C8B-B14F-4D97-AF65-F5344CB8AC3E}">
        <p14:creationId xmlns:p14="http://schemas.microsoft.com/office/powerpoint/2010/main" val="1802200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Burgercoöperatie = een bedrijf dat in handen is van duizend burgers (allerhande hernieuwbare energieproject, we investeren het kapitaal van onze coöperanten – maar ook projecten die burgers willen stimuleren om zelf te </a:t>
            </a:r>
            <a:r>
              <a:rPr lang="nl-NL" dirty="0" err="1"/>
              <a:t>inversteren</a:t>
            </a:r>
            <a:r>
              <a:rPr lang="nl-NL" dirty="0"/>
              <a:t>, niet wij investeren, maar de burger investeert zelf)</a:t>
            </a:r>
          </a:p>
          <a:p>
            <a:r>
              <a:rPr lang="nl-NL" dirty="0" err="1"/>
              <a:t>Veneco</a:t>
            </a:r>
            <a:r>
              <a:rPr lang="nl-NL" dirty="0"/>
              <a:t> = </a:t>
            </a:r>
            <a:r>
              <a:rPr lang="nl-NL" sz="1200" i="0" dirty="0">
                <a:cs typeface="Arial" charset="0"/>
              </a:rPr>
              <a:t>I</a:t>
            </a:r>
            <a:r>
              <a:rPr lang="nl-NL" sz="1200" i="0" dirty="0">
                <a:ea typeface="Arial" charset="0"/>
                <a:cs typeface="Arial" charset="0"/>
              </a:rPr>
              <a:t>ntergemeentelijk samenwerkingsverband van 21 gemeenten rond Gent</a:t>
            </a:r>
            <a:endParaRPr lang="nl-NL" i="0"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CAFA9A-F2C9-CD46-AA6D-78AE7122DEB7}"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7403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5</a:t>
            </a:fld>
            <a:endParaRPr lang="nl-NL"/>
          </a:p>
        </p:txBody>
      </p:sp>
    </p:spTree>
    <p:extLst>
      <p:ext uri="{BB962C8B-B14F-4D97-AF65-F5344CB8AC3E}">
        <p14:creationId xmlns:p14="http://schemas.microsoft.com/office/powerpoint/2010/main" val="2467299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6</a:t>
            </a:fld>
            <a:endParaRPr lang="nl-NL"/>
          </a:p>
        </p:txBody>
      </p:sp>
    </p:spTree>
    <p:extLst>
      <p:ext uri="{BB962C8B-B14F-4D97-AF65-F5344CB8AC3E}">
        <p14:creationId xmlns:p14="http://schemas.microsoft.com/office/powerpoint/2010/main" val="473292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36CAFA9A-F2C9-CD46-AA6D-78AE7122DEB7}" type="slidenum">
              <a:rPr lang="nl-NL" smtClean="0"/>
              <a:t>8</a:t>
            </a:fld>
            <a:endParaRPr lang="nl-NL"/>
          </a:p>
        </p:txBody>
      </p:sp>
    </p:spTree>
    <p:extLst>
      <p:ext uri="{BB962C8B-B14F-4D97-AF65-F5344CB8AC3E}">
        <p14:creationId xmlns:p14="http://schemas.microsoft.com/office/powerpoint/2010/main" val="2503005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Goeienavond allemaal. Matthias van </a:t>
            </a:r>
            <a:r>
              <a:rPr lang="nl-BE" dirty="0" err="1"/>
              <a:t>Energent</a:t>
            </a:r>
            <a:endParaRPr lang="nl-BE" dirty="0"/>
          </a:p>
          <a:p>
            <a:r>
              <a:rPr lang="nl-BE" dirty="0"/>
              <a:t>Ik ga kort toe lichten wat glasvervanging is en waarom het een goede investering kan zijn. Ik ga het bewust kort en eerder algemeen houden, maar aan het eind kom ik terug voor vragenronde. Aarzel dus niet om via de chat jouw vragen te stellen!</a:t>
            </a:r>
          </a:p>
          <a:p>
            <a:endParaRPr lang="nl-BE"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CAFA9A-F2C9-CD46-AA6D-78AE7122DEB7}"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107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Tx/>
              <a:buNone/>
            </a:pPr>
            <a:r>
              <a:rPr lang="nl-NL" dirty="0"/>
              <a:t>Glaslatten uitleggen. Kleine ingreep, weinig impact</a:t>
            </a:r>
          </a:p>
          <a:p>
            <a:pPr marL="0" indent="0">
              <a:buFontTx/>
              <a:buNone/>
            </a:pPr>
            <a:r>
              <a:rPr lang="nl-NL" dirty="0"/>
              <a:t>Schrijnwerk in goede staat, later op terug komen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CAFA9A-F2C9-CD46-AA6D-78AE7122DEB7}"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4724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atin typeface="Andale Mono" panose="020B0509000000000004" pitchFamily="49" charset="0"/>
                <a:cs typeface="Beirut" pitchFamily="2" charset="-78"/>
              </a:defRPr>
            </a:lvl1pPr>
          </a:lstStyle>
          <a:p>
            <a:r>
              <a:rPr lang="nl-NL" dirty="0"/>
              <a:t>Titelstijl van model bewerken</a:t>
            </a:r>
          </a:p>
        </p:txBody>
      </p:sp>
      <p:sp>
        <p:nvSpPr>
          <p:cNvPr id="3" name="Ondertitel 2"/>
          <p:cNvSpPr>
            <a:spLocks noGrp="1"/>
          </p:cNvSpPr>
          <p:nvPr>
            <p:ph type="subTitle" idx="1"/>
          </p:nvPr>
        </p:nvSpPr>
        <p:spPr>
          <a:xfrm>
            <a:off x="1524000" y="3602038"/>
            <a:ext cx="9144000" cy="1655762"/>
          </a:xfrm>
          <a:prstGeom prst="rect">
            <a:avLst/>
          </a:prstGeom>
        </p:spPr>
        <p:txBody>
          <a:bodyPr/>
          <a:lstStyle>
            <a:lvl1pPr marL="0" indent="0" algn="ctr">
              <a:buNone/>
              <a:defRPr sz="2400">
                <a:latin typeface="Andale Mono" panose="020B0509000000000004" pitchFamily="49"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1602873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nl-NL"/>
              <a:t>Titelstijl van model bewerken</a:t>
            </a:r>
          </a:p>
        </p:txBody>
      </p:sp>
      <p:sp>
        <p:nvSpPr>
          <p:cNvPr id="3" name="Tijdelijke aanduiding voor verticale tekst 2"/>
          <p:cNvSpPr>
            <a:spLocks noGrp="1"/>
          </p:cNvSpPr>
          <p:nvPr>
            <p:ph type="body" orient="vert" idx="1"/>
          </p:nvPr>
        </p:nvSpPr>
        <p:spPr>
          <a:xfrm>
            <a:off x="838200" y="1825625"/>
            <a:ext cx="10515600" cy="4351338"/>
          </a:xfrm>
          <a:prstGeom prst="rect">
            <a:avLst/>
          </a:prstGeo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77084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a:prstGeom prst="rect">
            <a:avLst/>
          </a:prstGeom>
        </p:spPr>
        <p:txBody>
          <a:bodyPr vert="eaVert"/>
          <a:lstStyle/>
          <a:p>
            <a:r>
              <a:rPr lang="nl-NL"/>
              <a:t>Titelstijl van model bewerken</a:t>
            </a:r>
          </a:p>
        </p:txBody>
      </p:sp>
      <p:sp>
        <p:nvSpPr>
          <p:cNvPr id="3" name="Tijdelijke aanduiding voor verticale tekst 2"/>
          <p:cNvSpPr>
            <a:spLocks noGrp="1"/>
          </p:cNvSpPr>
          <p:nvPr>
            <p:ph type="body" orient="vert" idx="1"/>
          </p:nvPr>
        </p:nvSpPr>
        <p:spPr>
          <a:xfrm>
            <a:off x="838200" y="365125"/>
            <a:ext cx="7734300" cy="5811838"/>
          </a:xfrm>
          <a:prstGeom prst="rect">
            <a:avLst/>
          </a:prstGeo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1278275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atin typeface="Andale Mono" panose="020B0509000000000004" pitchFamily="49" charset="0"/>
                <a:cs typeface="Beirut" pitchFamily="2" charset="-78"/>
              </a:defRPr>
            </a:lvl1pPr>
          </a:lstStyle>
          <a:p>
            <a:r>
              <a:rPr lang="nl-NL" dirty="0"/>
              <a:t>Titelstijl van model bewerken</a:t>
            </a:r>
          </a:p>
        </p:txBody>
      </p:sp>
      <p:sp>
        <p:nvSpPr>
          <p:cNvPr id="3" name="Ondertitel 2"/>
          <p:cNvSpPr>
            <a:spLocks noGrp="1"/>
          </p:cNvSpPr>
          <p:nvPr>
            <p:ph type="subTitle" idx="1"/>
          </p:nvPr>
        </p:nvSpPr>
        <p:spPr>
          <a:xfrm>
            <a:off x="1524000" y="3602038"/>
            <a:ext cx="9144000" cy="1655762"/>
          </a:xfrm>
          <a:prstGeom prst="rect">
            <a:avLst/>
          </a:prstGeom>
        </p:spPr>
        <p:txBody>
          <a:bodyPr/>
          <a:lstStyle>
            <a:lvl1pPr marL="0" indent="0" algn="ctr">
              <a:buNone/>
              <a:defRPr sz="2400">
                <a:latin typeface="Andale Mono" panose="020B0509000000000004" pitchFamily="49"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3483603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38200" y="365126"/>
            <a:ext cx="10371992" cy="646594"/>
          </a:xfrm>
          <a:prstGeom prst="rect">
            <a:avLst/>
          </a:prstGeom>
          <a:solidFill>
            <a:srgbClr val="3D85C6"/>
          </a:solidFill>
        </p:spPr>
        <p:txBody>
          <a:bodyPr/>
          <a:lstStyle>
            <a:lvl1pPr>
              <a:defRPr lang="nl-NL" sz="4000" baseline="0" dirty="0">
                <a:solidFill>
                  <a:schemeClr val="bg1"/>
                </a:solidFill>
                <a:latin typeface="Nunito" pitchFamily="2" charset="0"/>
              </a:defRPr>
            </a:lvl1pPr>
          </a:lstStyle>
          <a:p>
            <a:r>
              <a:rPr lang="nl-NL" dirty="0"/>
              <a:t>Titelstijl van tekstmodel bewerken </a:t>
            </a:r>
          </a:p>
        </p:txBody>
      </p:sp>
      <p:sp>
        <p:nvSpPr>
          <p:cNvPr id="3" name="Tijdelijke aanduiding voor inhoud 2"/>
          <p:cNvSpPr>
            <a:spLocks noGrp="1"/>
          </p:cNvSpPr>
          <p:nvPr>
            <p:ph idx="1" hasCustomPrompt="1"/>
          </p:nvPr>
        </p:nvSpPr>
        <p:spPr>
          <a:xfrm>
            <a:off x="838200" y="1169377"/>
            <a:ext cx="10515600" cy="4786581"/>
          </a:xfrm>
          <a:prstGeom prst="rect">
            <a:avLst/>
          </a:prstGeom>
        </p:spPr>
        <p:txBody>
          <a:bodyPr/>
          <a:lstStyle>
            <a:lvl1pPr marL="228600" indent="-228600">
              <a:lnSpc>
                <a:spcPct val="100000"/>
              </a:lnSpc>
              <a:spcBef>
                <a:spcPts val="0"/>
              </a:spcBef>
              <a:buClr>
                <a:srgbClr val="0B9444"/>
              </a:buClr>
              <a:buSzPct val="120000"/>
              <a:buFontTx/>
              <a:buBlip>
                <a:blip r:embed="rId2"/>
              </a:buBlip>
              <a:defRPr b="0">
                <a:latin typeface="Nunito" pitchFamily="2" charset="0"/>
                <a:cs typeface="Arial" panose="020B0604020202020204" pitchFamily="34" charset="0"/>
              </a:defRPr>
            </a:lvl1pPr>
            <a:lvl2pPr marL="685800" indent="-228600">
              <a:lnSpc>
                <a:spcPct val="120000"/>
              </a:lnSpc>
              <a:spcBef>
                <a:spcPts val="0"/>
              </a:spcBef>
              <a:buClr>
                <a:srgbClr val="3D85C6"/>
              </a:buClr>
              <a:buFont typeface="Arial" panose="020B0604020202020204" pitchFamily="34" charset="0"/>
              <a:buChar char="•"/>
              <a:defRPr b="0">
                <a:latin typeface="Nunito" pitchFamily="2" charset="0"/>
                <a:cs typeface="Arial" panose="020B0604020202020204" pitchFamily="34" charset="0"/>
              </a:defRPr>
            </a:lvl2pPr>
            <a:lvl3pPr marL="1143000" indent="-228600">
              <a:lnSpc>
                <a:spcPct val="120000"/>
              </a:lnSpc>
              <a:spcBef>
                <a:spcPts val="0"/>
              </a:spcBef>
              <a:buClr>
                <a:srgbClr val="3D85C6"/>
              </a:buClr>
              <a:buFont typeface="Wingdings" panose="05000000000000000000" pitchFamily="2" charset="2"/>
              <a:buChar char="§"/>
              <a:defRPr b="0">
                <a:latin typeface="Nunito" pitchFamily="2" charset="0"/>
                <a:cs typeface="Arial" panose="020B0604020202020204" pitchFamily="34" charset="0"/>
              </a:defRPr>
            </a:lvl3pPr>
            <a:lvl4pPr marL="1600200" indent="-228600">
              <a:lnSpc>
                <a:spcPct val="120000"/>
              </a:lnSpc>
              <a:spcBef>
                <a:spcPts val="0"/>
              </a:spcBef>
              <a:buClr>
                <a:srgbClr val="3D85C6"/>
              </a:buClr>
              <a:buFont typeface="Arial" panose="020B0604020202020204" pitchFamily="34" charset="0"/>
              <a:buChar char="•"/>
              <a:defRPr b="0">
                <a:latin typeface="Nunito" pitchFamily="2" charset="0"/>
                <a:cs typeface="Arial" panose="020B0604020202020204" pitchFamily="34" charset="0"/>
              </a:defRPr>
            </a:lvl4pPr>
            <a:lvl5pPr marL="2057400" indent="-228600">
              <a:lnSpc>
                <a:spcPct val="120000"/>
              </a:lnSpc>
              <a:spcBef>
                <a:spcPts val="0"/>
              </a:spcBef>
              <a:buClr>
                <a:srgbClr val="3D85C6"/>
              </a:buClr>
              <a:buFont typeface="Wingdings" panose="05000000000000000000" pitchFamily="2" charset="2"/>
              <a:buChar char="§"/>
              <a:defRPr b="0">
                <a:latin typeface="Nunito" pitchFamily="2" charset="0"/>
                <a:cs typeface="Arial" panose="020B0604020202020204" pitchFamily="34" charset="0"/>
              </a:defRPr>
            </a:lvl5pPr>
          </a:lstStyle>
          <a:p>
            <a:pPr lvl="0"/>
            <a:r>
              <a:rPr lang="nl-NL" dirty="0"/>
              <a:t> Klik om de tekststijl van het model te bewerken en testen en testen en testen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3785203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38200" y="365126"/>
            <a:ext cx="10515597" cy="804252"/>
          </a:xfrm>
          <a:prstGeom prst="rect">
            <a:avLst/>
          </a:prstGeom>
          <a:solidFill>
            <a:srgbClr val="3D85C6"/>
          </a:solidFill>
        </p:spPr>
        <p:txBody>
          <a:bodyPr/>
          <a:lstStyle>
            <a:lvl1pPr>
              <a:defRPr lang="nl-NL" sz="4000" dirty="0">
                <a:solidFill>
                  <a:schemeClr val="bg1"/>
                </a:solidFill>
                <a:latin typeface="Nunito" pitchFamily="2" charset="0"/>
              </a:defRPr>
            </a:lvl1pPr>
          </a:lstStyle>
          <a:p>
            <a:r>
              <a:rPr lang="nl-NL" dirty="0"/>
              <a:t>Titelstijl van model bewerken </a:t>
            </a:r>
          </a:p>
        </p:txBody>
      </p:sp>
      <p:sp>
        <p:nvSpPr>
          <p:cNvPr id="3" name="Tijdelijke aanduiding voor inhoud 2"/>
          <p:cNvSpPr>
            <a:spLocks noGrp="1"/>
          </p:cNvSpPr>
          <p:nvPr>
            <p:ph idx="1" hasCustomPrompt="1"/>
          </p:nvPr>
        </p:nvSpPr>
        <p:spPr>
          <a:xfrm>
            <a:off x="838201" y="1371600"/>
            <a:ext cx="4907692" cy="4584357"/>
          </a:xfrm>
          <a:prstGeom prst="rect">
            <a:avLst/>
          </a:prstGeom>
        </p:spPr>
        <p:txBody>
          <a:bodyPr/>
          <a:lstStyle>
            <a:lvl1pPr marL="228600" indent="-228600">
              <a:lnSpc>
                <a:spcPct val="100000"/>
              </a:lnSpc>
              <a:spcBef>
                <a:spcPts val="0"/>
              </a:spcBef>
              <a:buClr>
                <a:srgbClr val="0B9444"/>
              </a:buClr>
              <a:buSzPct val="120000"/>
              <a:buFontTx/>
              <a:buBlip>
                <a:blip r:embed="rId2"/>
              </a:buBlip>
              <a:defRPr b="0" baseline="0">
                <a:solidFill>
                  <a:schemeClr val="tx1"/>
                </a:solidFill>
                <a:latin typeface="Nunito" pitchFamily="2" charset="0"/>
                <a:cs typeface="Arial" panose="020B0604020202020204" pitchFamily="34" charset="0"/>
              </a:defRPr>
            </a:lvl1pPr>
            <a:lvl2pPr marL="685800" indent="-228600">
              <a:lnSpc>
                <a:spcPct val="100000"/>
              </a:lnSpc>
              <a:buClr>
                <a:srgbClr val="3D85C6"/>
              </a:buClr>
              <a:buFont typeface="Arial" panose="020B0604020202020204" pitchFamily="34" charset="0"/>
              <a:buChar char="•"/>
              <a:defRPr b="0">
                <a:solidFill>
                  <a:schemeClr val="tx1"/>
                </a:solidFill>
                <a:latin typeface="Nunito" pitchFamily="2" charset="0"/>
                <a:cs typeface="Arial" panose="020B0604020202020204" pitchFamily="34" charset="0"/>
              </a:defRPr>
            </a:lvl2pPr>
            <a:lvl3pPr marL="1143000" indent="-228600">
              <a:lnSpc>
                <a:spcPct val="100000"/>
              </a:lnSpc>
              <a:buClr>
                <a:srgbClr val="3D85C6"/>
              </a:buClr>
              <a:buFont typeface="Wingdings" panose="05000000000000000000" pitchFamily="2" charset="2"/>
              <a:buChar char="§"/>
              <a:defRPr b="0">
                <a:solidFill>
                  <a:schemeClr val="tx1"/>
                </a:solidFill>
                <a:latin typeface="Nunito" pitchFamily="2" charset="0"/>
                <a:cs typeface="Arial" panose="020B0604020202020204" pitchFamily="34" charset="0"/>
              </a:defRPr>
            </a:lvl3pPr>
            <a:lvl4pPr marL="1600200" indent="-228600">
              <a:lnSpc>
                <a:spcPct val="100000"/>
              </a:lnSpc>
              <a:buClr>
                <a:srgbClr val="3D85C6"/>
              </a:buClr>
              <a:buFont typeface="Arial" panose="020B0604020202020204" pitchFamily="34" charset="0"/>
              <a:buChar char="•"/>
              <a:defRPr b="0">
                <a:solidFill>
                  <a:schemeClr val="tx1"/>
                </a:solidFill>
                <a:latin typeface="Nunito" pitchFamily="2" charset="0"/>
                <a:cs typeface="Arial" panose="020B0604020202020204" pitchFamily="34" charset="0"/>
              </a:defRPr>
            </a:lvl4pPr>
            <a:lvl5pPr marL="2057400" indent="-228600">
              <a:lnSpc>
                <a:spcPct val="100000"/>
              </a:lnSpc>
              <a:buClr>
                <a:srgbClr val="3D85C6"/>
              </a:buClr>
              <a:buFont typeface="Wingdings" panose="05000000000000000000" pitchFamily="2" charset="2"/>
              <a:buChar char="§"/>
              <a:defRPr b="0">
                <a:solidFill>
                  <a:schemeClr val="tx1"/>
                </a:solidFill>
                <a:latin typeface="Nunito" pitchFamily="2" charset="0"/>
                <a:cs typeface="Arial" panose="020B0604020202020204" pitchFamily="34" charset="0"/>
              </a:defRPr>
            </a:lvl5pPr>
          </a:lstStyle>
          <a:p>
            <a:pPr lvl="0"/>
            <a:r>
              <a:rPr lang="nl-NL" dirty="0"/>
              <a:t> 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
        <p:nvSpPr>
          <p:cNvPr id="8" name="Tijdelijke aanduiding voor inhoud 2">
            <a:extLst>
              <a:ext uri="{FF2B5EF4-FFF2-40B4-BE49-F238E27FC236}">
                <a16:creationId xmlns:a16="http://schemas.microsoft.com/office/drawing/2014/main" id="{8B73BBDD-4F81-0A4C-85B8-940EE0151816}"/>
              </a:ext>
            </a:extLst>
          </p:cNvPr>
          <p:cNvSpPr>
            <a:spLocks noGrp="1"/>
          </p:cNvSpPr>
          <p:nvPr>
            <p:ph idx="13" hasCustomPrompt="1"/>
          </p:nvPr>
        </p:nvSpPr>
        <p:spPr>
          <a:xfrm>
            <a:off x="6095999" y="1371600"/>
            <a:ext cx="5257799" cy="4584357"/>
          </a:xfrm>
          <a:prstGeom prst="rect">
            <a:avLst/>
          </a:prstGeom>
        </p:spPr>
        <p:txBody>
          <a:bodyPr/>
          <a:lstStyle>
            <a:lvl1pPr marL="228600" indent="-228600">
              <a:lnSpc>
                <a:spcPct val="100000"/>
              </a:lnSpc>
              <a:buClr>
                <a:srgbClr val="0B9444"/>
              </a:buClr>
              <a:buSzPct val="120000"/>
              <a:buFontTx/>
              <a:buBlip>
                <a:blip r:embed="rId2"/>
              </a:buBlip>
              <a:defRPr b="0">
                <a:latin typeface="Nunito" pitchFamily="2" charset="0"/>
                <a:cs typeface="Arial" panose="020B0604020202020204" pitchFamily="34" charset="0"/>
              </a:defRPr>
            </a:lvl1pPr>
            <a:lvl2pPr marL="685800" indent="-228600">
              <a:lnSpc>
                <a:spcPct val="100000"/>
              </a:lnSpc>
              <a:buClr>
                <a:srgbClr val="3D85C6"/>
              </a:buClr>
              <a:buFont typeface="Arial" panose="020B0604020202020204" pitchFamily="34" charset="0"/>
              <a:buChar char="•"/>
              <a:defRPr b="0">
                <a:latin typeface="Nunito" pitchFamily="2" charset="0"/>
                <a:cs typeface="Arial" panose="020B0604020202020204" pitchFamily="34" charset="0"/>
              </a:defRPr>
            </a:lvl2pPr>
            <a:lvl3pPr marL="1143000" indent="-228600">
              <a:lnSpc>
                <a:spcPct val="100000"/>
              </a:lnSpc>
              <a:buClr>
                <a:srgbClr val="3D85C6"/>
              </a:buClr>
              <a:buFont typeface="Wingdings" panose="05000000000000000000" pitchFamily="2" charset="2"/>
              <a:buChar char="§"/>
              <a:defRPr b="0">
                <a:latin typeface="Nunito" pitchFamily="2" charset="0"/>
                <a:cs typeface="Arial" panose="020B0604020202020204" pitchFamily="34" charset="0"/>
              </a:defRPr>
            </a:lvl3pPr>
            <a:lvl4pPr marL="1600200" indent="-228600">
              <a:lnSpc>
                <a:spcPct val="100000"/>
              </a:lnSpc>
              <a:buClr>
                <a:srgbClr val="3D85C6"/>
              </a:buClr>
              <a:buFont typeface="Arial" panose="020B0604020202020204" pitchFamily="34" charset="0"/>
              <a:buChar char="•"/>
              <a:defRPr b="0">
                <a:latin typeface="Nunito" pitchFamily="2" charset="0"/>
                <a:cs typeface="Arial" panose="020B0604020202020204" pitchFamily="34" charset="0"/>
              </a:defRPr>
            </a:lvl4pPr>
            <a:lvl5pPr marL="2057400" indent="-228600">
              <a:lnSpc>
                <a:spcPct val="100000"/>
              </a:lnSpc>
              <a:buClr>
                <a:srgbClr val="3D85C6"/>
              </a:buClr>
              <a:buFont typeface="Wingdings" panose="05000000000000000000" pitchFamily="2" charset="2"/>
              <a:buChar char="§"/>
              <a:defRPr b="0">
                <a:latin typeface="Nunito" pitchFamily="2" charset="0"/>
                <a:cs typeface="Arial" panose="020B0604020202020204" pitchFamily="34" charset="0"/>
              </a:defRPr>
            </a:lvl5pPr>
          </a:lstStyle>
          <a:p>
            <a:pPr lvl="0"/>
            <a:r>
              <a:rPr lang="nl-NL" dirty="0"/>
              <a:t> 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1729420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5867888" cy="2852737"/>
          </a:xfrm>
          <a:prstGeom prst="rect">
            <a:avLst/>
          </a:prstGeom>
        </p:spPr>
        <p:txBody>
          <a:bodyPr anchor="b"/>
          <a:lstStyle>
            <a:lvl1pPr>
              <a:defRPr sz="6000">
                <a:latin typeface="Andale Mono" panose="020B0509000000000004" pitchFamily="49" charset="0"/>
                <a:cs typeface="Arial" panose="020B0604020202020204" pitchFamily="34" charset="0"/>
              </a:defRPr>
            </a:lvl1pPr>
          </a:lstStyle>
          <a:p>
            <a:r>
              <a:rPr lang="nl-NL" dirty="0"/>
              <a:t>Titelstijl van model bewerken</a:t>
            </a:r>
          </a:p>
        </p:txBody>
      </p:sp>
      <p:sp>
        <p:nvSpPr>
          <p:cNvPr id="3" name="Tijdelijke aanduiding voor tekst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Andale Mono" panose="020B0509000000000004" pitchFamily="49"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dirty="0"/>
              <a:t>Klik om de tekststijl van het model te bewerken</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2526023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nl-NL"/>
              <a:t>Titelstijl van model bewerken</a:t>
            </a:r>
          </a:p>
        </p:txBody>
      </p:sp>
      <p:sp>
        <p:nvSpPr>
          <p:cNvPr id="3" name="Tijdelijke aanduiding voor inhoud 2"/>
          <p:cNvSpPr>
            <a:spLocks noGrp="1"/>
          </p:cNvSpPr>
          <p:nvPr>
            <p:ph sz="half" idx="1"/>
          </p:nvPr>
        </p:nvSpPr>
        <p:spPr>
          <a:xfrm>
            <a:off x="838200" y="1825625"/>
            <a:ext cx="5181600" cy="4351338"/>
          </a:xfrm>
          <a:prstGeom prst="rect">
            <a:avLst/>
          </a:prstGeo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a:prstGeom prst="rect">
            <a:avLst/>
          </a:prstGeo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8AC636A-D555-824C-A5C1-5DA6A52CA0FE}" type="datetimeFigureOut">
              <a:rPr lang="nl-NL" smtClean="0"/>
              <a:t>28-10-2021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407296546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a:prstGeom prst="rect">
            <a:avLst/>
          </a:prstGeom>
        </p:spPr>
        <p:txBody>
          <a:bodyPr/>
          <a:lstStyle/>
          <a:p>
            <a:r>
              <a:rPr lang="nl-NL"/>
              <a:t>Titelstijl van model bewerken</a:t>
            </a:r>
          </a:p>
        </p:txBody>
      </p:sp>
      <p:sp>
        <p:nvSpPr>
          <p:cNvPr id="3" name="Tijdelijke aanduiding voor tekst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4" name="Tijdelijke aanduiding voor inhoud 3"/>
          <p:cNvSpPr>
            <a:spLocks noGrp="1"/>
          </p:cNvSpPr>
          <p:nvPr>
            <p:ph sz="half" idx="2"/>
          </p:nvPr>
        </p:nvSpPr>
        <p:spPr>
          <a:xfrm>
            <a:off x="839788" y="2505075"/>
            <a:ext cx="5157787" cy="3684588"/>
          </a:xfrm>
          <a:prstGeom prst="rect">
            <a:avLst/>
          </a:prstGeo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6" name="Tijdelijke aanduiding voor inhoud 5"/>
          <p:cNvSpPr>
            <a:spLocks noGrp="1"/>
          </p:cNvSpPr>
          <p:nvPr>
            <p:ph sz="quarter" idx="4"/>
          </p:nvPr>
        </p:nvSpPr>
        <p:spPr>
          <a:xfrm>
            <a:off x="6172200" y="2505075"/>
            <a:ext cx="5183188" cy="3684588"/>
          </a:xfrm>
          <a:prstGeom prst="rect">
            <a:avLst/>
          </a:prstGeo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8AC636A-D555-824C-A5C1-5DA6A52CA0FE}" type="datetimeFigureOut">
              <a:rPr lang="nl-NL" smtClean="0"/>
              <a:t>28-10-2021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2823253505"/>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nl-NL"/>
              <a:t>Titelstijl van model bewerken</a:t>
            </a:r>
          </a:p>
        </p:txBody>
      </p:sp>
      <p:sp>
        <p:nvSpPr>
          <p:cNvPr id="3" name="Tijdelijke aanduiding voor datum 2"/>
          <p:cNvSpPr>
            <a:spLocks noGrp="1"/>
          </p:cNvSpPr>
          <p:nvPr>
            <p:ph type="dt" sz="half" idx="10"/>
          </p:nvPr>
        </p:nvSpPr>
        <p:spPr/>
        <p:txBody>
          <a:bodyPr/>
          <a:lstStyle/>
          <a:p>
            <a:fld id="{B8AC636A-D555-824C-A5C1-5DA6A52CA0FE}" type="datetimeFigureOut">
              <a:rPr lang="nl-NL" smtClean="0"/>
              <a:t>28-10-2021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20095866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g">
    <p:bg>
      <p:bgPr>
        <a:solidFill>
          <a:schemeClr val="bg1"/>
        </a:solidFill>
        <a:effectLst/>
      </p:bgPr>
    </p:b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8AC636A-D555-824C-A5C1-5DA6A52CA0FE}" type="datetimeFigureOut">
              <a:rPr lang="nl-NL" smtClean="0"/>
              <a:t>28-10-2021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134017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38200" y="290145"/>
            <a:ext cx="10515600" cy="782517"/>
          </a:xfrm>
          <a:prstGeom prst="rect">
            <a:avLst/>
          </a:prstGeom>
          <a:solidFill>
            <a:srgbClr val="3D85C6"/>
          </a:solidFill>
        </p:spPr>
        <p:txBody>
          <a:bodyPr/>
          <a:lstStyle>
            <a:lvl1pPr algn="l">
              <a:defRPr lang="nl-NL" sz="4000" b="1" baseline="0" dirty="0">
                <a:solidFill>
                  <a:schemeClr val="bg1"/>
                </a:solidFill>
                <a:latin typeface="Nunito" pitchFamily="2" charset="0"/>
              </a:defRPr>
            </a:lvl1pPr>
          </a:lstStyle>
          <a:p>
            <a:br>
              <a:rPr lang="nl-NL" sz="200" dirty="0"/>
            </a:br>
            <a:br>
              <a:rPr lang="nl-NL" sz="200" dirty="0"/>
            </a:br>
            <a:br>
              <a:rPr lang="nl-NL" sz="200" dirty="0"/>
            </a:br>
            <a:r>
              <a:rPr lang="nl-NL" dirty="0"/>
              <a:t>Titelstijl van tekstmodel bewerken </a:t>
            </a:r>
          </a:p>
        </p:txBody>
      </p:sp>
      <p:sp>
        <p:nvSpPr>
          <p:cNvPr id="3" name="Tijdelijke aanduiding voor inhoud 2"/>
          <p:cNvSpPr>
            <a:spLocks noGrp="1"/>
          </p:cNvSpPr>
          <p:nvPr>
            <p:ph idx="1" hasCustomPrompt="1"/>
          </p:nvPr>
        </p:nvSpPr>
        <p:spPr>
          <a:xfrm>
            <a:off x="838200" y="1169377"/>
            <a:ext cx="10515600" cy="4786581"/>
          </a:xfrm>
          <a:prstGeom prst="rect">
            <a:avLst/>
          </a:prstGeom>
        </p:spPr>
        <p:txBody>
          <a:bodyPr/>
          <a:lstStyle>
            <a:lvl1pPr marL="228600" indent="-228600">
              <a:lnSpc>
                <a:spcPct val="100000"/>
              </a:lnSpc>
              <a:spcBef>
                <a:spcPts val="0"/>
              </a:spcBef>
              <a:buClr>
                <a:srgbClr val="0B9444"/>
              </a:buClr>
              <a:buSzPct val="120000"/>
              <a:buFontTx/>
              <a:buBlip>
                <a:blip r:embed="rId2"/>
              </a:buBlip>
              <a:defRPr b="0">
                <a:latin typeface="Nunito" pitchFamily="2" charset="0"/>
                <a:cs typeface="Arial" panose="020B0604020202020204" pitchFamily="34" charset="0"/>
              </a:defRPr>
            </a:lvl1pPr>
            <a:lvl2pPr marL="685800" indent="-228600">
              <a:lnSpc>
                <a:spcPct val="120000"/>
              </a:lnSpc>
              <a:spcBef>
                <a:spcPts val="0"/>
              </a:spcBef>
              <a:buClr>
                <a:srgbClr val="3D85C6"/>
              </a:buClr>
              <a:buFont typeface="Arial" panose="020B0604020202020204" pitchFamily="34" charset="0"/>
              <a:buChar char="•"/>
              <a:defRPr b="0">
                <a:latin typeface="Nunito" pitchFamily="2" charset="0"/>
                <a:cs typeface="Arial" panose="020B0604020202020204" pitchFamily="34" charset="0"/>
              </a:defRPr>
            </a:lvl2pPr>
            <a:lvl3pPr marL="1143000" indent="-228600">
              <a:lnSpc>
                <a:spcPct val="120000"/>
              </a:lnSpc>
              <a:spcBef>
                <a:spcPts val="0"/>
              </a:spcBef>
              <a:buClr>
                <a:srgbClr val="3D85C6"/>
              </a:buClr>
              <a:buFont typeface="Wingdings" panose="05000000000000000000" pitchFamily="2" charset="2"/>
              <a:buChar char="§"/>
              <a:defRPr b="0">
                <a:latin typeface="Nunito" pitchFamily="2" charset="0"/>
                <a:cs typeface="Arial" panose="020B0604020202020204" pitchFamily="34" charset="0"/>
              </a:defRPr>
            </a:lvl3pPr>
            <a:lvl4pPr marL="1600200" indent="-228600">
              <a:lnSpc>
                <a:spcPct val="120000"/>
              </a:lnSpc>
              <a:spcBef>
                <a:spcPts val="0"/>
              </a:spcBef>
              <a:buClr>
                <a:srgbClr val="3D85C6"/>
              </a:buClr>
              <a:buFont typeface="Arial" panose="020B0604020202020204" pitchFamily="34" charset="0"/>
              <a:buChar char="•"/>
              <a:defRPr b="0">
                <a:latin typeface="Nunito" pitchFamily="2" charset="0"/>
                <a:cs typeface="Arial" panose="020B0604020202020204" pitchFamily="34" charset="0"/>
              </a:defRPr>
            </a:lvl4pPr>
            <a:lvl5pPr marL="2057400" indent="-228600">
              <a:lnSpc>
                <a:spcPct val="120000"/>
              </a:lnSpc>
              <a:spcBef>
                <a:spcPts val="0"/>
              </a:spcBef>
              <a:buClr>
                <a:srgbClr val="3D85C6"/>
              </a:buClr>
              <a:buFont typeface="Wingdings" panose="05000000000000000000" pitchFamily="2" charset="2"/>
              <a:buChar char="§"/>
              <a:defRPr b="0">
                <a:latin typeface="Nunito" pitchFamily="2" charset="0"/>
                <a:cs typeface="Arial" panose="020B0604020202020204" pitchFamily="34" charset="0"/>
              </a:defRPr>
            </a:lvl5pPr>
          </a:lstStyle>
          <a:p>
            <a:pPr lvl="0"/>
            <a:r>
              <a:rPr lang="nl-NL" dirty="0"/>
              <a:t> Klik om de tekststijl van het model te bewerken en testen en testen en testen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21373359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3200"/>
            </a:lvl1pPr>
          </a:lstStyle>
          <a:p>
            <a:r>
              <a:rPr lang="nl-NL"/>
              <a:t>Titelstijl van model bewerken</a:t>
            </a:r>
          </a:p>
        </p:txBody>
      </p:sp>
      <p:sp>
        <p:nvSpPr>
          <p:cNvPr id="3" name="Tijdelijke aanduiding voor afbeelding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B8AC636A-D555-824C-A5C1-5DA6A52CA0FE}" type="datetimeFigureOut">
              <a:rPr lang="nl-NL" smtClean="0"/>
              <a:t>28-10-2021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34349862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nl-NL"/>
              <a:t>Titelstijl van model bewerken</a:t>
            </a:r>
          </a:p>
        </p:txBody>
      </p:sp>
      <p:sp>
        <p:nvSpPr>
          <p:cNvPr id="3" name="Tijdelijke aanduiding voor verticale tekst 2"/>
          <p:cNvSpPr>
            <a:spLocks noGrp="1"/>
          </p:cNvSpPr>
          <p:nvPr>
            <p:ph type="body" orient="vert" idx="1"/>
          </p:nvPr>
        </p:nvSpPr>
        <p:spPr>
          <a:xfrm>
            <a:off x="838200" y="1825625"/>
            <a:ext cx="10515600" cy="4351338"/>
          </a:xfrm>
          <a:prstGeom prst="rect">
            <a:avLst/>
          </a:prstGeo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517336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a:prstGeom prst="rect">
            <a:avLst/>
          </a:prstGeom>
        </p:spPr>
        <p:txBody>
          <a:bodyPr vert="eaVert"/>
          <a:lstStyle/>
          <a:p>
            <a:r>
              <a:rPr lang="nl-NL"/>
              <a:t>Titelstijl van model bewerken</a:t>
            </a:r>
          </a:p>
        </p:txBody>
      </p:sp>
      <p:sp>
        <p:nvSpPr>
          <p:cNvPr id="3" name="Tijdelijke aanduiding voor verticale tekst 2"/>
          <p:cNvSpPr>
            <a:spLocks noGrp="1"/>
          </p:cNvSpPr>
          <p:nvPr>
            <p:ph type="body" orient="vert" idx="1"/>
          </p:nvPr>
        </p:nvSpPr>
        <p:spPr>
          <a:xfrm>
            <a:off x="838200" y="365125"/>
            <a:ext cx="7734300" cy="5811838"/>
          </a:xfrm>
          <a:prstGeom prst="rect">
            <a:avLst/>
          </a:prstGeo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2800669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38200" y="365126"/>
            <a:ext cx="10515597" cy="804252"/>
          </a:xfrm>
          <a:prstGeom prst="rect">
            <a:avLst/>
          </a:prstGeom>
          <a:solidFill>
            <a:srgbClr val="3D85C6"/>
          </a:solidFill>
        </p:spPr>
        <p:txBody>
          <a:bodyPr/>
          <a:lstStyle>
            <a:lvl1pPr>
              <a:defRPr lang="nl-NL" sz="4000" dirty="0">
                <a:solidFill>
                  <a:schemeClr val="bg1"/>
                </a:solidFill>
                <a:latin typeface="Nunito" pitchFamily="2" charset="0"/>
              </a:defRPr>
            </a:lvl1pPr>
          </a:lstStyle>
          <a:p>
            <a:r>
              <a:rPr lang="nl-NL" dirty="0"/>
              <a:t>Titelstijl van model bewerken </a:t>
            </a:r>
          </a:p>
        </p:txBody>
      </p:sp>
      <p:sp>
        <p:nvSpPr>
          <p:cNvPr id="3" name="Tijdelijke aanduiding voor inhoud 2"/>
          <p:cNvSpPr>
            <a:spLocks noGrp="1"/>
          </p:cNvSpPr>
          <p:nvPr>
            <p:ph idx="1" hasCustomPrompt="1"/>
          </p:nvPr>
        </p:nvSpPr>
        <p:spPr>
          <a:xfrm>
            <a:off x="838201" y="1371600"/>
            <a:ext cx="4907692" cy="4584357"/>
          </a:xfrm>
          <a:prstGeom prst="rect">
            <a:avLst/>
          </a:prstGeom>
        </p:spPr>
        <p:txBody>
          <a:bodyPr/>
          <a:lstStyle>
            <a:lvl1pPr marL="228600" indent="-228600">
              <a:lnSpc>
                <a:spcPct val="100000"/>
              </a:lnSpc>
              <a:spcBef>
                <a:spcPts val="0"/>
              </a:spcBef>
              <a:buClr>
                <a:srgbClr val="0B9444"/>
              </a:buClr>
              <a:buSzPct val="120000"/>
              <a:buFontTx/>
              <a:buBlip>
                <a:blip r:embed="rId2"/>
              </a:buBlip>
              <a:defRPr b="0" baseline="0">
                <a:solidFill>
                  <a:schemeClr val="tx1"/>
                </a:solidFill>
                <a:latin typeface="Nunito" pitchFamily="2" charset="0"/>
                <a:cs typeface="Arial" panose="020B0604020202020204" pitchFamily="34" charset="0"/>
              </a:defRPr>
            </a:lvl1pPr>
            <a:lvl2pPr marL="685800" indent="-228600">
              <a:lnSpc>
                <a:spcPct val="100000"/>
              </a:lnSpc>
              <a:buClr>
                <a:srgbClr val="3D85C6"/>
              </a:buClr>
              <a:buFont typeface="Arial" panose="020B0604020202020204" pitchFamily="34" charset="0"/>
              <a:buChar char="•"/>
              <a:defRPr b="0">
                <a:solidFill>
                  <a:schemeClr val="tx1"/>
                </a:solidFill>
                <a:latin typeface="Nunito" pitchFamily="2" charset="0"/>
                <a:cs typeface="Arial" panose="020B0604020202020204" pitchFamily="34" charset="0"/>
              </a:defRPr>
            </a:lvl2pPr>
            <a:lvl3pPr marL="1143000" indent="-228600">
              <a:lnSpc>
                <a:spcPct val="100000"/>
              </a:lnSpc>
              <a:buClr>
                <a:srgbClr val="3D85C6"/>
              </a:buClr>
              <a:buFont typeface="Wingdings" panose="05000000000000000000" pitchFamily="2" charset="2"/>
              <a:buChar char="§"/>
              <a:defRPr b="0">
                <a:solidFill>
                  <a:schemeClr val="tx1"/>
                </a:solidFill>
                <a:latin typeface="Nunito" pitchFamily="2" charset="0"/>
                <a:cs typeface="Arial" panose="020B0604020202020204" pitchFamily="34" charset="0"/>
              </a:defRPr>
            </a:lvl3pPr>
            <a:lvl4pPr marL="1600200" indent="-228600">
              <a:lnSpc>
                <a:spcPct val="100000"/>
              </a:lnSpc>
              <a:buClr>
                <a:srgbClr val="3D85C6"/>
              </a:buClr>
              <a:buFont typeface="Arial" panose="020B0604020202020204" pitchFamily="34" charset="0"/>
              <a:buChar char="•"/>
              <a:defRPr b="0">
                <a:solidFill>
                  <a:schemeClr val="tx1"/>
                </a:solidFill>
                <a:latin typeface="Nunito" pitchFamily="2" charset="0"/>
                <a:cs typeface="Arial" panose="020B0604020202020204" pitchFamily="34" charset="0"/>
              </a:defRPr>
            </a:lvl4pPr>
            <a:lvl5pPr marL="2057400" indent="-228600">
              <a:lnSpc>
                <a:spcPct val="100000"/>
              </a:lnSpc>
              <a:buClr>
                <a:srgbClr val="3D85C6"/>
              </a:buClr>
              <a:buFont typeface="Wingdings" panose="05000000000000000000" pitchFamily="2" charset="2"/>
              <a:buChar char="§"/>
              <a:defRPr b="0">
                <a:solidFill>
                  <a:schemeClr val="tx1"/>
                </a:solidFill>
                <a:latin typeface="Nunito" pitchFamily="2" charset="0"/>
                <a:cs typeface="Arial" panose="020B0604020202020204" pitchFamily="34" charset="0"/>
              </a:defRPr>
            </a:lvl5pPr>
          </a:lstStyle>
          <a:p>
            <a:pPr lvl="0"/>
            <a:r>
              <a:rPr lang="nl-NL" dirty="0"/>
              <a:t> 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
        <p:nvSpPr>
          <p:cNvPr id="8" name="Tijdelijke aanduiding voor inhoud 2">
            <a:extLst>
              <a:ext uri="{FF2B5EF4-FFF2-40B4-BE49-F238E27FC236}">
                <a16:creationId xmlns:a16="http://schemas.microsoft.com/office/drawing/2014/main" id="{8B73BBDD-4F81-0A4C-85B8-940EE0151816}"/>
              </a:ext>
            </a:extLst>
          </p:cNvPr>
          <p:cNvSpPr>
            <a:spLocks noGrp="1"/>
          </p:cNvSpPr>
          <p:nvPr>
            <p:ph idx="13" hasCustomPrompt="1"/>
          </p:nvPr>
        </p:nvSpPr>
        <p:spPr>
          <a:xfrm>
            <a:off x="6095999" y="1371600"/>
            <a:ext cx="5257799" cy="4584357"/>
          </a:xfrm>
          <a:prstGeom prst="rect">
            <a:avLst/>
          </a:prstGeom>
        </p:spPr>
        <p:txBody>
          <a:bodyPr/>
          <a:lstStyle>
            <a:lvl1pPr marL="228600" indent="-228600">
              <a:lnSpc>
                <a:spcPct val="100000"/>
              </a:lnSpc>
              <a:buClr>
                <a:srgbClr val="0B9444"/>
              </a:buClr>
              <a:buSzPct val="120000"/>
              <a:buFontTx/>
              <a:buBlip>
                <a:blip r:embed="rId2"/>
              </a:buBlip>
              <a:defRPr b="0">
                <a:latin typeface="Nunito" pitchFamily="2" charset="0"/>
                <a:cs typeface="Arial" panose="020B0604020202020204" pitchFamily="34" charset="0"/>
              </a:defRPr>
            </a:lvl1pPr>
            <a:lvl2pPr marL="685800" indent="-228600">
              <a:lnSpc>
                <a:spcPct val="100000"/>
              </a:lnSpc>
              <a:buClr>
                <a:srgbClr val="3D85C6"/>
              </a:buClr>
              <a:buFont typeface="Arial" panose="020B0604020202020204" pitchFamily="34" charset="0"/>
              <a:buChar char="•"/>
              <a:defRPr b="0">
                <a:latin typeface="Nunito" pitchFamily="2" charset="0"/>
                <a:cs typeface="Arial" panose="020B0604020202020204" pitchFamily="34" charset="0"/>
              </a:defRPr>
            </a:lvl2pPr>
            <a:lvl3pPr marL="1143000" indent="-228600">
              <a:lnSpc>
                <a:spcPct val="100000"/>
              </a:lnSpc>
              <a:buClr>
                <a:srgbClr val="3D85C6"/>
              </a:buClr>
              <a:buFont typeface="Wingdings" panose="05000000000000000000" pitchFamily="2" charset="2"/>
              <a:buChar char="§"/>
              <a:defRPr b="0">
                <a:latin typeface="Nunito" pitchFamily="2" charset="0"/>
                <a:cs typeface="Arial" panose="020B0604020202020204" pitchFamily="34" charset="0"/>
              </a:defRPr>
            </a:lvl3pPr>
            <a:lvl4pPr marL="1600200" indent="-228600">
              <a:lnSpc>
                <a:spcPct val="100000"/>
              </a:lnSpc>
              <a:buClr>
                <a:srgbClr val="3D85C6"/>
              </a:buClr>
              <a:buFont typeface="Arial" panose="020B0604020202020204" pitchFamily="34" charset="0"/>
              <a:buChar char="•"/>
              <a:defRPr b="0">
                <a:latin typeface="Nunito" pitchFamily="2" charset="0"/>
                <a:cs typeface="Arial" panose="020B0604020202020204" pitchFamily="34" charset="0"/>
              </a:defRPr>
            </a:lvl4pPr>
            <a:lvl5pPr marL="2057400" indent="-228600">
              <a:lnSpc>
                <a:spcPct val="100000"/>
              </a:lnSpc>
              <a:buClr>
                <a:srgbClr val="3D85C6"/>
              </a:buClr>
              <a:buFont typeface="Wingdings" panose="05000000000000000000" pitchFamily="2" charset="2"/>
              <a:buChar char="§"/>
              <a:defRPr b="0">
                <a:latin typeface="Nunito" pitchFamily="2" charset="0"/>
                <a:cs typeface="Arial" panose="020B0604020202020204" pitchFamily="34" charset="0"/>
              </a:defRPr>
            </a:lvl5pPr>
          </a:lstStyle>
          <a:p>
            <a:pPr lvl="0"/>
            <a:r>
              <a:rPr lang="nl-NL" dirty="0"/>
              <a:t> 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874574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5867888" cy="2852737"/>
          </a:xfrm>
          <a:prstGeom prst="rect">
            <a:avLst/>
          </a:prstGeom>
        </p:spPr>
        <p:txBody>
          <a:bodyPr anchor="b"/>
          <a:lstStyle>
            <a:lvl1pPr>
              <a:defRPr sz="6000">
                <a:latin typeface="Andale Mono" panose="020B0509000000000004" pitchFamily="49" charset="0"/>
                <a:cs typeface="Arial" panose="020B0604020202020204" pitchFamily="34" charset="0"/>
              </a:defRPr>
            </a:lvl1pPr>
          </a:lstStyle>
          <a:p>
            <a:r>
              <a:rPr lang="nl-NL" dirty="0"/>
              <a:t>Titelstijl van model bewerken</a:t>
            </a:r>
          </a:p>
        </p:txBody>
      </p:sp>
      <p:sp>
        <p:nvSpPr>
          <p:cNvPr id="3" name="Tijdelijke aanduiding voor tekst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Andale Mono" panose="020B0509000000000004" pitchFamily="49"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dirty="0"/>
              <a:t>Klik om de tekststijl van het model te bewerken</a:t>
            </a:r>
          </a:p>
        </p:txBody>
      </p:sp>
      <p:sp>
        <p:nvSpPr>
          <p:cNvPr id="4" name="Tijdelijke aanduiding voor datum 3"/>
          <p:cNvSpPr>
            <a:spLocks noGrp="1"/>
          </p:cNvSpPr>
          <p:nvPr>
            <p:ph type="dt" sz="half" idx="10"/>
          </p:nvPr>
        </p:nvSpPr>
        <p:spPr/>
        <p:txBody>
          <a:body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1805104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nl-NL"/>
              <a:t>Titelstijl van model bewerken</a:t>
            </a:r>
          </a:p>
        </p:txBody>
      </p:sp>
      <p:sp>
        <p:nvSpPr>
          <p:cNvPr id="3" name="Tijdelijke aanduiding voor inhoud 2"/>
          <p:cNvSpPr>
            <a:spLocks noGrp="1"/>
          </p:cNvSpPr>
          <p:nvPr>
            <p:ph sz="half" idx="1"/>
          </p:nvPr>
        </p:nvSpPr>
        <p:spPr>
          <a:xfrm>
            <a:off x="838200" y="1825625"/>
            <a:ext cx="5181600" cy="4351338"/>
          </a:xfrm>
          <a:prstGeom prst="rect">
            <a:avLst/>
          </a:prstGeo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a:prstGeom prst="rect">
            <a:avLst/>
          </a:prstGeo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8AC636A-D555-824C-A5C1-5DA6A52CA0FE}" type="datetimeFigureOut">
              <a:rPr lang="nl-NL" smtClean="0"/>
              <a:t>28-10-2021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628281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a:prstGeom prst="rect">
            <a:avLst/>
          </a:prstGeom>
        </p:spPr>
        <p:txBody>
          <a:bodyPr/>
          <a:lstStyle/>
          <a:p>
            <a:r>
              <a:rPr lang="nl-NL"/>
              <a:t>Titelstijl van model bewerken</a:t>
            </a:r>
          </a:p>
        </p:txBody>
      </p:sp>
      <p:sp>
        <p:nvSpPr>
          <p:cNvPr id="3" name="Tijdelijke aanduiding voor tekst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4" name="Tijdelijke aanduiding voor inhoud 3"/>
          <p:cNvSpPr>
            <a:spLocks noGrp="1"/>
          </p:cNvSpPr>
          <p:nvPr>
            <p:ph sz="half" idx="2"/>
          </p:nvPr>
        </p:nvSpPr>
        <p:spPr>
          <a:xfrm>
            <a:off x="839788" y="2505075"/>
            <a:ext cx="5157787" cy="3684588"/>
          </a:xfrm>
          <a:prstGeom prst="rect">
            <a:avLst/>
          </a:prstGeo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6" name="Tijdelijke aanduiding voor inhoud 5"/>
          <p:cNvSpPr>
            <a:spLocks noGrp="1"/>
          </p:cNvSpPr>
          <p:nvPr>
            <p:ph sz="quarter" idx="4"/>
          </p:nvPr>
        </p:nvSpPr>
        <p:spPr>
          <a:xfrm>
            <a:off x="6172200" y="2505075"/>
            <a:ext cx="5183188" cy="3684588"/>
          </a:xfrm>
          <a:prstGeom prst="rect">
            <a:avLst/>
          </a:prstGeo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8AC636A-D555-824C-A5C1-5DA6A52CA0FE}" type="datetimeFigureOut">
              <a:rPr lang="nl-NL" smtClean="0"/>
              <a:t>28-10-2021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443482892"/>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nl-NL"/>
              <a:t>Titelstijl van model bewerken</a:t>
            </a:r>
          </a:p>
        </p:txBody>
      </p:sp>
      <p:sp>
        <p:nvSpPr>
          <p:cNvPr id="3" name="Tijdelijke aanduiding voor datum 2"/>
          <p:cNvSpPr>
            <a:spLocks noGrp="1"/>
          </p:cNvSpPr>
          <p:nvPr>
            <p:ph type="dt" sz="half" idx="10"/>
          </p:nvPr>
        </p:nvSpPr>
        <p:spPr/>
        <p:txBody>
          <a:bodyPr/>
          <a:lstStyle/>
          <a:p>
            <a:fld id="{B8AC636A-D555-824C-A5C1-5DA6A52CA0FE}" type="datetimeFigureOut">
              <a:rPr lang="nl-NL" smtClean="0"/>
              <a:t>28-10-2021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934695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bg>
      <p:bgPr>
        <a:solidFill>
          <a:schemeClr val="bg1"/>
        </a:solidFill>
        <a:effectLst/>
      </p:bgPr>
    </p:b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8AC636A-D555-824C-A5C1-5DA6A52CA0FE}" type="datetimeFigureOut">
              <a:rPr lang="nl-NL" smtClean="0"/>
              <a:t>28-10-2021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1774922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3200"/>
            </a:lvl1pPr>
          </a:lstStyle>
          <a:p>
            <a:r>
              <a:rPr lang="nl-NL"/>
              <a:t>Titelstijl van model bewerken</a:t>
            </a:r>
          </a:p>
        </p:txBody>
      </p:sp>
      <p:sp>
        <p:nvSpPr>
          <p:cNvPr id="3" name="Tijdelijke aanduiding voor afbeelding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B8AC636A-D555-824C-A5C1-5DA6A52CA0FE}" type="datetimeFigureOut">
              <a:rPr lang="nl-NL" smtClean="0"/>
              <a:t>28-10-2021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F2DDB83-5035-B944-9705-1BF2B551DA75}" type="slidenum">
              <a:rPr lang="nl-NL" smtClean="0"/>
              <a:t>‹nr.›</a:t>
            </a:fld>
            <a:endParaRPr lang="nl-NL"/>
          </a:p>
        </p:txBody>
      </p:sp>
    </p:spTree>
    <p:extLst>
      <p:ext uri="{BB962C8B-B14F-4D97-AF65-F5344CB8AC3E}">
        <p14:creationId xmlns:p14="http://schemas.microsoft.com/office/powerpoint/2010/main" val="1029344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547A6DE3-D197-4E7E-A1D9-171369296075}"/>
              </a:ext>
            </a:extLst>
          </p:cNvPr>
          <p:cNvSpPr/>
          <p:nvPr userDrawn="1"/>
        </p:nvSpPr>
        <p:spPr>
          <a:xfrm>
            <a:off x="0" y="0"/>
            <a:ext cx="12192000" cy="6858000"/>
          </a:xfrm>
          <a:prstGeom prst="rect">
            <a:avLst/>
          </a:prstGeom>
          <a:solidFill>
            <a:srgbClr val="3D85C6"/>
          </a:solidFill>
          <a:ln>
            <a:solidFill>
              <a:srgbClr val="3D8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dirty="0"/>
              <a:t>Titelstijl van model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2DDB83-5035-B944-9705-1BF2B551DA75}" type="slidenum">
              <a:rPr lang="nl-NL" smtClean="0"/>
              <a:t>‹nr.›</a:t>
            </a:fld>
            <a:endParaRPr lang="nl-NL"/>
          </a:p>
        </p:txBody>
      </p:sp>
      <p:sp>
        <p:nvSpPr>
          <p:cNvPr id="8" name="Afgeronde rechthoek 7">
            <a:extLst>
              <a:ext uri="{FF2B5EF4-FFF2-40B4-BE49-F238E27FC236}">
                <a16:creationId xmlns:a16="http://schemas.microsoft.com/office/drawing/2014/main" id="{8324E92E-10F3-6E44-A964-B308856F0848}"/>
              </a:ext>
            </a:extLst>
          </p:cNvPr>
          <p:cNvSpPr/>
          <p:nvPr userDrawn="1"/>
        </p:nvSpPr>
        <p:spPr>
          <a:xfrm>
            <a:off x="103909" y="136525"/>
            <a:ext cx="11984182" cy="6584950"/>
          </a:xfrm>
          <a:prstGeom prst="roundRect">
            <a:avLst>
              <a:gd name="adj" fmla="val 1068"/>
            </a:avLst>
          </a:prstGeom>
          <a:solidFill>
            <a:schemeClr val="bg1"/>
          </a:solidFill>
          <a:ln w="3492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nl-BE"/>
          </a:p>
        </p:txBody>
      </p:sp>
      <p:pic>
        <p:nvPicPr>
          <p:cNvPr id="10" name="Afbeelding 9">
            <a:extLst>
              <a:ext uri="{FF2B5EF4-FFF2-40B4-BE49-F238E27FC236}">
                <a16:creationId xmlns:a16="http://schemas.microsoft.com/office/drawing/2014/main" id="{878E44A5-61FD-4894-899C-83E57805FD23}"/>
              </a:ext>
            </a:extLst>
          </p:cNvPr>
          <p:cNvPicPr>
            <a:picLocks noChangeAspect="1"/>
          </p:cNvPicPr>
          <p:nvPr userDrawn="1"/>
        </p:nvPicPr>
        <p:blipFill>
          <a:blip r:embed="rId13" cstate="screen">
            <a:extLst>
              <a:ext uri="{28A0092B-C50C-407E-A947-70E740481C1C}">
                <a14:useLocalDpi xmlns:a14="http://schemas.microsoft.com/office/drawing/2010/main" val="0"/>
              </a:ext>
            </a:extLst>
          </a:blip>
          <a:stretch>
            <a:fillRect/>
          </a:stretch>
        </p:blipFill>
        <p:spPr>
          <a:xfrm>
            <a:off x="11496634" y="6039293"/>
            <a:ext cx="496152" cy="651200"/>
          </a:xfrm>
          <a:prstGeom prst="rect">
            <a:avLst/>
          </a:prstGeom>
        </p:spPr>
      </p:pic>
    </p:spTree>
    <p:extLst>
      <p:ext uri="{BB962C8B-B14F-4D97-AF65-F5344CB8AC3E}">
        <p14:creationId xmlns:p14="http://schemas.microsoft.com/office/powerpoint/2010/main" val="4298010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710" r:id="rId3"/>
    <p:sldLayoutId id="2147483687" r:id="rId4"/>
    <p:sldLayoutId id="2147483688" r:id="rId5"/>
    <p:sldLayoutId id="2147483689" r:id="rId6"/>
    <p:sldLayoutId id="2147483690" r:id="rId7"/>
    <p:sldLayoutId id="2147483691"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Rockwell" panose="02060603020205020403" pitchFamily="18"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547A6DE3-D197-4E7E-A1D9-171369296075}"/>
              </a:ext>
            </a:extLst>
          </p:cNvPr>
          <p:cNvSpPr/>
          <p:nvPr userDrawn="1"/>
        </p:nvSpPr>
        <p:spPr>
          <a:xfrm>
            <a:off x="0" y="0"/>
            <a:ext cx="12192000" cy="6858000"/>
          </a:xfrm>
          <a:prstGeom prst="rect">
            <a:avLst/>
          </a:prstGeom>
          <a:solidFill>
            <a:srgbClr val="3D85C6"/>
          </a:solidFill>
          <a:ln>
            <a:solidFill>
              <a:srgbClr val="3D8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dirty="0"/>
              <a:t>Titelstijl van model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AC636A-D555-824C-A5C1-5DA6A52CA0FE}" type="datetimeFigureOut">
              <a:rPr lang="nl-NL" smtClean="0"/>
              <a:t>28-10-2021</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2DDB83-5035-B944-9705-1BF2B551DA75}" type="slidenum">
              <a:rPr lang="nl-NL" smtClean="0"/>
              <a:t>‹nr.›</a:t>
            </a:fld>
            <a:endParaRPr lang="nl-NL"/>
          </a:p>
        </p:txBody>
      </p:sp>
      <p:sp>
        <p:nvSpPr>
          <p:cNvPr id="8" name="Afgeronde rechthoek 7">
            <a:extLst>
              <a:ext uri="{FF2B5EF4-FFF2-40B4-BE49-F238E27FC236}">
                <a16:creationId xmlns:a16="http://schemas.microsoft.com/office/drawing/2014/main" id="{8324E92E-10F3-6E44-A964-B308856F0848}"/>
              </a:ext>
            </a:extLst>
          </p:cNvPr>
          <p:cNvSpPr/>
          <p:nvPr userDrawn="1"/>
        </p:nvSpPr>
        <p:spPr>
          <a:xfrm>
            <a:off x="103909" y="136525"/>
            <a:ext cx="11984182" cy="6584950"/>
          </a:xfrm>
          <a:prstGeom prst="roundRect">
            <a:avLst>
              <a:gd name="adj" fmla="val 1068"/>
            </a:avLst>
          </a:prstGeom>
          <a:solidFill>
            <a:schemeClr val="bg1"/>
          </a:solidFill>
          <a:ln w="3492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nl-BE"/>
          </a:p>
        </p:txBody>
      </p:sp>
      <p:pic>
        <p:nvPicPr>
          <p:cNvPr id="10" name="Afbeelding 9">
            <a:extLst>
              <a:ext uri="{FF2B5EF4-FFF2-40B4-BE49-F238E27FC236}">
                <a16:creationId xmlns:a16="http://schemas.microsoft.com/office/drawing/2014/main" id="{878E44A5-61FD-4894-899C-83E57805FD23}"/>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222757" y="5679830"/>
            <a:ext cx="770029" cy="1010663"/>
          </a:xfrm>
          <a:prstGeom prst="rect">
            <a:avLst/>
          </a:prstGeom>
        </p:spPr>
      </p:pic>
    </p:spTree>
    <p:extLst>
      <p:ext uri="{BB962C8B-B14F-4D97-AF65-F5344CB8AC3E}">
        <p14:creationId xmlns:p14="http://schemas.microsoft.com/office/powerpoint/2010/main" val="298436560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defTabSz="914400" rtl="0" eaLnBrk="1" latinLnBrk="0" hangingPunct="1">
        <a:lnSpc>
          <a:spcPct val="90000"/>
        </a:lnSpc>
        <a:spcBef>
          <a:spcPct val="0"/>
        </a:spcBef>
        <a:buNone/>
        <a:defRPr sz="4400" kern="1200">
          <a:solidFill>
            <a:schemeClr val="tx1"/>
          </a:solidFill>
          <a:latin typeface="Rockwell" panose="02060603020205020403" pitchFamily="18"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jpg"/><Relationship Id="rId4" Type="http://schemas.openxmlformats.org/officeDocument/2006/relationships/image" Target="../media/image23.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benoveren.fluvius.be/raamisolatie-berekenen"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benoveren.fluvius.be/raamisolatie-berekenen"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B6DD1D-1F9F-924C-B42C-243AC6CDAE1E}"/>
              </a:ext>
            </a:extLst>
          </p:cNvPr>
          <p:cNvSpPr>
            <a:spLocks noGrp="1"/>
          </p:cNvSpPr>
          <p:nvPr>
            <p:ph type="ctrTitle"/>
          </p:nvPr>
        </p:nvSpPr>
        <p:spPr>
          <a:xfrm>
            <a:off x="3056659" y="1692910"/>
            <a:ext cx="6078682" cy="3472179"/>
          </a:xfrm>
        </p:spPr>
        <p:txBody>
          <a:bodyPr>
            <a:noAutofit/>
          </a:bodyPr>
          <a:lstStyle/>
          <a:p>
            <a:br>
              <a:rPr lang="nl-BE" sz="4800" b="1" dirty="0"/>
            </a:br>
            <a:br>
              <a:rPr lang="nl-BE" sz="4800" b="1" dirty="0"/>
            </a:br>
            <a:br>
              <a:rPr lang="nl-BE" sz="4800" b="1" dirty="0"/>
            </a:br>
            <a:br>
              <a:rPr lang="nl-BE" sz="4800" b="1" dirty="0"/>
            </a:br>
            <a:br>
              <a:rPr lang="nl-BE" sz="4800" b="1" dirty="0"/>
            </a:br>
            <a:br>
              <a:rPr lang="nl-BE" sz="4800" b="1" dirty="0"/>
            </a:br>
            <a:br>
              <a:rPr lang="nl-BE" sz="4800" b="1" dirty="0"/>
            </a:br>
            <a:br>
              <a:rPr lang="nl-BE" sz="4800" b="1" dirty="0"/>
            </a:br>
            <a:br>
              <a:rPr lang="nl-BE" sz="4800" b="1" dirty="0"/>
            </a:br>
            <a:br>
              <a:rPr lang="nl-BE" sz="4800" b="1" dirty="0"/>
            </a:br>
            <a:br>
              <a:rPr lang="nl-BE" sz="4800" b="1" dirty="0"/>
            </a:br>
            <a:r>
              <a:rPr lang="nl-BE" sz="4800" b="1" dirty="0"/>
              <a:t>                                                                </a:t>
            </a:r>
            <a:br>
              <a:rPr lang="nl-BE" sz="4800" b="1" dirty="0"/>
            </a:br>
            <a:r>
              <a:rPr lang="nl-BE" sz="3200" b="1" dirty="0">
                <a:latin typeface="Nunito" pitchFamily="2" charset="0"/>
              </a:rPr>
              <a:t>Het infomoment </a:t>
            </a:r>
            <a:br>
              <a:rPr lang="nl-BE" sz="3200" b="1" dirty="0">
                <a:latin typeface="Nunito" pitchFamily="2" charset="0"/>
              </a:rPr>
            </a:br>
            <a:r>
              <a:rPr lang="nl-BE" sz="3200" b="1" dirty="0">
                <a:latin typeface="Nunito" pitchFamily="2" charset="0"/>
              </a:rPr>
              <a:t>begint</a:t>
            </a:r>
            <a:br>
              <a:rPr lang="nl-BE" sz="3200" b="1" dirty="0">
                <a:latin typeface="Nunito" pitchFamily="2" charset="0"/>
              </a:rPr>
            </a:br>
            <a:r>
              <a:rPr lang="nl-BE" sz="3200" b="1" dirty="0">
                <a:latin typeface="Nunito" pitchFamily="2" charset="0"/>
              </a:rPr>
              <a:t>binnen enkele minuten</a:t>
            </a:r>
            <a:br>
              <a:rPr lang="nl-BE" sz="4800" dirty="0">
                <a:latin typeface="Nunito" pitchFamily="2" charset="0"/>
              </a:rPr>
            </a:br>
            <a:r>
              <a:rPr lang="nl-BE" sz="2400" i="1" dirty="0">
                <a:latin typeface="Nunito" pitchFamily="2" charset="0"/>
              </a:rPr>
              <a:t>(nog even geduld)</a:t>
            </a:r>
            <a:br>
              <a:rPr lang="nl-BE" sz="4000" b="1" cap="small" dirty="0"/>
            </a:br>
            <a:br>
              <a:rPr lang="nl-BE" sz="4000" b="1" cap="small" dirty="0"/>
            </a:br>
            <a:endParaRPr lang="nl-BE" sz="2400" b="1" cap="small" dirty="0">
              <a:solidFill>
                <a:srgbClr val="FF0000"/>
              </a:solidFill>
            </a:endParaRPr>
          </a:p>
        </p:txBody>
      </p:sp>
      <p:sp>
        <p:nvSpPr>
          <p:cNvPr id="6" name="Tekstvak 5">
            <a:extLst>
              <a:ext uri="{FF2B5EF4-FFF2-40B4-BE49-F238E27FC236}">
                <a16:creationId xmlns:a16="http://schemas.microsoft.com/office/drawing/2014/main" id="{73E0DB73-B38B-AA4A-86CD-03B70BF3876A}"/>
              </a:ext>
            </a:extLst>
          </p:cNvPr>
          <p:cNvSpPr txBox="1"/>
          <p:nvPr/>
        </p:nvSpPr>
        <p:spPr>
          <a:xfrm>
            <a:off x="7919884" y="857108"/>
            <a:ext cx="184731" cy="369332"/>
          </a:xfrm>
          <a:prstGeom prst="rect">
            <a:avLst/>
          </a:prstGeom>
          <a:noFill/>
        </p:spPr>
        <p:txBody>
          <a:bodyPr wrap="none" rtlCol="0">
            <a:spAutoFit/>
          </a:bodyPr>
          <a:lstStyle/>
          <a:p>
            <a:endParaRPr lang="nl-BE" dirty="0"/>
          </a:p>
        </p:txBody>
      </p:sp>
      <p:pic>
        <p:nvPicPr>
          <p:cNvPr id="4" name="Afbeelding 3">
            <a:extLst>
              <a:ext uri="{FF2B5EF4-FFF2-40B4-BE49-F238E27FC236}">
                <a16:creationId xmlns:a16="http://schemas.microsoft.com/office/drawing/2014/main" id="{3293745E-59FD-4080-9EF8-E2BED5B93E3D}"/>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365549" y="264300"/>
            <a:ext cx="2773891" cy="1746684"/>
          </a:xfrm>
          <a:prstGeom prst="rect">
            <a:avLst/>
          </a:prstGeom>
        </p:spPr>
      </p:pic>
    </p:spTree>
    <p:extLst>
      <p:ext uri="{BB962C8B-B14F-4D97-AF65-F5344CB8AC3E}">
        <p14:creationId xmlns:p14="http://schemas.microsoft.com/office/powerpoint/2010/main" val="3037327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65D23AA-ED2B-4E6C-A64F-849B9BF080EC}"/>
              </a:ext>
            </a:extLst>
          </p:cNvPr>
          <p:cNvSpPr>
            <a:spLocks noGrp="1"/>
          </p:cNvSpPr>
          <p:nvPr>
            <p:ph type="title"/>
          </p:nvPr>
        </p:nvSpPr>
        <p:spPr/>
        <p:txBody>
          <a:bodyPr>
            <a:normAutofit/>
          </a:bodyPr>
          <a:lstStyle/>
          <a:p>
            <a:r>
              <a:rPr lang="nl-NL" dirty="0"/>
              <a:t>Tijdslijn</a:t>
            </a:r>
            <a:endParaRPr lang="nl-BE" dirty="0"/>
          </a:p>
        </p:txBody>
      </p:sp>
      <p:sp>
        <p:nvSpPr>
          <p:cNvPr id="5" name="Tijdelijke aanduiding voor inhoud 4">
            <a:extLst>
              <a:ext uri="{FF2B5EF4-FFF2-40B4-BE49-F238E27FC236}">
                <a16:creationId xmlns:a16="http://schemas.microsoft.com/office/drawing/2014/main" id="{C8F11A81-9974-4AAD-B528-1A536E44FF17}"/>
              </a:ext>
            </a:extLst>
          </p:cNvPr>
          <p:cNvSpPr>
            <a:spLocks noGrp="1"/>
          </p:cNvSpPr>
          <p:nvPr>
            <p:ph idx="1"/>
          </p:nvPr>
        </p:nvSpPr>
        <p:spPr>
          <a:xfrm>
            <a:off x="838200" y="1463041"/>
            <a:ext cx="10515600" cy="4604678"/>
          </a:xfrm>
        </p:spPr>
        <p:txBody>
          <a:bodyPr/>
          <a:lstStyle/>
          <a:p>
            <a:r>
              <a:rPr lang="nl-NL" dirty="0"/>
              <a:t> mei 2020: 1</a:t>
            </a:r>
            <a:r>
              <a:rPr lang="nl-NL" baseline="30000" dirty="0"/>
              <a:t>ste</a:t>
            </a:r>
            <a:r>
              <a:rPr lang="nl-NL" dirty="0"/>
              <a:t> groepsaankoop (spouwmuurisolatie)</a:t>
            </a:r>
          </a:p>
          <a:p>
            <a:pPr lvl="1">
              <a:lnSpc>
                <a:spcPct val="100000"/>
              </a:lnSpc>
            </a:pPr>
            <a:r>
              <a:rPr lang="nl-NL" dirty="0"/>
              <a:t>&gt; 900 aanmeldingen</a:t>
            </a:r>
          </a:p>
          <a:p>
            <a:pPr lvl="1">
              <a:lnSpc>
                <a:spcPct val="100000"/>
              </a:lnSpc>
            </a:pPr>
            <a:r>
              <a:rPr lang="nl-NL" dirty="0"/>
              <a:t>62% ondertekende offertes</a:t>
            </a:r>
          </a:p>
          <a:p>
            <a:pPr lvl="1">
              <a:lnSpc>
                <a:spcPct val="100000"/>
              </a:lnSpc>
            </a:pPr>
            <a:r>
              <a:rPr lang="nl-NL" dirty="0"/>
              <a:t>&gt; 37.000 m</a:t>
            </a:r>
            <a:r>
              <a:rPr lang="nl-NL" baseline="30000" dirty="0"/>
              <a:t>2</a:t>
            </a:r>
            <a:r>
              <a:rPr lang="nl-NL" dirty="0"/>
              <a:t> geïsoleerde spouwmuur</a:t>
            </a:r>
          </a:p>
          <a:p>
            <a:pPr marL="0" indent="0">
              <a:buNone/>
            </a:pPr>
            <a:endParaRPr lang="nl-NL" dirty="0"/>
          </a:p>
          <a:p>
            <a:r>
              <a:rPr lang="nl-NL" dirty="0"/>
              <a:t> </a:t>
            </a:r>
            <a:r>
              <a:rPr lang="nl-NL" b="1" dirty="0">
                <a:solidFill>
                  <a:srgbClr val="3D85C6"/>
                </a:solidFill>
              </a:rPr>
              <a:t>mei 2021</a:t>
            </a:r>
            <a:r>
              <a:rPr lang="nl-NL" dirty="0"/>
              <a:t>: 2</a:t>
            </a:r>
            <a:r>
              <a:rPr lang="nl-NL" baseline="30000" dirty="0"/>
              <a:t>de </a:t>
            </a:r>
            <a:r>
              <a:rPr lang="nl-NL" dirty="0" err="1"/>
              <a:t>groepsaanskoop</a:t>
            </a:r>
            <a:r>
              <a:rPr lang="nl-NL" dirty="0"/>
              <a:t> (glasvervanging)</a:t>
            </a:r>
          </a:p>
          <a:p>
            <a:pPr marL="0" indent="0">
              <a:buNone/>
            </a:pPr>
            <a:endParaRPr lang="nl-NL" dirty="0"/>
          </a:p>
          <a:p>
            <a:r>
              <a:rPr lang="nl-NL" dirty="0"/>
              <a:t> Status groepsaankoop glasvervanging </a:t>
            </a:r>
            <a:r>
              <a:rPr lang="nl-NL" sz="2000" i="1" dirty="0"/>
              <a:t>(26 oktober 2021)</a:t>
            </a:r>
          </a:p>
          <a:p>
            <a:pPr lvl="1"/>
            <a:r>
              <a:rPr lang="nl-NL" b="1" dirty="0">
                <a:solidFill>
                  <a:srgbClr val="3D85C6"/>
                </a:solidFill>
              </a:rPr>
              <a:t>328 aanmeldingen</a:t>
            </a:r>
          </a:p>
        </p:txBody>
      </p:sp>
    </p:spTree>
    <p:extLst>
      <p:ext uri="{BB962C8B-B14F-4D97-AF65-F5344CB8AC3E}">
        <p14:creationId xmlns:p14="http://schemas.microsoft.com/office/powerpoint/2010/main" val="2449088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3D13EA-2798-D548-AB21-5FAD60FAC820}"/>
              </a:ext>
            </a:extLst>
          </p:cNvPr>
          <p:cNvSpPr>
            <a:spLocks noGrp="1"/>
          </p:cNvSpPr>
          <p:nvPr>
            <p:ph type="title"/>
          </p:nvPr>
        </p:nvSpPr>
        <p:spPr>
          <a:xfrm>
            <a:off x="1075690" y="1962376"/>
            <a:ext cx="6233968" cy="2548887"/>
          </a:xfrm>
        </p:spPr>
        <p:txBody>
          <a:bodyPr>
            <a:normAutofit/>
          </a:bodyPr>
          <a:lstStyle/>
          <a:p>
            <a:r>
              <a:rPr lang="nl-NL" sz="5600" dirty="0">
                <a:latin typeface="Nunito" pitchFamily="2" charset="0"/>
              </a:rPr>
              <a:t>Wat is glasvervanging</a:t>
            </a:r>
            <a:endParaRPr lang="nl-BE" sz="5600" dirty="0">
              <a:latin typeface="Nunito" pitchFamily="2" charset="0"/>
            </a:endParaRPr>
          </a:p>
        </p:txBody>
      </p:sp>
      <p:sp>
        <p:nvSpPr>
          <p:cNvPr id="3" name="Tijdelijke aanduiding voor tekst 2">
            <a:extLst>
              <a:ext uri="{FF2B5EF4-FFF2-40B4-BE49-F238E27FC236}">
                <a16:creationId xmlns:a16="http://schemas.microsoft.com/office/drawing/2014/main" id="{1B8D7C85-A200-954D-B7A7-75AA6718E2E4}"/>
              </a:ext>
            </a:extLst>
          </p:cNvPr>
          <p:cNvSpPr>
            <a:spLocks noGrp="1"/>
          </p:cNvSpPr>
          <p:nvPr>
            <p:ph type="body" idx="1"/>
          </p:nvPr>
        </p:nvSpPr>
        <p:spPr>
          <a:xfrm flipV="1">
            <a:off x="9367520" y="5770880"/>
            <a:ext cx="1979930" cy="386080"/>
          </a:xfrm>
        </p:spPr>
        <p:txBody>
          <a:bodyPr>
            <a:normAutofit fontScale="92500" lnSpcReduction="10000"/>
          </a:bodyPr>
          <a:lstStyle/>
          <a:p>
            <a:endParaRPr lang="nl-BE" dirty="0"/>
          </a:p>
        </p:txBody>
      </p:sp>
      <p:sp>
        <p:nvSpPr>
          <p:cNvPr id="5" name="Vrije vorm 4">
            <a:extLst>
              <a:ext uri="{FF2B5EF4-FFF2-40B4-BE49-F238E27FC236}">
                <a16:creationId xmlns:a16="http://schemas.microsoft.com/office/drawing/2014/main" id="{BF3EACCC-18C5-D84E-BAA1-C587FB534F4C}"/>
              </a:ext>
            </a:extLst>
          </p:cNvPr>
          <p:cNvSpPr/>
          <p:nvPr/>
        </p:nvSpPr>
        <p:spPr>
          <a:xfrm>
            <a:off x="384463" y="1559117"/>
            <a:ext cx="7194897" cy="3739765"/>
          </a:xfrm>
          <a:custGeom>
            <a:avLst/>
            <a:gdLst>
              <a:gd name="connsiteX0" fmla="*/ 3688386 w 5631407"/>
              <a:gd name="connsiteY0" fmla="*/ 1111 h 4754053"/>
              <a:gd name="connsiteX1" fmla="*/ 524081 w 5631407"/>
              <a:gd name="connsiteY1" fmla="*/ 1384743 h 4754053"/>
              <a:gd name="connsiteX2" fmla="*/ 139070 w 5631407"/>
              <a:gd name="connsiteY2" fmla="*/ 3502300 h 4754053"/>
              <a:gd name="connsiteX3" fmla="*/ 1955839 w 5631407"/>
              <a:gd name="connsiteY3" fmla="*/ 4741553 h 4754053"/>
              <a:gd name="connsiteX4" fmla="*/ 5601407 w 5631407"/>
              <a:gd name="connsiteY4" fmla="*/ 2768374 h 4754053"/>
              <a:gd name="connsiteX5" fmla="*/ 3688386 w 5631407"/>
              <a:gd name="connsiteY5" fmla="*/ 1180206 h 4754053"/>
              <a:gd name="connsiteX6" fmla="*/ 3688386 w 5631407"/>
              <a:gd name="connsiteY6" fmla="*/ 1111 h 4754053"/>
              <a:gd name="connsiteX0" fmla="*/ 1594126 w 5574724"/>
              <a:gd name="connsiteY0" fmla="*/ 152069 h 3685811"/>
              <a:gd name="connsiteX1" fmla="*/ 461821 w 5574724"/>
              <a:gd name="connsiteY1" fmla="*/ 316501 h 3685811"/>
              <a:gd name="connsiteX2" fmla="*/ 76810 w 5574724"/>
              <a:gd name="connsiteY2" fmla="*/ 2434058 h 3685811"/>
              <a:gd name="connsiteX3" fmla="*/ 1893579 w 5574724"/>
              <a:gd name="connsiteY3" fmla="*/ 3673311 h 3685811"/>
              <a:gd name="connsiteX4" fmla="*/ 5539147 w 5574724"/>
              <a:gd name="connsiteY4" fmla="*/ 1700132 h 3685811"/>
              <a:gd name="connsiteX5" fmla="*/ 3626126 w 5574724"/>
              <a:gd name="connsiteY5" fmla="*/ 111964 h 3685811"/>
              <a:gd name="connsiteX6" fmla="*/ 1594126 w 5574724"/>
              <a:gd name="connsiteY6" fmla="*/ 152069 h 3685811"/>
              <a:gd name="connsiteX0" fmla="*/ 3688386 w 5641038"/>
              <a:gd name="connsiteY0" fmla="*/ 139094 h 3712941"/>
              <a:gd name="connsiteX1" fmla="*/ 524081 w 5641038"/>
              <a:gd name="connsiteY1" fmla="*/ 343631 h 3712941"/>
              <a:gd name="connsiteX2" fmla="*/ 139070 w 5641038"/>
              <a:gd name="connsiteY2" fmla="*/ 2461188 h 3712941"/>
              <a:gd name="connsiteX3" fmla="*/ 1955839 w 5641038"/>
              <a:gd name="connsiteY3" fmla="*/ 3700441 h 3712941"/>
              <a:gd name="connsiteX4" fmla="*/ 5601407 w 5641038"/>
              <a:gd name="connsiteY4" fmla="*/ 1727262 h 3712941"/>
              <a:gd name="connsiteX5" fmla="*/ 3688386 w 5641038"/>
              <a:gd name="connsiteY5" fmla="*/ 139094 h 3712941"/>
              <a:gd name="connsiteX0" fmla="*/ 3688386 w 5740645"/>
              <a:gd name="connsiteY0" fmla="*/ 177193 h 3739765"/>
              <a:gd name="connsiteX1" fmla="*/ 524081 w 5740645"/>
              <a:gd name="connsiteY1" fmla="*/ 381730 h 3739765"/>
              <a:gd name="connsiteX2" fmla="*/ 139070 w 5740645"/>
              <a:gd name="connsiteY2" fmla="*/ 2499287 h 3739765"/>
              <a:gd name="connsiteX3" fmla="*/ 1955839 w 5740645"/>
              <a:gd name="connsiteY3" fmla="*/ 3738540 h 3739765"/>
              <a:gd name="connsiteX4" fmla="*/ 5703007 w 5740645"/>
              <a:gd name="connsiteY4" fmla="*/ 2290294 h 3739765"/>
              <a:gd name="connsiteX5" fmla="*/ 3688386 w 5740645"/>
              <a:gd name="connsiteY5" fmla="*/ 177193 h 3739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40645" h="3739765">
                <a:moveTo>
                  <a:pt x="3688386" y="177193"/>
                </a:moveTo>
                <a:cubicBezTo>
                  <a:pt x="2825232" y="-140901"/>
                  <a:pt x="1115634" y="-5286"/>
                  <a:pt x="524081" y="381730"/>
                </a:cubicBezTo>
                <a:cubicBezTo>
                  <a:pt x="-67472" y="768746"/>
                  <a:pt x="-99556" y="1939819"/>
                  <a:pt x="139070" y="2499287"/>
                </a:cubicBezTo>
                <a:cubicBezTo>
                  <a:pt x="377696" y="3058755"/>
                  <a:pt x="1028516" y="3773372"/>
                  <a:pt x="1955839" y="3738540"/>
                </a:cubicBezTo>
                <a:cubicBezTo>
                  <a:pt x="2883162" y="3703708"/>
                  <a:pt x="5414249" y="2883852"/>
                  <a:pt x="5703007" y="2290294"/>
                </a:cubicBezTo>
                <a:cubicBezTo>
                  <a:pt x="5991765" y="1696736"/>
                  <a:pt x="4551540" y="495287"/>
                  <a:pt x="3688386" y="177193"/>
                </a:cubicBezTo>
                <a:close/>
              </a:path>
            </a:pathLst>
          </a:custGeom>
          <a:noFill/>
          <a:ln w="41275">
            <a:solidFill>
              <a:srgbClr val="3D8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800" b="0" i="0" u="none" strike="noStrike" kern="1200" cap="none" spc="0" normalizeH="0" baseline="0" noProof="0" dirty="0">
                <a:ln>
                  <a:noFill/>
                </a:ln>
                <a:solidFill>
                  <a:prstClr val="white"/>
                </a:solidFill>
                <a:effectLst/>
                <a:uLnTx/>
                <a:uFillTx/>
                <a:latin typeface="Arial"/>
                <a:ea typeface="+mn-ea"/>
                <a:cs typeface="+mn-cs"/>
              </a:rPr>
              <a:t>≈</a:t>
            </a:r>
          </a:p>
        </p:txBody>
      </p:sp>
      <p:pic>
        <p:nvPicPr>
          <p:cNvPr id="6" name="Afbeelding 5">
            <a:extLst>
              <a:ext uri="{FF2B5EF4-FFF2-40B4-BE49-F238E27FC236}">
                <a16:creationId xmlns:a16="http://schemas.microsoft.com/office/drawing/2014/main" id="{7E053EC2-34B2-46D2-9CE8-F0C2A0451D0B}"/>
              </a:ext>
            </a:extLst>
          </p:cNvPr>
          <p:cNvPicPr>
            <a:picLocks noChangeAspect="1"/>
          </p:cNvPicPr>
          <p:nvPr/>
        </p:nvPicPr>
        <p:blipFill rotWithShape="1">
          <a:blip r:embed="rId3">
            <a:extLst>
              <a:ext uri="{28A0092B-C50C-407E-A947-70E740481C1C}">
                <a14:useLocalDpi xmlns:a14="http://schemas.microsoft.com/office/drawing/2010/main" val="0"/>
              </a:ext>
            </a:extLst>
          </a:blip>
          <a:srcRect r="1295"/>
          <a:stretch/>
        </p:blipFill>
        <p:spPr>
          <a:xfrm>
            <a:off x="8757820" y="3351106"/>
            <a:ext cx="3351066" cy="3390056"/>
          </a:xfrm>
          <a:prstGeom prst="rect">
            <a:avLst/>
          </a:prstGeom>
          <a:ln>
            <a:noFill/>
          </a:ln>
        </p:spPr>
      </p:pic>
      <p:grpSp>
        <p:nvGrpSpPr>
          <p:cNvPr id="7" name="Groep 6">
            <a:extLst>
              <a:ext uri="{FF2B5EF4-FFF2-40B4-BE49-F238E27FC236}">
                <a16:creationId xmlns:a16="http://schemas.microsoft.com/office/drawing/2014/main" id="{9B972B8D-DC23-B14B-87D7-5200477E2A8A}"/>
              </a:ext>
            </a:extLst>
          </p:cNvPr>
          <p:cNvGrpSpPr/>
          <p:nvPr/>
        </p:nvGrpSpPr>
        <p:grpSpPr>
          <a:xfrm>
            <a:off x="8368337" y="340535"/>
            <a:ext cx="3652213" cy="2509871"/>
            <a:chOff x="8368337" y="340535"/>
            <a:chExt cx="3652213" cy="2509871"/>
          </a:xfrm>
        </p:grpSpPr>
        <p:grpSp>
          <p:nvGrpSpPr>
            <p:cNvPr id="8" name="Groep 7">
              <a:extLst>
                <a:ext uri="{FF2B5EF4-FFF2-40B4-BE49-F238E27FC236}">
                  <a16:creationId xmlns:a16="http://schemas.microsoft.com/office/drawing/2014/main" id="{883011A2-E714-9B43-95CD-3BC3F261B98A}"/>
                </a:ext>
              </a:extLst>
            </p:cNvPr>
            <p:cNvGrpSpPr/>
            <p:nvPr/>
          </p:nvGrpSpPr>
          <p:grpSpPr>
            <a:xfrm>
              <a:off x="8368337" y="340535"/>
              <a:ext cx="2579239" cy="2509871"/>
              <a:chOff x="8368337" y="340535"/>
              <a:chExt cx="2579239" cy="2509871"/>
            </a:xfrm>
          </p:grpSpPr>
          <p:sp>
            <p:nvSpPr>
              <p:cNvPr id="10" name="Rechthoek 9">
                <a:extLst>
                  <a:ext uri="{FF2B5EF4-FFF2-40B4-BE49-F238E27FC236}">
                    <a16:creationId xmlns:a16="http://schemas.microsoft.com/office/drawing/2014/main" id="{EE22ABB8-902C-7843-8757-F7A86AC34E3A}"/>
                  </a:ext>
                </a:extLst>
              </p:cNvPr>
              <p:cNvSpPr/>
              <p:nvPr/>
            </p:nvSpPr>
            <p:spPr>
              <a:xfrm>
                <a:off x="8456624" y="340535"/>
                <a:ext cx="2358521" cy="2503564"/>
              </a:xfrm>
              <a:prstGeom prst="rect">
                <a:avLst/>
              </a:prstGeom>
              <a:solidFill>
                <a:srgbClr val="FFFFFF">
                  <a:alpha val="9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cxnSp>
            <p:nvCxnSpPr>
              <p:cNvPr id="11" name="Rechte verbindingslijn 10">
                <a:extLst>
                  <a:ext uri="{FF2B5EF4-FFF2-40B4-BE49-F238E27FC236}">
                    <a16:creationId xmlns:a16="http://schemas.microsoft.com/office/drawing/2014/main" id="{B9D4853B-2C88-E842-827F-E507C82ECD7F}"/>
                  </a:ext>
                </a:extLst>
              </p:cNvPr>
              <p:cNvCxnSpPr/>
              <p:nvPr/>
            </p:nvCxnSpPr>
            <p:spPr>
              <a:xfrm>
                <a:off x="8368337" y="2850406"/>
                <a:ext cx="257923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Rechthoek 8">
              <a:extLst>
                <a:ext uri="{FF2B5EF4-FFF2-40B4-BE49-F238E27FC236}">
                  <a16:creationId xmlns:a16="http://schemas.microsoft.com/office/drawing/2014/main" id="{CD9881DC-C776-9B45-94F6-F90334D1FCB5}"/>
                </a:ext>
              </a:extLst>
            </p:cNvPr>
            <p:cNvSpPr/>
            <p:nvPr/>
          </p:nvSpPr>
          <p:spPr>
            <a:xfrm>
              <a:off x="10810875" y="365126"/>
              <a:ext cx="1209675" cy="64659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spTree>
    <p:extLst>
      <p:ext uri="{BB962C8B-B14F-4D97-AF65-F5344CB8AC3E}">
        <p14:creationId xmlns:p14="http://schemas.microsoft.com/office/powerpoint/2010/main" val="762959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EE469A-BE08-914F-BDC7-4E7F88640A5E}"/>
              </a:ext>
            </a:extLst>
          </p:cNvPr>
          <p:cNvSpPr>
            <a:spLocks noGrp="1"/>
          </p:cNvSpPr>
          <p:nvPr>
            <p:ph type="title"/>
          </p:nvPr>
        </p:nvSpPr>
        <p:spPr/>
        <p:txBody>
          <a:bodyPr>
            <a:normAutofit fontScale="90000"/>
          </a:bodyPr>
          <a:lstStyle/>
          <a:p>
            <a:r>
              <a:rPr lang="nl-BE" b="1" dirty="0"/>
              <a:t>Wat is glasvervanging</a:t>
            </a:r>
          </a:p>
        </p:txBody>
      </p:sp>
      <p:sp>
        <p:nvSpPr>
          <p:cNvPr id="3" name="Tijdelijke aanduiding voor inhoud 2">
            <a:extLst>
              <a:ext uri="{FF2B5EF4-FFF2-40B4-BE49-F238E27FC236}">
                <a16:creationId xmlns:a16="http://schemas.microsoft.com/office/drawing/2014/main" id="{89859D5F-382E-B04D-AE0E-791DB5EF445B}"/>
              </a:ext>
            </a:extLst>
          </p:cNvPr>
          <p:cNvSpPr>
            <a:spLocks noGrp="1"/>
          </p:cNvSpPr>
          <p:nvPr>
            <p:ph idx="1"/>
          </p:nvPr>
        </p:nvSpPr>
        <p:spPr>
          <a:xfrm>
            <a:off x="838200" y="1321572"/>
            <a:ext cx="7223377" cy="4583573"/>
          </a:xfrm>
        </p:spPr>
        <p:txBody>
          <a:bodyPr>
            <a:normAutofit fontScale="92500"/>
          </a:bodyPr>
          <a:lstStyle/>
          <a:p>
            <a:r>
              <a:rPr lang="nl-NL" dirty="0"/>
              <a:t> Het </a:t>
            </a:r>
            <a:r>
              <a:rPr lang="nl-NL" b="1" dirty="0">
                <a:solidFill>
                  <a:srgbClr val="3D85C6"/>
                </a:solidFill>
              </a:rPr>
              <a:t>bestaande schrijnwerk </a:t>
            </a:r>
            <a:r>
              <a:rPr lang="nl-NL" dirty="0"/>
              <a:t>blijft behouden en alleen het oude glas wordt vervangen</a:t>
            </a:r>
            <a:endParaRPr lang="nl-NL" b="1" dirty="0">
              <a:solidFill>
                <a:srgbClr val="3D85C6"/>
              </a:solidFill>
            </a:endParaRPr>
          </a:p>
          <a:p>
            <a:pPr marL="0" indent="0">
              <a:buNone/>
            </a:pPr>
            <a:endParaRPr lang="nl-NL" dirty="0"/>
          </a:p>
          <a:p>
            <a:r>
              <a:rPr lang="nl-NL" dirty="0"/>
              <a:t> De </a:t>
            </a:r>
            <a:r>
              <a:rPr lang="nl-NL" b="1" dirty="0">
                <a:solidFill>
                  <a:srgbClr val="3D85C6"/>
                </a:solidFill>
              </a:rPr>
              <a:t>nieuwe </a:t>
            </a:r>
            <a:r>
              <a:rPr lang="nl-NL" b="1" dirty="0" err="1">
                <a:solidFill>
                  <a:srgbClr val="3D85C6"/>
                </a:solidFill>
              </a:rPr>
              <a:t>hoogrendementsbeglazing</a:t>
            </a:r>
            <a:r>
              <a:rPr lang="nl-NL" b="1" dirty="0">
                <a:solidFill>
                  <a:srgbClr val="3D85C6"/>
                </a:solidFill>
              </a:rPr>
              <a:t> </a:t>
            </a:r>
            <a:r>
              <a:rPr lang="nl-NL" dirty="0"/>
              <a:t>laat 3 tot 6 keer minder warmte door dan respectievelijk het oude dubbel of enkel glas. </a:t>
            </a:r>
            <a:br>
              <a:rPr lang="nl-NL" dirty="0"/>
            </a:br>
            <a:endParaRPr lang="nl-NL" dirty="0"/>
          </a:p>
          <a:p>
            <a:r>
              <a:rPr lang="nl-NL" dirty="0"/>
              <a:t> Belangrijke voorwaarde: het </a:t>
            </a:r>
            <a:r>
              <a:rPr lang="nl-NL" b="1" dirty="0">
                <a:solidFill>
                  <a:srgbClr val="3D85C6"/>
                </a:solidFill>
              </a:rPr>
              <a:t>bestaande schrijnwerk </a:t>
            </a:r>
            <a:r>
              <a:rPr lang="nl-NL" dirty="0"/>
              <a:t>is </a:t>
            </a:r>
            <a:r>
              <a:rPr lang="nl-NL" b="1" dirty="0">
                <a:solidFill>
                  <a:srgbClr val="3D85C6"/>
                </a:solidFill>
              </a:rPr>
              <a:t>kwalitatief</a:t>
            </a:r>
            <a:r>
              <a:rPr lang="nl-NL" dirty="0"/>
              <a:t> en in </a:t>
            </a:r>
            <a:r>
              <a:rPr lang="nl-NL" b="1" dirty="0">
                <a:solidFill>
                  <a:srgbClr val="3D85C6"/>
                </a:solidFill>
              </a:rPr>
              <a:t>goede staat</a:t>
            </a:r>
          </a:p>
          <a:p>
            <a:pPr marL="0" indent="0">
              <a:buNone/>
            </a:pPr>
            <a:endParaRPr lang="nl-NL" dirty="0"/>
          </a:p>
          <a:p>
            <a:pPr marL="0" indent="0">
              <a:buNone/>
            </a:pPr>
            <a:endParaRPr lang="nl-BE" dirty="0"/>
          </a:p>
          <a:p>
            <a:endParaRPr lang="nl-BE" dirty="0"/>
          </a:p>
          <a:p>
            <a:endParaRPr lang="nl-BE" dirty="0"/>
          </a:p>
          <a:p>
            <a:pPr marL="0" indent="0">
              <a:buNone/>
            </a:pPr>
            <a:endParaRPr lang="nl-BE" dirty="0"/>
          </a:p>
        </p:txBody>
      </p:sp>
      <p:pic>
        <p:nvPicPr>
          <p:cNvPr id="4" name="Afbeelding 3">
            <a:extLst>
              <a:ext uri="{FF2B5EF4-FFF2-40B4-BE49-F238E27FC236}">
                <a16:creationId xmlns:a16="http://schemas.microsoft.com/office/drawing/2014/main" id="{7460B2F5-D984-4135-BD67-44D6ECB585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1801" y="4002675"/>
            <a:ext cx="2740275" cy="2746056"/>
          </a:xfrm>
          <a:prstGeom prst="rect">
            <a:avLst/>
          </a:prstGeom>
          <a:ln w="6350">
            <a:solidFill>
              <a:schemeClr val="bg2"/>
            </a:solidFill>
          </a:ln>
        </p:spPr>
      </p:pic>
    </p:spTree>
    <p:extLst>
      <p:ext uri="{BB962C8B-B14F-4D97-AF65-F5344CB8AC3E}">
        <p14:creationId xmlns:p14="http://schemas.microsoft.com/office/powerpoint/2010/main" val="1882420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C5AE7A2-20B6-4678-9A78-551263B355C9}"/>
              </a:ext>
            </a:extLst>
          </p:cNvPr>
          <p:cNvSpPr>
            <a:spLocks noGrp="1"/>
          </p:cNvSpPr>
          <p:nvPr>
            <p:ph type="title"/>
          </p:nvPr>
        </p:nvSpPr>
        <p:spPr/>
        <p:txBody>
          <a:bodyPr>
            <a:normAutofit fontScale="90000"/>
          </a:bodyPr>
          <a:lstStyle/>
          <a:p>
            <a:r>
              <a:rPr lang="nl-NL" b="1" dirty="0"/>
              <a:t>Types </a:t>
            </a:r>
            <a:r>
              <a:rPr lang="nl-NL" b="1" dirty="0" err="1"/>
              <a:t>hoogrendementsglas</a:t>
            </a:r>
            <a:endParaRPr lang="nl-BE" b="1" dirty="0"/>
          </a:p>
        </p:txBody>
      </p:sp>
      <p:sp>
        <p:nvSpPr>
          <p:cNvPr id="5" name="Tijdelijke aanduiding voor inhoud 4">
            <a:extLst>
              <a:ext uri="{FF2B5EF4-FFF2-40B4-BE49-F238E27FC236}">
                <a16:creationId xmlns:a16="http://schemas.microsoft.com/office/drawing/2014/main" id="{DF1039CE-A777-4FEB-A941-5D18B92E18FB}"/>
              </a:ext>
            </a:extLst>
          </p:cNvPr>
          <p:cNvSpPr>
            <a:spLocks noGrp="1"/>
          </p:cNvSpPr>
          <p:nvPr>
            <p:ph idx="1"/>
          </p:nvPr>
        </p:nvSpPr>
        <p:spPr>
          <a:xfrm>
            <a:off x="484800" y="1481203"/>
            <a:ext cx="7919749" cy="4786581"/>
          </a:xfrm>
        </p:spPr>
        <p:txBody>
          <a:bodyPr>
            <a:normAutofit/>
          </a:bodyPr>
          <a:lstStyle/>
          <a:p>
            <a:r>
              <a:rPr lang="nl-NL" dirty="0"/>
              <a:t> </a:t>
            </a:r>
            <a:r>
              <a:rPr lang="nl-NL" b="1" dirty="0"/>
              <a:t> Types </a:t>
            </a:r>
            <a:r>
              <a:rPr lang="nl-NL" sz="2600" b="1" dirty="0"/>
              <a:t>HR-glas</a:t>
            </a:r>
          </a:p>
          <a:p>
            <a:pPr lvl="1"/>
            <a:r>
              <a:rPr lang="nl-NL" dirty="0"/>
              <a:t>Standaard (enkelvoudige samenstelling)</a:t>
            </a:r>
          </a:p>
          <a:p>
            <a:pPr lvl="1"/>
            <a:r>
              <a:rPr lang="nl-BE" dirty="0"/>
              <a:t>Geluidswerend glas (asymmetrische samenstelling)</a:t>
            </a:r>
          </a:p>
          <a:p>
            <a:pPr lvl="1"/>
            <a:r>
              <a:rPr lang="nl-BE" dirty="0"/>
              <a:t>Veiligheidsglas (gelaagd)</a:t>
            </a:r>
          </a:p>
          <a:p>
            <a:pPr lvl="1"/>
            <a:r>
              <a:rPr lang="nl-BE" dirty="0"/>
              <a:t>Gehard glas (getemperd)</a:t>
            </a:r>
          </a:p>
          <a:p>
            <a:pPr lvl="1"/>
            <a:r>
              <a:rPr lang="nl-BE" dirty="0"/>
              <a:t>Figuurglas</a:t>
            </a:r>
          </a:p>
          <a:p>
            <a:pPr lvl="1"/>
            <a:r>
              <a:rPr lang="nl-BE" dirty="0"/>
              <a:t>Gezuurd glas </a:t>
            </a:r>
          </a:p>
          <a:p>
            <a:pPr lvl="1"/>
            <a:r>
              <a:rPr lang="nl-BE" dirty="0"/>
              <a:t>Zonwerend</a:t>
            </a:r>
          </a:p>
          <a:p>
            <a:pPr marL="457200" lvl="1" indent="0">
              <a:buNone/>
            </a:pPr>
            <a:endParaRPr lang="nl-BE" dirty="0"/>
          </a:p>
          <a:p>
            <a:pPr marL="0" indent="0">
              <a:buNone/>
            </a:pPr>
            <a:endParaRPr lang="nl-BE" dirty="0"/>
          </a:p>
        </p:txBody>
      </p:sp>
      <p:sp>
        <p:nvSpPr>
          <p:cNvPr id="6" name="Tijdelijke aanduiding voor inhoud 5">
            <a:extLst>
              <a:ext uri="{FF2B5EF4-FFF2-40B4-BE49-F238E27FC236}">
                <a16:creationId xmlns:a16="http://schemas.microsoft.com/office/drawing/2014/main" id="{B0A2A664-0F16-4206-A4E7-2CC13C28F22C}"/>
              </a:ext>
            </a:extLst>
          </p:cNvPr>
          <p:cNvSpPr>
            <a:spLocks noGrp="1"/>
          </p:cNvSpPr>
          <p:nvPr>
            <p:ph idx="4294967295"/>
          </p:nvPr>
        </p:nvSpPr>
        <p:spPr>
          <a:xfrm>
            <a:off x="9558338" y="1485900"/>
            <a:ext cx="2633662" cy="4130675"/>
          </a:xfrm>
        </p:spPr>
        <p:txBody>
          <a:bodyPr/>
          <a:lstStyle/>
          <a:p>
            <a:pPr marL="457200" lvl="1" indent="0">
              <a:buNone/>
            </a:pPr>
            <a:endParaRPr lang="nl-NL" dirty="0"/>
          </a:p>
          <a:p>
            <a:pPr lvl="1"/>
            <a:endParaRPr lang="nl-BE" dirty="0"/>
          </a:p>
        </p:txBody>
      </p:sp>
      <p:pic>
        <p:nvPicPr>
          <p:cNvPr id="9" name="Afbeelding 8">
            <a:extLst>
              <a:ext uri="{FF2B5EF4-FFF2-40B4-BE49-F238E27FC236}">
                <a16:creationId xmlns:a16="http://schemas.microsoft.com/office/drawing/2014/main" id="{B3B4974D-0127-4B74-930D-382FC5F449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0305" y="3429000"/>
            <a:ext cx="1193897" cy="1363399"/>
          </a:xfrm>
          <a:prstGeom prst="rect">
            <a:avLst/>
          </a:prstGeom>
          <a:ln>
            <a:noFill/>
          </a:ln>
        </p:spPr>
      </p:pic>
      <p:pic>
        <p:nvPicPr>
          <p:cNvPr id="12" name="Afbeelding 11">
            <a:extLst>
              <a:ext uri="{FF2B5EF4-FFF2-40B4-BE49-F238E27FC236}">
                <a16:creationId xmlns:a16="http://schemas.microsoft.com/office/drawing/2014/main" id="{BF49FBE3-B269-4A38-B414-88920EC77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7931" y="3412536"/>
            <a:ext cx="1157072" cy="1379863"/>
          </a:xfrm>
          <a:prstGeom prst="rect">
            <a:avLst/>
          </a:prstGeom>
        </p:spPr>
      </p:pic>
      <p:pic>
        <p:nvPicPr>
          <p:cNvPr id="7" name="Afbeelding 6">
            <a:extLst>
              <a:ext uri="{FF2B5EF4-FFF2-40B4-BE49-F238E27FC236}">
                <a16:creationId xmlns:a16="http://schemas.microsoft.com/office/drawing/2014/main" id="{248309FE-9BA5-486D-826A-31EA247046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63354" y="3429000"/>
            <a:ext cx="1158535" cy="1363399"/>
          </a:xfrm>
          <a:prstGeom prst="rect">
            <a:avLst/>
          </a:prstGeom>
        </p:spPr>
      </p:pic>
      <p:pic>
        <p:nvPicPr>
          <p:cNvPr id="8" name="Afbeelding 7">
            <a:extLst>
              <a:ext uri="{FF2B5EF4-FFF2-40B4-BE49-F238E27FC236}">
                <a16:creationId xmlns:a16="http://schemas.microsoft.com/office/drawing/2014/main" id="{61C7B6EF-722A-48F6-8D45-F68F1BAD33F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30853" y="3429000"/>
            <a:ext cx="1287655" cy="1363399"/>
          </a:xfrm>
          <a:prstGeom prst="rect">
            <a:avLst/>
          </a:prstGeom>
        </p:spPr>
      </p:pic>
    </p:spTree>
    <p:extLst>
      <p:ext uri="{BB962C8B-B14F-4D97-AF65-F5344CB8AC3E}">
        <p14:creationId xmlns:p14="http://schemas.microsoft.com/office/powerpoint/2010/main" val="169385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C5AE7A2-20B6-4678-9A78-551263B355C9}"/>
              </a:ext>
            </a:extLst>
          </p:cNvPr>
          <p:cNvSpPr>
            <a:spLocks noGrp="1"/>
          </p:cNvSpPr>
          <p:nvPr>
            <p:ph type="title"/>
          </p:nvPr>
        </p:nvSpPr>
        <p:spPr/>
        <p:txBody>
          <a:bodyPr>
            <a:normAutofit fontScale="90000"/>
          </a:bodyPr>
          <a:lstStyle/>
          <a:p>
            <a:r>
              <a:rPr lang="nl-NL" b="1" dirty="0"/>
              <a:t>Extra’s</a:t>
            </a:r>
            <a:endParaRPr lang="nl-BE" b="1" dirty="0"/>
          </a:p>
        </p:txBody>
      </p:sp>
      <p:sp>
        <p:nvSpPr>
          <p:cNvPr id="5" name="Tijdelijke aanduiding voor inhoud 4">
            <a:extLst>
              <a:ext uri="{FF2B5EF4-FFF2-40B4-BE49-F238E27FC236}">
                <a16:creationId xmlns:a16="http://schemas.microsoft.com/office/drawing/2014/main" id="{DF1039CE-A777-4FEB-A941-5D18B92E18FB}"/>
              </a:ext>
            </a:extLst>
          </p:cNvPr>
          <p:cNvSpPr>
            <a:spLocks noGrp="1"/>
          </p:cNvSpPr>
          <p:nvPr>
            <p:ph idx="1"/>
          </p:nvPr>
        </p:nvSpPr>
        <p:spPr>
          <a:xfrm>
            <a:off x="838200" y="1232242"/>
            <a:ext cx="10515600" cy="4786581"/>
          </a:xfrm>
          <a:ln>
            <a:noFill/>
          </a:ln>
        </p:spPr>
        <p:txBody>
          <a:bodyPr>
            <a:normAutofit/>
          </a:bodyPr>
          <a:lstStyle/>
          <a:p>
            <a:r>
              <a:rPr lang="nl-NL" dirty="0"/>
              <a:t> </a:t>
            </a:r>
            <a:r>
              <a:rPr lang="nl-NL" b="1" dirty="0"/>
              <a:t>Types HR-glas</a:t>
            </a:r>
          </a:p>
          <a:p>
            <a:pPr marL="0" indent="0">
              <a:buNone/>
            </a:pPr>
            <a:endParaRPr lang="nl-NL" dirty="0"/>
          </a:p>
          <a:p>
            <a:pPr lvl="0"/>
            <a:r>
              <a:rPr lang="nl-NL" dirty="0">
                <a:solidFill>
                  <a:prstClr val="black"/>
                </a:solidFill>
              </a:rPr>
              <a:t> </a:t>
            </a:r>
            <a:r>
              <a:rPr lang="nl-NL" b="1" dirty="0">
                <a:solidFill>
                  <a:prstClr val="black"/>
                </a:solidFill>
              </a:rPr>
              <a:t>Extra afwerking ramen</a:t>
            </a:r>
          </a:p>
          <a:p>
            <a:pPr lvl="1"/>
            <a:r>
              <a:rPr lang="nl-NL" dirty="0">
                <a:solidFill>
                  <a:prstClr val="black"/>
                </a:solidFill>
              </a:rPr>
              <a:t>Vervanging glaslatten</a:t>
            </a:r>
          </a:p>
          <a:p>
            <a:pPr lvl="1"/>
            <a:r>
              <a:rPr lang="nl-NL" dirty="0">
                <a:solidFill>
                  <a:prstClr val="black"/>
                </a:solidFill>
              </a:rPr>
              <a:t>Ventilatieroosters</a:t>
            </a:r>
          </a:p>
          <a:p>
            <a:pPr lvl="1"/>
            <a:r>
              <a:rPr lang="nl-NL" dirty="0">
                <a:solidFill>
                  <a:prstClr val="black"/>
                </a:solidFill>
              </a:rPr>
              <a:t>Afkitten kruiskozijnen</a:t>
            </a:r>
          </a:p>
          <a:p>
            <a:pPr lvl="1"/>
            <a:r>
              <a:rPr lang="nl-NL" dirty="0">
                <a:solidFill>
                  <a:prstClr val="black"/>
                </a:solidFill>
              </a:rPr>
              <a:t>…</a:t>
            </a:r>
          </a:p>
          <a:p>
            <a:pPr lvl="1"/>
            <a:endParaRPr lang="nl-NL" dirty="0">
              <a:solidFill>
                <a:prstClr val="black"/>
              </a:solidFill>
            </a:endParaRPr>
          </a:p>
          <a:p>
            <a:pPr marL="0" lvl="0" indent="0">
              <a:buNone/>
            </a:pPr>
            <a:r>
              <a:rPr lang="nl-NL" dirty="0">
                <a:solidFill>
                  <a:srgbClr val="3D85C6"/>
                </a:solidFill>
                <a:sym typeface="Wingdings" panose="05000000000000000000" pitchFamily="2" charset="2"/>
              </a:rPr>
              <a:t></a:t>
            </a:r>
            <a:r>
              <a:rPr lang="nl-NL" dirty="0">
                <a:solidFill>
                  <a:prstClr val="black"/>
                </a:solidFill>
              </a:rPr>
              <a:t> Zowel type HR-beglazing als extra zaken kan je uitvoerig bespreken wanneer aannemer langskomt voor opmaak offerte.</a:t>
            </a:r>
          </a:p>
          <a:p>
            <a:pPr lvl="1"/>
            <a:endParaRPr lang="nl-NL" dirty="0">
              <a:solidFill>
                <a:prstClr val="black"/>
              </a:solidFill>
            </a:endParaRPr>
          </a:p>
          <a:p>
            <a:pPr lvl="1"/>
            <a:endParaRPr lang="nl-NL" dirty="0"/>
          </a:p>
          <a:p>
            <a:pPr lvl="1"/>
            <a:endParaRPr lang="nl-NL" dirty="0"/>
          </a:p>
          <a:p>
            <a:pPr lvl="1"/>
            <a:endParaRPr lang="nl-NL" dirty="0"/>
          </a:p>
        </p:txBody>
      </p:sp>
      <p:sp>
        <p:nvSpPr>
          <p:cNvPr id="6" name="Tijdelijke aanduiding voor inhoud 5">
            <a:extLst>
              <a:ext uri="{FF2B5EF4-FFF2-40B4-BE49-F238E27FC236}">
                <a16:creationId xmlns:a16="http://schemas.microsoft.com/office/drawing/2014/main" id="{B0A2A664-0F16-4206-A4E7-2CC13C28F22C}"/>
              </a:ext>
            </a:extLst>
          </p:cNvPr>
          <p:cNvSpPr>
            <a:spLocks noGrp="1"/>
          </p:cNvSpPr>
          <p:nvPr>
            <p:ph idx="4294967295"/>
          </p:nvPr>
        </p:nvSpPr>
        <p:spPr>
          <a:xfrm>
            <a:off x="9558338" y="1485900"/>
            <a:ext cx="2633662" cy="4130675"/>
          </a:xfrm>
        </p:spPr>
        <p:txBody>
          <a:bodyPr/>
          <a:lstStyle/>
          <a:p>
            <a:pPr marL="457200" lvl="1" indent="0">
              <a:buNone/>
            </a:pPr>
            <a:endParaRPr lang="nl-NL" dirty="0"/>
          </a:p>
          <a:p>
            <a:pPr lvl="1"/>
            <a:endParaRPr lang="nl-BE" dirty="0"/>
          </a:p>
        </p:txBody>
      </p:sp>
    </p:spTree>
    <p:extLst>
      <p:ext uri="{BB962C8B-B14F-4D97-AF65-F5344CB8AC3E}">
        <p14:creationId xmlns:p14="http://schemas.microsoft.com/office/powerpoint/2010/main" val="2593309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3D13EA-2798-D548-AB21-5FAD60FAC820}"/>
              </a:ext>
            </a:extLst>
          </p:cNvPr>
          <p:cNvSpPr>
            <a:spLocks noGrp="1"/>
          </p:cNvSpPr>
          <p:nvPr>
            <p:ph type="title"/>
          </p:nvPr>
        </p:nvSpPr>
        <p:spPr>
          <a:xfrm>
            <a:off x="831850" y="1709739"/>
            <a:ext cx="6233968" cy="2779708"/>
          </a:xfrm>
        </p:spPr>
        <p:txBody>
          <a:bodyPr>
            <a:normAutofit/>
          </a:bodyPr>
          <a:lstStyle/>
          <a:p>
            <a:r>
              <a:rPr lang="nl-BE" sz="5600" dirty="0">
                <a:latin typeface="Nunito" pitchFamily="2" charset="0"/>
              </a:rPr>
              <a:t>Waarom glasvervanging</a:t>
            </a:r>
          </a:p>
        </p:txBody>
      </p:sp>
      <p:pic>
        <p:nvPicPr>
          <p:cNvPr id="8" name="Afbeelding 7">
            <a:extLst>
              <a:ext uri="{FF2B5EF4-FFF2-40B4-BE49-F238E27FC236}">
                <a16:creationId xmlns:a16="http://schemas.microsoft.com/office/drawing/2014/main" id="{FF5950F9-AC11-4ED2-9CF7-96A3D871F28A}"/>
              </a:ext>
            </a:extLst>
          </p:cNvPr>
          <p:cNvPicPr>
            <a:picLocks noChangeAspect="1"/>
          </p:cNvPicPr>
          <p:nvPr/>
        </p:nvPicPr>
        <p:blipFill rotWithShape="1">
          <a:blip r:embed="rId3">
            <a:extLst>
              <a:ext uri="{28A0092B-C50C-407E-A947-70E740481C1C}">
                <a14:useLocalDpi xmlns:a14="http://schemas.microsoft.com/office/drawing/2010/main" val="0"/>
              </a:ext>
            </a:extLst>
          </a:blip>
          <a:srcRect l="1589" t="831" r="3082" b="1051"/>
          <a:stretch/>
        </p:blipFill>
        <p:spPr>
          <a:xfrm>
            <a:off x="8622355" y="1380043"/>
            <a:ext cx="3487868" cy="5377543"/>
          </a:xfrm>
          <a:prstGeom prst="rect">
            <a:avLst/>
          </a:prstGeom>
          <a:ln>
            <a:noFill/>
          </a:ln>
        </p:spPr>
      </p:pic>
      <p:sp>
        <p:nvSpPr>
          <p:cNvPr id="5" name="Vrije vorm 4">
            <a:extLst>
              <a:ext uri="{FF2B5EF4-FFF2-40B4-BE49-F238E27FC236}">
                <a16:creationId xmlns:a16="http://schemas.microsoft.com/office/drawing/2014/main" id="{BF3EACCC-18C5-D84E-BAA1-C587FB534F4C}"/>
              </a:ext>
            </a:extLst>
          </p:cNvPr>
          <p:cNvSpPr/>
          <p:nvPr/>
        </p:nvSpPr>
        <p:spPr>
          <a:xfrm>
            <a:off x="345216" y="1709739"/>
            <a:ext cx="6899564" cy="3739765"/>
          </a:xfrm>
          <a:custGeom>
            <a:avLst/>
            <a:gdLst>
              <a:gd name="connsiteX0" fmla="*/ 3688386 w 5631407"/>
              <a:gd name="connsiteY0" fmla="*/ 1111 h 4754053"/>
              <a:gd name="connsiteX1" fmla="*/ 524081 w 5631407"/>
              <a:gd name="connsiteY1" fmla="*/ 1384743 h 4754053"/>
              <a:gd name="connsiteX2" fmla="*/ 139070 w 5631407"/>
              <a:gd name="connsiteY2" fmla="*/ 3502300 h 4754053"/>
              <a:gd name="connsiteX3" fmla="*/ 1955839 w 5631407"/>
              <a:gd name="connsiteY3" fmla="*/ 4741553 h 4754053"/>
              <a:gd name="connsiteX4" fmla="*/ 5601407 w 5631407"/>
              <a:gd name="connsiteY4" fmla="*/ 2768374 h 4754053"/>
              <a:gd name="connsiteX5" fmla="*/ 3688386 w 5631407"/>
              <a:gd name="connsiteY5" fmla="*/ 1180206 h 4754053"/>
              <a:gd name="connsiteX6" fmla="*/ 3688386 w 5631407"/>
              <a:gd name="connsiteY6" fmla="*/ 1111 h 4754053"/>
              <a:gd name="connsiteX0" fmla="*/ 1594126 w 5574724"/>
              <a:gd name="connsiteY0" fmla="*/ 152069 h 3685811"/>
              <a:gd name="connsiteX1" fmla="*/ 461821 w 5574724"/>
              <a:gd name="connsiteY1" fmla="*/ 316501 h 3685811"/>
              <a:gd name="connsiteX2" fmla="*/ 76810 w 5574724"/>
              <a:gd name="connsiteY2" fmla="*/ 2434058 h 3685811"/>
              <a:gd name="connsiteX3" fmla="*/ 1893579 w 5574724"/>
              <a:gd name="connsiteY3" fmla="*/ 3673311 h 3685811"/>
              <a:gd name="connsiteX4" fmla="*/ 5539147 w 5574724"/>
              <a:gd name="connsiteY4" fmla="*/ 1700132 h 3685811"/>
              <a:gd name="connsiteX5" fmla="*/ 3626126 w 5574724"/>
              <a:gd name="connsiteY5" fmla="*/ 111964 h 3685811"/>
              <a:gd name="connsiteX6" fmla="*/ 1594126 w 5574724"/>
              <a:gd name="connsiteY6" fmla="*/ 152069 h 3685811"/>
              <a:gd name="connsiteX0" fmla="*/ 3688386 w 5641038"/>
              <a:gd name="connsiteY0" fmla="*/ 139094 h 3712941"/>
              <a:gd name="connsiteX1" fmla="*/ 524081 w 5641038"/>
              <a:gd name="connsiteY1" fmla="*/ 343631 h 3712941"/>
              <a:gd name="connsiteX2" fmla="*/ 139070 w 5641038"/>
              <a:gd name="connsiteY2" fmla="*/ 2461188 h 3712941"/>
              <a:gd name="connsiteX3" fmla="*/ 1955839 w 5641038"/>
              <a:gd name="connsiteY3" fmla="*/ 3700441 h 3712941"/>
              <a:gd name="connsiteX4" fmla="*/ 5601407 w 5641038"/>
              <a:gd name="connsiteY4" fmla="*/ 1727262 h 3712941"/>
              <a:gd name="connsiteX5" fmla="*/ 3688386 w 5641038"/>
              <a:gd name="connsiteY5" fmla="*/ 139094 h 3712941"/>
              <a:gd name="connsiteX0" fmla="*/ 3688386 w 5740645"/>
              <a:gd name="connsiteY0" fmla="*/ 177193 h 3739765"/>
              <a:gd name="connsiteX1" fmla="*/ 524081 w 5740645"/>
              <a:gd name="connsiteY1" fmla="*/ 381730 h 3739765"/>
              <a:gd name="connsiteX2" fmla="*/ 139070 w 5740645"/>
              <a:gd name="connsiteY2" fmla="*/ 2499287 h 3739765"/>
              <a:gd name="connsiteX3" fmla="*/ 1955839 w 5740645"/>
              <a:gd name="connsiteY3" fmla="*/ 3738540 h 3739765"/>
              <a:gd name="connsiteX4" fmla="*/ 5703007 w 5740645"/>
              <a:gd name="connsiteY4" fmla="*/ 2290294 h 3739765"/>
              <a:gd name="connsiteX5" fmla="*/ 3688386 w 5740645"/>
              <a:gd name="connsiteY5" fmla="*/ 177193 h 3739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40645" h="3739765">
                <a:moveTo>
                  <a:pt x="3688386" y="177193"/>
                </a:moveTo>
                <a:cubicBezTo>
                  <a:pt x="2825232" y="-140901"/>
                  <a:pt x="1115634" y="-5286"/>
                  <a:pt x="524081" y="381730"/>
                </a:cubicBezTo>
                <a:cubicBezTo>
                  <a:pt x="-67472" y="768746"/>
                  <a:pt x="-99556" y="1939819"/>
                  <a:pt x="139070" y="2499287"/>
                </a:cubicBezTo>
                <a:cubicBezTo>
                  <a:pt x="377696" y="3058755"/>
                  <a:pt x="1028516" y="3773372"/>
                  <a:pt x="1955839" y="3738540"/>
                </a:cubicBezTo>
                <a:cubicBezTo>
                  <a:pt x="2883162" y="3703708"/>
                  <a:pt x="5414249" y="2883852"/>
                  <a:pt x="5703007" y="2290294"/>
                </a:cubicBezTo>
                <a:cubicBezTo>
                  <a:pt x="5991765" y="1696736"/>
                  <a:pt x="4551540" y="495287"/>
                  <a:pt x="3688386" y="177193"/>
                </a:cubicBezTo>
                <a:close/>
              </a:path>
            </a:pathLst>
          </a:custGeom>
          <a:noFill/>
          <a:ln w="41275">
            <a:solidFill>
              <a:srgbClr val="3D8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rgbClr val="3D85C6"/>
              </a:solidFill>
            </a:endParaRPr>
          </a:p>
        </p:txBody>
      </p:sp>
    </p:spTree>
    <p:extLst>
      <p:ext uri="{BB962C8B-B14F-4D97-AF65-F5344CB8AC3E}">
        <p14:creationId xmlns:p14="http://schemas.microsoft.com/office/powerpoint/2010/main" val="3335951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DA32AC-D4C0-4997-A60A-B30B9B13C05D}"/>
              </a:ext>
            </a:extLst>
          </p:cNvPr>
          <p:cNvSpPr>
            <a:spLocks noGrp="1"/>
          </p:cNvSpPr>
          <p:nvPr>
            <p:ph type="title"/>
          </p:nvPr>
        </p:nvSpPr>
        <p:spPr>
          <a:xfrm>
            <a:off x="838200" y="365126"/>
            <a:ext cx="10515600" cy="646594"/>
          </a:xfrm>
        </p:spPr>
        <p:txBody>
          <a:bodyPr>
            <a:normAutofit fontScale="90000"/>
          </a:bodyPr>
          <a:lstStyle/>
          <a:p>
            <a:r>
              <a:rPr lang="nl-NL" dirty="0"/>
              <a:t>Comfort</a:t>
            </a:r>
            <a:endParaRPr lang="nl-BE" dirty="0"/>
          </a:p>
        </p:txBody>
      </p:sp>
      <p:sp>
        <p:nvSpPr>
          <p:cNvPr id="3" name="Tijdelijke aanduiding voor inhoud 2">
            <a:extLst>
              <a:ext uri="{FF2B5EF4-FFF2-40B4-BE49-F238E27FC236}">
                <a16:creationId xmlns:a16="http://schemas.microsoft.com/office/drawing/2014/main" id="{9F8D8346-7C15-4EF3-B6F3-03161FCD9C77}"/>
              </a:ext>
            </a:extLst>
          </p:cNvPr>
          <p:cNvSpPr>
            <a:spLocks noGrp="1"/>
          </p:cNvSpPr>
          <p:nvPr>
            <p:ph idx="1"/>
          </p:nvPr>
        </p:nvSpPr>
        <p:spPr>
          <a:xfrm>
            <a:off x="838200" y="1219201"/>
            <a:ext cx="10515600" cy="5135300"/>
          </a:xfrm>
        </p:spPr>
        <p:txBody>
          <a:bodyPr>
            <a:normAutofit/>
          </a:bodyPr>
          <a:lstStyle/>
          <a:p>
            <a:r>
              <a:rPr lang="nl-BE" dirty="0"/>
              <a:t> Warmer in de winter, frisser in de zomer</a:t>
            </a:r>
            <a:br>
              <a:rPr lang="nl-BE" dirty="0"/>
            </a:br>
            <a:endParaRPr lang="nl-BE" dirty="0"/>
          </a:p>
          <a:p>
            <a:r>
              <a:rPr lang="nl-BE" dirty="0"/>
              <a:t> </a:t>
            </a:r>
            <a:r>
              <a:rPr lang="nl-NL" b="1" dirty="0">
                <a:solidFill>
                  <a:srgbClr val="3D85C6"/>
                </a:solidFill>
              </a:rPr>
              <a:t>Minder koude straling </a:t>
            </a:r>
            <a:endParaRPr lang="nl-BE" dirty="0"/>
          </a:p>
          <a:p>
            <a:pPr marL="0" indent="0">
              <a:buNone/>
            </a:pPr>
            <a:r>
              <a:rPr lang="nl-NL" dirty="0">
                <a:solidFill>
                  <a:srgbClr val="3D85C6"/>
                </a:solidFill>
                <a:sym typeface="Wingdings" panose="05000000000000000000" pitchFamily="2" charset="2"/>
              </a:rPr>
              <a:t>    </a:t>
            </a:r>
            <a:r>
              <a:rPr lang="nl-NL" dirty="0">
                <a:latin typeface="Times New Roman" panose="02020603050405020304" pitchFamily="18" charset="0"/>
                <a:cs typeface="Times New Roman" panose="02020603050405020304" pitchFamily="18" charset="0"/>
              </a:rPr>
              <a:t>→</a:t>
            </a:r>
            <a:r>
              <a:rPr lang="nl-NL" dirty="0">
                <a:solidFill>
                  <a:sysClr val="windowText" lastClr="000000"/>
                </a:solidFill>
                <a:sym typeface="Wingdings" panose="05000000000000000000" pitchFamily="2" charset="2"/>
              </a:rPr>
              <a:t> &amp; mi</a:t>
            </a:r>
            <a:r>
              <a:rPr lang="nl-BE" dirty="0" err="1"/>
              <a:t>nder</a:t>
            </a:r>
            <a:r>
              <a:rPr lang="nl-BE" dirty="0"/>
              <a:t> last van tocht en condens</a:t>
            </a:r>
          </a:p>
          <a:p>
            <a:pPr marL="0" indent="0">
              <a:buNone/>
            </a:pPr>
            <a:r>
              <a:rPr lang="nl-BE" dirty="0"/>
              <a:t> </a:t>
            </a:r>
            <a:endParaRPr lang="nl-NL" sz="1300" dirty="0"/>
          </a:p>
          <a:p>
            <a:pPr marL="0" indent="0">
              <a:buNone/>
            </a:pPr>
            <a:endParaRPr lang="nl-NL" sz="1300" dirty="0"/>
          </a:p>
          <a:p>
            <a:pPr marL="0" indent="0">
              <a:buNone/>
            </a:pPr>
            <a:endParaRPr lang="nl-NL" sz="1300" dirty="0"/>
          </a:p>
          <a:p>
            <a:pPr marL="0" indent="0">
              <a:buNone/>
            </a:pPr>
            <a:endParaRPr lang="nl-NL" sz="1300" dirty="0"/>
          </a:p>
          <a:p>
            <a:pPr marL="0" indent="0">
              <a:buNone/>
            </a:pPr>
            <a:endParaRPr lang="nl-BE" dirty="0"/>
          </a:p>
        </p:txBody>
      </p:sp>
      <p:pic>
        <p:nvPicPr>
          <p:cNvPr id="5" name="Afbeelding 4">
            <a:extLst>
              <a:ext uri="{FF2B5EF4-FFF2-40B4-BE49-F238E27FC236}">
                <a16:creationId xmlns:a16="http://schemas.microsoft.com/office/drawing/2014/main" id="{B9AE815B-D4AC-4CFE-BDA8-A690CEDA34EC}"/>
              </a:ext>
            </a:extLst>
          </p:cNvPr>
          <p:cNvPicPr>
            <a:picLocks noChangeAspect="1"/>
          </p:cNvPicPr>
          <p:nvPr/>
        </p:nvPicPr>
        <p:blipFill rotWithShape="1">
          <a:blip r:embed="rId3">
            <a:extLst>
              <a:ext uri="{28A0092B-C50C-407E-A947-70E740481C1C}">
                <a14:useLocalDpi xmlns:a14="http://schemas.microsoft.com/office/drawing/2010/main" val="0"/>
              </a:ext>
            </a:extLst>
          </a:blip>
          <a:srcRect l="3377" t="4616" r="2548" b="5689"/>
          <a:stretch/>
        </p:blipFill>
        <p:spPr>
          <a:xfrm>
            <a:off x="614725" y="3137181"/>
            <a:ext cx="7753612" cy="3363859"/>
          </a:xfrm>
          <a:prstGeom prst="rect">
            <a:avLst/>
          </a:prstGeom>
        </p:spPr>
      </p:pic>
    </p:spTree>
    <p:extLst>
      <p:ext uri="{BB962C8B-B14F-4D97-AF65-F5344CB8AC3E}">
        <p14:creationId xmlns:p14="http://schemas.microsoft.com/office/powerpoint/2010/main" val="659348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DA32AC-D4C0-4997-A60A-B30B9B13C05D}"/>
              </a:ext>
            </a:extLst>
          </p:cNvPr>
          <p:cNvSpPr>
            <a:spLocks noGrp="1"/>
          </p:cNvSpPr>
          <p:nvPr>
            <p:ph type="title"/>
          </p:nvPr>
        </p:nvSpPr>
        <p:spPr>
          <a:xfrm>
            <a:off x="838200" y="358818"/>
            <a:ext cx="10515600" cy="622003"/>
          </a:xfrm>
        </p:spPr>
        <p:txBody>
          <a:bodyPr>
            <a:normAutofit fontScale="90000"/>
          </a:bodyPr>
          <a:lstStyle/>
          <a:p>
            <a:r>
              <a:rPr lang="nl-NL" dirty="0"/>
              <a:t>Comfort</a:t>
            </a:r>
            <a:endParaRPr lang="nl-BE" dirty="0"/>
          </a:p>
        </p:txBody>
      </p:sp>
      <p:sp>
        <p:nvSpPr>
          <p:cNvPr id="3" name="Tijdelijke aanduiding voor inhoud 2">
            <a:extLst>
              <a:ext uri="{FF2B5EF4-FFF2-40B4-BE49-F238E27FC236}">
                <a16:creationId xmlns:a16="http://schemas.microsoft.com/office/drawing/2014/main" id="{9F8D8346-7C15-4EF3-B6F3-03161FCD9C77}"/>
              </a:ext>
            </a:extLst>
          </p:cNvPr>
          <p:cNvSpPr>
            <a:spLocks noGrp="1"/>
          </p:cNvSpPr>
          <p:nvPr>
            <p:ph idx="1"/>
          </p:nvPr>
        </p:nvSpPr>
        <p:spPr>
          <a:xfrm>
            <a:off x="838200" y="1423555"/>
            <a:ext cx="10515600" cy="4930945"/>
          </a:xfrm>
        </p:spPr>
        <p:txBody>
          <a:bodyPr>
            <a:normAutofit/>
          </a:bodyPr>
          <a:lstStyle/>
          <a:p>
            <a:r>
              <a:rPr lang="nl-NL" b="1" dirty="0">
                <a:solidFill>
                  <a:srgbClr val="3D85C6"/>
                </a:solidFill>
              </a:rPr>
              <a:t> Geluidswerend</a:t>
            </a:r>
          </a:p>
          <a:p>
            <a:pPr lvl="1"/>
            <a:r>
              <a:rPr lang="nl-BE" dirty="0"/>
              <a:t>Als je kiest voor akoestisch dempend glas, </a:t>
            </a:r>
            <a:br>
              <a:rPr lang="nl-BE" dirty="0"/>
            </a:br>
            <a:r>
              <a:rPr lang="nl-BE" dirty="0"/>
              <a:t>laat je 15 tot 22 decibel minder geluid door</a:t>
            </a:r>
          </a:p>
          <a:p>
            <a:pPr lvl="2"/>
            <a:r>
              <a:rPr lang="nl-BE" dirty="0"/>
              <a:t>Ter vergelijking: oordopjes dempen +- 25 decibel.</a:t>
            </a:r>
          </a:p>
          <a:p>
            <a:pPr marL="914400" lvl="2" indent="0">
              <a:buNone/>
            </a:pPr>
            <a:endParaRPr lang="nl-NL" b="1" dirty="0">
              <a:solidFill>
                <a:srgbClr val="3D85C6"/>
              </a:solidFill>
            </a:endParaRPr>
          </a:p>
          <a:p>
            <a:r>
              <a:rPr lang="nl-NL" b="1" dirty="0">
                <a:solidFill>
                  <a:srgbClr val="3D85C6"/>
                </a:solidFill>
              </a:rPr>
              <a:t> ‘Gemakkelijke’ werken </a:t>
            </a:r>
          </a:p>
          <a:p>
            <a:pPr lvl="1"/>
            <a:r>
              <a:rPr lang="nl-NL" dirty="0"/>
              <a:t>Eén tot twee dagen </a:t>
            </a:r>
          </a:p>
          <a:p>
            <a:pPr lvl="1"/>
            <a:r>
              <a:rPr lang="nl-NL" dirty="0"/>
              <a:t>Zonder bouwvergunning </a:t>
            </a:r>
          </a:p>
          <a:p>
            <a:pPr lvl="1"/>
            <a:r>
              <a:rPr lang="nl-NL" dirty="0"/>
              <a:t>Propere uitvoering (geen kap- of breekwerk)</a:t>
            </a:r>
          </a:p>
          <a:p>
            <a:endParaRPr lang="nl-NL" b="1" dirty="0">
              <a:solidFill>
                <a:srgbClr val="3D85C6"/>
              </a:solidFill>
            </a:endParaRPr>
          </a:p>
          <a:p>
            <a:r>
              <a:rPr lang="nl-NL" b="1" dirty="0">
                <a:solidFill>
                  <a:srgbClr val="3D85C6"/>
                </a:solidFill>
              </a:rPr>
              <a:t> Ventilatie</a:t>
            </a:r>
          </a:p>
          <a:p>
            <a:pPr marL="0" indent="0">
              <a:buNone/>
            </a:pPr>
            <a:endParaRPr lang="nl-NL" sz="1300" dirty="0"/>
          </a:p>
          <a:p>
            <a:pPr marL="0" indent="0">
              <a:buNone/>
            </a:pPr>
            <a:endParaRPr lang="nl-NL" sz="1300" dirty="0"/>
          </a:p>
          <a:p>
            <a:pPr marL="0" indent="0">
              <a:buNone/>
            </a:pPr>
            <a:endParaRPr lang="nl-NL" sz="1300" dirty="0"/>
          </a:p>
          <a:p>
            <a:pPr marL="0" indent="0">
              <a:buNone/>
            </a:pPr>
            <a:endParaRPr lang="nl-BE" dirty="0"/>
          </a:p>
        </p:txBody>
      </p:sp>
      <p:pic>
        <p:nvPicPr>
          <p:cNvPr id="1026" name="Picture 2">
            <a:extLst>
              <a:ext uri="{FF2B5EF4-FFF2-40B4-BE49-F238E27FC236}">
                <a16:creationId xmlns:a16="http://schemas.microsoft.com/office/drawing/2014/main" id="{9FCEB680-F845-465A-9C01-F4E7216E38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2679" y="3236564"/>
            <a:ext cx="1323975" cy="1304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9928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DA32AC-D4C0-4997-A60A-B30B9B13C05D}"/>
              </a:ext>
            </a:extLst>
          </p:cNvPr>
          <p:cNvSpPr>
            <a:spLocks noGrp="1"/>
          </p:cNvSpPr>
          <p:nvPr>
            <p:ph type="title"/>
          </p:nvPr>
        </p:nvSpPr>
        <p:spPr>
          <a:xfrm>
            <a:off x="838200" y="365126"/>
            <a:ext cx="10515600" cy="646594"/>
          </a:xfrm>
        </p:spPr>
        <p:txBody>
          <a:bodyPr>
            <a:normAutofit fontScale="90000"/>
          </a:bodyPr>
          <a:lstStyle/>
          <a:p>
            <a:r>
              <a:rPr lang="nl-NL" dirty="0"/>
              <a:t>Ecologisch</a:t>
            </a:r>
            <a:endParaRPr lang="nl-BE" dirty="0"/>
          </a:p>
        </p:txBody>
      </p:sp>
      <p:sp>
        <p:nvSpPr>
          <p:cNvPr id="3" name="Tijdelijke aanduiding voor inhoud 2">
            <a:extLst>
              <a:ext uri="{FF2B5EF4-FFF2-40B4-BE49-F238E27FC236}">
                <a16:creationId xmlns:a16="http://schemas.microsoft.com/office/drawing/2014/main" id="{9F8D8346-7C15-4EF3-B6F3-03161FCD9C77}"/>
              </a:ext>
            </a:extLst>
          </p:cNvPr>
          <p:cNvSpPr>
            <a:spLocks noGrp="1"/>
          </p:cNvSpPr>
          <p:nvPr>
            <p:ph idx="1"/>
          </p:nvPr>
        </p:nvSpPr>
        <p:spPr>
          <a:xfrm>
            <a:off x="462420" y="1405323"/>
            <a:ext cx="8708084" cy="4930945"/>
          </a:xfrm>
        </p:spPr>
        <p:txBody>
          <a:bodyPr>
            <a:normAutofit/>
          </a:bodyPr>
          <a:lstStyle/>
          <a:p>
            <a:r>
              <a:rPr lang="nl-NL" b="1" dirty="0">
                <a:solidFill>
                  <a:srgbClr val="3D85C6"/>
                </a:solidFill>
              </a:rPr>
              <a:t> Minder warmteverlies </a:t>
            </a:r>
            <a:r>
              <a:rPr lang="nl-NL" dirty="0"/>
              <a:t>via de beglazing</a:t>
            </a:r>
          </a:p>
          <a:p>
            <a:pPr lvl="1"/>
            <a:r>
              <a:rPr lang="nl-NL" dirty="0"/>
              <a:t>Bij vervanging </a:t>
            </a:r>
            <a:r>
              <a:rPr lang="nl-NL" b="1" dirty="0">
                <a:solidFill>
                  <a:srgbClr val="3D85C6"/>
                </a:solidFill>
              </a:rPr>
              <a:t>enkel glas </a:t>
            </a:r>
            <a:r>
              <a:rPr lang="nl-NL" dirty="0"/>
              <a:t>5 a 6 keer </a:t>
            </a:r>
            <a:br>
              <a:rPr lang="nl-NL" dirty="0"/>
            </a:br>
            <a:r>
              <a:rPr lang="nl-NL" dirty="0"/>
              <a:t>minder warmteverlies</a:t>
            </a:r>
          </a:p>
          <a:p>
            <a:pPr lvl="1"/>
            <a:r>
              <a:rPr lang="nl-NL" dirty="0"/>
              <a:t>Bij vervanging </a:t>
            </a:r>
            <a:r>
              <a:rPr lang="nl-NL" b="1" dirty="0">
                <a:solidFill>
                  <a:srgbClr val="3D85C6"/>
                </a:solidFill>
              </a:rPr>
              <a:t>oud dubbel glas </a:t>
            </a:r>
            <a:r>
              <a:rPr lang="nl-NL" dirty="0"/>
              <a:t>2,5 a 3 </a:t>
            </a:r>
            <a:br>
              <a:rPr lang="nl-NL" dirty="0"/>
            </a:br>
            <a:r>
              <a:rPr lang="nl-NL" dirty="0"/>
              <a:t>keer minder warmteverlies</a:t>
            </a:r>
            <a:br>
              <a:rPr lang="nl-NL" dirty="0"/>
            </a:br>
            <a:endParaRPr lang="nl-NL" dirty="0"/>
          </a:p>
          <a:p>
            <a:r>
              <a:rPr lang="nl-NL" b="1" dirty="0">
                <a:solidFill>
                  <a:srgbClr val="3D85C6"/>
                </a:solidFill>
              </a:rPr>
              <a:t> Verwarming</a:t>
            </a:r>
            <a:r>
              <a:rPr lang="nl-NL" dirty="0">
                <a:solidFill>
                  <a:srgbClr val="3D85C6"/>
                </a:solidFill>
              </a:rPr>
              <a:t> </a:t>
            </a:r>
            <a:r>
              <a:rPr lang="nl-NL" dirty="0"/>
              <a:t>van onze woningen vertegenwoordigt </a:t>
            </a:r>
            <a:r>
              <a:rPr lang="nl-BE" b="1" dirty="0">
                <a:solidFill>
                  <a:srgbClr val="3D85C6"/>
                </a:solidFill>
              </a:rPr>
              <a:t>14%</a:t>
            </a:r>
            <a:r>
              <a:rPr lang="nl-BE" b="1" dirty="0"/>
              <a:t> </a:t>
            </a:r>
            <a:r>
              <a:rPr lang="nl-BE" dirty="0"/>
              <a:t>van de </a:t>
            </a:r>
            <a:r>
              <a:rPr lang="nl-BE" b="1" dirty="0">
                <a:solidFill>
                  <a:srgbClr val="3D85C6"/>
                </a:solidFill>
              </a:rPr>
              <a:t>totale CO</a:t>
            </a:r>
            <a:r>
              <a:rPr lang="nl-BE" b="1" baseline="-25000" dirty="0">
                <a:solidFill>
                  <a:srgbClr val="3D85C6"/>
                </a:solidFill>
              </a:rPr>
              <a:t>2</a:t>
            </a:r>
            <a:r>
              <a:rPr lang="nl-BE" b="1" dirty="0">
                <a:solidFill>
                  <a:srgbClr val="3D85C6"/>
                </a:solidFill>
              </a:rPr>
              <a:t>-uitstoot </a:t>
            </a:r>
          </a:p>
          <a:p>
            <a:pPr lvl="1"/>
            <a:r>
              <a:rPr lang="nl-BE" dirty="0"/>
              <a:t>elk jaar ongeveer 25 liter stookolie of 23 m</a:t>
            </a:r>
            <a:r>
              <a:rPr lang="nl-BE" baseline="30000" dirty="0"/>
              <a:t>3</a:t>
            </a:r>
            <a:r>
              <a:rPr lang="nl-BE" dirty="0"/>
              <a:t> aardgas, bij vervanging van 1 m</a:t>
            </a:r>
            <a:r>
              <a:rPr lang="nl-BE" baseline="30000" dirty="0"/>
              <a:t>2</a:t>
            </a:r>
            <a:r>
              <a:rPr lang="nl-BE" dirty="0"/>
              <a:t> enkel glas door hoogrendementsglas</a:t>
            </a:r>
            <a:endParaRPr lang="nl-BE" b="1" dirty="0"/>
          </a:p>
          <a:p>
            <a:pPr marL="0" indent="0">
              <a:buNone/>
            </a:pPr>
            <a:endParaRPr lang="nl-NL" sz="2100" dirty="0"/>
          </a:p>
          <a:p>
            <a:pPr marL="0" indent="0">
              <a:buNone/>
            </a:pPr>
            <a:endParaRPr lang="nl-NL" sz="1300" dirty="0"/>
          </a:p>
          <a:p>
            <a:pPr marL="0" indent="0">
              <a:buNone/>
            </a:pPr>
            <a:endParaRPr lang="nl-BE" dirty="0"/>
          </a:p>
        </p:txBody>
      </p:sp>
      <p:pic>
        <p:nvPicPr>
          <p:cNvPr id="9" name="Afbeelding 8">
            <a:extLst>
              <a:ext uri="{FF2B5EF4-FFF2-40B4-BE49-F238E27FC236}">
                <a16:creationId xmlns:a16="http://schemas.microsoft.com/office/drawing/2014/main" id="{2B8FB40B-92D2-4218-8529-5C3A0CBAA807}"/>
              </a:ext>
            </a:extLst>
          </p:cNvPr>
          <p:cNvPicPr>
            <a:picLocks noChangeAspect="1"/>
          </p:cNvPicPr>
          <p:nvPr/>
        </p:nvPicPr>
        <p:blipFill rotWithShape="1">
          <a:blip r:embed="rId3">
            <a:extLst>
              <a:ext uri="{28A0092B-C50C-407E-A947-70E740481C1C}">
                <a14:useLocalDpi xmlns:a14="http://schemas.microsoft.com/office/drawing/2010/main" val="0"/>
              </a:ext>
            </a:extLst>
          </a:blip>
          <a:srcRect l="3377" t="4616" r="2548" b="5689"/>
          <a:stretch/>
        </p:blipFill>
        <p:spPr>
          <a:xfrm>
            <a:off x="6837205" y="1866862"/>
            <a:ext cx="5083864" cy="2205605"/>
          </a:xfrm>
          <a:prstGeom prst="rect">
            <a:avLst/>
          </a:prstGeom>
        </p:spPr>
      </p:pic>
    </p:spTree>
    <p:extLst>
      <p:ext uri="{BB962C8B-B14F-4D97-AF65-F5344CB8AC3E}">
        <p14:creationId xmlns:p14="http://schemas.microsoft.com/office/powerpoint/2010/main" val="15681114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BC89A8-B92B-428E-BF88-9FA2E8966550}"/>
              </a:ext>
            </a:extLst>
          </p:cNvPr>
          <p:cNvSpPr>
            <a:spLocks noGrp="1"/>
          </p:cNvSpPr>
          <p:nvPr>
            <p:ph type="title"/>
          </p:nvPr>
        </p:nvSpPr>
        <p:spPr>
          <a:xfrm>
            <a:off x="838200" y="365126"/>
            <a:ext cx="10371992" cy="646594"/>
          </a:xfrm>
        </p:spPr>
        <p:txBody>
          <a:bodyPr>
            <a:normAutofit fontScale="90000"/>
          </a:bodyPr>
          <a:lstStyle/>
          <a:p>
            <a:r>
              <a:rPr lang="nl-NL" dirty="0"/>
              <a:t>Wetgevend kader (breder)</a:t>
            </a:r>
            <a:endParaRPr lang="nl-BE" dirty="0"/>
          </a:p>
        </p:txBody>
      </p:sp>
      <p:sp>
        <p:nvSpPr>
          <p:cNvPr id="3" name="Tijdelijke aanduiding voor inhoud 2">
            <a:extLst>
              <a:ext uri="{FF2B5EF4-FFF2-40B4-BE49-F238E27FC236}">
                <a16:creationId xmlns:a16="http://schemas.microsoft.com/office/drawing/2014/main" id="{99D908A6-3979-4479-8E7C-F58BDC6FB39E}"/>
              </a:ext>
            </a:extLst>
          </p:cNvPr>
          <p:cNvSpPr>
            <a:spLocks noGrp="1"/>
          </p:cNvSpPr>
          <p:nvPr>
            <p:ph idx="1"/>
          </p:nvPr>
        </p:nvSpPr>
        <p:spPr>
          <a:xfrm>
            <a:off x="838200" y="1174173"/>
            <a:ext cx="10515600" cy="5195454"/>
          </a:xfrm>
        </p:spPr>
        <p:txBody>
          <a:bodyPr>
            <a:normAutofit/>
          </a:bodyPr>
          <a:lstStyle/>
          <a:p>
            <a:pPr fontAlgn="t"/>
            <a:r>
              <a:rPr lang="nl-BE" dirty="0"/>
              <a:t> Vlaamse energie- en klimaatplan 2021 – 2030</a:t>
            </a:r>
          </a:p>
          <a:p>
            <a:pPr fontAlgn="t"/>
            <a:r>
              <a:rPr lang="nl-BE" dirty="0"/>
              <a:t> Vlaams renovatiepact 2050 </a:t>
            </a:r>
          </a:p>
          <a:p>
            <a:pPr fontAlgn="t"/>
            <a:r>
              <a:rPr lang="nl-BE" dirty="0"/>
              <a:t> Concreet </a:t>
            </a:r>
          </a:p>
          <a:p>
            <a:pPr lvl="1" fontAlgn="t"/>
            <a:r>
              <a:rPr lang="nl-BE" dirty="0"/>
              <a:t>2020</a:t>
            </a:r>
          </a:p>
          <a:p>
            <a:pPr lvl="2" fontAlgn="t"/>
            <a:r>
              <a:rPr lang="nl-BE" dirty="0"/>
              <a:t>dakisolatie verplicht</a:t>
            </a:r>
          </a:p>
          <a:p>
            <a:pPr lvl="2"/>
            <a:r>
              <a:rPr lang="nl-BE" dirty="0"/>
              <a:t>bij fossiele verwarming: condensatieketel verplicht</a:t>
            </a:r>
          </a:p>
          <a:p>
            <a:pPr lvl="2" fontAlgn="t"/>
            <a:r>
              <a:rPr lang="nl-BE" b="1" dirty="0">
                <a:solidFill>
                  <a:srgbClr val="3D85C6"/>
                </a:solidFill>
              </a:rPr>
              <a:t>geen enkel glas meer</a:t>
            </a:r>
          </a:p>
          <a:p>
            <a:pPr lvl="1" fontAlgn="t"/>
            <a:r>
              <a:rPr lang="nl-BE" dirty="0"/>
              <a:t>2021</a:t>
            </a:r>
          </a:p>
          <a:p>
            <a:pPr lvl="2" fontAlgn="t"/>
            <a:r>
              <a:rPr lang="nl-BE" b="1" dirty="0">
                <a:solidFill>
                  <a:srgbClr val="3D85C6"/>
                </a:solidFill>
              </a:rPr>
              <a:t>renovatie verplicht van gekochte woning binnen 5 jaar</a:t>
            </a:r>
          </a:p>
          <a:p>
            <a:pPr lvl="2" fontAlgn="t"/>
            <a:r>
              <a:rPr lang="nl-BE" dirty="0"/>
              <a:t>geen stookolie meer in nieuwe woningen </a:t>
            </a:r>
          </a:p>
          <a:p>
            <a:pPr marL="0" indent="0">
              <a:buNone/>
            </a:pPr>
            <a:endParaRPr lang="nl-NL" sz="1500" b="1" dirty="0">
              <a:solidFill>
                <a:schemeClr val="accent2"/>
              </a:solidFill>
              <a:sym typeface="Wingdings" panose="05000000000000000000" pitchFamily="2" charset="2"/>
            </a:endParaRPr>
          </a:p>
          <a:p>
            <a:pPr marL="0" indent="0">
              <a:buNone/>
            </a:pPr>
            <a:r>
              <a:rPr lang="nl-NL" b="1" dirty="0">
                <a:solidFill>
                  <a:srgbClr val="3D85C6"/>
                </a:solidFill>
                <a:sym typeface="Wingdings" panose="05000000000000000000" pitchFamily="2" charset="2"/>
              </a:rPr>
              <a:t> </a:t>
            </a:r>
            <a:r>
              <a:rPr lang="nl-NL" b="1" dirty="0">
                <a:solidFill>
                  <a:srgbClr val="3D85C6"/>
                </a:solidFill>
              </a:rPr>
              <a:t>Normen verstrengen (meer en meer verplichtingen)</a:t>
            </a:r>
          </a:p>
          <a:p>
            <a:pPr marL="0" indent="0">
              <a:buNone/>
            </a:pPr>
            <a:endParaRPr lang="nl-NL" dirty="0"/>
          </a:p>
        </p:txBody>
      </p:sp>
      <p:pic>
        <p:nvPicPr>
          <p:cNvPr id="5" name="Afbeelding 4">
            <a:extLst>
              <a:ext uri="{FF2B5EF4-FFF2-40B4-BE49-F238E27FC236}">
                <a16:creationId xmlns:a16="http://schemas.microsoft.com/office/drawing/2014/main" id="{E03B5B43-0D23-4ACC-85D0-A8B2610B7D12}"/>
              </a:ext>
            </a:extLst>
          </p:cNvPr>
          <p:cNvPicPr>
            <a:picLocks noChangeAspect="1"/>
          </p:cNvPicPr>
          <p:nvPr/>
        </p:nvPicPr>
        <p:blipFill>
          <a:blip r:embed="rId3"/>
          <a:stretch>
            <a:fillRect/>
          </a:stretch>
        </p:blipFill>
        <p:spPr>
          <a:xfrm rot="1437177">
            <a:off x="8536130" y="882842"/>
            <a:ext cx="3418074" cy="4090295"/>
          </a:xfrm>
          <a:prstGeom prst="rect">
            <a:avLst/>
          </a:prstGeom>
          <a:ln w="9525">
            <a:solidFill>
              <a:schemeClr val="bg2"/>
            </a:solidFill>
          </a:ln>
        </p:spPr>
      </p:pic>
    </p:spTree>
    <p:extLst>
      <p:ext uri="{BB962C8B-B14F-4D97-AF65-F5344CB8AC3E}">
        <p14:creationId xmlns:p14="http://schemas.microsoft.com/office/powerpoint/2010/main" val="2802318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52EF68AF-428A-5649-BF9B-AAE85A8017F2}"/>
              </a:ext>
            </a:extLst>
          </p:cNvPr>
          <p:cNvSpPr>
            <a:spLocks noGrp="1"/>
          </p:cNvSpPr>
          <p:nvPr>
            <p:ph type="subTitle" idx="1"/>
          </p:nvPr>
        </p:nvSpPr>
        <p:spPr>
          <a:xfrm>
            <a:off x="1323953" y="1207891"/>
            <a:ext cx="7000240" cy="4036440"/>
          </a:xfrm>
        </p:spPr>
        <p:txBody>
          <a:bodyPr>
            <a:normAutofit lnSpcReduction="10000"/>
          </a:bodyPr>
          <a:lstStyle/>
          <a:p>
            <a:endParaRPr lang="nl-NL" sz="3600" b="1" cap="small" dirty="0"/>
          </a:p>
          <a:p>
            <a:r>
              <a:rPr lang="nl-NL" sz="3600" b="1" cap="small" dirty="0">
                <a:latin typeface="Nunito" pitchFamily="2" charset="0"/>
              </a:rPr>
              <a:t>Welkom</a:t>
            </a:r>
          </a:p>
          <a:p>
            <a:endParaRPr lang="nl-NL" sz="3000" b="1" cap="small" dirty="0">
              <a:latin typeface="Nunito" pitchFamily="2" charset="0"/>
            </a:endParaRPr>
          </a:p>
          <a:p>
            <a:r>
              <a:rPr lang="nl-NL" sz="3200" b="1" cap="small" dirty="0">
                <a:latin typeface="Nunito" pitchFamily="2" charset="0"/>
              </a:rPr>
              <a:t>Digitaal infomoment</a:t>
            </a:r>
          </a:p>
          <a:p>
            <a:r>
              <a:rPr lang="nl-NL" sz="3200" b="1" cap="small" dirty="0">
                <a:latin typeface="Nunito" pitchFamily="2" charset="0"/>
              </a:rPr>
              <a:t>Groepsaankoop Glasvervanging</a:t>
            </a:r>
          </a:p>
          <a:p>
            <a:endParaRPr lang="nl-NL" sz="3200" b="1" cap="small" dirty="0">
              <a:latin typeface="Nunito" pitchFamily="2" charset="0"/>
            </a:endParaRPr>
          </a:p>
          <a:p>
            <a:r>
              <a:rPr lang="nl-NL" sz="1900" i="1" cap="small" dirty="0">
                <a:latin typeface="Nunito" pitchFamily="2" charset="0"/>
              </a:rPr>
              <a:t>- Di. 26 oktober 2021 -</a:t>
            </a:r>
          </a:p>
          <a:p>
            <a:r>
              <a:rPr lang="nl-NL" sz="1900" i="1" cap="small" dirty="0">
                <a:latin typeface="Nunito" pitchFamily="2" charset="0"/>
              </a:rPr>
              <a:t> - 19u30 – 20u30 </a:t>
            </a:r>
            <a:r>
              <a:rPr lang="nl-NL" sz="1900" i="1" cap="small" dirty="0"/>
              <a:t>-</a:t>
            </a:r>
          </a:p>
        </p:txBody>
      </p:sp>
      <p:pic>
        <p:nvPicPr>
          <p:cNvPr id="11" name="Afbeelding 10">
            <a:extLst>
              <a:ext uri="{FF2B5EF4-FFF2-40B4-BE49-F238E27FC236}">
                <a16:creationId xmlns:a16="http://schemas.microsoft.com/office/drawing/2014/main" id="{2C0DFD3A-5898-47A7-9BDD-28F724858E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385" y="4130368"/>
            <a:ext cx="1068496" cy="1113963"/>
          </a:xfrm>
          <a:prstGeom prst="rect">
            <a:avLst/>
          </a:prstGeom>
        </p:spPr>
      </p:pic>
      <p:pic>
        <p:nvPicPr>
          <p:cNvPr id="4" name="Afbeelding 3">
            <a:extLst>
              <a:ext uri="{FF2B5EF4-FFF2-40B4-BE49-F238E27FC236}">
                <a16:creationId xmlns:a16="http://schemas.microsoft.com/office/drawing/2014/main" id="{70D0FAC1-E57A-4688-8A08-30F5443AA4E0}"/>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7317827" y="3693511"/>
            <a:ext cx="2012731" cy="2012731"/>
          </a:xfrm>
          <a:prstGeom prst="rect">
            <a:avLst/>
          </a:prstGeom>
        </p:spPr>
      </p:pic>
      <p:pic>
        <p:nvPicPr>
          <p:cNvPr id="7" name="Afbeelding 6">
            <a:extLst>
              <a:ext uri="{FF2B5EF4-FFF2-40B4-BE49-F238E27FC236}">
                <a16:creationId xmlns:a16="http://schemas.microsoft.com/office/drawing/2014/main" id="{5FFAC44A-A2C6-4626-ADFC-DB45FED88F73}"/>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259656" y="174255"/>
            <a:ext cx="2143516" cy="1349745"/>
          </a:xfrm>
          <a:prstGeom prst="rect">
            <a:avLst/>
          </a:prstGeom>
        </p:spPr>
      </p:pic>
      <p:pic>
        <p:nvPicPr>
          <p:cNvPr id="6" name="Afbeelding 5">
            <a:extLst>
              <a:ext uri="{FF2B5EF4-FFF2-40B4-BE49-F238E27FC236}">
                <a16:creationId xmlns:a16="http://schemas.microsoft.com/office/drawing/2014/main" id="{78B988B5-EEE5-4865-B2E7-9439B863F9C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03017" y="5560307"/>
            <a:ext cx="1492024" cy="923159"/>
          </a:xfrm>
          <a:prstGeom prst="rect">
            <a:avLst/>
          </a:prstGeom>
        </p:spPr>
      </p:pic>
      <p:pic>
        <p:nvPicPr>
          <p:cNvPr id="2" name="Afbeelding 1">
            <a:extLst>
              <a:ext uri="{FF2B5EF4-FFF2-40B4-BE49-F238E27FC236}">
                <a16:creationId xmlns:a16="http://schemas.microsoft.com/office/drawing/2014/main" id="{06E975D7-0F04-4684-8592-F1FE38356D6C}"/>
              </a:ext>
            </a:extLst>
          </p:cNvPr>
          <p:cNvPicPr>
            <a:picLocks noChangeAspect="1"/>
          </p:cNvPicPr>
          <p:nvPr/>
        </p:nvPicPr>
        <p:blipFill>
          <a:blip r:embed="rId7"/>
          <a:stretch>
            <a:fillRect/>
          </a:stretch>
        </p:blipFill>
        <p:spPr>
          <a:xfrm>
            <a:off x="4721608" y="5560307"/>
            <a:ext cx="1902117" cy="993734"/>
          </a:xfrm>
          <a:prstGeom prst="rect">
            <a:avLst/>
          </a:prstGeom>
        </p:spPr>
      </p:pic>
    </p:spTree>
    <p:extLst>
      <p:ext uri="{BB962C8B-B14F-4D97-AF65-F5344CB8AC3E}">
        <p14:creationId xmlns:p14="http://schemas.microsoft.com/office/powerpoint/2010/main" val="3688098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inhoud 2"/>
          <p:cNvSpPr txBox="1">
            <a:spLocks/>
          </p:cNvSpPr>
          <p:nvPr/>
        </p:nvSpPr>
        <p:spPr>
          <a:xfrm>
            <a:off x="838200" y="1690688"/>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endParaRPr lang="nl-NL" dirty="0">
              <a:latin typeface="Arial" charset="0"/>
              <a:ea typeface="Arial" charset="0"/>
              <a:cs typeface="Arial" charset="0"/>
            </a:endParaRPr>
          </a:p>
        </p:txBody>
      </p:sp>
      <p:sp>
        <p:nvSpPr>
          <p:cNvPr id="4" name="Titel 3">
            <a:extLst>
              <a:ext uri="{FF2B5EF4-FFF2-40B4-BE49-F238E27FC236}">
                <a16:creationId xmlns:a16="http://schemas.microsoft.com/office/drawing/2014/main" id="{C043A3F6-110B-5D4D-AA7E-6BD96EFC0BD3}"/>
              </a:ext>
            </a:extLst>
          </p:cNvPr>
          <p:cNvSpPr>
            <a:spLocks noGrp="1"/>
          </p:cNvSpPr>
          <p:nvPr>
            <p:ph type="title"/>
          </p:nvPr>
        </p:nvSpPr>
        <p:spPr>
          <a:xfrm>
            <a:off x="838200" y="365126"/>
            <a:ext cx="10515600" cy="646594"/>
          </a:xfrm>
        </p:spPr>
        <p:txBody>
          <a:bodyPr>
            <a:normAutofit fontScale="90000"/>
          </a:bodyPr>
          <a:lstStyle/>
          <a:p>
            <a:r>
              <a:rPr lang="nl-BE" dirty="0"/>
              <a:t>Energielabel woning (EPC)</a:t>
            </a:r>
          </a:p>
        </p:txBody>
      </p:sp>
      <p:pic>
        <p:nvPicPr>
          <p:cNvPr id="3" name="Afbeelding 2">
            <a:extLst>
              <a:ext uri="{FF2B5EF4-FFF2-40B4-BE49-F238E27FC236}">
                <a16:creationId xmlns:a16="http://schemas.microsoft.com/office/drawing/2014/main" id="{E7E78807-289B-4B06-A5D0-3707A9BCB8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085" y="2868690"/>
            <a:ext cx="11875829" cy="2360635"/>
          </a:xfrm>
          <a:prstGeom prst="rect">
            <a:avLst/>
          </a:prstGeom>
        </p:spPr>
      </p:pic>
      <p:grpSp>
        <p:nvGrpSpPr>
          <p:cNvPr id="6" name="Groep 5">
            <a:extLst>
              <a:ext uri="{FF2B5EF4-FFF2-40B4-BE49-F238E27FC236}">
                <a16:creationId xmlns:a16="http://schemas.microsoft.com/office/drawing/2014/main" id="{2A1F5EF8-0EB5-4346-9E3B-72DB5553C70C}"/>
              </a:ext>
            </a:extLst>
          </p:cNvPr>
          <p:cNvGrpSpPr/>
          <p:nvPr/>
        </p:nvGrpSpPr>
        <p:grpSpPr>
          <a:xfrm>
            <a:off x="8368337" y="340535"/>
            <a:ext cx="3652213" cy="2509871"/>
            <a:chOff x="8368337" y="340535"/>
            <a:chExt cx="3652213" cy="2509871"/>
          </a:xfrm>
        </p:grpSpPr>
        <p:grpSp>
          <p:nvGrpSpPr>
            <p:cNvPr id="7" name="Groep 6">
              <a:extLst>
                <a:ext uri="{FF2B5EF4-FFF2-40B4-BE49-F238E27FC236}">
                  <a16:creationId xmlns:a16="http://schemas.microsoft.com/office/drawing/2014/main" id="{2FF14871-B5B9-C24D-B131-CA5732AD8BA8}"/>
                </a:ext>
              </a:extLst>
            </p:cNvPr>
            <p:cNvGrpSpPr/>
            <p:nvPr/>
          </p:nvGrpSpPr>
          <p:grpSpPr>
            <a:xfrm>
              <a:off x="8368337" y="340535"/>
              <a:ext cx="2579239" cy="2509871"/>
              <a:chOff x="8368337" y="340535"/>
              <a:chExt cx="2579239" cy="2509871"/>
            </a:xfrm>
          </p:grpSpPr>
          <p:sp>
            <p:nvSpPr>
              <p:cNvPr id="9" name="Rechthoek 8">
                <a:extLst>
                  <a:ext uri="{FF2B5EF4-FFF2-40B4-BE49-F238E27FC236}">
                    <a16:creationId xmlns:a16="http://schemas.microsoft.com/office/drawing/2014/main" id="{EBEB2832-9604-7C4A-9275-42F863B7AAF5}"/>
                  </a:ext>
                </a:extLst>
              </p:cNvPr>
              <p:cNvSpPr/>
              <p:nvPr/>
            </p:nvSpPr>
            <p:spPr>
              <a:xfrm>
                <a:off x="8456624" y="340535"/>
                <a:ext cx="2358521" cy="2503564"/>
              </a:xfrm>
              <a:prstGeom prst="rect">
                <a:avLst/>
              </a:prstGeom>
              <a:solidFill>
                <a:srgbClr val="FFFFFF">
                  <a:alpha val="9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cxnSp>
            <p:nvCxnSpPr>
              <p:cNvPr id="10" name="Rechte verbindingslijn 9">
                <a:extLst>
                  <a:ext uri="{FF2B5EF4-FFF2-40B4-BE49-F238E27FC236}">
                    <a16:creationId xmlns:a16="http://schemas.microsoft.com/office/drawing/2014/main" id="{3CBA219B-DD53-7F49-9D78-4DF31915213B}"/>
                  </a:ext>
                </a:extLst>
              </p:cNvPr>
              <p:cNvCxnSpPr/>
              <p:nvPr/>
            </p:nvCxnSpPr>
            <p:spPr>
              <a:xfrm>
                <a:off x="8368337" y="2850406"/>
                <a:ext cx="257923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Rechthoek 7">
              <a:extLst>
                <a:ext uri="{FF2B5EF4-FFF2-40B4-BE49-F238E27FC236}">
                  <a16:creationId xmlns:a16="http://schemas.microsoft.com/office/drawing/2014/main" id="{23508EED-2E96-1141-AB22-DABBDE2224FC}"/>
                </a:ext>
              </a:extLst>
            </p:cNvPr>
            <p:cNvSpPr/>
            <p:nvPr/>
          </p:nvSpPr>
          <p:spPr>
            <a:xfrm>
              <a:off x="10810875" y="365126"/>
              <a:ext cx="1209675" cy="64659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spTree>
    <p:extLst>
      <p:ext uri="{BB962C8B-B14F-4D97-AF65-F5344CB8AC3E}">
        <p14:creationId xmlns:p14="http://schemas.microsoft.com/office/powerpoint/2010/main" val="3398182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DA32AC-D4C0-4997-A60A-B30B9B13C05D}"/>
              </a:ext>
            </a:extLst>
          </p:cNvPr>
          <p:cNvSpPr>
            <a:spLocks noGrp="1"/>
          </p:cNvSpPr>
          <p:nvPr>
            <p:ph type="title"/>
          </p:nvPr>
        </p:nvSpPr>
        <p:spPr>
          <a:xfrm>
            <a:off x="838200" y="365126"/>
            <a:ext cx="10515600" cy="646594"/>
          </a:xfrm>
        </p:spPr>
        <p:txBody>
          <a:bodyPr>
            <a:normAutofit fontScale="90000"/>
          </a:bodyPr>
          <a:lstStyle/>
          <a:p>
            <a:r>
              <a:rPr lang="nl-NL" dirty="0"/>
              <a:t>Economisch</a:t>
            </a:r>
            <a:endParaRPr lang="nl-BE" dirty="0"/>
          </a:p>
        </p:txBody>
      </p:sp>
      <p:sp>
        <p:nvSpPr>
          <p:cNvPr id="3" name="Tijdelijke aanduiding voor inhoud 2">
            <a:extLst>
              <a:ext uri="{FF2B5EF4-FFF2-40B4-BE49-F238E27FC236}">
                <a16:creationId xmlns:a16="http://schemas.microsoft.com/office/drawing/2014/main" id="{9F8D8346-7C15-4EF3-B6F3-03161FCD9C77}"/>
              </a:ext>
            </a:extLst>
          </p:cNvPr>
          <p:cNvSpPr>
            <a:spLocks noGrp="1"/>
          </p:cNvSpPr>
          <p:nvPr>
            <p:ph idx="1"/>
          </p:nvPr>
        </p:nvSpPr>
        <p:spPr>
          <a:xfrm>
            <a:off x="838200" y="1260995"/>
            <a:ext cx="10825480" cy="5343005"/>
          </a:xfrm>
        </p:spPr>
        <p:txBody>
          <a:bodyPr>
            <a:normAutofit fontScale="92500"/>
          </a:bodyPr>
          <a:lstStyle/>
          <a:p>
            <a:r>
              <a:rPr lang="nl-NL" b="1" dirty="0">
                <a:solidFill>
                  <a:srgbClr val="3D85C6"/>
                </a:solidFill>
              </a:rPr>
              <a:t> Voordelig prijs </a:t>
            </a:r>
            <a:r>
              <a:rPr lang="nl-NL" dirty="0"/>
              <a:t>door groepsaankoop</a:t>
            </a:r>
          </a:p>
          <a:p>
            <a:pPr lvl="1"/>
            <a:r>
              <a:rPr lang="nl-NL" dirty="0"/>
              <a:t>Vanaf 122 €/m² (incl. btw)</a:t>
            </a:r>
          </a:p>
          <a:p>
            <a:pPr marL="457200" lvl="1" indent="0">
              <a:buNone/>
            </a:pPr>
            <a:endParaRPr lang="nl-NL" dirty="0"/>
          </a:p>
          <a:p>
            <a:r>
              <a:rPr lang="nl-NL" dirty="0"/>
              <a:t> </a:t>
            </a:r>
            <a:r>
              <a:rPr lang="nl-NL" b="1" dirty="0">
                <a:solidFill>
                  <a:srgbClr val="3D85C6"/>
                </a:solidFill>
              </a:rPr>
              <a:t>Premie</a:t>
            </a:r>
            <a:r>
              <a:rPr lang="nl-NL" dirty="0"/>
              <a:t> Fluvius: € 16 /m</a:t>
            </a:r>
            <a:r>
              <a:rPr lang="nl-NL" baseline="30000" dirty="0"/>
              <a:t>2 </a:t>
            </a:r>
            <a:endParaRPr lang="nl-NL" dirty="0"/>
          </a:p>
          <a:p>
            <a:pPr lvl="1"/>
            <a:r>
              <a:rPr lang="nl-NL" dirty="0"/>
              <a:t>Verdubbeld sinds 2021 </a:t>
            </a:r>
          </a:p>
          <a:p>
            <a:pPr lvl="1"/>
            <a:r>
              <a:rPr lang="nl-NL" dirty="0"/>
              <a:t>Extra premie in sommige gemeenten</a:t>
            </a:r>
          </a:p>
          <a:p>
            <a:pPr lvl="1"/>
            <a:endParaRPr lang="nl-NL" dirty="0"/>
          </a:p>
          <a:p>
            <a:r>
              <a:rPr lang="nl-NL" dirty="0"/>
              <a:t> Kostenbesparing eerder beperkt bij verwarming met gas of stookolie</a:t>
            </a:r>
          </a:p>
          <a:p>
            <a:pPr lvl="1"/>
            <a:r>
              <a:rPr lang="nl-NL" dirty="0"/>
              <a:t>Terugverdientijd boven de 20 jaar bij vervangen dubbel glas</a:t>
            </a:r>
          </a:p>
          <a:p>
            <a:pPr lvl="1"/>
            <a:r>
              <a:rPr lang="nl-NL" dirty="0"/>
              <a:t>10 tot 15 jaar bij vervangen van enkel glas.</a:t>
            </a:r>
          </a:p>
          <a:p>
            <a:pPr lvl="1"/>
            <a:r>
              <a:rPr lang="nl-NL" dirty="0"/>
              <a:t>Bereken het voor jouw situatie via </a:t>
            </a:r>
            <a:r>
              <a:rPr lang="nl-NL" u="sng" dirty="0">
                <a:solidFill>
                  <a:srgbClr val="3D85C6"/>
                </a:solidFill>
                <a:sym typeface="Wingdings" panose="05000000000000000000" pitchFamily="2" charset="2"/>
                <a:hlinkClick r:id="rId3">
                  <a:extLst>
                    <a:ext uri="{A12FA001-AC4F-418D-AE19-62706E023703}">
                      <ahyp:hlinkClr xmlns:ahyp="http://schemas.microsoft.com/office/drawing/2018/hyperlinkcolor" val="tx"/>
                    </a:ext>
                  </a:extLst>
                </a:hlinkClick>
              </a:rPr>
              <a:t>calculator van </a:t>
            </a:r>
            <a:r>
              <a:rPr lang="nl-NL" u="sng" dirty="0" err="1">
                <a:solidFill>
                  <a:srgbClr val="3D85C6"/>
                </a:solidFill>
                <a:sym typeface="Wingdings" panose="05000000000000000000" pitchFamily="2" charset="2"/>
                <a:hlinkClick r:id="rId3">
                  <a:extLst>
                    <a:ext uri="{A12FA001-AC4F-418D-AE19-62706E023703}">
                      <ahyp:hlinkClr xmlns:ahyp="http://schemas.microsoft.com/office/drawing/2018/hyperlinkcolor" val="tx"/>
                    </a:ext>
                  </a:extLst>
                </a:hlinkClick>
              </a:rPr>
              <a:t>Fluvius</a:t>
            </a:r>
            <a:endParaRPr lang="nl-NL" u="sng" dirty="0">
              <a:solidFill>
                <a:srgbClr val="3D85C6"/>
              </a:solidFill>
            </a:endParaRPr>
          </a:p>
          <a:p>
            <a:endParaRPr lang="nl-NL" dirty="0"/>
          </a:p>
          <a:p>
            <a:pPr marL="0" indent="0">
              <a:buNone/>
            </a:pPr>
            <a:r>
              <a:rPr lang="nl-NL" dirty="0">
                <a:solidFill>
                  <a:schemeClr val="bg1"/>
                </a:solidFill>
              </a:rPr>
              <a:t> Stijging van </a:t>
            </a:r>
            <a:r>
              <a:rPr lang="nl-NL" b="1" dirty="0">
                <a:solidFill>
                  <a:schemeClr val="bg1"/>
                </a:solidFill>
              </a:rPr>
              <a:t>woningwaarde</a:t>
            </a:r>
          </a:p>
          <a:p>
            <a:pPr marL="457200" lvl="1" indent="0">
              <a:buNone/>
            </a:pPr>
            <a:endParaRPr lang="nl-NL" dirty="0"/>
          </a:p>
          <a:p>
            <a:pPr marL="0" indent="0">
              <a:buNone/>
            </a:pPr>
            <a:endParaRPr lang="nl-NL" sz="1300" dirty="0"/>
          </a:p>
          <a:p>
            <a:pPr marL="0" indent="0">
              <a:buNone/>
            </a:pPr>
            <a:endParaRPr lang="nl-NL" sz="1300" dirty="0"/>
          </a:p>
          <a:p>
            <a:pPr marL="0" indent="0">
              <a:buNone/>
            </a:pPr>
            <a:endParaRPr lang="nl-BE" dirty="0"/>
          </a:p>
        </p:txBody>
      </p:sp>
    </p:spTree>
    <p:extLst>
      <p:ext uri="{BB962C8B-B14F-4D97-AF65-F5344CB8AC3E}">
        <p14:creationId xmlns:p14="http://schemas.microsoft.com/office/powerpoint/2010/main" val="1097132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DA32AC-D4C0-4997-A60A-B30B9B13C05D}"/>
              </a:ext>
            </a:extLst>
          </p:cNvPr>
          <p:cNvSpPr>
            <a:spLocks noGrp="1"/>
          </p:cNvSpPr>
          <p:nvPr>
            <p:ph type="title"/>
          </p:nvPr>
        </p:nvSpPr>
        <p:spPr>
          <a:xfrm>
            <a:off x="838200" y="365126"/>
            <a:ext cx="10515600" cy="646594"/>
          </a:xfrm>
        </p:spPr>
        <p:txBody>
          <a:bodyPr>
            <a:normAutofit fontScale="90000"/>
          </a:bodyPr>
          <a:lstStyle/>
          <a:p>
            <a:r>
              <a:rPr lang="nl-NL" dirty="0"/>
              <a:t>Economisch</a:t>
            </a:r>
            <a:endParaRPr lang="nl-BE" dirty="0"/>
          </a:p>
        </p:txBody>
      </p:sp>
      <p:sp>
        <p:nvSpPr>
          <p:cNvPr id="3" name="Tijdelijke aanduiding voor inhoud 2">
            <a:extLst>
              <a:ext uri="{FF2B5EF4-FFF2-40B4-BE49-F238E27FC236}">
                <a16:creationId xmlns:a16="http://schemas.microsoft.com/office/drawing/2014/main" id="{9F8D8346-7C15-4EF3-B6F3-03161FCD9C77}"/>
              </a:ext>
            </a:extLst>
          </p:cNvPr>
          <p:cNvSpPr>
            <a:spLocks noGrp="1"/>
          </p:cNvSpPr>
          <p:nvPr>
            <p:ph idx="1"/>
          </p:nvPr>
        </p:nvSpPr>
        <p:spPr>
          <a:xfrm>
            <a:off x="838200" y="1260995"/>
            <a:ext cx="10825480" cy="5343005"/>
          </a:xfrm>
        </p:spPr>
        <p:txBody>
          <a:bodyPr>
            <a:normAutofit fontScale="92500"/>
          </a:bodyPr>
          <a:lstStyle/>
          <a:p>
            <a:r>
              <a:rPr lang="nl-NL" b="1" dirty="0">
                <a:solidFill>
                  <a:srgbClr val="3D85C6"/>
                </a:solidFill>
              </a:rPr>
              <a:t> Voordelig prijs </a:t>
            </a:r>
            <a:r>
              <a:rPr lang="nl-NL" dirty="0"/>
              <a:t>door groepsaankoop</a:t>
            </a:r>
          </a:p>
          <a:p>
            <a:pPr lvl="1"/>
            <a:r>
              <a:rPr lang="nl-NL" dirty="0"/>
              <a:t>Vanaf 122 €/m² (incl. btw)</a:t>
            </a:r>
          </a:p>
          <a:p>
            <a:pPr marL="457200" lvl="1" indent="0">
              <a:buNone/>
            </a:pPr>
            <a:endParaRPr lang="nl-NL" dirty="0"/>
          </a:p>
          <a:p>
            <a:r>
              <a:rPr lang="nl-NL" dirty="0"/>
              <a:t> </a:t>
            </a:r>
            <a:r>
              <a:rPr lang="nl-NL" b="1" dirty="0">
                <a:solidFill>
                  <a:srgbClr val="3D85C6"/>
                </a:solidFill>
              </a:rPr>
              <a:t>Premie</a:t>
            </a:r>
            <a:r>
              <a:rPr lang="nl-NL" dirty="0"/>
              <a:t> Fluvius: € 16 /m</a:t>
            </a:r>
            <a:r>
              <a:rPr lang="nl-NL" baseline="30000" dirty="0"/>
              <a:t>2 </a:t>
            </a:r>
            <a:endParaRPr lang="nl-NL" dirty="0"/>
          </a:p>
          <a:p>
            <a:pPr lvl="1"/>
            <a:r>
              <a:rPr lang="nl-NL" dirty="0"/>
              <a:t>Verdubbeld sinds 2021 </a:t>
            </a:r>
          </a:p>
          <a:p>
            <a:pPr lvl="1"/>
            <a:r>
              <a:rPr lang="nl-NL" dirty="0"/>
              <a:t>Extra premie in sommige gemeenten</a:t>
            </a:r>
          </a:p>
          <a:p>
            <a:pPr lvl="1"/>
            <a:endParaRPr lang="nl-NL" dirty="0"/>
          </a:p>
          <a:p>
            <a:r>
              <a:rPr lang="nl-NL" dirty="0"/>
              <a:t> Kostenbesparing eerder beperkt bij verwarming met gas of stookolie</a:t>
            </a:r>
          </a:p>
          <a:p>
            <a:pPr lvl="1"/>
            <a:r>
              <a:rPr lang="nl-NL" dirty="0"/>
              <a:t>Terugverdientijd boven de 20 jaar bij vervangen dubbel glas</a:t>
            </a:r>
          </a:p>
          <a:p>
            <a:pPr lvl="1"/>
            <a:r>
              <a:rPr lang="nl-NL" dirty="0"/>
              <a:t>10 tot 15 jaar bij vervangen van enkel glas.</a:t>
            </a:r>
          </a:p>
          <a:p>
            <a:pPr lvl="1"/>
            <a:r>
              <a:rPr lang="nl-NL" dirty="0"/>
              <a:t>Bereken het voor jouw situatie via </a:t>
            </a:r>
            <a:r>
              <a:rPr lang="nl-NL" u="sng" dirty="0">
                <a:solidFill>
                  <a:srgbClr val="3D85C6"/>
                </a:solidFill>
                <a:sym typeface="Wingdings" panose="05000000000000000000" pitchFamily="2" charset="2"/>
                <a:hlinkClick r:id="rId3">
                  <a:extLst>
                    <a:ext uri="{A12FA001-AC4F-418D-AE19-62706E023703}">
                      <ahyp:hlinkClr xmlns:ahyp="http://schemas.microsoft.com/office/drawing/2018/hyperlinkcolor" val="tx"/>
                    </a:ext>
                  </a:extLst>
                </a:hlinkClick>
              </a:rPr>
              <a:t>calculator van </a:t>
            </a:r>
            <a:r>
              <a:rPr lang="nl-NL" u="sng" dirty="0" err="1">
                <a:solidFill>
                  <a:srgbClr val="3D85C6"/>
                </a:solidFill>
                <a:sym typeface="Wingdings" panose="05000000000000000000" pitchFamily="2" charset="2"/>
                <a:hlinkClick r:id="rId3">
                  <a:extLst>
                    <a:ext uri="{A12FA001-AC4F-418D-AE19-62706E023703}">
                      <ahyp:hlinkClr xmlns:ahyp="http://schemas.microsoft.com/office/drawing/2018/hyperlinkcolor" val="tx"/>
                    </a:ext>
                  </a:extLst>
                </a:hlinkClick>
              </a:rPr>
              <a:t>Fluvius</a:t>
            </a:r>
            <a:endParaRPr lang="nl-NL" u="sng" dirty="0">
              <a:solidFill>
                <a:srgbClr val="3D85C6"/>
              </a:solidFill>
            </a:endParaRPr>
          </a:p>
          <a:p>
            <a:endParaRPr lang="nl-NL" dirty="0"/>
          </a:p>
          <a:p>
            <a:r>
              <a:rPr lang="nl-NL" dirty="0"/>
              <a:t> Stijging van </a:t>
            </a:r>
            <a:r>
              <a:rPr lang="nl-NL" b="1" dirty="0">
                <a:solidFill>
                  <a:srgbClr val="3D85C6"/>
                </a:solidFill>
              </a:rPr>
              <a:t>woningwaarde</a:t>
            </a:r>
          </a:p>
          <a:p>
            <a:pPr marL="457200" lvl="1" indent="0">
              <a:buNone/>
            </a:pPr>
            <a:endParaRPr lang="nl-NL" dirty="0"/>
          </a:p>
          <a:p>
            <a:pPr marL="0" indent="0">
              <a:buNone/>
            </a:pPr>
            <a:endParaRPr lang="nl-NL" sz="1300" dirty="0"/>
          </a:p>
          <a:p>
            <a:pPr marL="0" indent="0">
              <a:buNone/>
            </a:pPr>
            <a:endParaRPr lang="nl-NL" sz="1300" dirty="0"/>
          </a:p>
          <a:p>
            <a:pPr marL="0" indent="0">
              <a:buNone/>
            </a:pPr>
            <a:endParaRPr lang="nl-BE" dirty="0"/>
          </a:p>
        </p:txBody>
      </p:sp>
    </p:spTree>
    <p:extLst>
      <p:ext uri="{BB962C8B-B14F-4D97-AF65-F5344CB8AC3E}">
        <p14:creationId xmlns:p14="http://schemas.microsoft.com/office/powerpoint/2010/main" val="1987765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07E1E2-453D-4F5A-8CB6-3FC9A2DDB6AF}"/>
              </a:ext>
            </a:extLst>
          </p:cNvPr>
          <p:cNvSpPr>
            <a:spLocks noGrp="1"/>
          </p:cNvSpPr>
          <p:nvPr>
            <p:ph type="title"/>
          </p:nvPr>
        </p:nvSpPr>
        <p:spPr>
          <a:xfrm>
            <a:off x="838200" y="365126"/>
            <a:ext cx="10515600" cy="646594"/>
          </a:xfrm>
        </p:spPr>
        <p:txBody>
          <a:bodyPr>
            <a:normAutofit fontScale="90000"/>
          </a:bodyPr>
          <a:lstStyle/>
          <a:p>
            <a:r>
              <a:rPr lang="nl-NL" dirty="0"/>
              <a:t>Wanneer géén glasvervanging</a:t>
            </a:r>
            <a:endParaRPr lang="nl-BE" dirty="0"/>
          </a:p>
        </p:txBody>
      </p:sp>
      <p:sp>
        <p:nvSpPr>
          <p:cNvPr id="3" name="Tijdelijke aanduiding voor inhoud 2">
            <a:extLst>
              <a:ext uri="{FF2B5EF4-FFF2-40B4-BE49-F238E27FC236}">
                <a16:creationId xmlns:a16="http://schemas.microsoft.com/office/drawing/2014/main" id="{54A754B8-4AE7-4E19-9093-E871AB59D084}"/>
              </a:ext>
            </a:extLst>
          </p:cNvPr>
          <p:cNvSpPr>
            <a:spLocks noGrp="1"/>
          </p:cNvSpPr>
          <p:nvPr>
            <p:ph idx="1"/>
          </p:nvPr>
        </p:nvSpPr>
        <p:spPr>
          <a:xfrm>
            <a:off x="838200" y="1452880"/>
            <a:ext cx="11049000" cy="4503078"/>
          </a:xfrm>
        </p:spPr>
        <p:txBody>
          <a:bodyPr>
            <a:normAutofit lnSpcReduction="10000"/>
          </a:bodyPr>
          <a:lstStyle/>
          <a:p>
            <a:r>
              <a:rPr lang="nl-NL" dirty="0"/>
              <a:t> Glas </a:t>
            </a:r>
            <a:r>
              <a:rPr lang="nl-NL" b="1" dirty="0">
                <a:solidFill>
                  <a:srgbClr val="3D85C6"/>
                </a:solidFill>
              </a:rPr>
              <a:t>reeds voldoende </a:t>
            </a:r>
            <a:r>
              <a:rPr lang="nl-NL" dirty="0"/>
              <a:t>isolerend </a:t>
            </a:r>
          </a:p>
          <a:p>
            <a:pPr lvl="1"/>
            <a:r>
              <a:rPr lang="nl-NL" sz="2200" dirty="0">
                <a:cs typeface="Times New Roman" panose="02020603050405020304" pitchFamily="18" charset="0"/>
              </a:rPr>
              <a:t>investering niet rendabel</a:t>
            </a:r>
            <a:r>
              <a:rPr lang="nl-NL" sz="2200" dirty="0"/>
              <a:t> </a:t>
            </a:r>
          </a:p>
          <a:p>
            <a:endParaRPr lang="nl-NL" b="1" dirty="0"/>
          </a:p>
          <a:p>
            <a:r>
              <a:rPr lang="nl-NL" dirty="0"/>
              <a:t> Schrijnwerk</a:t>
            </a:r>
            <a:r>
              <a:rPr lang="nl-NL" b="1" dirty="0"/>
              <a:t> </a:t>
            </a:r>
            <a:r>
              <a:rPr lang="nl-NL" b="1" dirty="0">
                <a:solidFill>
                  <a:srgbClr val="3D85C6"/>
                </a:solidFill>
              </a:rPr>
              <a:t>in slechte staat, te smal</a:t>
            </a:r>
            <a:br>
              <a:rPr lang="nl-NL" b="1" dirty="0">
                <a:solidFill>
                  <a:srgbClr val="3D85C6"/>
                </a:solidFill>
              </a:rPr>
            </a:br>
            <a:r>
              <a:rPr lang="nl-NL" dirty="0"/>
              <a:t>en/of </a:t>
            </a:r>
            <a:r>
              <a:rPr lang="nl-NL" b="1" dirty="0">
                <a:solidFill>
                  <a:srgbClr val="3D85C6"/>
                </a:solidFill>
              </a:rPr>
              <a:t>niet (voldoende) isolerend </a:t>
            </a:r>
          </a:p>
          <a:p>
            <a:pPr lvl="1"/>
            <a:r>
              <a:rPr lang="nl-NL" sz="1800" dirty="0">
                <a:cs typeface="Times New Roman" panose="02020603050405020304" pitchFamily="18" charset="0"/>
              </a:rPr>
              <a:t>Indien gewenst begeleiden en ontzorgen we jou </a:t>
            </a:r>
            <a:br>
              <a:rPr lang="nl-NL" sz="1800" dirty="0">
                <a:cs typeface="Times New Roman" panose="02020603050405020304" pitchFamily="18" charset="0"/>
              </a:rPr>
            </a:br>
            <a:r>
              <a:rPr lang="nl-NL" sz="1800" dirty="0">
                <a:cs typeface="Times New Roman" panose="02020603050405020304" pitchFamily="18" charset="0"/>
              </a:rPr>
              <a:t>voor volledige raamvervanging</a:t>
            </a:r>
          </a:p>
          <a:p>
            <a:pPr lvl="2"/>
            <a:r>
              <a:rPr lang="nl-NL" sz="1400" dirty="0">
                <a:cs typeface="Times New Roman" panose="02020603050405020304" pitchFamily="18" charset="0"/>
              </a:rPr>
              <a:t>Kostprijs ligt wel hoger: 500 à 650 €/m²</a:t>
            </a:r>
          </a:p>
          <a:p>
            <a:pPr marL="914400" lvl="2" indent="0">
              <a:buNone/>
            </a:pPr>
            <a:endParaRPr lang="nl-NL" b="1" dirty="0">
              <a:solidFill>
                <a:srgbClr val="3D85C6"/>
              </a:solidFill>
              <a:cs typeface="Times New Roman" panose="02020603050405020304" pitchFamily="18" charset="0"/>
            </a:endParaRPr>
          </a:p>
          <a:p>
            <a:r>
              <a:rPr lang="nl-NL" b="1" dirty="0">
                <a:solidFill>
                  <a:srgbClr val="3D85C6"/>
                </a:solidFill>
                <a:cs typeface="Times New Roman" panose="02020603050405020304" pitchFamily="18" charset="0"/>
              </a:rPr>
              <a:t> </a:t>
            </a:r>
            <a:r>
              <a:rPr lang="nl-NL" dirty="0">
                <a:cs typeface="Times New Roman" panose="02020603050405020304" pitchFamily="18" charset="0"/>
              </a:rPr>
              <a:t>…</a:t>
            </a:r>
          </a:p>
          <a:p>
            <a:endParaRPr lang="nl-NL" dirty="0">
              <a:latin typeface="Andale Mono" panose="020B0509000000000004"/>
              <a:cs typeface="Times New Roman" panose="02020603050405020304" pitchFamily="18" charset="0"/>
            </a:endParaRPr>
          </a:p>
          <a:p>
            <a:pPr marL="0" indent="0">
              <a:buNone/>
            </a:pPr>
            <a:r>
              <a:rPr lang="nl-NL" dirty="0">
                <a:solidFill>
                  <a:srgbClr val="3D85C6"/>
                </a:solidFill>
                <a:sym typeface="Wingdings" panose="05000000000000000000" pitchFamily="2" charset="2"/>
              </a:rPr>
              <a:t></a:t>
            </a:r>
            <a:r>
              <a:rPr lang="nl-NL" dirty="0">
                <a:solidFill>
                  <a:prstClr val="black"/>
                </a:solidFill>
              </a:rPr>
              <a:t> Aannemer geeft daarover eerlijke informatie bij </a:t>
            </a:r>
            <a:r>
              <a:rPr lang="nl-NL" dirty="0" err="1">
                <a:solidFill>
                  <a:prstClr val="black"/>
                </a:solidFill>
              </a:rPr>
              <a:t>plaatsbezoek</a:t>
            </a:r>
            <a:endParaRPr lang="nl-NL" dirty="0">
              <a:solidFill>
                <a:prstClr val="black"/>
              </a:solidFill>
            </a:endParaRPr>
          </a:p>
          <a:p>
            <a:pPr marL="0" indent="0">
              <a:buNone/>
            </a:pPr>
            <a:endParaRPr lang="nl-NL" dirty="0">
              <a:latin typeface="Andale Mono" panose="020B0509000000000004"/>
              <a:cs typeface="Times New Roman" panose="02020603050405020304" pitchFamily="18" charset="0"/>
            </a:endParaRPr>
          </a:p>
          <a:p>
            <a:endParaRPr lang="nl-NL" dirty="0">
              <a:latin typeface="Andale Mono" panose="020B0509000000000004"/>
            </a:endParaRPr>
          </a:p>
          <a:p>
            <a:pPr marL="0" indent="0">
              <a:buNone/>
            </a:pPr>
            <a:endParaRPr lang="nl-NL" dirty="0"/>
          </a:p>
          <a:p>
            <a:pPr marL="0" indent="0">
              <a:buNone/>
            </a:pPr>
            <a:endParaRPr lang="nl-BE" dirty="0"/>
          </a:p>
        </p:txBody>
      </p:sp>
    </p:spTree>
    <p:extLst>
      <p:ext uri="{BB962C8B-B14F-4D97-AF65-F5344CB8AC3E}">
        <p14:creationId xmlns:p14="http://schemas.microsoft.com/office/powerpoint/2010/main" val="36757434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1C0EFC-9EEA-7648-9122-FE4EA5779F26}"/>
              </a:ext>
            </a:extLst>
          </p:cNvPr>
          <p:cNvSpPr>
            <a:spLocks noGrp="1"/>
          </p:cNvSpPr>
          <p:nvPr>
            <p:ph type="title"/>
          </p:nvPr>
        </p:nvSpPr>
        <p:spPr>
          <a:xfrm>
            <a:off x="1116329" y="3234578"/>
            <a:ext cx="6964613" cy="1727835"/>
          </a:xfrm>
        </p:spPr>
        <p:txBody>
          <a:bodyPr>
            <a:normAutofit/>
          </a:bodyPr>
          <a:lstStyle/>
          <a:p>
            <a:r>
              <a:rPr lang="nl-NL" sz="4600" dirty="0">
                <a:latin typeface="Nunito" pitchFamily="2" charset="0"/>
              </a:rPr>
              <a:t>Méér dan een </a:t>
            </a:r>
            <a:r>
              <a:rPr lang="nl-NL" sz="5600" dirty="0">
                <a:latin typeface="Nunito" pitchFamily="2" charset="0"/>
              </a:rPr>
              <a:t>groepsaankoop</a:t>
            </a:r>
            <a:endParaRPr lang="nl-BE" sz="5600" dirty="0">
              <a:latin typeface="Nunito" pitchFamily="2" charset="0"/>
            </a:endParaRPr>
          </a:p>
        </p:txBody>
      </p:sp>
      <p:sp>
        <p:nvSpPr>
          <p:cNvPr id="5" name="Vrije vorm 4">
            <a:extLst>
              <a:ext uri="{FF2B5EF4-FFF2-40B4-BE49-F238E27FC236}">
                <a16:creationId xmlns:a16="http://schemas.microsoft.com/office/drawing/2014/main" id="{8E2439F2-310E-4541-ACD9-B2CFE53651DA}"/>
              </a:ext>
            </a:extLst>
          </p:cNvPr>
          <p:cNvSpPr/>
          <p:nvPr/>
        </p:nvSpPr>
        <p:spPr>
          <a:xfrm>
            <a:off x="406332" y="2702560"/>
            <a:ext cx="7379970" cy="3487837"/>
          </a:xfrm>
          <a:custGeom>
            <a:avLst/>
            <a:gdLst>
              <a:gd name="connsiteX0" fmla="*/ 3688386 w 5631407"/>
              <a:gd name="connsiteY0" fmla="*/ 1111 h 4754053"/>
              <a:gd name="connsiteX1" fmla="*/ 524081 w 5631407"/>
              <a:gd name="connsiteY1" fmla="*/ 1384743 h 4754053"/>
              <a:gd name="connsiteX2" fmla="*/ 139070 w 5631407"/>
              <a:gd name="connsiteY2" fmla="*/ 3502300 h 4754053"/>
              <a:gd name="connsiteX3" fmla="*/ 1955839 w 5631407"/>
              <a:gd name="connsiteY3" fmla="*/ 4741553 h 4754053"/>
              <a:gd name="connsiteX4" fmla="*/ 5601407 w 5631407"/>
              <a:gd name="connsiteY4" fmla="*/ 2768374 h 4754053"/>
              <a:gd name="connsiteX5" fmla="*/ 3688386 w 5631407"/>
              <a:gd name="connsiteY5" fmla="*/ 1180206 h 4754053"/>
              <a:gd name="connsiteX6" fmla="*/ 3688386 w 5631407"/>
              <a:gd name="connsiteY6" fmla="*/ 1111 h 4754053"/>
              <a:gd name="connsiteX0" fmla="*/ 1594126 w 5574724"/>
              <a:gd name="connsiteY0" fmla="*/ 152069 h 3685811"/>
              <a:gd name="connsiteX1" fmla="*/ 461821 w 5574724"/>
              <a:gd name="connsiteY1" fmla="*/ 316501 h 3685811"/>
              <a:gd name="connsiteX2" fmla="*/ 76810 w 5574724"/>
              <a:gd name="connsiteY2" fmla="*/ 2434058 h 3685811"/>
              <a:gd name="connsiteX3" fmla="*/ 1893579 w 5574724"/>
              <a:gd name="connsiteY3" fmla="*/ 3673311 h 3685811"/>
              <a:gd name="connsiteX4" fmla="*/ 5539147 w 5574724"/>
              <a:gd name="connsiteY4" fmla="*/ 1700132 h 3685811"/>
              <a:gd name="connsiteX5" fmla="*/ 3626126 w 5574724"/>
              <a:gd name="connsiteY5" fmla="*/ 111964 h 3685811"/>
              <a:gd name="connsiteX6" fmla="*/ 1594126 w 5574724"/>
              <a:gd name="connsiteY6" fmla="*/ 152069 h 3685811"/>
              <a:gd name="connsiteX0" fmla="*/ 3688386 w 5641038"/>
              <a:gd name="connsiteY0" fmla="*/ 139094 h 3712941"/>
              <a:gd name="connsiteX1" fmla="*/ 524081 w 5641038"/>
              <a:gd name="connsiteY1" fmla="*/ 343631 h 3712941"/>
              <a:gd name="connsiteX2" fmla="*/ 139070 w 5641038"/>
              <a:gd name="connsiteY2" fmla="*/ 2461188 h 3712941"/>
              <a:gd name="connsiteX3" fmla="*/ 1955839 w 5641038"/>
              <a:gd name="connsiteY3" fmla="*/ 3700441 h 3712941"/>
              <a:gd name="connsiteX4" fmla="*/ 5601407 w 5641038"/>
              <a:gd name="connsiteY4" fmla="*/ 1727262 h 3712941"/>
              <a:gd name="connsiteX5" fmla="*/ 3688386 w 5641038"/>
              <a:gd name="connsiteY5" fmla="*/ 139094 h 3712941"/>
              <a:gd name="connsiteX0" fmla="*/ 3688386 w 5740645"/>
              <a:gd name="connsiteY0" fmla="*/ 177193 h 3739765"/>
              <a:gd name="connsiteX1" fmla="*/ 524081 w 5740645"/>
              <a:gd name="connsiteY1" fmla="*/ 381730 h 3739765"/>
              <a:gd name="connsiteX2" fmla="*/ 139070 w 5740645"/>
              <a:gd name="connsiteY2" fmla="*/ 2499287 h 3739765"/>
              <a:gd name="connsiteX3" fmla="*/ 1955839 w 5740645"/>
              <a:gd name="connsiteY3" fmla="*/ 3738540 h 3739765"/>
              <a:gd name="connsiteX4" fmla="*/ 5703007 w 5740645"/>
              <a:gd name="connsiteY4" fmla="*/ 2290294 h 3739765"/>
              <a:gd name="connsiteX5" fmla="*/ 3688386 w 5740645"/>
              <a:gd name="connsiteY5" fmla="*/ 177193 h 3739765"/>
              <a:gd name="connsiteX0" fmla="*/ 5765269 w 6342942"/>
              <a:gd name="connsiteY0" fmla="*/ 107480 h 4043031"/>
              <a:gd name="connsiteX1" fmla="*/ 627785 w 6342942"/>
              <a:gd name="connsiteY1" fmla="*/ 684996 h 4043031"/>
              <a:gd name="connsiteX2" fmla="*/ 242774 w 6342942"/>
              <a:gd name="connsiteY2" fmla="*/ 2802553 h 4043031"/>
              <a:gd name="connsiteX3" fmla="*/ 2059543 w 6342942"/>
              <a:gd name="connsiteY3" fmla="*/ 4041806 h 4043031"/>
              <a:gd name="connsiteX4" fmla="*/ 5806711 w 6342942"/>
              <a:gd name="connsiteY4" fmla="*/ 2593560 h 4043031"/>
              <a:gd name="connsiteX5" fmla="*/ 5765269 w 6342942"/>
              <a:gd name="connsiteY5" fmla="*/ 107480 h 4043031"/>
              <a:gd name="connsiteX0" fmla="*/ 5765269 w 7439732"/>
              <a:gd name="connsiteY0" fmla="*/ 65309 h 4000860"/>
              <a:gd name="connsiteX1" fmla="*/ 627785 w 7439732"/>
              <a:gd name="connsiteY1" fmla="*/ 642825 h 4000860"/>
              <a:gd name="connsiteX2" fmla="*/ 242774 w 7439732"/>
              <a:gd name="connsiteY2" fmla="*/ 2760382 h 4000860"/>
              <a:gd name="connsiteX3" fmla="*/ 2059543 w 7439732"/>
              <a:gd name="connsiteY3" fmla="*/ 3999635 h 4000860"/>
              <a:gd name="connsiteX4" fmla="*/ 7250500 w 7439732"/>
              <a:gd name="connsiteY4" fmla="*/ 1925747 h 4000860"/>
              <a:gd name="connsiteX5" fmla="*/ 5765269 w 7439732"/>
              <a:gd name="connsiteY5" fmla="*/ 65309 h 400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39732" h="4000860">
                <a:moveTo>
                  <a:pt x="5765269" y="65309"/>
                </a:moveTo>
                <a:cubicBezTo>
                  <a:pt x="4661483" y="-148511"/>
                  <a:pt x="1548201" y="193646"/>
                  <a:pt x="627785" y="642825"/>
                </a:cubicBezTo>
                <a:cubicBezTo>
                  <a:pt x="-292631" y="1092004"/>
                  <a:pt x="4148" y="2200914"/>
                  <a:pt x="242774" y="2760382"/>
                </a:cubicBezTo>
                <a:cubicBezTo>
                  <a:pt x="481400" y="3319850"/>
                  <a:pt x="1132220" y="4034467"/>
                  <a:pt x="2059543" y="3999635"/>
                </a:cubicBezTo>
                <a:cubicBezTo>
                  <a:pt x="2986866" y="3964803"/>
                  <a:pt x="6632879" y="2581468"/>
                  <a:pt x="7250500" y="1925747"/>
                </a:cubicBezTo>
                <a:cubicBezTo>
                  <a:pt x="7868121" y="1270026"/>
                  <a:pt x="6869055" y="279129"/>
                  <a:pt x="5765269" y="65309"/>
                </a:cubicBezTo>
                <a:close/>
              </a:path>
            </a:pathLst>
          </a:custGeom>
          <a:noFill/>
          <a:ln w="41275">
            <a:solidFill>
              <a:srgbClr val="3D8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rgbClr val="3D85C6"/>
              </a:solidFill>
            </a:endParaRPr>
          </a:p>
        </p:txBody>
      </p:sp>
      <p:pic>
        <p:nvPicPr>
          <p:cNvPr id="4" name="Afbeelding 3">
            <a:extLst>
              <a:ext uri="{FF2B5EF4-FFF2-40B4-BE49-F238E27FC236}">
                <a16:creationId xmlns:a16="http://schemas.microsoft.com/office/drawing/2014/main" id="{4130D488-D602-461D-9EE9-9B8F734A0E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9250" y="4678680"/>
            <a:ext cx="4137660" cy="2072640"/>
          </a:xfrm>
          <a:prstGeom prst="rect">
            <a:avLst/>
          </a:prstGeom>
        </p:spPr>
      </p:pic>
    </p:spTree>
    <p:extLst>
      <p:ext uri="{BB962C8B-B14F-4D97-AF65-F5344CB8AC3E}">
        <p14:creationId xmlns:p14="http://schemas.microsoft.com/office/powerpoint/2010/main" val="36841604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B51EE4-369A-49D6-B4C7-E818EAA3A791}"/>
              </a:ext>
            </a:extLst>
          </p:cNvPr>
          <p:cNvSpPr>
            <a:spLocks noGrp="1"/>
          </p:cNvSpPr>
          <p:nvPr>
            <p:ph type="title"/>
          </p:nvPr>
        </p:nvSpPr>
        <p:spPr>
          <a:xfrm>
            <a:off x="838200" y="365126"/>
            <a:ext cx="10515600" cy="646594"/>
          </a:xfrm>
        </p:spPr>
        <p:txBody>
          <a:bodyPr>
            <a:normAutofit fontScale="90000"/>
          </a:bodyPr>
          <a:lstStyle/>
          <a:p>
            <a:r>
              <a:rPr lang="nl-NL" dirty="0"/>
              <a:t>Méér dan een groepsaankoop</a:t>
            </a:r>
            <a:endParaRPr lang="nl-BE" dirty="0"/>
          </a:p>
        </p:txBody>
      </p:sp>
      <p:sp>
        <p:nvSpPr>
          <p:cNvPr id="3" name="Tijdelijke aanduiding voor inhoud 2">
            <a:extLst>
              <a:ext uri="{FF2B5EF4-FFF2-40B4-BE49-F238E27FC236}">
                <a16:creationId xmlns:a16="http://schemas.microsoft.com/office/drawing/2014/main" id="{9C9B5136-1F66-4787-AAEE-5F599E9BFD88}"/>
              </a:ext>
            </a:extLst>
          </p:cNvPr>
          <p:cNvSpPr>
            <a:spLocks noGrp="1"/>
          </p:cNvSpPr>
          <p:nvPr>
            <p:ph idx="1"/>
          </p:nvPr>
        </p:nvSpPr>
        <p:spPr>
          <a:xfrm>
            <a:off x="838199" y="1423377"/>
            <a:ext cx="9972675" cy="4786581"/>
          </a:xfrm>
        </p:spPr>
        <p:txBody>
          <a:bodyPr>
            <a:normAutofit/>
          </a:bodyPr>
          <a:lstStyle/>
          <a:p>
            <a:r>
              <a:rPr lang="nl-NL" dirty="0"/>
              <a:t> </a:t>
            </a:r>
            <a:r>
              <a:rPr lang="nl-NL" b="1" dirty="0">
                <a:solidFill>
                  <a:srgbClr val="3D85C6"/>
                </a:solidFill>
              </a:rPr>
              <a:t>Kwalitatieve </a:t>
            </a:r>
            <a:r>
              <a:rPr lang="nl-NL" b="1" dirty="0" err="1">
                <a:solidFill>
                  <a:srgbClr val="3D85C6"/>
                </a:solidFill>
              </a:rPr>
              <a:t>hoogrendementsbeglazing</a:t>
            </a:r>
            <a:r>
              <a:rPr lang="nl-NL" b="1" dirty="0">
                <a:solidFill>
                  <a:srgbClr val="3D85C6"/>
                </a:solidFill>
              </a:rPr>
              <a:t> </a:t>
            </a:r>
          </a:p>
          <a:p>
            <a:pPr marL="0" indent="0">
              <a:buNone/>
            </a:pPr>
            <a:r>
              <a:rPr lang="nl-NL" dirty="0"/>
              <a:t>aan een </a:t>
            </a:r>
            <a:r>
              <a:rPr lang="nl-NL" b="1" dirty="0">
                <a:solidFill>
                  <a:srgbClr val="3D85C6"/>
                </a:solidFill>
              </a:rPr>
              <a:t>competitieve prijs </a:t>
            </a:r>
            <a:r>
              <a:rPr lang="nl-NL" sz="2400" dirty="0"/>
              <a:t>(vanaf € 122 per m</a:t>
            </a:r>
            <a:r>
              <a:rPr lang="nl-NL" sz="2400" baseline="30000" dirty="0"/>
              <a:t>2</a:t>
            </a:r>
            <a:r>
              <a:rPr lang="nl-NL" sz="2400" dirty="0"/>
              <a:t>)</a:t>
            </a:r>
          </a:p>
          <a:p>
            <a:pPr marL="0" indent="0">
              <a:buNone/>
            </a:pPr>
            <a:endParaRPr lang="nl-NL" dirty="0"/>
          </a:p>
          <a:p>
            <a:r>
              <a:rPr lang="nl-NL" dirty="0"/>
              <a:t> </a:t>
            </a:r>
            <a:r>
              <a:rPr lang="nl-NL" b="1" dirty="0">
                <a:solidFill>
                  <a:srgbClr val="3D85C6"/>
                </a:solidFill>
              </a:rPr>
              <a:t>Nauwe opvolging </a:t>
            </a:r>
            <a:r>
              <a:rPr lang="nl-NL" dirty="0"/>
              <a:t>van jouw </a:t>
            </a:r>
            <a:r>
              <a:rPr lang="nl-NL" b="1" dirty="0">
                <a:solidFill>
                  <a:srgbClr val="3D85C6"/>
                </a:solidFill>
              </a:rPr>
              <a:t>traject</a:t>
            </a:r>
            <a:r>
              <a:rPr lang="nl-NL" dirty="0"/>
              <a:t> </a:t>
            </a:r>
          </a:p>
          <a:p>
            <a:pPr marL="0" indent="0">
              <a:buNone/>
            </a:pPr>
            <a:r>
              <a:rPr lang="nl-NL" dirty="0"/>
              <a:t>    </a:t>
            </a:r>
            <a:r>
              <a:rPr lang="nl-NL" dirty="0">
                <a:latin typeface="Times New Roman" panose="02020603050405020304" pitchFamily="18" charset="0"/>
                <a:cs typeface="Times New Roman" panose="02020603050405020304" pitchFamily="18" charset="0"/>
              </a:rPr>
              <a:t>→</a:t>
            </a:r>
            <a:r>
              <a:rPr lang="nl-NL" sz="2400" dirty="0">
                <a:sym typeface="Wingdings" panose="05000000000000000000" pitchFamily="2" charset="2"/>
              </a:rPr>
              <a:t> </a:t>
            </a:r>
            <a:r>
              <a:rPr lang="nl-NL" sz="2400" dirty="0"/>
              <a:t>nazicht offerte, investeringsfiche, mogelijkheid EPC-attest,  </a:t>
            </a:r>
          </a:p>
          <a:p>
            <a:pPr marL="0" indent="0">
              <a:buNone/>
            </a:pPr>
            <a:r>
              <a:rPr lang="nl-NL" sz="2400" dirty="0"/>
              <a:t>           werfcontrole, opvolging aannemers, …</a:t>
            </a:r>
          </a:p>
          <a:p>
            <a:pPr marL="0" indent="0">
              <a:buNone/>
            </a:pPr>
            <a:endParaRPr lang="nl-NL" dirty="0"/>
          </a:p>
          <a:p>
            <a:r>
              <a:rPr lang="nl-NL" dirty="0"/>
              <a:t> </a:t>
            </a:r>
            <a:r>
              <a:rPr lang="nl-NL" b="1" dirty="0">
                <a:solidFill>
                  <a:srgbClr val="3D85C6"/>
                </a:solidFill>
              </a:rPr>
              <a:t>Gratis renovatie-advies </a:t>
            </a:r>
          </a:p>
          <a:p>
            <a:pPr marL="0" indent="0">
              <a:buNone/>
            </a:pPr>
            <a:r>
              <a:rPr lang="nl-NL" b="1" dirty="0">
                <a:solidFill>
                  <a:srgbClr val="3D85C6"/>
                </a:solidFill>
                <a:sym typeface="Wingdings" panose="05000000000000000000" pitchFamily="2" charset="2"/>
              </a:rPr>
              <a:t> </a:t>
            </a:r>
            <a:r>
              <a:rPr lang="nl-NL" dirty="0">
                <a:latin typeface="Times New Roman" panose="02020603050405020304" pitchFamily="18" charset="0"/>
                <a:cs typeface="Times New Roman" panose="02020603050405020304" pitchFamily="18" charset="0"/>
              </a:rPr>
              <a:t>→</a:t>
            </a:r>
            <a:r>
              <a:rPr lang="nl-NL" sz="2400" dirty="0"/>
              <a:t> </a:t>
            </a:r>
            <a:r>
              <a:rPr lang="nl-NL" sz="2400" b="1" dirty="0">
                <a:solidFill>
                  <a:srgbClr val="3D85C6"/>
                </a:solidFill>
              </a:rPr>
              <a:t>bewustmaking </a:t>
            </a:r>
            <a:r>
              <a:rPr lang="nl-NL" sz="2400" dirty="0"/>
              <a:t>over het energieverbruik van je hele woning</a:t>
            </a:r>
            <a:endParaRPr lang="nl-BE" sz="2400" dirty="0"/>
          </a:p>
        </p:txBody>
      </p:sp>
    </p:spTree>
    <p:extLst>
      <p:ext uri="{BB962C8B-B14F-4D97-AF65-F5344CB8AC3E}">
        <p14:creationId xmlns:p14="http://schemas.microsoft.com/office/powerpoint/2010/main" val="6360515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35159B-C4FD-D349-AEE4-77B90D4107F8}"/>
              </a:ext>
            </a:extLst>
          </p:cNvPr>
          <p:cNvSpPr>
            <a:spLocks noGrp="1"/>
          </p:cNvSpPr>
          <p:nvPr>
            <p:ph type="title"/>
          </p:nvPr>
        </p:nvSpPr>
        <p:spPr>
          <a:xfrm>
            <a:off x="838200" y="365126"/>
            <a:ext cx="10515600" cy="646594"/>
          </a:xfrm>
        </p:spPr>
        <p:txBody>
          <a:bodyPr>
            <a:normAutofit fontScale="90000"/>
          </a:bodyPr>
          <a:lstStyle/>
          <a:p>
            <a:r>
              <a:rPr lang="nl-BE" dirty="0"/>
              <a:t>Partner-aannemers</a:t>
            </a:r>
          </a:p>
        </p:txBody>
      </p:sp>
      <p:sp>
        <p:nvSpPr>
          <p:cNvPr id="3" name="Tijdelijke aanduiding voor inhoud 2">
            <a:extLst>
              <a:ext uri="{FF2B5EF4-FFF2-40B4-BE49-F238E27FC236}">
                <a16:creationId xmlns:a16="http://schemas.microsoft.com/office/drawing/2014/main" id="{9A7FC4BC-707E-E442-864C-3DF212456E81}"/>
              </a:ext>
            </a:extLst>
          </p:cNvPr>
          <p:cNvSpPr>
            <a:spLocks noGrp="1"/>
          </p:cNvSpPr>
          <p:nvPr>
            <p:ph idx="1"/>
          </p:nvPr>
        </p:nvSpPr>
        <p:spPr>
          <a:xfrm>
            <a:off x="838200" y="1506682"/>
            <a:ext cx="10515600" cy="4927986"/>
          </a:xfrm>
        </p:spPr>
        <p:txBody>
          <a:bodyPr>
            <a:normAutofit/>
          </a:bodyPr>
          <a:lstStyle/>
          <a:p>
            <a:r>
              <a:rPr lang="nl-BE" sz="3200" dirty="0"/>
              <a:t> </a:t>
            </a:r>
            <a:r>
              <a:rPr lang="nl-BE" dirty="0"/>
              <a:t>Aanbestedingsprocedure (lente 2021) </a:t>
            </a:r>
          </a:p>
          <a:p>
            <a:pPr lvl="1"/>
            <a:r>
              <a:rPr lang="nl-BE" sz="2800" dirty="0"/>
              <a:t> </a:t>
            </a:r>
            <a:r>
              <a:rPr lang="nl-BE" dirty="0"/>
              <a:t>24 aannemers uit de brede regio gecontacteerd</a:t>
            </a:r>
          </a:p>
          <a:p>
            <a:pPr marL="457200" lvl="1" indent="0">
              <a:buNone/>
            </a:pPr>
            <a:endParaRPr lang="nl-BE" sz="2800" dirty="0"/>
          </a:p>
          <a:p>
            <a:r>
              <a:rPr lang="nl-BE" dirty="0"/>
              <a:t> Twee partner-aannemers geselecteerd</a:t>
            </a:r>
          </a:p>
          <a:p>
            <a:pPr lvl="1"/>
            <a:r>
              <a:rPr lang="nl-BE" dirty="0"/>
              <a:t>Scherpste prijzen (ongeveer gelijkgesteld bij beide aannemers)</a:t>
            </a:r>
          </a:p>
          <a:p>
            <a:pPr lvl="1"/>
            <a:r>
              <a:rPr lang="nl-BE" dirty="0"/>
              <a:t>Goede kwaliteit en betrouwbare service</a:t>
            </a:r>
          </a:p>
          <a:p>
            <a:pPr lvl="1"/>
            <a:r>
              <a:rPr lang="nl-NL" dirty="0"/>
              <a:t>Doorlopende evaluatie</a:t>
            </a:r>
            <a:endParaRPr lang="nl-BE" dirty="0"/>
          </a:p>
          <a:p>
            <a:pPr marL="0" indent="0">
              <a:buNone/>
            </a:pPr>
            <a:endParaRPr lang="nl-BE" dirty="0"/>
          </a:p>
        </p:txBody>
      </p:sp>
      <p:pic>
        <p:nvPicPr>
          <p:cNvPr id="6" name="Afbeelding 5">
            <a:extLst>
              <a:ext uri="{FF2B5EF4-FFF2-40B4-BE49-F238E27FC236}">
                <a16:creationId xmlns:a16="http://schemas.microsoft.com/office/drawing/2014/main" id="{64258C89-BA1E-4900-82FC-D1C1A2AA8D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8160" y="4084320"/>
            <a:ext cx="2651760" cy="2651760"/>
          </a:xfrm>
          <a:prstGeom prst="rect">
            <a:avLst/>
          </a:prstGeom>
          <a:ln w="9525">
            <a:solidFill>
              <a:schemeClr val="bg2"/>
            </a:solidFill>
          </a:ln>
        </p:spPr>
      </p:pic>
    </p:spTree>
    <p:extLst>
      <p:ext uri="{BB962C8B-B14F-4D97-AF65-F5344CB8AC3E}">
        <p14:creationId xmlns:p14="http://schemas.microsoft.com/office/powerpoint/2010/main" val="4121754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A1C9AC2-B2A9-46F3-80BF-2CD1AB43A9B0}"/>
              </a:ext>
            </a:extLst>
          </p:cNvPr>
          <p:cNvSpPr>
            <a:spLocks noGrp="1"/>
          </p:cNvSpPr>
          <p:nvPr>
            <p:ph type="title"/>
          </p:nvPr>
        </p:nvSpPr>
        <p:spPr>
          <a:xfrm>
            <a:off x="838200" y="365126"/>
            <a:ext cx="10515597" cy="646593"/>
          </a:xfrm>
        </p:spPr>
        <p:txBody>
          <a:bodyPr>
            <a:normAutofit fontScale="90000"/>
          </a:bodyPr>
          <a:lstStyle/>
          <a:p>
            <a:r>
              <a:rPr lang="nl-NL" b="1" dirty="0"/>
              <a:t>Partner-aannemers (uit jouw regio)</a:t>
            </a:r>
            <a:endParaRPr lang="nl-BE" b="1" dirty="0"/>
          </a:p>
        </p:txBody>
      </p:sp>
      <p:sp>
        <p:nvSpPr>
          <p:cNvPr id="5" name="Tijdelijke aanduiding voor inhoud 4">
            <a:extLst>
              <a:ext uri="{FF2B5EF4-FFF2-40B4-BE49-F238E27FC236}">
                <a16:creationId xmlns:a16="http://schemas.microsoft.com/office/drawing/2014/main" id="{F2A93649-5CCD-4E7E-B2D2-C92E5619DA51}"/>
              </a:ext>
            </a:extLst>
          </p:cNvPr>
          <p:cNvSpPr>
            <a:spLocks noGrp="1"/>
          </p:cNvSpPr>
          <p:nvPr>
            <p:ph idx="1"/>
          </p:nvPr>
        </p:nvSpPr>
        <p:spPr>
          <a:xfrm>
            <a:off x="838200" y="1354784"/>
            <a:ext cx="7391400" cy="2248422"/>
          </a:xfrm>
        </p:spPr>
        <p:txBody>
          <a:bodyPr/>
          <a:lstStyle/>
          <a:p>
            <a:r>
              <a:rPr lang="nl-NL" dirty="0"/>
              <a:t> Afhankelijk van locatie en capaciteit</a:t>
            </a:r>
            <a:endParaRPr lang="nl-BE" dirty="0"/>
          </a:p>
          <a:p>
            <a:pPr lvl="1"/>
            <a:endParaRPr lang="nl-NL" dirty="0"/>
          </a:p>
        </p:txBody>
      </p:sp>
      <p:sp>
        <p:nvSpPr>
          <p:cNvPr id="6" name="Tijdelijke aanduiding voor inhoud 5">
            <a:extLst>
              <a:ext uri="{FF2B5EF4-FFF2-40B4-BE49-F238E27FC236}">
                <a16:creationId xmlns:a16="http://schemas.microsoft.com/office/drawing/2014/main" id="{CAB488DA-E055-46CA-BBE4-D33876FD3519}"/>
              </a:ext>
            </a:extLst>
          </p:cNvPr>
          <p:cNvSpPr>
            <a:spLocks noGrp="1"/>
          </p:cNvSpPr>
          <p:nvPr>
            <p:ph idx="13"/>
          </p:nvPr>
        </p:nvSpPr>
        <p:spPr>
          <a:xfrm>
            <a:off x="5207273" y="2726352"/>
            <a:ext cx="5112252" cy="2774515"/>
          </a:xfrm>
        </p:spPr>
        <p:txBody>
          <a:bodyPr/>
          <a:lstStyle/>
          <a:p>
            <a:pPr marL="457200" lvl="1" indent="0">
              <a:buNone/>
            </a:pPr>
            <a:endParaRPr lang="nl-NL" dirty="0"/>
          </a:p>
          <a:p>
            <a:pPr marL="457200" lvl="1" indent="0">
              <a:buNone/>
            </a:pPr>
            <a:endParaRPr lang="nl-BE" dirty="0"/>
          </a:p>
          <a:p>
            <a:pPr lvl="1"/>
            <a:endParaRPr lang="nl-BE" dirty="0"/>
          </a:p>
        </p:txBody>
      </p:sp>
      <p:pic>
        <p:nvPicPr>
          <p:cNvPr id="3" name="Afbeelding 2">
            <a:extLst>
              <a:ext uri="{FF2B5EF4-FFF2-40B4-BE49-F238E27FC236}">
                <a16:creationId xmlns:a16="http://schemas.microsoft.com/office/drawing/2014/main" id="{1145C03A-C14B-4621-9902-11D25D9AF6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3821" y="2419190"/>
            <a:ext cx="4007053" cy="2427129"/>
          </a:xfrm>
          <a:prstGeom prst="rect">
            <a:avLst/>
          </a:prstGeom>
        </p:spPr>
      </p:pic>
      <p:pic>
        <p:nvPicPr>
          <p:cNvPr id="9" name="Afbeelding 8">
            <a:extLst>
              <a:ext uri="{FF2B5EF4-FFF2-40B4-BE49-F238E27FC236}">
                <a16:creationId xmlns:a16="http://schemas.microsoft.com/office/drawing/2014/main" id="{D5C851BB-BCCC-4EE7-879D-9A9086FC929E}"/>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170349" y="2844800"/>
            <a:ext cx="4763581" cy="758406"/>
          </a:xfrm>
          <a:prstGeom prst="rect">
            <a:avLst/>
          </a:prstGeom>
        </p:spPr>
      </p:pic>
    </p:spTree>
    <p:extLst>
      <p:ext uri="{BB962C8B-B14F-4D97-AF65-F5344CB8AC3E}">
        <p14:creationId xmlns:p14="http://schemas.microsoft.com/office/powerpoint/2010/main" val="3663077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C50324-38F1-4459-96EA-1CB3060B2C4D}"/>
              </a:ext>
            </a:extLst>
          </p:cNvPr>
          <p:cNvSpPr>
            <a:spLocks noGrp="1"/>
          </p:cNvSpPr>
          <p:nvPr>
            <p:ph type="title"/>
          </p:nvPr>
        </p:nvSpPr>
        <p:spPr>
          <a:xfrm>
            <a:off x="838200" y="365126"/>
            <a:ext cx="10515600" cy="646594"/>
          </a:xfrm>
        </p:spPr>
        <p:txBody>
          <a:bodyPr>
            <a:normAutofit fontScale="90000"/>
          </a:bodyPr>
          <a:lstStyle/>
          <a:p>
            <a:r>
              <a:rPr lang="nl-NL" dirty="0"/>
              <a:t>Begeleiding door </a:t>
            </a:r>
            <a:r>
              <a:rPr lang="nl-NL" dirty="0" err="1"/>
              <a:t>Energent</a:t>
            </a:r>
            <a:endParaRPr lang="nl-BE" dirty="0"/>
          </a:p>
        </p:txBody>
      </p:sp>
      <p:sp>
        <p:nvSpPr>
          <p:cNvPr id="3" name="Tijdelijke aanduiding voor inhoud 2">
            <a:extLst>
              <a:ext uri="{FF2B5EF4-FFF2-40B4-BE49-F238E27FC236}">
                <a16:creationId xmlns:a16="http://schemas.microsoft.com/office/drawing/2014/main" id="{E8D37FDB-6128-45B4-9715-8EEDF2F61339}"/>
              </a:ext>
            </a:extLst>
          </p:cNvPr>
          <p:cNvSpPr>
            <a:spLocks noGrp="1"/>
          </p:cNvSpPr>
          <p:nvPr>
            <p:ph idx="1"/>
          </p:nvPr>
        </p:nvSpPr>
        <p:spPr>
          <a:xfrm>
            <a:off x="838200" y="1496290"/>
            <a:ext cx="10515600" cy="4459667"/>
          </a:xfrm>
        </p:spPr>
        <p:txBody>
          <a:bodyPr>
            <a:normAutofit fontScale="92500" lnSpcReduction="10000"/>
          </a:bodyPr>
          <a:lstStyle/>
          <a:p>
            <a:r>
              <a:rPr lang="nl-NL" dirty="0"/>
              <a:t>  </a:t>
            </a:r>
            <a:r>
              <a:rPr lang="nl-NL" b="1" dirty="0">
                <a:solidFill>
                  <a:srgbClr val="3D85C6"/>
                </a:solidFill>
              </a:rPr>
              <a:t>= TRAJECT</a:t>
            </a:r>
          </a:p>
          <a:p>
            <a:endParaRPr lang="nl-NL" b="1" dirty="0">
              <a:solidFill>
                <a:srgbClr val="3D85C6"/>
              </a:solidFill>
            </a:endParaRPr>
          </a:p>
          <a:p>
            <a:r>
              <a:rPr lang="nl-NL" b="1" dirty="0">
                <a:solidFill>
                  <a:srgbClr val="3D85C6"/>
                </a:solidFill>
              </a:rPr>
              <a:t> Voor</a:t>
            </a:r>
            <a:r>
              <a:rPr lang="nl-NL" dirty="0"/>
              <a:t> uitvoering = onafhankelijke begeleiding</a:t>
            </a:r>
          </a:p>
          <a:p>
            <a:pPr lvl="1"/>
            <a:r>
              <a:rPr lang="nl-NL" dirty="0"/>
              <a:t>Controle van de offerte</a:t>
            </a:r>
          </a:p>
          <a:p>
            <a:pPr lvl="1"/>
            <a:r>
              <a:rPr lang="nl-NL" dirty="0"/>
              <a:t>Investeringsfiche </a:t>
            </a:r>
          </a:p>
          <a:p>
            <a:pPr lvl="1"/>
            <a:r>
              <a:rPr lang="nl-NL" dirty="0"/>
              <a:t>Mogelijkheid tot voordelig EPC-attest </a:t>
            </a:r>
            <a:r>
              <a:rPr lang="nl-NL" dirty="0" err="1"/>
              <a:t>i.f.v</a:t>
            </a:r>
            <a:r>
              <a:rPr lang="nl-NL" dirty="0"/>
              <a:t>. EPC-labelpremie</a:t>
            </a:r>
            <a:endParaRPr lang="nl-BE" dirty="0"/>
          </a:p>
          <a:p>
            <a:pPr marL="457200" lvl="1" indent="0">
              <a:buNone/>
            </a:pPr>
            <a:endParaRPr lang="nl-BE" sz="2800" dirty="0"/>
          </a:p>
          <a:p>
            <a:r>
              <a:rPr lang="nl-NL" dirty="0"/>
              <a:t> </a:t>
            </a:r>
            <a:r>
              <a:rPr lang="nl-NL" b="1" dirty="0">
                <a:solidFill>
                  <a:srgbClr val="3D85C6"/>
                </a:solidFill>
              </a:rPr>
              <a:t>Na</a:t>
            </a:r>
            <a:r>
              <a:rPr lang="nl-NL" dirty="0"/>
              <a:t> uitvoering</a:t>
            </a:r>
          </a:p>
          <a:p>
            <a:pPr lvl="1"/>
            <a:r>
              <a:rPr lang="nl-NL" dirty="0"/>
              <a:t>Begeleiding bij aanvraag van premies</a:t>
            </a:r>
          </a:p>
          <a:p>
            <a:pPr lvl="1"/>
            <a:r>
              <a:rPr lang="nl-NL" dirty="0"/>
              <a:t>Werfcontrole</a:t>
            </a:r>
          </a:p>
          <a:p>
            <a:pPr lvl="1"/>
            <a:r>
              <a:rPr lang="nl-NL" dirty="0"/>
              <a:t>Gratis renovatie-advies aan huis</a:t>
            </a:r>
          </a:p>
        </p:txBody>
      </p:sp>
    </p:spTree>
    <p:extLst>
      <p:ext uri="{BB962C8B-B14F-4D97-AF65-F5344CB8AC3E}">
        <p14:creationId xmlns:p14="http://schemas.microsoft.com/office/powerpoint/2010/main" val="2016045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8A9821-5ADE-449F-8FDB-8C0D4E691CDD}"/>
              </a:ext>
            </a:extLst>
          </p:cNvPr>
          <p:cNvSpPr>
            <a:spLocks noGrp="1"/>
          </p:cNvSpPr>
          <p:nvPr>
            <p:ph type="title"/>
          </p:nvPr>
        </p:nvSpPr>
        <p:spPr>
          <a:xfrm>
            <a:off x="838200" y="358822"/>
            <a:ext cx="10515600" cy="646594"/>
          </a:xfrm>
        </p:spPr>
        <p:txBody>
          <a:bodyPr>
            <a:normAutofit fontScale="90000"/>
          </a:bodyPr>
          <a:lstStyle/>
          <a:p>
            <a:r>
              <a:rPr lang="nl-NL" dirty="0"/>
              <a:t>Financiering </a:t>
            </a:r>
            <a:r>
              <a:rPr lang="nl-NL" dirty="0" err="1"/>
              <a:t>Energent</a:t>
            </a:r>
            <a:endParaRPr lang="nl-BE" dirty="0"/>
          </a:p>
        </p:txBody>
      </p:sp>
      <p:sp>
        <p:nvSpPr>
          <p:cNvPr id="3" name="Tijdelijke aanduiding voor inhoud 2">
            <a:extLst>
              <a:ext uri="{FF2B5EF4-FFF2-40B4-BE49-F238E27FC236}">
                <a16:creationId xmlns:a16="http://schemas.microsoft.com/office/drawing/2014/main" id="{3BB98022-34E6-4502-9080-D27A1225A657}"/>
              </a:ext>
            </a:extLst>
          </p:cNvPr>
          <p:cNvSpPr>
            <a:spLocks noGrp="1"/>
          </p:cNvSpPr>
          <p:nvPr>
            <p:ph idx="1"/>
          </p:nvPr>
        </p:nvSpPr>
        <p:spPr>
          <a:xfrm>
            <a:off x="838200" y="1457729"/>
            <a:ext cx="7397706" cy="4366149"/>
          </a:xfrm>
        </p:spPr>
        <p:txBody>
          <a:bodyPr>
            <a:normAutofit/>
          </a:bodyPr>
          <a:lstStyle/>
          <a:p>
            <a:r>
              <a:rPr lang="nl-NL" dirty="0"/>
              <a:t> Werkingsbijdrage </a:t>
            </a:r>
          </a:p>
          <a:p>
            <a:pPr lvl="1"/>
            <a:r>
              <a:rPr lang="nl-NL" dirty="0"/>
              <a:t>3% op factuur van uitgevoerde werken</a:t>
            </a:r>
          </a:p>
          <a:p>
            <a:pPr lvl="1"/>
            <a:r>
              <a:rPr lang="nl-NL" dirty="0"/>
              <a:t>Reeds verrekend in prijs (deelnemer hoeft er niets voor te doen) </a:t>
            </a:r>
          </a:p>
          <a:p>
            <a:pPr lvl="1"/>
            <a:r>
              <a:rPr lang="nl-NL" dirty="0">
                <a:sym typeface="Wingdings" panose="05000000000000000000" pitchFamily="2" charset="2"/>
              </a:rPr>
              <a:t>Geen invloed op competitieve prijs</a:t>
            </a:r>
            <a:endParaRPr lang="nl-NL" sz="2800" dirty="0">
              <a:sym typeface="Wingdings" panose="05000000000000000000" pitchFamily="2" charset="2"/>
            </a:endParaRPr>
          </a:p>
          <a:p>
            <a:pPr lvl="1"/>
            <a:endParaRPr lang="nl-NL" sz="2800" dirty="0"/>
          </a:p>
          <a:p>
            <a:r>
              <a:rPr lang="nl-NL" dirty="0"/>
              <a:t> Burenpremie van Fluvius</a:t>
            </a:r>
          </a:p>
          <a:p>
            <a:pPr lvl="1"/>
            <a:r>
              <a:rPr lang="nl-BE" dirty="0"/>
              <a:t>Compensatie voor begeleiding van energiezuinige renovaties</a:t>
            </a:r>
          </a:p>
        </p:txBody>
      </p:sp>
      <p:pic>
        <p:nvPicPr>
          <p:cNvPr id="6" name="Afbeelding 5">
            <a:extLst>
              <a:ext uri="{FF2B5EF4-FFF2-40B4-BE49-F238E27FC236}">
                <a16:creationId xmlns:a16="http://schemas.microsoft.com/office/drawing/2014/main" id="{7276FF6A-1E55-428B-AA0B-00F04F2C17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9845" y="4264516"/>
            <a:ext cx="5802216" cy="2473507"/>
          </a:xfrm>
          <a:prstGeom prst="rect">
            <a:avLst/>
          </a:prstGeom>
        </p:spPr>
      </p:pic>
    </p:spTree>
    <p:extLst>
      <p:ext uri="{BB962C8B-B14F-4D97-AF65-F5344CB8AC3E}">
        <p14:creationId xmlns:p14="http://schemas.microsoft.com/office/powerpoint/2010/main" val="985754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09B35D-3619-4DDB-88D7-F215A3ED9F16}"/>
              </a:ext>
            </a:extLst>
          </p:cNvPr>
          <p:cNvSpPr>
            <a:spLocks noGrp="1"/>
          </p:cNvSpPr>
          <p:nvPr>
            <p:ph type="title"/>
          </p:nvPr>
        </p:nvSpPr>
        <p:spPr>
          <a:xfrm>
            <a:off x="838200" y="365126"/>
            <a:ext cx="9976945" cy="646594"/>
          </a:xfrm>
        </p:spPr>
        <p:txBody>
          <a:bodyPr>
            <a:normAutofit fontScale="90000"/>
          </a:bodyPr>
          <a:lstStyle/>
          <a:p>
            <a:r>
              <a:rPr lang="nl-NL" dirty="0"/>
              <a:t>Spelregels digitaal infomoment</a:t>
            </a:r>
            <a:endParaRPr lang="nl-BE" dirty="0"/>
          </a:p>
        </p:txBody>
      </p:sp>
      <p:sp>
        <p:nvSpPr>
          <p:cNvPr id="3" name="Tijdelijke aanduiding voor inhoud 2">
            <a:extLst>
              <a:ext uri="{FF2B5EF4-FFF2-40B4-BE49-F238E27FC236}">
                <a16:creationId xmlns:a16="http://schemas.microsoft.com/office/drawing/2014/main" id="{61912A0A-58E5-4975-A49B-8D414A13CE53}"/>
              </a:ext>
            </a:extLst>
          </p:cNvPr>
          <p:cNvSpPr>
            <a:spLocks noGrp="1"/>
          </p:cNvSpPr>
          <p:nvPr>
            <p:ph idx="1"/>
          </p:nvPr>
        </p:nvSpPr>
        <p:spPr>
          <a:xfrm>
            <a:off x="838200" y="1361209"/>
            <a:ext cx="10515600" cy="4594749"/>
          </a:xfrm>
        </p:spPr>
        <p:txBody>
          <a:bodyPr>
            <a:normAutofit/>
          </a:bodyPr>
          <a:lstStyle/>
          <a:p>
            <a:r>
              <a:rPr lang="nl-NL" dirty="0"/>
              <a:t> Duur = ongeveer één uur</a:t>
            </a:r>
          </a:p>
          <a:p>
            <a:pPr marL="0" indent="0">
              <a:buNone/>
            </a:pPr>
            <a:endParaRPr lang="nl-NL" sz="2000" dirty="0"/>
          </a:p>
          <a:p>
            <a:pPr marL="0" indent="0">
              <a:buNone/>
            </a:pPr>
            <a:endParaRPr lang="nl-NL" sz="2000" dirty="0"/>
          </a:p>
          <a:p>
            <a:r>
              <a:rPr lang="nl-NL" dirty="0"/>
              <a:t> Vragen </a:t>
            </a:r>
            <a:r>
              <a:rPr lang="nl-NL" sz="2400" dirty="0">
                <a:solidFill>
                  <a:srgbClr val="3D85C6"/>
                </a:solidFill>
                <a:sym typeface="Wingdings" panose="05000000000000000000" pitchFamily="2" charset="2"/>
              </a:rPr>
              <a:t></a:t>
            </a:r>
            <a:r>
              <a:rPr lang="nl-NL" dirty="0">
                <a:sym typeface="Wingdings" panose="05000000000000000000" pitchFamily="2" charset="2"/>
              </a:rPr>
              <a:t> via de chat</a:t>
            </a:r>
            <a:endParaRPr lang="nl-NL" dirty="0"/>
          </a:p>
          <a:p>
            <a:pPr lvl="1"/>
            <a:r>
              <a:rPr lang="nl-NL" dirty="0"/>
              <a:t>Relevantste vragen = op het einde (live)</a:t>
            </a:r>
          </a:p>
          <a:p>
            <a:pPr marL="0" indent="0">
              <a:buNone/>
            </a:pPr>
            <a:endParaRPr lang="nl-NL" sz="2000" dirty="0"/>
          </a:p>
          <a:p>
            <a:pPr marL="0" indent="0">
              <a:buNone/>
            </a:pPr>
            <a:endParaRPr lang="nl-BE" sz="2000" dirty="0"/>
          </a:p>
          <a:p>
            <a:r>
              <a:rPr lang="nl-BE" dirty="0"/>
              <a:t> Aanwezigen van groepsaankoop</a:t>
            </a:r>
          </a:p>
          <a:p>
            <a:pPr lvl="1"/>
            <a:r>
              <a:rPr lang="nl-BE" dirty="0"/>
              <a:t>An Van Hemeldonck (Energent)</a:t>
            </a:r>
          </a:p>
          <a:p>
            <a:pPr lvl="1"/>
            <a:r>
              <a:rPr lang="nl-BE" dirty="0"/>
              <a:t>Matthias </a:t>
            </a:r>
            <a:r>
              <a:rPr lang="nl-BE" dirty="0" err="1"/>
              <a:t>Ghyselen</a:t>
            </a:r>
            <a:r>
              <a:rPr lang="nl-BE" dirty="0"/>
              <a:t> (Energent)</a:t>
            </a:r>
          </a:p>
        </p:txBody>
      </p:sp>
    </p:spTree>
    <p:extLst>
      <p:ext uri="{BB962C8B-B14F-4D97-AF65-F5344CB8AC3E}">
        <p14:creationId xmlns:p14="http://schemas.microsoft.com/office/powerpoint/2010/main" val="37577962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3D13EA-2798-D548-AB21-5FAD60FAC820}"/>
              </a:ext>
            </a:extLst>
          </p:cNvPr>
          <p:cNvSpPr>
            <a:spLocks noGrp="1"/>
          </p:cNvSpPr>
          <p:nvPr>
            <p:ph type="title"/>
          </p:nvPr>
        </p:nvSpPr>
        <p:spPr>
          <a:xfrm>
            <a:off x="831849" y="3428999"/>
            <a:ext cx="7023678" cy="1236519"/>
          </a:xfrm>
        </p:spPr>
        <p:txBody>
          <a:bodyPr>
            <a:normAutofit fontScale="90000"/>
          </a:bodyPr>
          <a:lstStyle/>
          <a:p>
            <a:br>
              <a:rPr lang="nl-BE" dirty="0"/>
            </a:br>
            <a:r>
              <a:rPr lang="nl-BE" dirty="0"/>
              <a:t>Jouw traject</a:t>
            </a:r>
          </a:p>
        </p:txBody>
      </p:sp>
      <p:sp>
        <p:nvSpPr>
          <p:cNvPr id="3" name="Tijdelijke aanduiding voor tekst 2">
            <a:extLst>
              <a:ext uri="{FF2B5EF4-FFF2-40B4-BE49-F238E27FC236}">
                <a16:creationId xmlns:a16="http://schemas.microsoft.com/office/drawing/2014/main" id="{1B8D7C85-A200-954D-B7A7-75AA6718E2E4}"/>
              </a:ext>
            </a:extLst>
          </p:cNvPr>
          <p:cNvSpPr>
            <a:spLocks noGrp="1"/>
          </p:cNvSpPr>
          <p:nvPr>
            <p:ph type="body" idx="1"/>
          </p:nvPr>
        </p:nvSpPr>
        <p:spPr>
          <a:xfrm>
            <a:off x="9113519" y="5699760"/>
            <a:ext cx="2133601" cy="413413"/>
          </a:xfrm>
        </p:spPr>
        <p:txBody>
          <a:bodyPr>
            <a:normAutofit lnSpcReduction="10000"/>
          </a:bodyPr>
          <a:lstStyle/>
          <a:p>
            <a:endParaRPr lang="nl-BE" dirty="0"/>
          </a:p>
        </p:txBody>
      </p:sp>
      <p:sp>
        <p:nvSpPr>
          <p:cNvPr id="5" name="Vrije vorm 4">
            <a:extLst>
              <a:ext uri="{FF2B5EF4-FFF2-40B4-BE49-F238E27FC236}">
                <a16:creationId xmlns:a16="http://schemas.microsoft.com/office/drawing/2014/main" id="{BF3EACCC-18C5-D84E-BAA1-C587FB534F4C}"/>
              </a:ext>
            </a:extLst>
          </p:cNvPr>
          <p:cNvSpPr/>
          <p:nvPr/>
        </p:nvSpPr>
        <p:spPr>
          <a:xfrm>
            <a:off x="349005" y="2992581"/>
            <a:ext cx="5746995" cy="2431474"/>
          </a:xfrm>
          <a:custGeom>
            <a:avLst/>
            <a:gdLst>
              <a:gd name="connsiteX0" fmla="*/ 3688386 w 5631407"/>
              <a:gd name="connsiteY0" fmla="*/ 1111 h 4754053"/>
              <a:gd name="connsiteX1" fmla="*/ 524081 w 5631407"/>
              <a:gd name="connsiteY1" fmla="*/ 1384743 h 4754053"/>
              <a:gd name="connsiteX2" fmla="*/ 139070 w 5631407"/>
              <a:gd name="connsiteY2" fmla="*/ 3502300 h 4754053"/>
              <a:gd name="connsiteX3" fmla="*/ 1955839 w 5631407"/>
              <a:gd name="connsiteY3" fmla="*/ 4741553 h 4754053"/>
              <a:gd name="connsiteX4" fmla="*/ 5601407 w 5631407"/>
              <a:gd name="connsiteY4" fmla="*/ 2768374 h 4754053"/>
              <a:gd name="connsiteX5" fmla="*/ 3688386 w 5631407"/>
              <a:gd name="connsiteY5" fmla="*/ 1180206 h 4754053"/>
              <a:gd name="connsiteX6" fmla="*/ 3688386 w 5631407"/>
              <a:gd name="connsiteY6" fmla="*/ 1111 h 4754053"/>
              <a:gd name="connsiteX0" fmla="*/ 1594126 w 5574724"/>
              <a:gd name="connsiteY0" fmla="*/ 152069 h 3685811"/>
              <a:gd name="connsiteX1" fmla="*/ 461821 w 5574724"/>
              <a:gd name="connsiteY1" fmla="*/ 316501 h 3685811"/>
              <a:gd name="connsiteX2" fmla="*/ 76810 w 5574724"/>
              <a:gd name="connsiteY2" fmla="*/ 2434058 h 3685811"/>
              <a:gd name="connsiteX3" fmla="*/ 1893579 w 5574724"/>
              <a:gd name="connsiteY3" fmla="*/ 3673311 h 3685811"/>
              <a:gd name="connsiteX4" fmla="*/ 5539147 w 5574724"/>
              <a:gd name="connsiteY4" fmla="*/ 1700132 h 3685811"/>
              <a:gd name="connsiteX5" fmla="*/ 3626126 w 5574724"/>
              <a:gd name="connsiteY5" fmla="*/ 111964 h 3685811"/>
              <a:gd name="connsiteX6" fmla="*/ 1594126 w 5574724"/>
              <a:gd name="connsiteY6" fmla="*/ 152069 h 3685811"/>
              <a:gd name="connsiteX0" fmla="*/ 3688386 w 5641038"/>
              <a:gd name="connsiteY0" fmla="*/ 139094 h 3712941"/>
              <a:gd name="connsiteX1" fmla="*/ 524081 w 5641038"/>
              <a:gd name="connsiteY1" fmla="*/ 343631 h 3712941"/>
              <a:gd name="connsiteX2" fmla="*/ 139070 w 5641038"/>
              <a:gd name="connsiteY2" fmla="*/ 2461188 h 3712941"/>
              <a:gd name="connsiteX3" fmla="*/ 1955839 w 5641038"/>
              <a:gd name="connsiteY3" fmla="*/ 3700441 h 3712941"/>
              <a:gd name="connsiteX4" fmla="*/ 5601407 w 5641038"/>
              <a:gd name="connsiteY4" fmla="*/ 1727262 h 3712941"/>
              <a:gd name="connsiteX5" fmla="*/ 3688386 w 5641038"/>
              <a:gd name="connsiteY5" fmla="*/ 139094 h 3712941"/>
              <a:gd name="connsiteX0" fmla="*/ 3688386 w 5740645"/>
              <a:gd name="connsiteY0" fmla="*/ 177193 h 3739765"/>
              <a:gd name="connsiteX1" fmla="*/ 524081 w 5740645"/>
              <a:gd name="connsiteY1" fmla="*/ 381730 h 3739765"/>
              <a:gd name="connsiteX2" fmla="*/ 139070 w 5740645"/>
              <a:gd name="connsiteY2" fmla="*/ 2499287 h 3739765"/>
              <a:gd name="connsiteX3" fmla="*/ 1955839 w 5740645"/>
              <a:gd name="connsiteY3" fmla="*/ 3738540 h 3739765"/>
              <a:gd name="connsiteX4" fmla="*/ 5703007 w 5740645"/>
              <a:gd name="connsiteY4" fmla="*/ 2290294 h 3739765"/>
              <a:gd name="connsiteX5" fmla="*/ 3688386 w 5740645"/>
              <a:gd name="connsiteY5" fmla="*/ 177193 h 3739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40645" h="3739765">
                <a:moveTo>
                  <a:pt x="3688386" y="177193"/>
                </a:moveTo>
                <a:cubicBezTo>
                  <a:pt x="2825232" y="-140901"/>
                  <a:pt x="1115634" y="-5286"/>
                  <a:pt x="524081" y="381730"/>
                </a:cubicBezTo>
                <a:cubicBezTo>
                  <a:pt x="-67472" y="768746"/>
                  <a:pt x="-99556" y="1939819"/>
                  <a:pt x="139070" y="2499287"/>
                </a:cubicBezTo>
                <a:cubicBezTo>
                  <a:pt x="377696" y="3058755"/>
                  <a:pt x="1028516" y="3773372"/>
                  <a:pt x="1955839" y="3738540"/>
                </a:cubicBezTo>
                <a:cubicBezTo>
                  <a:pt x="2883162" y="3703708"/>
                  <a:pt x="5414249" y="2883852"/>
                  <a:pt x="5703007" y="2290294"/>
                </a:cubicBezTo>
                <a:cubicBezTo>
                  <a:pt x="5991765" y="1696736"/>
                  <a:pt x="4551540" y="495287"/>
                  <a:pt x="3688386" y="177193"/>
                </a:cubicBezTo>
                <a:close/>
              </a:path>
            </a:pathLst>
          </a:custGeom>
          <a:noFill/>
          <a:ln w="41275">
            <a:solidFill>
              <a:srgbClr val="3D8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rgbClr val="3D85C6"/>
              </a:solidFill>
            </a:endParaRPr>
          </a:p>
        </p:txBody>
      </p:sp>
      <p:pic>
        <p:nvPicPr>
          <p:cNvPr id="6" name="Afbeelding 5">
            <a:extLst>
              <a:ext uri="{FF2B5EF4-FFF2-40B4-BE49-F238E27FC236}">
                <a16:creationId xmlns:a16="http://schemas.microsoft.com/office/drawing/2014/main" id="{71E55E30-7C1D-48F8-BFBB-D10A4404C080}"/>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8789416" y="3471486"/>
            <a:ext cx="3249168" cy="3246120"/>
          </a:xfrm>
          <a:prstGeom prst="rect">
            <a:avLst/>
          </a:prstGeom>
        </p:spPr>
      </p:pic>
    </p:spTree>
    <p:extLst>
      <p:ext uri="{BB962C8B-B14F-4D97-AF65-F5344CB8AC3E}">
        <p14:creationId xmlns:p14="http://schemas.microsoft.com/office/powerpoint/2010/main" val="25445540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5ADF81-5296-2448-AE37-352F19D2FFC3}"/>
              </a:ext>
            </a:extLst>
          </p:cNvPr>
          <p:cNvSpPr>
            <a:spLocks noGrp="1"/>
          </p:cNvSpPr>
          <p:nvPr>
            <p:ph type="title"/>
          </p:nvPr>
        </p:nvSpPr>
        <p:spPr>
          <a:xfrm>
            <a:off x="838200" y="365126"/>
            <a:ext cx="10515600" cy="646594"/>
          </a:xfrm>
        </p:spPr>
        <p:txBody>
          <a:bodyPr>
            <a:normAutofit fontScale="90000"/>
          </a:bodyPr>
          <a:lstStyle/>
          <a:p>
            <a:r>
              <a:rPr lang="nl-BE" dirty="0"/>
              <a:t>Stap 1: Aanmelding</a:t>
            </a:r>
          </a:p>
        </p:txBody>
      </p:sp>
      <p:sp>
        <p:nvSpPr>
          <p:cNvPr id="3" name="Tijdelijke aanduiding voor inhoud 2">
            <a:extLst>
              <a:ext uri="{FF2B5EF4-FFF2-40B4-BE49-F238E27FC236}">
                <a16:creationId xmlns:a16="http://schemas.microsoft.com/office/drawing/2014/main" id="{50A88A1B-EF2A-2E4F-B8B9-0C2ED70EBB05}"/>
              </a:ext>
            </a:extLst>
          </p:cNvPr>
          <p:cNvSpPr>
            <a:spLocks noGrp="1"/>
          </p:cNvSpPr>
          <p:nvPr>
            <p:ph idx="1"/>
          </p:nvPr>
        </p:nvSpPr>
        <p:spPr>
          <a:xfrm>
            <a:off x="838200" y="1825625"/>
            <a:ext cx="7485993" cy="3847811"/>
          </a:xfrm>
        </p:spPr>
        <p:txBody>
          <a:bodyPr>
            <a:normAutofit lnSpcReduction="10000"/>
          </a:bodyPr>
          <a:lstStyle/>
          <a:p>
            <a:r>
              <a:rPr lang="nl-BE" b="1" dirty="0"/>
              <a:t> </a:t>
            </a:r>
            <a:r>
              <a:rPr lang="nl-BE" dirty="0"/>
              <a:t>Vul het </a:t>
            </a:r>
            <a:r>
              <a:rPr lang="nl-BE" b="1" dirty="0">
                <a:solidFill>
                  <a:srgbClr val="3D85C6"/>
                </a:solidFill>
              </a:rPr>
              <a:t>aanmeldingsformulier</a:t>
            </a:r>
            <a:r>
              <a:rPr lang="nl-BE" dirty="0"/>
              <a:t> in op de website en kies meteen een </a:t>
            </a:r>
            <a:r>
              <a:rPr lang="nl-BE" b="1" dirty="0">
                <a:solidFill>
                  <a:srgbClr val="3D85C6"/>
                </a:solidFill>
              </a:rPr>
              <a:t>tijdslot </a:t>
            </a:r>
            <a:r>
              <a:rPr lang="nl-BE" dirty="0"/>
              <a:t>(</a:t>
            </a:r>
            <a:r>
              <a:rPr lang="nl-BE" b="1" dirty="0">
                <a:solidFill>
                  <a:srgbClr val="3D85C6"/>
                </a:solidFill>
              </a:rPr>
              <a:t>www.veneco.be/glas</a:t>
            </a:r>
            <a:r>
              <a:rPr lang="nl-BE" dirty="0"/>
              <a:t>)</a:t>
            </a:r>
          </a:p>
          <a:p>
            <a:pPr marL="0" indent="0">
              <a:buNone/>
            </a:pPr>
            <a:endParaRPr lang="nl-BE" dirty="0"/>
          </a:p>
          <a:p>
            <a:pPr marL="0" indent="0">
              <a:buNone/>
            </a:pPr>
            <a:endParaRPr lang="nl-BE" sz="1400" b="1" dirty="0"/>
          </a:p>
          <a:p>
            <a:r>
              <a:rPr lang="nl-BE" dirty="0"/>
              <a:t> </a:t>
            </a:r>
            <a:r>
              <a:rPr lang="nl-BE" u="sng" dirty="0"/>
              <a:t>Of</a:t>
            </a:r>
            <a:r>
              <a:rPr lang="nl-BE" dirty="0"/>
              <a:t> stuur een mailtje naar </a:t>
            </a:r>
            <a:r>
              <a:rPr lang="nl-BE" b="1" dirty="0">
                <a:solidFill>
                  <a:srgbClr val="3D85C6"/>
                </a:solidFill>
              </a:rPr>
              <a:t>glas@energent.be</a:t>
            </a:r>
          </a:p>
          <a:p>
            <a:pPr marL="0" indent="0">
              <a:buNone/>
            </a:pPr>
            <a:endParaRPr lang="nl-BE" dirty="0"/>
          </a:p>
          <a:p>
            <a:pPr marL="0" indent="0">
              <a:buNone/>
            </a:pPr>
            <a:endParaRPr lang="nl-BE" sz="1400" dirty="0"/>
          </a:p>
          <a:p>
            <a:r>
              <a:rPr lang="nl-BE" dirty="0"/>
              <a:t> </a:t>
            </a:r>
            <a:r>
              <a:rPr lang="nl-BE" u="sng" dirty="0"/>
              <a:t>Of</a:t>
            </a:r>
            <a:r>
              <a:rPr lang="nl-BE" dirty="0"/>
              <a:t> bel naar 0492 41 03 83 (An)</a:t>
            </a:r>
          </a:p>
          <a:p>
            <a:pPr marL="0" indent="0">
              <a:buNone/>
            </a:pPr>
            <a:endParaRPr lang="nl-BE" dirty="0"/>
          </a:p>
          <a:p>
            <a:pPr marL="0" indent="0">
              <a:buNone/>
            </a:pPr>
            <a:endParaRPr lang="nl-BE" dirty="0"/>
          </a:p>
        </p:txBody>
      </p:sp>
    </p:spTree>
    <p:extLst>
      <p:ext uri="{BB962C8B-B14F-4D97-AF65-F5344CB8AC3E}">
        <p14:creationId xmlns:p14="http://schemas.microsoft.com/office/powerpoint/2010/main" val="39693559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34EB25-555C-E048-90E5-64DFABCB7809}"/>
              </a:ext>
            </a:extLst>
          </p:cNvPr>
          <p:cNvSpPr>
            <a:spLocks noGrp="1"/>
          </p:cNvSpPr>
          <p:nvPr>
            <p:ph type="title"/>
          </p:nvPr>
        </p:nvSpPr>
        <p:spPr>
          <a:xfrm>
            <a:off x="838200" y="365126"/>
            <a:ext cx="10515600" cy="646594"/>
          </a:xfrm>
        </p:spPr>
        <p:txBody>
          <a:bodyPr>
            <a:normAutofit fontScale="90000"/>
          </a:bodyPr>
          <a:lstStyle/>
          <a:p>
            <a:r>
              <a:rPr lang="nl-BE" dirty="0"/>
              <a:t>Stap 2: Gratis expertise</a:t>
            </a:r>
          </a:p>
        </p:txBody>
      </p:sp>
      <p:sp>
        <p:nvSpPr>
          <p:cNvPr id="3" name="Tijdelijke aanduiding voor inhoud 2">
            <a:extLst>
              <a:ext uri="{FF2B5EF4-FFF2-40B4-BE49-F238E27FC236}">
                <a16:creationId xmlns:a16="http://schemas.microsoft.com/office/drawing/2014/main" id="{4F33AD25-7338-5249-986A-A02D85CEC475}"/>
              </a:ext>
            </a:extLst>
          </p:cNvPr>
          <p:cNvSpPr>
            <a:spLocks noGrp="1"/>
          </p:cNvSpPr>
          <p:nvPr>
            <p:ph idx="1"/>
          </p:nvPr>
        </p:nvSpPr>
        <p:spPr>
          <a:xfrm>
            <a:off x="838200" y="1539432"/>
            <a:ext cx="10289345" cy="4416525"/>
          </a:xfrm>
        </p:spPr>
        <p:txBody>
          <a:bodyPr>
            <a:normAutofit/>
          </a:bodyPr>
          <a:lstStyle/>
          <a:p>
            <a:r>
              <a:rPr lang="nl-BE" dirty="0"/>
              <a:t> De partner-aannemer komt langs </a:t>
            </a:r>
          </a:p>
          <a:p>
            <a:pPr marL="0" indent="0">
              <a:buNone/>
            </a:pPr>
            <a:r>
              <a:rPr lang="nl-BE" dirty="0"/>
              <a:t>    voor een </a:t>
            </a:r>
            <a:r>
              <a:rPr lang="nl-BE" b="1" dirty="0">
                <a:solidFill>
                  <a:srgbClr val="3D85C6"/>
                </a:solidFill>
              </a:rPr>
              <a:t>plaatsbezoek </a:t>
            </a:r>
          </a:p>
          <a:p>
            <a:pPr marL="0" indent="0">
              <a:buNone/>
            </a:pPr>
            <a:endParaRPr lang="nl-BE" dirty="0"/>
          </a:p>
          <a:p>
            <a:r>
              <a:rPr lang="nl-BE" dirty="0"/>
              <a:t> Indien glasvervanging mogelijk is, maakt de partner-aannemer een </a:t>
            </a:r>
            <a:r>
              <a:rPr lang="nl-BE" b="1" dirty="0">
                <a:solidFill>
                  <a:srgbClr val="3D85C6"/>
                </a:solidFill>
              </a:rPr>
              <a:t>detailofferte</a:t>
            </a:r>
            <a:r>
              <a:rPr lang="nl-BE" dirty="0"/>
              <a:t> op, die daarna naar jou gemaild wordt</a:t>
            </a:r>
          </a:p>
          <a:p>
            <a:pPr marL="0" indent="0">
              <a:buNone/>
            </a:pPr>
            <a:endParaRPr lang="nl-BE" dirty="0"/>
          </a:p>
          <a:p>
            <a:r>
              <a:rPr lang="nl-BE" dirty="0"/>
              <a:t> Vrijblijvend</a:t>
            </a:r>
            <a:r>
              <a:rPr lang="nl-BE" b="1" dirty="0"/>
              <a:t> </a:t>
            </a:r>
            <a:r>
              <a:rPr lang="nl-BE" dirty="0">
                <a:solidFill>
                  <a:srgbClr val="3D85C6"/>
                </a:solidFill>
                <a:sym typeface="Wingdings" panose="05000000000000000000" pitchFamily="2" charset="2"/>
              </a:rPr>
              <a:t></a:t>
            </a:r>
            <a:r>
              <a:rPr lang="nl-BE" dirty="0">
                <a:solidFill>
                  <a:schemeClr val="accent2"/>
                </a:solidFill>
                <a:sym typeface="Wingdings" panose="05000000000000000000" pitchFamily="2" charset="2"/>
              </a:rPr>
              <a:t> </a:t>
            </a:r>
            <a:r>
              <a:rPr lang="nl-BE" dirty="0">
                <a:sym typeface="Wingdings" panose="05000000000000000000" pitchFamily="2" charset="2"/>
              </a:rPr>
              <a:t>Geen verplichting tot verdere stappen</a:t>
            </a:r>
          </a:p>
          <a:p>
            <a:pPr marL="0" indent="0">
              <a:buNone/>
            </a:pPr>
            <a:endParaRPr lang="nl-BE" b="1" dirty="0">
              <a:sym typeface="Wingdings" panose="05000000000000000000" pitchFamily="2" charset="2"/>
            </a:endParaRPr>
          </a:p>
          <a:p>
            <a:r>
              <a:rPr lang="nl-BE" dirty="0"/>
              <a:t> Indien niet akkoord </a:t>
            </a:r>
            <a:r>
              <a:rPr lang="nl-BE" dirty="0">
                <a:solidFill>
                  <a:srgbClr val="3D85C6"/>
                </a:solidFill>
                <a:sym typeface="Wingdings" panose="05000000000000000000" pitchFamily="2" charset="2"/>
              </a:rPr>
              <a:t></a:t>
            </a:r>
            <a:r>
              <a:rPr lang="nl-BE" dirty="0"/>
              <a:t> laat het ons weten</a:t>
            </a:r>
          </a:p>
          <a:p>
            <a:pPr marL="0" indent="0">
              <a:buNone/>
            </a:pPr>
            <a:endParaRPr lang="nl-BE" b="1" dirty="0"/>
          </a:p>
          <a:p>
            <a:endParaRPr lang="nl-BE" dirty="0"/>
          </a:p>
        </p:txBody>
      </p:sp>
    </p:spTree>
    <p:extLst>
      <p:ext uri="{BB962C8B-B14F-4D97-AF65-F5344CB8AC3E}">
        <p14:creationId xmlns:p14="http://schemas.microsoft.com/office/powerpoint/2010/main" val="14829488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B214DE-7BAE-4D14-B0FF-C99DCDB6AE7B}"/>
              </a:ext>
            </a:extLst>
          </p:cNvPr>
          <p:cNvSpPr>
            <a:spLocks noGrp="1"/>
          </p:cNvSpPr>
          <p:nvPr>
            <p:ph type="title"/>
          </p:nvPr>
        </p:nvSpPr>
        <p:spPr>
          <a:xfrm>
            <a:off x="838200" y="365126"/>
            <a:ext cx="10515600" cy="646594"/>
          </a:xfrm>
        </p:spPr>
        <p:txBody>
          <a:bodyPr>
            <a:normAutofit fontScale="90000"/>
          </a:bodyPr>
          <a:lstStyle/>
          <a:p>
            <a:r>
              <a:rPr lang="nl-NL" dirty="0"/>
              <a:t>Stap 3: Begeleiding Energent </a:t>
            </a:r>
            <a:endParaRPr lang="nl-BE" dirty="0"/>
          </a:p>
        </p:txBody>
      </p:sp>
      <p:sp>
        <p:nvSpPr>
          <p:cNvPr id="3" name="Tijdelijke aanduiding voor inhoud 2">
            <a:extLst>
              <a:ext uri="{FF2B5EF4-FFF2-40B4-BE49-F238E27FC236}">
                <a16:creationId xmlns:a16="http://schemas.microsoft.com/office/drawing/2014/main" id="{54313A23-D071-4701-8622-8408CE72BD80}"/>
              </a:ext>
            </a:extLst>
          </p:cNvPr>
          <p:cNvSpPr>
            <a:spLocks noGrp="1"/>
          </p:cNvSpPr>
          <p:nvPr>
            <p:ph idx="1"/>
          </p:nvPr>
        </p:nvSpPr>
        <p:spPr>
          <a:xfrm>
            <a:off x="838200" y="1340427"/>
            <a:ext cx="10515600" cy="4615531"/>
          </a:xfrm>
        </p:spPr>
        <p:txBody>
          <a:bodyPr>
            <a:normAutofit fontScale="92500" lnSpcReduction="10000"/>
          </a:bodyPr>
          <a:lstStyle/>
          <a:p>
            <a:pPr>
              <a:lnSpc>
                <a:spcPct val="120000"/>
              </a:lnSpc>
            </a:pPr>
            <a:r>
              <a:rPr lang="nl-NL" dirty="0"/>
              <a:t> Energent controleert of jouw </a:t>
            </a:r>
            <a:r>
              <a:rPr lang="nl-NL" b="1" dirty="0">
                <a:solidFill>
                  <a:srgbClr val="3D85C6"/>
                </a:solidFill>
              </a:rPr>
              <a:t>offerte </a:t>
            </a:r>
          </a:p>
          <a:p>
            <a:pPr marL="0" indent="0">
              <a:lnSpc>
                <a:spcPct val="120000"/>
              </a:lnSpc>
              <a:buNone/>
            </a:pPr>
            <a:r>
              <a:rPr lang="nl-NL" b="1" dirty="0">
                <a:solidFill>
                  <a:srgbClr val="3D85C6"/>
                </a:solidFill>
              </a:rPr>
              <a:t>    conform </a:t>
            </a:r>
            <a:r>
              <a:rPr lang="nl-NL" dirty="0"/>
              <a:t>de prijsafspraken is</a:t>
            </a:r>
            <a:endParaRPr lang="nl-NL" sz="3000" dirty="0"/>
          </a:p>
          <a:p>
            <a:pPr>
              <a:lnSpc>
                <a:spcPct val="120000"/>
              </a:lnSpc>
            </a:pPr>
            <a:endParaRPr lang="nl-NL" sz="3000" dirty="0"/>
          </a:p>
          <a:p>
            <a:pPr>
              <a:lnSpc>
                <a:spcPct val="120000"/>
              </a:lnSpc>
            </a:pPr>
            <a:r>
              <a:rPr lang="nl-BE" dirty="0"/>
              <a:t> We luisteren naar al je vragen &amp; bezorgdheden</a:t>
            </a:r>
          </a:p>
          <a:p>
            <a:pPr marL="0" indent="0">
              <a:buNone/>
            </a:pPr>
            <a:endParaRPr lang="nl-NL" sz="3000" dirty="0"/>
          </a:p>
          <a:p>
            <a:pPr marL="0" indent="0">
              <a:buNone/>
            </a:pPr>
            <a:endParaRPr lang="nl-NL" sz="1400" dirty="0"/>
          </a:p>
          <a:p>
            <a:r>
              <a:rPr lang="nl-NL" dirty="0"/>
              <a:t> Bijkomende dienstverlening</a:t>
            </a:r>
          </a:p>
          <a:p>
            <a:pPr lvl="1"/>
            <a:r>
              <a:rPr lang="nl-NL" sz="2600" dirty="0"/>
              <a:t>Opmaak van </a:t>
            </a:r>
            <a:r>
              <a:rPr lang="nl-NL" sz="2600" b="1" dirty="0">
                <a:solidFill>
                  <a:srgbClr val="3D85C6"/>
                </a:solidFill>
              </a:rPr>
              <a:t>investeringsfiche</a:t>
            </a:r>
            <a:r>
              <a:rPr lang="nl-NL" sz="2600" dirty="0"/>
              <a:t> voor jouw woning </a:t>
            </a:r>
          </a:p>
          <a:p>
            <a:pPr lvl="1"/>
            <a:r>
              <a:rPr lang="nl-NL" sz="2600" dirty="0">
                <a:solidFill>
                  <a:prstClr val="black"/>
                </a:solidFill>
              </a:rPr>
              <a:t>Handige check of je in aanmerking komt voor de </a:t>
            </a:r>
            <a:r>
              <a:rPr lang="nl-NL" sz="2600" b="1" dirty="0">
                <a:solidFill>
                  <a:srgbClr val="3D85C6"/>
                </a:solidFill>
              </a:rPr>
              <a:t>EPC-labelpremie</a:t>
            </a:r>
          </a:p>
          <a:p>
            <a:pPr lvl="1"/>
            <a:r>
              <a:rPr lang="nl-NL" sz="2600" dirty="0"/>
              <a:t>Mogelijkheid tot opmaak </a:t>
            </a:r>
            <a:r>
              <a:rPr lang="nl-NL" sz="2600" b="1" dirty="0">
                <a:solidFill>
                  <a:srgbClr val="3D85C6"/>
                </a:solidFill>
              </a:rPr>
              <a:t>EPC-attest</a:t>
            </a:r>
            <a:r>
              <a:rPr lang="nl-NL" sz="2600" dirty="0"/>
              <a:t> aan voordelig tarief</a:t>
            </a:r>
          </a:p>
          <a:p>
            <a:pPr lvl="1"/>
            <a:r>
              <a:rPr lang="nl-NL" sz="2600" dirty="0"/>
              <a:t>Gratis </a:t>
            </a:r>
            <a:r>
              <a:rPr lang="nl-NL" sz="2600" b="1" dirty="0">
                <a:solidFill>
                  <a:srgbClr val="3D85C6"/>
                </a:solidFill>
              </a:rPr>
              <a:t>energie-advies</a:t>
            </a:r>
            <a:r>
              <a:rPr lang="nl-NL" sz="2600" dirty="0"/>
              <a:t> over je woning</a:t>
            </a:r>
            <a:endParaRPr lang="nl-BE" sz="2600" dirty="0"/>
          </a:p>
          <a:p>
            <a:pPr marL="0" indent="0">
              <a:buNone/>
            </a:pPr>
            <a:endParaRPr lang="nl-NL" sz="3000" dirty="0"/>
          </a:p>
        </p:txBody>
      </p:sp>
    </p:spTree>
    <p:extLst>
      <p:ext uri="{BB962C8B-B14F-4D97-AF65-F5344CB8AC3E}">
        <p14:creationId xmlns:p14="http://schemas.microsoft.com/office/powerpoint/2010/main" val="40655112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C50324-38F1-4459-96EA-1CB3060B2C4D}"/>
              </a:ext>
            </a:extLst>
          </p:cNvPr>
          <p:cNvSpPr>
            <a:spLocks noGrp="1"/>
          </p:cNvSpPr>
          <p:nvPr>
            <p:ph type="title"/>
          </p:nvPr>
        </p:nvSpPr>
        <p:spPr>
          <a:xfrm>
            <a:off x="838200" y="365126"/>
            <a:ext cx="10515600" cy="646594"/>
          </a:xfrm>
        </p:spPr>
        <p:txBody>
          <a:bodyPr>
            <a:normAutofit fontScale="90000"/>
          </a:bodyPr>
          <a:lstStyle/>
          <a:p>
            <a:r>
              <a:rPr lang="nl-NL" dirty="0"/>
              <a:t>Premies</a:t>
            </a:r>
            <a:endParaRPr lang="nl-BE" dirty="0"/>
          </a:p>
        </p:txBody>
      </p:sp>
      <p:sp>
        <p:nvSpPr>
          <p:cNvPr id="3" name="Tijdelijke aanduiding voor inhoud 2">
            <a:extLst>
              <a:ext uri="{FF2B5EF4-FFF2-40B4-BE49-F238E27FC236}">
                <a16:creationId xmlns:a16="http://schemas.microsoft.com/office/drawing/2014/main" id="{E8D37FDB-6128-45B4-9715-8EEDF2F61339}"/>
              </a:ext>
            </a:extLst>
          </p:cNvPr>
          <p:cNvSpPr>
            <a:spLocks noGrp="1"/>
          </p:cNvSpPr>
          <p:nvPr>
            <p:ph idx="1"/>
          </p:nvPr>
        </p:nvSpPr>
        <p:spPr>
          <a:xfrm>
            <a:off x="191899" y="1123052"/>
            <a:ext cx="10515600" cy="5447167"/>
          </a:xfrm>
        </p:spPr>
        <p:txBody>
          <a:bodyPr>
            <a:normAutofit/>
          </a:bodyPr>
          <a:lstStyle/>
          <a:p>
            <a:r>
              <a:rPr lang="nl-NL" dirty="0"/>
              <a:t>  EPC-labelpremie (sinds 2021)</a:t>
            </a:r>
          </a:p>
          <a:p>
            <a:pPr lvl="1"/>
            <a:r>
              <a:rPr lang="nl-NL" dirty="0"/>
              <a:t>verband EPC (‘</a:t>
            </a:r>
            <a:r>
              <a:rPr lang="nl-NL" dirty="0" err="1"/>
              <a:t>energieprestatiecertifaat</a:t>
            </a:r>
            <a:r>
              <a:rPr lang="nl-NL" dirty="0"/>
              <a:t>’) van woning</a:t>
            </a:r>
          </a:p>
          <a:p>
            <a:pPr lvl="1"/>
            <a:r>
              <a:rPr lang="nl-NL" dirty="0"/>
              <a:t>EPC verbeteren binnen 5 jaar (van D, E, F naar A, B, C)</a:t>
            </a:r>
          </a:p>
          <a:p>
            <a:pPr lvl="1"/>
            <a:r>
              <a:rPr lang="nl-NL" dirty="0"/>
              <a:t>EPC-attest vooraf (en nadien) nodig</a:t>
            </a:r>
          </a:p>
          <a:p>
            <a:pPr lvl="1"/>
            <a:endParaRPr lang="nl-NL" dirty="0"/>
          </a:p>
          <a:p>
            <a:pPr lvl="1"/>
            <a:endParaRPr lang="nl-NL" dirty="0"/>
          </a:p>
          <a:p>
            <a:pPr marL="457200" lvl="1" indent="0">
              <a:buNone/>
            </a:pPr>
            <a:endParaRPr lang="nl-NL" b="1" dirty="0"/>
          </a:p>
          <a:p>
            <a:pPr marL="457200" lvl="1" indent="0">
              <a:buNone/>
            </a:pPr>
            <a:endParaRPr lang="nl-NL" sz="1200" b="1" dirty="0"/>
          </a:p>
          <a:p>
            <a:r>
              <a:rPr lang="nl-NL" dirty="0"/>
              <a:t> Premie </a:t>
            </a:r>
            <a:r>
              <a:rPr lang="nl-NL" dirty="0" err="1"/>
              <a:t>Fluvius</a:t>
            </a:r>
            <a:r>
              <a:rPr lang="nl-NL" dirty="0"/>
              <a:t> voor glasvervanging: € 16 / m</a:t>
            </a:r>
            <a:r>
              <a:rPr lang="nl-NL" baseline="30000" dirty="0"/>
              <a:t>2</a:t>
            </a:r>
            <a:r>
              <a:rPr lang="nl-NL" dirty="0"/>
              <a:t> </a:t>
            </a:r>
          </a:p>
          <a:p>
            <a:pPr marL="0" indent="0">
              <a:buNone/>
            </a:pPr>
            <a:endParaRPr lang="nl-NL" sz="2400" dirty="0"/>
          </a:p>
          <a:p>
            <a:r>
              <a:rPr lang="nl-NL" dirty="0"/>
              <a:t> Energielening, beschermde afnemer, … </a:t>
            </a:r>
            <a:r>
              <a:rPr lang="nl-NL" dirty="0">
                <a:solidFill>
                  <a:srgbClr val="3D85C6"/>
                </a:solidFill>
                <a:sym typeface="Wingdings" panose="05000000000000000000" pitchFamily="2" charset="2"/>
              </a:rPr>
              <a:t></a:t>
            </a:r>
            <a:r>
              <a:rPr lang="nl-NL" dirty="0">
                <a:sym typeface="Wingdings" panose="05000000000000000000" pitchFamily="2" charset="2"/>
              </a:rPr>
              <a:t> info via renovatie-adviseur of gemeentelijk energieloket </a:t>
            </a:r>
            <a:endParaRPr lang="nl-NL" dirty="0"/>
          </a:p>
          <a:p>
            <a:pPr marL="0" indent="0">
              <a:buNone/>
            </a:pPr>
            <a:endParaRPr lang="nl-NL" dirty="0"/>
          </a:p>
          <a:p>
            <a:pPr lvl="1"/>
            <a:endParaRPr lang="nl-NL" dirty="0"/>
          </a:p>
          <a:p>
            <a:pPr lvl="1"/>
            <a:endParaRPr lang="nl-NL" dirty="0"/>
          </a:p>
          <a:p>
            <a:pPr marL="457200" lvl="1" indent="0">
              <a:buNone/>
            </a:pPr>
            <a:endParaRPr lang="nl-NL" dirty="0"/>
          </a:p>
          <a:p>
            <a:pPr lvl="1"/>
            <a:endParaRPr lang="nl-NL" dirty="0"/>
          </a:p>
          <a:p>
            <a:endParaRPr lang="nl-NL" b="1" dirty="0">
              <a:solidFill>
                <a:srgbClr val="3D85C6"/>
              </a:solidFill>
            </a:endParaRPr>
          </a:p>
        </p:txBody>
      </p:sp>
      <p:pic>
        <p:nvPicPr>
          <p:cNvPr id="5" name="Afbeelding 4">
            <a:extLst>
              <a:ext uri="{FF2B5EF4-FFF2-40B4-BE49-F238E27FC236}">
                <a16:creationId xmlns:a16="http://schemas.microsoft.com/office/drawing/2014/main" id="{4FE522DE-8E4F-4D94-8925-1D51249DB2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692" y="2844099"/>
            <a:ext cx="9432126" cy="1601292"/>
          </a:xfrm>
          <a:prstGeom prst="rect">
            <a:avLst/>
          </a:prstGeom>
        </p:spPr>
      </p:pic>
    </p:spTree>
    <p:extLst>
      <p:ext uri="{BB962C8B-B14F-4D97-AF65-F5344CB8AC3E}">
        <p14:creationId xmlns:p14="http://schemas.microsoft.com/office/powerpoint/2010/main" val="37550552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CD44B9-0D71-1E46-872F-4E7FA26763B5}"/>
              </a:ext>
            </a:extLst>
          </p:cNvPr>
          <p:cNvSpPr>
            <a:spLocks noGrp="1"/>
          </p:cNvSpPr>
          <p:nvPr>
            <p:ph type="title"/>
          </p:nvPr>
        </p:nvSpPr>
        <p:spPr>
          <a:xfrm>
            <a:off x="838200" y="358818"/>
            <a:ext cx="10515600" cy="652901"/>
          </a:xfrm>
        </p:spPr>
        <p:txBody>
          <a:bodyPr>
            <a:normAutofit fontScale="90000"/>
          </a:bodyPr>
          <a:lstStyle/>
          <a:p>
            <a:r>
              <a:rPr lang="nl-BE" dirty="0"/>
              <a:t>Stap 4: Uitvoering </a:t>
            </a:r>
          </a:p>
        </p:txBody>
      </p:sp>
      <p:sp>
        <p:nvSpPr>
          <p:cNvPr id="3" name="Tijdelijke aanduiding voor inhoud 2">
            <a:extLst>
              <a:ext uri="{FF2B5EF4-FFF2-40B4-BE49-F238E27FC236}">
                <a16:creationId xmlns:a16="http://schemas.microsoft.com/office/drawing/2014/main" id="{B947C174-A823-0645-9EAF-73F87AF88041}"/>
              </a:ext>
            </a:extLst>
          </p:cNvPr>
          <p:cNvSpPr>
            <a:spLocks noGrp="1"/>
          </p:cNvSpPr>
          <p:nvPr>
            <p:ph idx="1"/>
          </p:nvPr>
        </p:nvSpPr>
        <p:spPr>
          <a:xfrm>
            <a:off x="838200" y="1583630"/>
            <a:ext cx="7079769" cy="4231067"/>
          </a:xfrm>
        </p:spPr>
        <p:txBody>
          <a:bodyPr>
            <a:normAutofit lnSpcReduction="10000"/>
          </a:bodyPr>
          <a:lstStyle/>
          <a:p>
            <a:r>
              <a:rPr lang="nl-BE" dirty="0"/>
              <a:t> Bij </a:t>
            </a:r>
            <a:r>
              <a:rPr lang="nl-BE" b="1" dirty="0">
                <a:solidFill>
                  <a:srgbClr val="3D85C6"/>
                </a:solidFill>
              </a:rPr>
              <a:t>akkoord</a:t>
            </a:r>
          </a:p>
          <a:p>
            <a:pPr marL="0" indent="0">
              <a:buNone/>
            </a:pPr>
            <a:endParaRPr lang="nl-BE" b="1" dirty="0">
              <a:solidFill>
                <a:srgbClr val="3D85C6"/>
              </a:solidFill>
            </a:endParaRPr>
          </a:p>
          <a:p>
            <a:pPr marL="0" indent="0">
              <a:buNone/>
            </a:pPr>
            <a:endParaRPr lang="nl-BE" sz="1400" b="1" dirty="0"/>
          </a:p>
          <a:p>
            <a:pPr>
              <a:lnSpc>
                <a:spcPct val="100000"/>
              </a:lnSpc>
            </a:pPr>
            <a:r>
              <a:rPr lang="nl-BE" b="1" dirty="0"/>
              <a:t> </a:t>
            </a:r>
            <a:r>
              <a:rPr lang="nl-BE" dirty="0"/>
              <a:t>Je ondertekent de offerte </a:t>
            </a:r>
          </a:p>
          <a:p>
            <a:pPr marL="0" indent="0">
              <a:lnSpc>
                <a:spcPct val="100000"/>
              </a:lnSpc>
              <a:buNone/>
            </a:pPr>
            <a:r>
              <a:rPr lang="nl-BE" dirty="0">
                <a:solidFill>
                  <a:schemeClr val="accent2"/>
                </a:solidFill>
                <a:sym typeface="Wingdings" panose="05000000000000000000" pitchFamily="2" charset="2"/>
              </a:rPr>
              <a:t>   </a:t>
            </a:r>
            <a:r>
              <a:rPr lang="nl-BE" dirty="0">
                <a:solidFill>
                  <a:srgbClr val="3D85C6"/>
                </a:solidFill>
                <a:sym typeface="Wingdings" panose="05000000000000000000" pitchFamily="2" charset="2"/>
              </a:rPr>
              <a:t></a:t>
            </a:r>
            <a:r>
              <a:rPr lang="nl-BE" dirty="0">
                <a:solidFill>
                  <a:schemeClr val="accent2"/>
                </a:solidFill>
                <a:sym typeface="Wingdings" panose="05000000000000000000" pitchFamily="2" charset="2"/>
              </a:rPr>
              <a:t> </a:t>
            </a:r>
            <a:r>
              <a:rPr lang="nl-BE" sz="2400" dirty="0">
                <a:sym typeface="Wingdings" panose="05000000000000000000" pitchFamily="2" charset="2"/>
              </a:rPr>
              <a:t>Verbintenis tussen jou en aannemer (voorschot)</a:t>
            </a:r>
          </a:p>
          <a:p>
            <a:pPr marL="0" indent="0">
              <a:lnSpc>
                <a:spcPct val="100000"/>
              </a:lnSpc>
              <a:buNone/>
            </a:pPr>
            <a:endParaRPr lang="nl-BE" dirty="0"/>
          </a:p>
          <a:p>
            <a:pPr marL="0" indent="0">
              <a:buNone/>
            </a:pPr>
            <a:endParaRPr lang="nl-BE" sz="1400" dirty="0"/>
          </a:p>
          <a:p>
            <a:r>
              <a:rPr lang="nl-BE" dirty="0"/>
              <a:t> De uitvoering wordt </a:t>
            </a:r>
            <a:r>
              <a:rPr lang="nl-BE" b="1" dirty="0">
                <a:solidFill>
                  <a:srgbClr val="3D85C6"/>
                </a:solidFill>
              </a:rPr>
              <a:t>ingepland</a:t>
            </a:r>
            <a:r>
              <a:rPr lang="nl-BE" dirty="0"/>
              <a:t> door de partner-aannemer (gemiddeld 5 tot 7 weken na ondertekening)</a:t>
            </a:r>
          </a:p>
          <a:p>
            <a:endParaRPr lang="nl-BE" dirty="0"/>
          </a:p>
          <a:p>
            <a:endParaRPr lang="nl-BE" dirty="0"/>
          </a:p>
          <a:p>
            <a:endParaRPr lang="nl-BE" dirty="0"/>
          </a:p>
        </p:txBody>
      </p:sp>
      <p:pic>
        <p:nvPicPr>
          <p:cNvPr id="6" name="Afbeelding 5">
            <a:extLst>
              <a:ext uri="{FF2B5EF4-FFF2-40B4-BE49-F238E27FC236}">
                <a16:creationId xmlns:a16="http://schemas.microsoft.com/office/drawing/2014/main" id="{B9ADEFA9-24A2-4C77-AAE4-9DF826F49AEC}"/>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8226097" y="2906811"/>
            <a:ext cx="3823663" cy="3829270"/>
          </a:xfrm>
          <a:prstGeom prst="rect">
            <a:avLst/>
          </a:prstGeom>
          <a:ln>
            <a:solidFill>
              <a:schemeClr val="bg2"/>
            </a:solidFill>
          </a:ln>
        </p:spPr>
      </p:pic>
    </p:spTree>
    <p:extLst>
      <p:ext uri="{BB962C8B-B14F-4D97-AF65-F5344CB8AC3E}">
        <p14:creationId xmlns:p14="http://schemas.microsoft.com/office/powerpoint/2010/main" val="32086264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9D2DE77F-67F8-4341-9E6F-5CD76A4251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6530" y="2166494"/>
            <a:ext cx="1859280" cy="2994660"/>
          </a:xfrm>
          <a:prstGeom prst="rect">
            <a:avLst/>
          </a:prstGeom>
          <a:ln w="9525">
            <a:solidFill>
              <a:schemeClr val="bg2"/>
            </a:solidFill>
          </a:ln>
        </p:spPr>
      </p:pic>
      <p:sp>
        <p:nvSpPr>
          <p:cNvPr id="2" name="Titel 1">
            <a:extLst>
              <a:ext uri="{FF2B5EF4-FFF2-40B4-BE49-F238E27FC236}">
                <a16:creationId xmlns:a16="http://schemas.microsoft.com/office/drawing/2014/main" id="{38CD44B9-0D71-1E46-872F-4E7FA26763B5}"/>
              </a:ext>
            </a:extLst>
          </p:cNvPr>
          <p:cNvSpPr>
            <a:spLocks noGrp="1"/>
          </p:cNvSpPr>
          <p:nvPr>
            <p:ph type="title"/>
          </p:nvPr>
        </p:nvSpPr>
        <p:spPr/>
        <p:txBody>
          <a:bodyPr>
            <a:normAutofit/>
          </a:bodyPr>
          <a:lstStyle/>
          <a:p>
            <a:r>
              <a:rPr lang="nl-BE" dirty="0"/>
              <a:t>Stap 5: Energie-advies aan huis </a:t>
            </a:r>
          </a:p>
        </p:txBody>
      </p:sp>
      <p:sp>
        <p:nvSpPr>
          <p:cNvPr id="3" name="Tijdelijke aanduiding voor inhoud 2">
            <a:extLst>
              <a:ext uri="{FF2B5EF4-FFF2-40B4-BE49-F238E27FC236}">
                <a16:creationId xmlns:a16="http://schemas.microsoft.com/office/drawing/2014/main" id="{B947C174-A823-0645-9EAF-73F87AF88041}"/>
              </a:ext>
            </a:extLst>
          </p:cNvPr>
          <p:cNvSpPr>
            <a:spLocks noGrp="1"/>
          </p:cNvSpPr>
          <p:nvPr>
            <p:ph idx="1"/>
          </p:nvPr>
        </p:nvSpPr>
        <p:spPr>
          <a:xfrm>
            <a:off x="838200" y="1453675"/>
            <a:ext cx="7344574" cy="4646703"/>
          </a:xfrm>
        </p:spPr>
        <p:txBody>
          <a:bodyPr>
            <a:normAutofit/>
          </a:bodyPr>
          <a:lstStyle/>
          <a:p>
            <a:r>
              <a:rPr lang="nl-BE" dirty="0"/>
              <a:t> </a:t>
            </a:r>
            <a:r>
              <a:rPr lang="nl-BE" b="1" dirty="0">
                <a:solidFill>
                  <a:srgbClr val="3D85C6"/>
                </a:solidFill>
              </a:rPr>
              <a:t>Huisbezoek</a:t>
            </a:r>
            <a:r>
              <a:rPr lang="nl-BE" dirty="0"/>
              <a:t> door onze renovatie-adviseurs</a:t>
            </a:r>
          </a:p>
          <a:p>
            <a:pPr lvl="1"/>
            <a:r>
              <a:rPr lang="nl-BE" dirty="0"/>
              <a:t>Controle van uitvoering</a:t>
            </a:r>
          </a:p>
          <a:p>
            <a:pPr lvl="1"/>
            <a:r>
              <a:rPr lang="nl-BE" dirty="0"/>
              <a:t>Hulp bij aanvraag van premies</a:t>
            </a:r>
          </a:p>
          <a:p>
            <a:pPr marL="0" indent="0">
              <a:buNone/>
            </a:pPr>
            <a:endParaRPr lang="nl-BE" sz="2400" dirty="0"/>
          </a:p>
          <a:p>
            <a:r>
              <a:rPr lang="nl-BE" dirty="0"/>
              <a:t> </a:t>
            </a:r>
            <a:r>
              <a:rPr lang="nl-BE" b="1" dirty="0">
                <a:solidFill>
                  <a:srgbClr val="3D85C6"/>
                </a:solidFill>
              </a:rPr>
              <a:t>Gratis energie-advies</a:t>
            </a:r>
          </a:p>
          <a:p>
            <a:pPr lvl="1"/>
            <a:r>
              <a:rPr lang="nl-BE" dirty="0"/>
              <a:t>Adviseur screent gedurende een uurtje       jouw woning op energetisch vlak</a:t>
            </a:r>
          </a:p>
          <a:p>
            <a:pPr lvl="1"/>
            <a:r>
              <a:rPr lang="nl-BE" dirty="0"/>
              <a:t>Je krijgt hiervan een renovatieverslag =         een stappenplan</a:t>
            </a:r>
          </a:p>
          <a:p>
            <a:pPr lvl="1"/>
            <a:r>
              <a:rPr lang="nl-BE" dirty="0"/>
              <a:t>Geen verplichting, wel inzichten</a:t>
            </a:r>
          </a:p>
          <a:p>
            <a:pPr marL="0" indent="0">
              <a:buNone/>
            </a:pPr>
            <a:endParaRPr lang="nl-BE" dirty="0"/>
          </a:p>
          <a:p>
            <a:endParaRPr lang="nl-BE" dirty="0"/>
          </a:p>
          <a:p>
            <a:endParaRPr lang="nl-BE" dirty="0"/>
          </a:p>
          <a:p>
            <a:endParaRPr lang="nl-BE" dirty="0"/>
          </a:p>
        </p:txBody>
      </p:sp>
      <p:pic>
        <p:nvPicPr>
          <p:cNvPr id="7" name="Afbeelding 6">
            <a:extLst>
              <a:ext uri="{FF2B5EF4-FFF2-40B4-BE49-F238E27FC236}">
                <a16:creationId xmlns:a16="http://schemas.microsoft.com/office/drawing/2014/main" id="{A55D8EB7-8C58-4162-BEC5-27D30570FE4B}"/>
              </a:ext>
            </a:extLst>
          </p:cNvPr>
          <p:cNvPicPr>
            <a:picLocks noChangeAspect="1"/>
          </p:cNvPicPr>
          <p:nvPr/>
        </p:nvPicPr>
        <p:blipFill>
          <a:blip r:embed="rId4" cstate="screen">
            <a:alphaModFix/>
            <a:extLst>
              <a:ext uri="{28A0092B-C50C-407E-A947-70E740481C1C}">
                <a14:useLocalDpi xmlns:a14="http://schemas.microsoft.com/office/drawing/2010/main" val="0"/>
              </a:ext>
            </a:extLst>
          </a:blip>
          <a:stretch>
            <a:fillRect/>
          </a:stretch>
        </p:blipFill>
        <p:spPr>
          <a:xfrm rot="754747">
            <a:off x="8519119" y="1363438"/>
            <a:ext cx="2891752" cy="2009611"/>
          </a:xfrm>
          <a:prstGeom prst="rect">
            <a:avLst/>
          </a:prstGeom>
          <a:solidFill>
            <a:srgbClr val="FFFFFF">
              <a:shade val="85000"/>
            </a:srgbClr>
          </a:solidFill>
          <a:ln w="9525" cap="sq">
            <a:solidFill>
              <a:schemeClr val="bg2"/>
            </a:solidFill>
            <a:miter lim="800000"/>
          </a:ln>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Afbeelding 3">
            <a:extLst>
              <a:ext uri="{FF2B5EF4-FFF2-40B4-BE49-F238E27FC236}">
                <a16:creationId xmlns:a16="http://schemas.microsoft.com/office/drawing/2014/main" id="{6BD9888C-EE0D-420C-BD17-A0CF7DFDB0DE}"/>
              </a:ext>
            </a:extLst>
          </p:cNvPr>
          <p:cNvPicPr>
            <a:picLocks noChangeAspect="1"/>
          </p:cNvPicPr>
          <p:nvPr/>
        </p:nvPicPr>
        <p:blipFill>
          <a:blip r:embed="rId5"/>
          <a:stretch>
            <a:fillRect/>
          </a:stretch>
        </p:blipFill>
        <p:spPr>
          <a:xfrm rot="21306847">
            <a:off x="7562369" y="4671524"/>
            <a:ext cx="2914141" cy="2115495"/>
          </a:xfrm>
          <a:prstGeom prst="rect">
            <a:avLst/>
          </a:prstGeom>
        </p:spPr>
      </p:pic>
      <p:pic>
        <p:nvPicPr>
          <p:cNvPr id="5" name="Afbeelding 4">
            <a:extLst>
              <a:ext uri="{FF2B5EF4-FFF2-40B4-BE49-F238E27FC236}">
                <a16:creationId xmlns:a16="http://schemas.microsoft.com/office/drawing/2014/main" id="{AD79A0FB-2991-4C15-9996-2E89B5246BBF}"/>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rot="1081442">
            <a:off x="9642850" y="3365250"/>
            <a:ext cx="2141346" cy="2141346"/>
          </a:xfrm>
          <a:prstGeom prst="rect">
            <a:avLst/>
          </a:prstGeom>
          <a:ln w="9525">
            <a:solidFill>
              <a:schemeClr val="bg2">
                <a:lumMod val="90000"/>
              </a:schemeClr>
            </a:solidFill>
          </a:ln>
        </p:spPr>
      </p:pic>
    </p:spTree>
    <p:extLst>
      <p:ext uri="{BB962C8B-B14F-4D97-AF65-F5344CB8AC3E}">
        <p14:creationId xmlns:p14="http://schemas.microsoft.com/office/powerpoint/2010/main" val="40571348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AF38B9-E81A-D94F-A858-FB778D57B37E}"/>
              </a:ext>
            </a:extLst>
          </p:cNvPr>
          <p:cNvSpPr>
            <a:spLocks noGrp="1"/>
          </p:cNvSpPr>
          <p:nvPr>
            <p:ph type="title"/>
          </p:nvPr>
        </p:nvSpPr>
        <p:spPr>
          <a:xfrm>
            <a:off x="873991" y="2649682"/>
            <a:ext cx="5867888" cy="3439968"/>
          </a:xfrm>
        </p:spPr>
        <p:txBody>
          <a:bodyPr>
            <a:normAutofit fontScale="90000"/>
          </a:bodyPr>
          <a:lstStyle/>
          <a:p>
            <a:br>
              <a:rPr lang="nl-NL" dirty="0"/>
            </a:br>
            <a:br>
              <a:rPr lang="nl-NL" dirty="0"/>
            </a:br>
            <a:br>
              <a:rPr lang="nl-NL" dirty="0"/>
            </a:br>
            <a:br>
              <a:rPr lang="nl-NL" dirty="0"/>
            </a:br>
            <a:br>
              <a:rPr lang="nl-NL" dirty="0"/>
            </a:br>
            <a:br>
              <a:rPr lang="nl-NL" dirty="0"/>
            </a:br>
            <a:br>
              <a:rPr lang="nl-NL" dirty="0"/>
            </a:br>
            <a:br>
              <a:rPr lang="nl-NL" dirty="0"/>
            </a:br>
            <a:br>
              <a:rPr lang="nl-NL" dirty="0"/>
            </a:br>
            <a:br>
              <a:rPr lang="nl-NL" dirty="0"/>
            </a:br>
            <a:br>
              <a:rPr lang="nl-BE" dirty="0"/>
            </a:br>
            <a:r>
              <a:rPr lang="nl-BE" dirty="0"/>
              <a:t>Vragen</a:t>
            </a:r>
            <a:br>
              <a:rPr lang="nl-BE" dirty="0"/>
            </a:br>
            <a:br>
              <a:rPr lang="nl-BE" dirty="0"/>
            </a:br>
            <a:br>
              <a:rPr lang="nl-BE" dirty="0"/>
            </a:br>
            <a:r>
              <a:rPr lang="nl-BE" sz="3100" dirty="0">
                <a:solidFill>
                  <a:schemeClr val="bg2">
                    <a:lumMod val="50000"/>
                  </a:schemeClr>
                </a:solidFill>
              </a:rPr>
              <a:t>www.veneco.be/glas</a:t>
            </a:r>
            <a:br>
              <a:rPr lang="nl-BE" sz="3100" dirty="0">
                <a:solidFill>
                  <a:schemeClr val="bg2">
                    <a:lumMod val="50000"/>
                  </a:schemeClr>
                </a:solidFill>
              </a:rPr>
            </a:br>
            <a:r>
              <a:rPr lang="nl-BE" sz="3100" dirty="0">
                <a:solidFill>
                  <a:schemeClr val="bg2">
                    <a:lumMod val="50000"/>
                  </a:schemeClr>
                </a:solidFill>
              </a:rPr>
              <a:t>glas@energent.be</a:t>
            </a:r>
            <a:br>
              <a:rPr lang="nl-BE" sz="3100" dirty="0">
                <a:solidFill>
                  <a:schemeClr val="bg2">
                    <a:lumMod val="50000"/>
                  </a:schemeClr>
                </a:solidFill>
              </a:rPr>
            </a:br>
            <a:r>
              <a:rPr lang="nl-BE" sz="3100" dirty="0">
                <a:solidFill>
                  <a:schemeClr val="bg2">
                    <a:lumMod val="50000"/>
                  </a:schemeClr>
                </a:solidFill>
              </a:rPr>
              <a:t>0492 41 03 83</a:t>
            </a:r>
          </a:p>
        </p:txBody>
      </p:sp>
      <p:sp>
        <p:nvSpPr>
          <p:cNvPr id="3" name="Tijdelijke aanduiding voor tekst 2">
            <a:extLst>
              <a:ext uri="{FF2B5EF4-FFF2-40B4-BE49-F238E27FC236}">
                <a16:creationId xmlns:a16="http://schemas.microsoft.com/office/drawing/2014/main" id="{C1FC2FE5-E68F-EC4F-905C-172AECCE43CD}"/>
              </a:ext>
            </a:extLst>
          </p:cNvPr>
          <p:cNvSpPr>
            <a:spLocks noGrp="1"/>
          </p:cNvSpPr>
          <p:nvPr>
            <p:ph type="body" idx="1"/>
          </p:nvPr>
        </p:nvSpPr>
        <p:spPr>
          <a:xfrm rot="19653572">
            <a:off x="831850" y="4589463"/>
            <a:ext cx="10515600" cy="1500187"/>
          </a:xfrm>
        </p:spPr>
        <p:txBody>
          <a:bodyPr/>
          <a:lstStyle/>
          <a:p>
            <a:endParaRPr lang="nl-BE" dirty="0"/>
          </a:p>
          <a:p>
            <a:endParaRPr lang="nl-BE" dirty="0"/>
          </a:p>
        </p:txBody>
      </p:sp>
      <p:sp>
        <p:nvSpPr>
          <p:cNvPr id="4" name="Vrije vorm 3">
            <a:extLst>
              <a:ext uri="{FF2B5EF4-FFF2-40B4-BE49-F238E27FC236}">
                <a16:creationId xmlns:a16="http://schemas.microsoft.com/office/drawing/2014/main" id="{2270759D-4B1D-0B42-AEBE-C4ECC91B4460}"/>
              </a:ext>
            </a:extLst>
          </p:cNvPr>
          <p:cNvSpPr/>
          <p:nvPr/>
        </p:nvSpPr>
        <p:spPr>
          <a:xfrm>
            <a:off x="360487" y="2160082"/>
            <a:ext cx="6707860" cy="2084893"/>
          </a:xfrm>
          <a:custGeom>
            <a:avLst/>
            <a:gdLst>
              <a:gd name="connsiteX0" fmla="*/ 3688386 w 5631407"/>
              <a:gd name="connsiteY0" fmla="*/ 1111 h 4754053"/>
              <a:gd name="connsiteX1" fmla="*/ 524081 w 5631407"/>
              <a:gd name="connsiteY1" fmla="*/ 1384743 h 4754053"/>
              <a:gd name="connsiteX2" fmla="*/ 139070 w 5631407"/>
              <a:gd name="connsiteY2" fmla="*/ 3502300 h 4754053"/>
              <a:gd name="connsiteX3" fmla="*/ 1955839 w 5631407"/>
              <a:gd name="connsiteY3" fmla="*/ 4741553 h 4754053"/>
              <a:gd name="connsiteX4" fmla="*/ 5601407 w 5631407"/>
              <a:gd name="connsiteY4" fmla="*/ 2768374 h 4754053"/>
              <a:gd name="connsiteX5" fmla="*/ 3688386 w 5631407"/>
              <a:gd name="connsiteY5" fmla="*/ 1180206 h 4754053"/>
              <a:gd name="connsiteX6" fmla="*/ 3688386 w 5631407"/>
              <a:gd name="connsiteY6" fmla="*/ 1111 h 4754053"/>
              <a:gd name="connsiteX0" fmla="*/ 1594126 w 5574724"/>
              <a:gd name="connsiteY0" fmla="*/ 152069 h 3685811"/>
              <a:gd name="connsiteX1" fmla="*/ 461821 w 5574724"/>
              <a:gd name="connsiteY1" fmla="*/ 316501 h 3685811"/>
              <a:gd name="connsiteX2" fmla="*/ 76810 w 5574724"/>
              <a:gd name="connsiteY2" fmla="*/ 2434058 h 3685811"/>
              <a:gd name="connsiteX3" fmla="*/ 1893579 w 5574724"/>
              <a:gd name="connsiteY3" fmla="*/ 3673311 h 3685811"/>
              <a:gd name="connsiteX4" fmla="*/ 5539147 w 5574724"/>
              <a:gd name="connsiteY4" fmla="*/ 1700132 h 3685811"/>
              <a:gd name="connsiteX5" fmla="*/ 3626126 w 5574724"/>
              <a:gd name="connsiteY5" fmla="*/ 111964 h 3685811"/>
              <a:gd name="connsiteX6" fmla="*/ 1594126 w 5574724"/>
              <a:gd name="connsiteY6" fmla="*/ 152069 h 3685811"/>
              <a:gd name="connsiteX0" fmla="*/ 3688386 w 5641038"/>
              <a:gd name="connsiteY0" fmla="*/ 139094 h 3712941"/>
              <a:gd name="connsiteX1" fmla="*/ 524081 w 5641038"/>
              <a:gd name="connsiteY1" fmla="*/ 343631 h 3712941"/>
              <a:gd name="connsiteX2" fmla="*/ 139070 w 5641038"/>
              <a:gd name="connsiteY2" fmla="*/ 2461188 h 3712941"/>
              <a:gd name="connsiteX3" fmla="*/ 1955839 w 5641038"/>
              <a:gd name="connsiteY3" fmla="*/ 3700441 h 3712941"/>
              <a:gd name="connsiteX4" fmla="*/ 5601407 w 5641038"/>
              <a:gd name="connsiteY4" fmla="*/ 1727262 h 3712941"/>
              <a:gd name="connsiteX5" fmla="*/ 3688386 w 5641038"/>
              <a:gd name="connsiteY5" fmla="*/ 139094 h 3712941"/>
              <a:gd name="connsiteX0" fmla="*/ 3688386 w 5740645"/>
              <a:gd name="connsiteY0" fmla="*/ 177193 h 3739765"/>
              <a:gd name="connsiteX1" fmla="*/ 524081 w 5740645"/>
              <a:gd name="connsiteY1" fmla="*/ 381730 h 3739765"/>
              <a:gd name="connsiteX2" fmla="*/ 139070 w 5740645"/>
              <a:gd name="connsiteY2" fmla="*/ 2499287 h 3739765"/>
              <a:gd name="connsiteX3" fmla="*/ 1955839 w 5740645"/>
              <a:gd name="connsiteY3" fmla="*/ 3738540 h 3739765"/>
              <a:gd name="connsiteX4" fmla="*/ 5703007 w 5740645"/>
              <a:gd name="connsiteY4" fmla="*/ 2290294 h 3739765"/>
              <a:gd name="connsiteX5" fmla="*/ 3688386 w 5740645"/>
              <a:gd name="connsiteY5" fmla="*/ 177193 h 3739765"/>
              <a:gd name="connsiteX0" fmla="*/ 6250416 w 6682068"/>
              <a:gd name="connsiteY0" fmla="*/ 667218 h 3423675"/>
              <a:gd name="connsiteX1" fmla="*/ 655732 w 6682068"/>
              <a:gd name="connsiteY1" fmla="*/ 65640 h 3423675"/>
              <a:gd name="connsiteX2" fmla="*/ 270721 w 6682068"/>
              <a:gd name="connsiteY2" fmla="*/ 2183197 h 3423675"/>
              <a:gd name="connsiteX3" fmla="*/ 2087490 w 6682068"/>
              <a:gd name="connsiteY3" fmla="*/ 3422450 h 3423675"/>
              <a:gd name="connsiteX4" fmla="*/ 5834658 w 6682068"/>
              <a:gd name="connsiteY4" fmla="*/ 1974204 h 3423675"/>
              <a:gd name="connsiteX5" fmla="*/ 6250416 w 6682068"/>
              <a:gd name="connsiteY5" fmla="*/ 667218 h 3423675"/>
              <a:gd name="connsiteX0" fmla="*/ 6250416 w 6860096"/>
              <a:gd name="connsiteY0" fmla="*/ 676240 h 3432697"/>
              <a:gd name="connsiteX1" fmla="*/ 655732 w 6860096"/>
              <a:gd name="connsiteY1" fmla="*/ 74662 h 3432697"/>
              <a:gd name="connsiteX2" fmla="*/ 270721 w 6860096"/>
              <a:gd name="connsiteY2" fmla="*/ 2192219 h 3432697"/>
              <a:gd name="connsiteX3" fmla="*/ 2087490 w 6860096"/>
              <a:gd name="connsiteY3" fmla="*/ 3431472 h 3432697"/>
              <a:gd name="connsiteX4" fmla="*/ 6243732 w 6860096"/>
              <a:gd name="connsiteY4" fmla="*/ 2584805 h 3432697"/>
              <a:gd name="connsiteX5" fmla="*/ 6250416 w 6860096"/>
              <a:gd name="connsiteY5" fmla="*/ 676240 h 3432697"/>
              <a:gd name="connsiteX0" fmla="*/ 6217293 w 6826973"/>
              <a:gd name="connsiteY0" fmla="*/ 721173 h 3485500"/>
              <a:gd name="connsiteX1" fmla="*/ 622609 w 6826973"/>
              <a:gd name="connsiteY1" fmla="*/ 119595 h 3485500"/>
              <a:gd name="connsiteX2" fmla="*/ 297756 w 6826973"/>
              <a:gd name="connsiteY2" fmla="*/ 2910920 h 3485500"/>
              <a:gd name="connsiteX3" fmla="*/ 2054367 w 6826973"/>
              <a:gd name="connsiteY3" fmla="*/ 3476405 h 3485500"/>
              <a:gd name="connsiteX4" fmla="*/ 6210609 w 6826973"/>
              <a:gd name="connsiteY4" fmla="*/ 2629738 h 3485500"/>
              <a:gd name="connsiteX5" fmla="*/ 6217293 w 6826973"/>
              <a:gd name="connsiteY5" fmla="*/ 721173 h 3485500"/>
              <a:gd name="connsiteX0" fmla="*/ 6113596 w 6710447"/>
              <a:gd name="connsiteY0" fmla="*/ 515421 h 3277660"/>
              <a:gd name="connsiteX1" fmla="*/ 711418 w 6710447"/>
              <a:gd name="connsiteY1" fmla="*/ 154474 h 3277660"/>
              <a:gd name="connsiteX2" fmla="*/ 194059 w 6710447"/>
              <a:gd name="connsiteY2" fmla="*/ 2705168 h 3277660"/>
              <a:gd name="connsiteX3" fmla="*/ 1950670 w 6710447"/>
              <a:gd name="connsiteY3" fmla="*/ 3270653 h 3277660"/>
              <a:gd name="connsiteX4" fmla="*/ 6106912 w 6710447"/>
              <a:gd name="connsiteY4" fmla="*/ 2423986 h 3277660"/>
              <a:gd name="connsiteX5" fmla="*/ 6113596 w 6710447"/>
              <a:gd name="connsiteY5" fmla="*/ 515421 h 3277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10447" h="3277660">
                <a:moveTo>
                  <a:pt x="6113596" y="515421"/>
                </a:moveTo>
                <a:cubicBezTo>
                  <a:pt x="5214347" y="137169"/>
                  <a:pt x="1698007" y="-210484"/>
                  <a:pt x="711418" y="154474"/>
                </a:cubicBezTo>
                <a:cubicBezTo>
                  <a:pt x="-275171" y="519432"/>
                  <a:pt x="-12483" y="2185805"/>
                  <a:pt x="194059" y="2705168"/>
                </a:cubicBezTo>
                <a:cubicBezTo>
                  <a:pt x="400601" y="3224531"/>
                  <a:pt x="1023347" y="3305485"/>
                  <a:pt x="1950670" y="3270653"/>
                </a:cubicBezTo>
                <a:cubicBezTo>
                  <a:pt x="2877993" y="3235821"/>
                  <a:pt x="5413091" y="2883191"/>
                  <a:pt x="6106912" y="2423986"/>
                </a:cubicBezTo>
                <a:cubicBezTo>
                  <a:pt x="6800733" y="1964781"/>
                  <a:pt x="7012845" y="893673"/>
                  <a:pt x="6113596" y="515421"/>
                </a:cubicBezTo>
                <a:close/>
              </a:path>
            </a:pathLst>
          </a:custGeom>
          <a:noFill/>
          <a:ln w="41275">
            <a:solidFill>
              <a:srgbClr val="3D8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3D85C6"/>
              </a:solidFill>
            </a:endParaRPr>
          </a:p>
        </p:txBody>
      </p:sp>
    </p:spTree>
    <p:extLst>
      <p:ext uri="{BB962C8B-B14F-4D97-AF65-F5344CB8AC3E}">
        <p14:creationId xmlns:p14="http://schemas.microsoft.com/office/powerpoint/2010/main" val="33648922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417E255A-6524-4715-BA6D-D1273241CB51}"/>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531182" y="98479"/>
            <a:ext cx="10279693" cy="6654013"/>
          </a:xfrm>
          <a:prstGeom prst="rect">
            <a:avLst/>
          </a:prstGeom>
          <a:ln w="9525">
            <a:noFill/>
          </a:ln>
        </p:spPr>
      </p:pic>
      <p:sp>
        <p:nvSpPr>
          <p:cNvPr id="2" name="Titel 1"/>
          <p:cNvSpPr>
            <a:spLocks noGrp="1"/>
          </p:cNvSpPr>
          <p:nvPr>
            <p:ph type="title"/>
          </p:nvPr>
        </p:nvSpPr>
        <p:spPr>
          <a:xfrm>
            <a:off x="531182" y="-1"/>
            <a:ext cx="4814541" cy="2180483"/>
          </a:xfrm>
        </p:spPr>
        <p:txBody>
          <a:bodyPr>
            <a:noAutofit/>
          </a:bodyPr>
          <a:lstStyle/>
          <a:p>
            <a:pPr algn="ctr"/>
            <a:r>
              <a:rPr lang="nl-NL" sz="4800" b="1" dirty="0">
                <a:latin typeface="Arial" panose="020B0604020202020204" pitchFamily="34" charset="0"/>
                <a:cs typeface="Arial" panose="020B0604020202020204" pitchFamily="34" charset="0"/>
              </a:rPr>
              <a:t>Bedankt… </a:t>
            </a:r>
            <a:br>
              <a:rPr lang="nl-NL" sz="4800" b="1" dirty="0">
                <a:latin typeface="Arial" panose="020B0604020202020204" pitchFamily="34" charset="0"/>
                <a:cs typeface="Arial" panose="020B0604020202020204" pitchFamily="34" charset="0"/>
              </a:rPr>
            </a:br>
            <a:r>
              <a:rPr lang="nl-NL" sz="3600" b="1" dirty="0">
                <a:latin typeface="Arial" panose="020B0604020202020204" pitchFamily="34" charset="0"/>
                <a:cs typeface="Arial" panose="020B0604020202020204" pitchFamily="34" charset="0"/>
              </a:rPr>
              <a:t>en wordt vervolgd</a:t>
            </a:r>
          </a:p>
        </p:txBody>
      </p:sp>
    </p:spTree>
    <p:extLst>
      <p:ext uri="{BB962C8B-B14F-4D97-AF65-F5344CB8AC3E}">
        <p14:creationId xmlns:p14="http://schemas.microsoft.com/office/powerpoint/2010/main" val="854371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7CC8175D-C6D1-C742-87BC-4B409068B161}"/>
              </a:ext>
            </a:extLst>
          </p:cNvPr>
          <p:cNvSpPr>
            <a:spLocks noGrp="1"/>
          </p:cNvSpPr>
          <p:nvPr>
            <p:ph type="title"/>
          </p:nvPr>
        </p:nvSpPr>
        <p:spPr>
          <a:xfrm>
            <a:off x="838200" y="365126"/>
            <a:ext cx="9976945" cy="646594"/>
          </a:xfrm>
        </p:spPr>
        <p:txBody>
          <a:bodyPr>
            <a:normAutofit fontScale="90000"/>
          </a:bodyPr>
          <a:lstStyle/>
          <a:p>
            <a:r>
              <a:rPr lang="nl-BE" dirty="0"/>
              <a:t>Programma</a:t>
            </a:r>
          </a:p>
        </p:txBody>
      </p:sp>
      <p:sp>
        <p:nvSpPr>
          <p:cNvPr id="12" name="Tijdelijke aanduiding voor inhoud 11">
            <a:extLst>
              <a:ext uri="{FF2B5EF4-FFF2-40B4-BE49-F238E27FC236}">
                <a16:creationId xmlns:a16="http://schemas.microsoft.com/office/drawing/2014/main" id="{91E6CFA4-BB4A-1645-88F0-D5BCA181C98C}"/>
              </a:ext>
            </a:extLst>
          </p:cNvPr>
          <p:cNvSpPr>
            <a:spLocks noGrp="1"/>
          </p:cNvSpPr>
          <p:nvPr>
            <p:ph idx="1"/>
          </p:nvPr>
        </p:nvSpPr>
        <p:spPr>
          <a:xfrm>
            <a:off x="838200" y="1060902"/>
            <a:ext cx="10811624" cy="5456563"/>
          </a:xfrm>
        </p:spPr>
        <p:txBody>
          <a:bodyPr>
            <a:normAutofit fontScale="47500" lnSpcReduction="20000"/>
          </a:bodyPr>
          <a:lstStyle/>
          <a:p>
            <a:pPr>
              <a:lnSpc>
                <a:spcPct val="200000"/>
              </a:lnSpc>
            </a:pPr>
            <a:r>
              <a:rPr lang="nl-NL" sz="5100" dirty="0"/>
              <a:t> Verwelkoming</a:t>
            </a:r>
          </a:p>
          <a:p>
            <a:pPr>
              <a:lnSpc>
                <a:spcPct val="200000"/>
              </a:lnSpc>
            </a:pPr>
            <a:r>
              <a:rPr lang="nl-NL" sz="5100" dirty="0"/>
              <a:t> Wie zijn we</a:t>
            </a:r>
          </a:p>
          <a:p>
            <a:pPr>
              <a:lnSpc>
                <a:spcPct val="200000"/>
              </a:lnSpc>
            </a:pPr>
            <a:r>
              <a:rPr lang="nl-NL" sz="5100" dirty="0"/>
              <a:t> Wat is glasvervanging</a:t>
            </a:r>
          </a:p>
          <a:p>
            <a:pPr>
              <a:lnSpc>
                <a:spcPct val="200000"/>
              </a:lnSpc>
            </a:pPr>
            <a:r>
              <a:rPr lang="nl-NL" sz="5100" dirty="0"/>
              <a:t> Waarom glasvervanging (en wanneer niet)</a:t>
            </a:r>
          </a:p>
          <a:p>
            <a:pPr>
              <a:lnSpc>
                <a:spcPct val="200000"/>
              </a:lnSpc>
            </a:pPr>
            <a:r>
              <a:rPr lang="nl-NL" sz="5100" dirty="0"/>
              <a:t> Méér dan een groepsaankoop</a:t>
            </a:r>
          </a:p>
          <a:p>
            <a:pPr>
              <a:lnSpc>
                <a:spcPct val="200000"/>
              </a:lnSpc>
            </a:pPr>
            <a:r>
              <a:rPr lang="nl-NL" sz="5100" dirty="0"/>
              <a:t> Jouw traject</a:t>
            </a:r>
          </a:p>
          <a:p>
            <a:pPr>
              <a:lnSpc>
                <a:spcPct val="200000"/>
              </a:lnSpc>
            </a:pPr>
            <a:r>
              <a:rPr lang="nl-NL" sz="5100" dirty="0"/>
              <a:t> Vragen</a:t>
            </a:r>
            <a:endParaRPr lang="nl-NL" sz="5100" i="1" dirty="0">
              <a:ea typeface="Arial" charset="0"/>
              <a:cs typeface="Arial" charset="0"/>
            </a:endParaRPr>
          </a:p>
          <a:p>
            <a:endParaRPr lang="nl-NL" sz="2400" i="1" dirty="0">
              <a:ea typeface="Arial" charset="0"/>
              <a:cs typeface="Arial" charset="0"/>
            </a:endParaRPr>
          </a:p>
          <a:p>
            <a:endParaRPr lang="nl-NL" sz="2400" i="1" dirty="0">
              <a:ea typeface="Arial" charset="0"/>
              <a:cs typeface="Arial" charset="0"/>
            </a:endParaRPr>
          </a:p>
          <a:p>
            <a:endParaRPr lang="nl-NL" dirty="0">
              <a:ea typeface="Arial" charset="0"/>
              <a:cs typeface="Arial" charset="0"/>
            </a:endParaRPr>
          </a:p>
        </p:txBody>
      </p:sp>
    </p:spTree>
    <p:extLst>
      <p:ext uri="{BB962C8B-B14F-4D97-AF65-F5344CB8AC3E}">
        <p14:creationId xmlns:p14="http://schemas.microsoft.com/office/powerpoint/2010/main" val="2846174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73A081-9826-104A-A1B8-E45403D14403}"/>
              </a:ext>
            </a:extLst>
          </p:cNvPr>
          <p:cNvSpPr>
            <a:spLocks noGrp="1"/>
          </p:cNvSpPr>
          <p:nvPr>
            <p:ph type="title"/>
          </p:nvPr>
        </p:nvSpPr>
        <p:spPr/>
        <p:txBody>
          <a:bodyPr/>
          <a:lstStyle/>
          <a:p>
            <a:r>
              <a:rPr lang="nl-NL" dirty="0">
                <a:latin typeface="Nunito" pitchFamily="2" charset="0"/>
              </a:rPr>
              <a:t>W</a:t>
            </a:r>
            <a:r>
              <a:rPr lang="nl-BE" dirty="0">
                <a:latin typeface="Nunito" pitchFamily="2" charset="0"/>
              </a:rPr>
              <a:t>ie zijn we</a:t>
            </a:r>
          </a:p>
        </p:txBody>
      </p:sp>
      <p:sp>
        <p:nvSpPr>
          <p:cNvPr id="5" name="Vrije vorm 4">
            <a:extLst>
              <a:ext uri="{FF2B5EF4-FFF2-40B4-BE49-F238E27FC236}">
                <a16:creationId xmlns:a16="http://schemas.microsoft.com/office/drawing/2014/main" id="{F314C5F2-3FAA-0B40-BCA6-8B10C5057B3C}"/>
              </a:ext>
            </a:extLst>
          </p:cNvPr>
          <p:cNvSpPr/>
          <p:nvPr/>
        </p:nvSpPr>
        <p:spPr>
          <a:xfrm>
            <a:off x="450479" y="2036618"/>
            <a:ext cx="6249259" cy="3816571"/>
          </a:xfrm>
          <a:custGeom>
            <a:avLst/>
            <a:gdLst>
              <a:gd name="connsiteX0" fmla="*/ 3688386 w 5631407"/>
              <a:gd name="connsiteY0" fmla="*/ 1111 h 4754053"/>
              <a:gd name="connsiteX1" fmla="*/ 524081 w 5631407"/>
              <a:gd name="connsiteY1" fmla="*/ 1384743 h 4754053"/>
              <a:gd name="connsiteX2" fmla="*/ 139070 w 5631407"/>
              <a:gd name="connsiteY2" fmla="*/ 3502300 h 4754053"/>
              <a:gd name="connsiteX3" fmla="*/ 1955839 w 5631407"/>
              <a:gd name="connsiteY3" fmla="*/ 4741553 h 4754053"/>
              <a:gd name="connsiteX4" fmla="*/ 5601407 w 5631407"/>
              <a:gd name="connsiteY4" fmla="*/ 2768374 h 4754053"/>
              <a:gd name="connsiteX5" fmla="*/ 3688386 w 5631407"/>
              <a:gd name="connsiteY5" fmla="*/ 1180206 h 4754053"/>
              <a:gd name="connsiteX6" fmla="*/ 3688386 w 5631407"/>
              <a:gd name="connsiteY6" fmla="*/ 1111 h 4754053"/>
              <a:gd name="connsiteX0" fmla="*/ 1594126 w 5574724"/>
              <a:gd name="connsiteY0" fmla="*/ 152069 h 3685811"/>
              <a:gd name="connsiteX1" fmla="*/ 461821 w 5574724"/>
              <a:gd name="connsiteY1" fmla="*/ 316501 h 3685811"/>
              <a:gd name="connsiteX2" fmla="*/ 76810 w 5574724"/>
              <a:gd name="connsiteY2" fmla="*/ 2434058 h 3685811"/>
              <a:gd name="connsiteX3" fmla="*/ 1893579 w 5574724"/>
              <a:gd name="connsiteY3" fmla="*/ 3673311 h 3685811"/>
              <a:gd name="connsiteX4" fmla="*/ 5539147 w 5574724"/>
              <a:gd name="connsiteY4" fmla="*/ 1700132 h 3685811"/>
              <a:gd name="connsiteX5" fmla="*/ 3626126 w 5574724"/>
              <a:gd name="connsiteY5" fmla="*/ 111964 h 3685811"/>
              <a:gd name="connsiteX6" fmla="*/ 1594126 w 5574724"/>
              <a:gd name="connsiteY6" fmla="*/ 152069 h 3685811"/>
              <a:gd name="connsiteX0" fmla="*/ 3688386 w 5641038"/>
              <a:gd name="connsiteY0" fmla="*/ 139094 h 3712941"/>
              <a:gd name="connsiteX1" fmla="*/ 524081 w 5641038"/>
              <a:gd name="connsiteY1" fmla="*/ 343631 h 3712941"/>
              <a:gd name="connsiteX2" fmla="*/ 139070 w 5641038"/>
              <a:gd name="connsiteY2" fmla="*/ 2461188 h 3712941"/>
              <a:gd name="connsiteX3" fmla="*/ 1955839 w 5641038"/>
              <a:gd name="connsiteY3" fmla="*/ 3700441 h 3712941"/>
              <a:gd name="connsiteX4" fmla="*/ 5601407 w 5641038"/>
              <a:gd name="connsiteY4" fmla="*/ 1727262 h 3712941"/>
              <a:gd name="connsiteX5" fmla="*/ 3688386 w 5641038"/>
              <a:gd name="connsiteY5" fmla="*/ 139094 h 3712941"/>
              <a:gd name="connsiteX0" fmla="*/ 3688386 w 5740645"/>
              <a:gd name="connsiteY0" fmla="*/ 177193 h 3739765"/>
              <a:gd name="connsiteX1" fmla="*/ 524081 w 5740645"/>
              <a:gd name="connsiteY1" fmla="*/ 381730 h 3739765"/>
              <a:gd name="connsiteX2" fmla="*/ 139070 w 5740645"/>
              <a:gd name="connsiteY2" fmla="*/ 2499287 h 3739765"/>
              <a:gd name="connsiteX3" fmla="*/ 1955839 w 5740645"/>
              <a:gd name="connsiteY3" fmla="*/ 3738540 h 3739765"/>
              <a:gd name="connsiteX4" fmla="*/ 5703007 w 5740645"/>
              <a:gd name="connsiteY4" fmla="*/ 2290294 h 3739765"/>
              <a:gd name="connsiteX5" fmla="*/ 3688386 w 5740645"/>
              <a:gd name="connsiteY5" fmla="*/ 177193 h 3739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40645" h="3739765">
                <a:moveTo>
                  <a:pt x="3688386" y="177193"/>
                </a:moveTo>
                <a:cubicBezTo>
                  <a:pt x="2825232" y="-140901"/>
                  <a:pt x="1115634" y="-5286"/>
                  <a:pt x="524081" y="381730"/>
                </a:cubicBezTo>
                <a:cubicBezTo>
                  <a:pt x="-67472" y="768746"/>
                  <a:pt x="-99556" y="1939819"/>
                  <a:pt x="139070" y="2499287"/>
                </a:cubicBezTo>
                <a:cubicBezTo>
                  <a:pt x="377696" y="3058755"/>
                  <a:pt x="1028516" y="3773372"/>
                  <a:pt x="1955839" y="3738540"/>
                </a:cubicBezTo>
                <a:cubicBezTo>
                  <a:pt x="2883162" y="3703708"/>
                  <a:pt x="5414249" y="2883852"/>
                  <a:pt x="5703007" y="2290294"/>
                </a:cubicBezTo>
                <a:cubicBezTo>
                  <a:pt x="5991765" y="1696736"/>
                  <a:pt x="4551540" y="495287"/>
                  <a:pt x="3688386" y="177193"/>
                </a:cubicBezTo>
                <a:close/>
              </a:path>
            </a:pathLst>
          </a:custGeom>
          <a:noFill/>
          <a:ln w="41275">
            <a:solidFill>
              <a:srgbClr val="3D8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Tree>
    <p:extLst>
      <p:ext uri="{BB962C8B-B14F-4D97-AF65-F5344CB8AC3E}">
        <p14:creationId xmlns:p14="http://schemas.microsoft.com/office/powerpoint/2010/main" val="305637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508B2B-E437-42E5-B58D-1B2DD076E42B}"/>
              </a:ext>
            </a:extLst>
          </p:cNvPr>
          <p:cNvSpPr>
            <a:spLocks noGrp="1"/>
          </p:cNvSpPr>
          <p:nvPr>
            <p:ph type="title"/>
          </p:nvPr>
        </p:nvSpPr>
        <p:spPr/>
        <p:txBody>
          <a:bodyPr>
            <a:normAutofit/>
          </a:bodyPr>
          <a:lstStyle/>
          <a:p>
            <a:r>
              <a:rPr lang="nl-NL" dirty="0"/>
              <a:t>Initiatiefnemer </a:t>
            </a:r>
            <a:r>
              <a:rPr lang="nl-NL" dirty="0" err="1"/>
              <a:t>Veneco</a:t>
            </a:r>
            <a:endParaRPr lang="nl-BE" sz="3800" dirty="0"/>
          </a:p>
        </p:txBody>
      </p:sp>
      <p:sp>
        <p:nvSpPr>
          <p:cNvPr id="3" name="Tijdelijke aanduiding voor inhoud 2">
            <a:extLst>
              <a:ext uri="{FF2B5EF4-FFF2-40B4-BE49-F238E27FC236}">
                <a16:creationId xmlns:a16="http://schemas.microsoft.com/office/drawing/2014/main" id="{444DEECB-4FB8-467B-8AC6-9C6E208AF936}"/>
              </a:ext>
            </a:extLst>
          </p:cNvPr>
          <p:cNvSpPr>
            <a:spLocks noGrp="1"/>
          </p:cNvSpPr>
          <p:nvPr>
            <p:ph idx="1"/>
          </p:nvPr>
        </p:nvSpPr>
        <p:spPr>
          <a:xfrm>
            <a:off x="838200" y="1092200"/>
            <a:ext cx="11114809" cy="5225473"/>
          </a:xfrm>
        </p:spPr>
        <p:txBody>
          <a:bodyPr>
            <a:normAutofit/>
          </a:bodyPr>
          <a:lstStyle/>
          <a:p>
            <a:r>
              <a:rPr lang="nl-BE" dirty="0"/>
              <a:t> Streekwerkingsintercommunale </a:t>
            </a:r>
            <a:r>
              <a:rPr lang="nl-BE" sz="2400" dirty="0"/>
              <a:t>(21 gemeenten rond Gent)</a:t>
            </a:r>
            <a:endParaRPr lang="nl-BE" dirty="0"/>
          </a:p>
          <a:p>
            <a:pPr marL="0" indent="0">
              <a:buNone/>
            </a:pPr>
            <a:endParaRPr lang="nl-BE" sz="1400" dirty="0"/>
          </a:p>
          <a:p>
            <a:r>
              <a:rPr lang="nl-BE" dirty="0"/>
              <a:t> Erkend Energiehuis</a:t>
            </a:r>
            <a:endParaRPr lang="nl-NL" dirty="0"/>
          </a:p>
          <a:p>
            <a:pPr marL="459016" lvl="1" indent="0">
              <a:buNone/>
            </a:pPr>
            <a:endParaRPr lang="nl-BE" sz="1400" dirty="0"/>
          </a:p>
          <a:p>
            <a:r>
              <a:rPr lang="nl-BE" dirty="0"/>
              <a:t> Klimaatdoelstellingen gemeenten</a:t>
            </a:r>
          </a:p>
          <a:p>
            <a:pPr lvl="1"/>
            <a:r>
              <a:rPr lang="nl-BE" sz="2200" dirty="0"/>
              <a:t>Verwarming van woningen </a:t>
            </a:r>
            <a:r>
              <a:rPr lang="nl-BE" sz="2200" dirty="0">
                <a:solidFill>
                  <a:srgbClr val="3D85C6"/>
                </a:solidFill>
                <a:sym typeface="Wingdings" panose="05000000000000000000" pitchFamily="2" charset="2"/>
              </a:rPr>
              <a:t></a:t>
            </a:r>
            <a:r>
              <a:rPr lang="nl-BE" sz="2200" dirty="0"/>
              <a:t> grootste aandeel van CO</a:t>
            </a:r>
            <a:r>
              <a:rPr lang="nl-BE" sz="2200" baseline="-25000" dirty="0"/>
              <a:t>2</a:t>
            </a:r>
            <a:r>
              <a:rPr lang="nl-BE" sz="2200" dirty="0"/>
              <a:t>-uitstoot in gemeenten</a:t>
            </a:r>
            <a:endParaRPr lang="nl-BE" dirty="0"/>
          </a:p>
        </p:txBody>
      </p:sp>
      <p:pic>
        <p:nvPicPr>
          <p:cNvPr id="4" name="Afbeelding 3">
            <a:extLst>
              <a:ext uri="{FF2B5EF4-FFF2-40B4-BE49-F238E27FC236}">
                <a16:creationId xmlns:a16="http://schemas.microsoft.com/office/drawing/2014/main" id="{A5979098-BBEA-C64C-A460-BB7EB608C302}"/>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9999133" y="113831"/>
            <a:ext cx="2021713" cy="2353991"/>
          </a:xfrm>
          <a:prstGeom prst="rect">
            <a:avLst/>
          </a:prstGeom>
        </p:spPr>
      </p:pic>
      <p:pic>
        <p:nvPicPr>
          <p:cNvPr id="5" name="Picture 2" descr="Veneco">
            <a:extLst>
              <a:ext uri="{FF2B5EF4-FFF2-40B4-BE49-F238E27FC236}">
                <a16:creationId xmlns:a16="http://schemas.microsoft.com/office/drawing/2014/main" id="{1DAAF2C3-0F4A-4675-8658-53329D6B3FBF}"/>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86061" y="3428999"/>
            <a:ext cx="12016291" cy="3315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3618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459251-D2D2-40A7-BB9B-C0516E91EA94}"/>
              </a:ext>
            </a:extLst>
          </p:cNvPr>
          <p:cNvSpPr>
            <a:spLocks noGrp="1"/>
          </p:cNvSpPr>
          <p:nvPr>
            <p:ph type="title"/>
          </p:nvPr>
        </p:nvSpPr>
        <p:spPr/>
        <p:txBody>
          <a:bodyPr>
            <a:normAutofit/>
          </a:bodyPr>
          <a:lstStyle/>
          <a:p>
            <a:r>
              <a:rPr lang="nl-NL" dirty="0"/>
              <a:t>Gemeentelijk Energieloket</a:t>
            </a:r>
            <a:endParaRPr lang="nl-BE" dirty="0"/>
          </a:p>
        </p:txBody>
      </p:sp>
      <p:sp>
        <p:nvSpPr>
          <p:cNvPr id="3" name="Tijdelijke aanduiding voor inhoud 2">
            <a:extLst>
              <a:ext uri="{FF2B5EF4-FFF2-40B4-BE49-F238E27FC236}">
                <a16:creationId xmlns:a16="http://schemas.microsoft.com/office/drawing/2014/main" id="{312E31B7-C524-4DF7-A1E4-9B814986516B}"/>
              </a:ext>
            </a:extLst>
          </p:cNvPr>
          <p:cNvSpPr>
            <a:spLocks noGrp="1"/>
          </p:cNvSpPr>
          <p:nvPr>
            <p:ph idx="1"/>
          </p:nvPr>
        </p:nvSpPr>
        <p:spPr>
          <a:xfrm>
            <a:off x="925974" y="1226128"/>
            <a:ext cx="9809759" cy="4385655"/>
          </a:xfrm>
        </p:spPr>
        <p:txBody>
          <a:bodyPr>
            <a:normAutofit lnSpcReduction="10000"/>
          </a:bodyPr>
          <a:lstStyle/>
          <a:p>
            <a:r>
              <a:rPr lang="nl-BE" dirty="0"/>
              <a:t> </a:t>
            </a:r>
            <a:r>
              <a:rPr lang="nl-BE" b="1" dirty="0">
                <a:solidFill>
                  <a:srgbClr val="3D85C6"/>
                </a:solidFill>
              </a:rPr>
              <a:t>Dienstverlening</a:t>
            </a:r>
            <a:r>
              <a:rPr lang="nl-BE" dirty="0"/>
              <a:t> rond </a:t>
            </a:r>
            <a:r>
              <a:rPr lang="nl-BE" b="1" dirty="0">
                <a:solidFill>
                  <a:srgbClr val="3D85C6"/>
                </a:solidFill>
              </a:rPr>
              <a:t>Wonen &amp; Energie</a:t>
            </a:r>
          </a:p>
          <a:p>
            <a:pPr lvl="1"/>
            <a:r>
              <a:rPr lang="nl-BE" sz="2200" dirty="0">
                <a:solidFill>
                  <a:srgbClr val="3D85C6"/>
                </a:solidFill>
              </a:rPr>
              <a:t>Gratis advies </a:t>
            </a:r>
            <a:r>
              <a:rPr lang="nl-BE" sz="2200" dirty="0"/>
              <a:t>over renovatie, zonnepanelen, …</a:t>
            </a:r>
          </a:p>
          <a:p>
            <a:pPr lvl="1"/>
            <a:r>
              <a:rPr lang="nl-BE" sz="2200" dirty="0">
                <a:solidFill>
                  <a:srgbClr val="3D85C6"/>
                </a:solidFill>
              </a:rPr>
              <a:t>Ontzorging</a:t>
            </a:r>
            <a:r>
              <a:rPr lang="nl-BE" sz="2200" dirty="0">
                <a:solidFill>
                  <a:schemeClr val="accent2"/>
                </a:solidFill>
              </a:rPr>
              <a:t> </a:t>
            </a:r>
            <a:r>
              <a:rPr lang="nl-BE" sz="2200" dirty="0"/>
              <a:t>bij renovatiewerken</a:t>
            </a:r>
          </a:p>
          <a:p>
            <a:pPr lvl="1"/>
            <a:r>
              <a:rPr lang="nl-BE" sz="2200" dirty="0"/>
              <a:t>Informatie over </a:t>
            </a:r>
            <a:r>
              <a:rPr lang="nl-BE" sz="2200" dirty="0">
                <a:solidFill>
                  <a:srgbClr val="3D85C6"/>
                </a:solidFill>
              </a:rPr>
              <a:t>wetgeving</a:t>
            </a:r>
          </a:p>
          <a:p>
            <a:pPr lvl="1"/>
            <a:r>
              <a:rPr lang="nl-BE" sz="2200" dirty="0"/>
              <a:t>Vergelijking </a:t>
            </a:r>
            <a:r>
              <a:rPr lang="nl-BE" sz="2200" dirty="0">
                <a:solidFill>
                  <a:srgbClr val="3D85C6"/>
                </a:solidFill>
              </a:rPr>
              <a:t>energieleveranciers</a:t>
            </a:r>
            <a:r>
              <a:rPr lang="nl-BE" sz="2200" dirty="0">
                <a:solidFill>
                  <a:schemeClr val="accent2"/>
                </a:solidFill>
              </a:rPr>
              <a:t> </a:t>
            </a:r>
            <a:r>
              <a:rPr lang="nl-BE" sz="2200" dirty="0"/>
              <a:t>en ondersteuning bij wissel</a:t>
            </a:r>
          </a:p>
          <a:p>
            <a:pPr lvl="1"/>
            <a:r>
              <a:rPr lang="nl-BE" sz="2200" dirty="0"/>
              <a:t>Ondersteuning bij </a:t>
            </a:r>
            <a:r>
              <a:rPr lang="nl-BE" sz="2200" dirty="0">
                <a:solidFill>
                  <a:srgbClr val="3D85C6"/>
                </a:solidFill>
              </a:rPr>
              <a:t>premies</a:t>
            </a:r>
            <a:r>
              <a:rPr lang="nl-BE" sz="2200" dirty="0">
                <a:solidFill>
                  <a:schemeClr val="accent2"/>
                </a:solidFill>
              </a:rPr>
              <a:t> </a:t>
            </a:r>
            <a:r>
              <a:rPr lang="nl-BE" sz="2200" dirty="0"/>
              <a:t>of </a:t>
            </a:r>
            <a:r>
              <a:rPr lang="nl-BE" sz="2200" dirty="0">
                <a:solidFill>
                  <a:srgbClr val="3D85C6"/>
                </a:solidFill>
              </a:rPr>
              <a:t>energielening</a:t>
            </a:r>
          </a:p>
          <a:p>
            <a:pPr lvl="1"/>
            <a:r>
              <a:rPr lang="nl-BE" sz="2200" dirty="0"/>
              <a:t>Interpretatie van een </a:t>
            </a:r>
            <a:r>
              <a:rPr lang="nl-BE" sz="2200" dirty="0">
                <a:solidFill>
                  <a:srgbClr val="3D85C6"/>
                </a:solidFill>
              </a:rPr>
              <a:t>EPC</a:t>
            </a:r>
            <a:r>
              <a:rPr lang="nl-BE" sz="2200" dirty="0">
                <a:solidFill>
                  <a:schemeClr val="accent2"/>
                </a:solidFill>
              </a:rPr>
              <a:t> </a:t>
            </a:r>
            <a:r>
              <a:rPr lang="nl-BE" sz="2200" dirty="0"/>
              <a:t>en/of </a:t>
            </a:r>
            <a:r>
              <a:rPr lang="nl-BE" sz="2200" dirty="0">
                <a:solidFill>
                  <a:srgbClr val="3D85C6"/>
                </a:solidFill>
              </a:rPr>
              <a:t>renovatie-advies</a:t>
            </a:r>
          </a:p>
          <a:p>
            <a:pPr lvl="1"/>
            <a:r>
              <a:rPr lang="nl-BE" sz="2200" dirty="0"/>
              <a:t>Inschrijvingen voor </a:t>
            </a:r>
            <a:r>
              <a:rPr lang="nl-BE" sz="2200" dirty="0">
                <a:solidFill>
                  <a:srgbClr val="3D85C6"/>
                </a:solidFill>
              </a:rPr>
              <a:t>groepsaankopen</a:t>
            </a:r>
          </a:p>
          <a:p>
            <a:pPr marL="457200" lvl="1" indent="0">
              <a:buNone/>
            </a:pPr>
            <a:endParaRPr lang="nl-BE" sz="2800" b="1" dirty="0"/>
          </a:p>
          <a:p>
            <a:r>
              <a:rPr lang="nl-NL" dirty="0"/>
              <a:t> Zitmomenten in jouw gemeente zie  </a:t>
            </a:r>
            <a:r>
              <a:rPr lang="nl-NL" b="1" u="sng" dirty="0">
                <a:solidFill>
                  <a:srgbClr val="3D85C6"/>
                </a:solidFill>
              </a:rPr>
              <a:t>https://www.veneco.be/energiehuis/energieloketten</a:t>
            </a:r>
            <a:endParaRPr lang="nl-BE" b="1" dirty="0">
              <a:solidFill>
                <a:srgbClr val="3D85C6"/>
              </a:solidFill>
            </a:endParaRPr>
          </a:p>
          <a:p>
            <a:endParaRPr lang="nl-BE" dirty="0"/>
          </a:p>
        </p:txBody>
      </p:sp>
      <p:pic>
        <p:nvPicPr>
          <p:cNvPr id="5" name="Afbeelding 4" descr="Afbeelding met persoon, binnen, man, jong&#10;&#10;Automatisch gegenereerde beschrijving">
            <a:extLst>
              <a:ext uri="{FF2B5EF4-FFF2-40B4-BE49-F238E27FC236}">
                <a16:creationId xmlns:a16="http://schemas.microsoft.com/office/drawing/2014/main" id="{E5EAAB8E-5AAA-4771-B67C-73EA091E0E54}"/>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4361280" y="5510183"/>
            <a:ext cx="3243946" cy="1246217"/>
          </a:xfrm>
          <a:prstGeom prst="rect">
            <a:avLst/>
          </a:prstGeom>
          <a:ln w="9525">
            <a:solidFill>
              <a:schemeClr val="bg2"/>
            </a:solidFill>
          </a:ln>
        </p:spPr>
      </p:pic>
      <p:pic>
        <p:nvPicPr>
          <p:cNvPr id="4" name="Afbeelding 3">
            <a:extLst>
              <a:ext uri="{FF2B5EF4-FFF2-40B4-BE49-F238E27FC236}">
                <a16:creationId xmlns:a16="http://schemas.microsoft.com/office/drawing/2014/main" id="{06B2F8F6-EDE9-41A2-BB9C-10B2C7115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57883" y="1203752"/>
            <a:ext cx="2542252" cy="1688738"/>
          </a:xfrm>
          <a:prstGeom prst="rect">
            <a:avLst/>
          </a:prstGeom>
        </p:spPr>
      </p:pic>
      <p:pic>
        <p:nvPicPr>
          <p:cNvPr id="8" name="Afbeelding 7">
            <a:extLst>
              <a:ext uri="{FF2B5EF4-FFF2-40B4-BE49-F238E27FC236}">
                <a16:creationId xmlns:a16="http://schemas.microsoft.com/office/drawing/2014/main" id="{8BAD19DF-54C5-4BA7-9678-732F971B2F22}"/>
              </a:ext>
            </a:extLst>
          </p:cNvPr>
          <p:cNvPicPr>
            <a:picLocks noChangeAspect="1"/>
          </p:cNvPicPr>
          <p:nvPr/>
        </p:nvPicPr>
        <p:blipFill>
          <a:blip r:embed="rId4"/>
          <a:stretch>
            <a:fillRect/>
          </a:stretch>
        </p:blipFill>
        <p:spPr>
          <a:xfrm>
            <a:off x="9216577" y="3720397"/>
            <a:ext cx="2024864" cy="1063479"/>
          </a:xfrm>
          <a:prstGeom prst="rect">
            <a:avLst/>
          </a:prstGeom>
        </p:spPr>
      </p:pic>
    </p:spTree>
    <p:extLst>
      <p:ext uri="{BB962C8B-B14F-4D97-AF65-F5344CB8AC3E}">
        <p14:creationId xmlns:p14="http://schemas.microsoft.com/office/powerpoint/2010/main" val="323206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E57810-86C8-46AF-9AE3-2B1AF6A2CA3A}"/>
              </a:ext>
            </a:extLst>
          </p:cNvPr>
          <p:cNvSpPr>
            <a:spLocks noGrp="1"/>
          </p:cNvSpPr>
          <p:nvPr>
            <p:ph type="title"/>
          </p:nvPr>
        </p:nvSpPr>
        <p:spPr>
          <a:xfrm>
            <a:off x="838200" y="365126"/>
            <a:ext cx="9976945" cy="646594"/>
          </a:xfrm>
        </p:spPr>
        <p:txBody>
          <a:bodyPr>
            <a:normAutofit fontScale="90000"/>
          </a:bodyPr>
          <a:lstStyle/>
          <a:p>
            <a:r>
              <a:rPr lang="nl-NL" dirty="0"/>
              <a:t>Partners Groepsaankoop</a:t>
            </a:r>
            <a:endParaRPr lang="nl-BE" dirty="0"/>
          </a:p>
        </p:txBody>
      </p:sp>
      <p:sp>
        <p:nvSpPr>
          <p:cNvPr id="3" name="Tijdelijke aanduiding voor inhoud 2">
            <a:extLst>
              <a:ext uri="{FF2B5EF4-FFF2-40B4-BE49-F238E27FC236}">
                <a16:creationId xmlns:a16="http://schemas.microsoft.com/office/drawing/2014/main" id="{86D55C49-0ED3-44C0-B79A-9EA330797225}"/>
              </a:ext>
            </a:extLst>
          </p:cNvPr>
          <p:cNvSpPr>
            <a:spLocks noGrp="1"/>
          </p:cNvSpPr>
          <p:nvPr>
            <p:ph idx="1"/>
          </p:nvPr>
        </p:nvSpPr>
        <p:spPr>
          <a:xfrm>
            <a:off x="737755" y="1392382"/>
            <a:ext cx="11454245" cy="4563576"/>
          </a:xfrm>
        </p:spPr>
        <p:txBody>
          <a:bodyPr>
            <a:normAutofit lnSpcReduction="10000"/>
          </a:bodyPr>
          <a:lstStyle/>
          <a:p>
            <a:r>
              <a:rPr lang="nl-NL" dirty="0"/>
              <a:t> </a:t>
            </a:r>
            <a:r>
              <a:rPr lang="nl-NL" sz="2800" dirty="0">
                <a:ea typeface="Arial" charset="0"/>
                <a:cs typeface="Arial" charset="0"/>
              </a:rPr>
              <a:t>Initiatief en voorbereiding</a:t>
            </a:r>
          </a:p>
          <a:p>
            <a:pPr marL="0" indent="0">
              <a:buNone/>
            </a:pPr>
            <a:r>
              <a:rPr lang="nl-NL" i="1" dirty="0">
                <a:ea typeface="Arial" charset="0"/>
                <a:cs typeface="Arial" charset="0"/>
              </a:rPr>
              <a:t>    </a:t>
            </a:r>
            <a:r>
              <a:rPr lang="nl-NL" b="1" dirty="0" err="1">
                <a:solidFill>
                  <a:srgbClr val="3D85C6"/>
                </a:solidFill>
                <a:ea typeface="Arial" charset="0"/>
                <a:cs typeface="Arial" charset="0"/>
              </a:rPr>
              <a:t>Veneco</a:t>
            </a:r>
            <a:r>
              <a:rPr lang="nl-NL" b="1" dirty="0">
                <a:solidFill>
                  <a:srgbClr val="3D85C6"/>
                </a:solidFill>
                <a:ea typeface="Arial" charset="0"/>
                <a:cs typeface="Arial" charset="0"/>
              </a:rPr>
              <a:t> &amp; jouw gemeente</a:t>
            </a:r>
          </a:p>
          <a:p>
            <a:pPr marL="0" indent="0">
              <a:buNone/>
            </a:pPr>
            <a:endParaRPr lang="nl-NL" sz="1800" dirty="0">
              <a:ea typeface="Arial" charset="0"/>
              <a:cs typeface="Arial" charset="0"/>
            </a:endParaRPr>
          </a:p>
          <a:p>
            <a:pPr marL="0" indent="0">
              <a:buNone/>
            </a:pPr>
            <a:endParaRPr lang="nl-NL" sz="1400" dirty="0">
              <a:ea typeface="Arial" charset="0"/>
              <a:cs typeface="Arial" charset="0"/>
            </a:endParaRPr>
          </a:p>
          <a:p>
            <a:r>
              <a:rPr lang="nl-NL" dirty="0">
                <a:ea typeface="Arial" charset="0"/>
                <a:cs typeface="Arial" charset="0"/>
              </a:rPr>
              <a:t> </a:t>
            </a:r>
            <a:r>
              <a:rPr lang="nl-NL" sz="2800" dirty="0">
                <a:ea typeface="Arial" charset="0"/>
                <a:cs typeface="Arial" charset="0"/>
              </a:rPr>
              <a:t>Financiering en facilitering</a:t>
            </a:r>
          </a:p>
          <a:p>
            <a:pPr marL="0" indent="0">
              <a:buNone/>
            </a:pPr>
            <a:r>
              <a:rPr lang="nl-NL" dirty="0">
                <a:ea typeface="Arial" charset="0"/>
                <a:cs typeface="Arial" charset="0"/>
              </a:rPr>
              <a:t>    </a:t>
            </a:r>
            <a:r>
              <a:rPr lang="nl-NL" sz="2400" b="1" dirty="0" err="1">
                <a:solidFill>
                  <a:srgbClr val="3D85C6"/>
                </a:solidFill>
                <a:ea typeface="Arial" charset="0"/>
                <a:cs typeface="Arial" charset="0"/>
              </a:rPr>
              <a:t>Fluvius</a:t>
            </a:r>
            <a:r>
              <a:rPr lang="nl-NL" sz="2400" b="1" dirty="0">
                <a:solidFill>
                  <a:srgbClr val="3D85C6"/>
                </a:solidFill>
                <a:ea typeface="Arial" charset="0"/>
                <a:cs typeface="Arial" charset="0"/>
              </a:rPr>
              <a:t> </a:t>
            </a:r>
          </a:p>
          <a:p>
            <a:pPr marL="0" indent="0">
              <a:buNone/>
            </a:pPr>
            <a:endParaRPr lang="nl-NL" sz="1400" dirty="0">
              <a:ea typeface="Arial" charset="0"/>
              <a:cs typeface="Arial" charset="0"/>
            </a:endParaRPr>
          </a:p>
          <a:p>
            <a:pPr marL="0" indent="0">
              <a:buNone/>
            </a:pPr>
            <a:endParaRPr lang="nl-NL" sz="1400" dirty="0">
              <a:ea typeface="Arial" charset="0"/>
              <a:cs typeface="Arial" charset="0"/>
            </a:endParaRPr>
          </a:p>
          <a:p>
            <a:r>
              <a:rPr lang="nl-NL" dirty="0">
                <a:ea typeface="Arial" charset="0"/>
                <a:cs typeface="Arial" charset="0"/>
              </a:rPr>
              <a:t> Operationele partner</a:t>
            </a:r>
          </a:p>
          <a:p>
            <a:pPr marL="0" indent="0">
              <a:buNone/>
            </a:pPr>
            <a:r>
              <a:rPr lang="nl-NL" b="1" dirty="0">
                <a:solidFill>
                  <a:srgbClr val="3D85C6"/>
                </a:solidFill>
                <a:ea typeface="Arial" charset="0"/>
                <a:cs typeface="Arial" charset="0"/>
              </a:rPr>
              <a:t>   Burger(energie)coöperatie Energent</a:t>
            </a:r>
          </a:p>
          <a:p>
            <a:pPr marL="0" indent="0">
              <a:buNone/>
            </a:pPr>
            <a:endParaRPr lang="nl-NL" b="1" dirty="0">
              <a:solidFill>
                <a:srgbClr val="3D85C6"/>
              </a:solidFill>
              <a:ea typeface="Arial" charset="0"/>
              <a:cs typeface="Arial" charset="0"/>
            </a:endParaRPr>
          </a:p>
          <a:p>
            <a:r>
              <a:rPr lang="nl-NL" dirty="0">
                <a:ea typeface="Arial" charset="0"/>
                <a:cs typeface="Arial" charset="0"/>
              </a:rPr>
              <a:t> Uitvoering renovatie-adviezen</a:t>
            </a:r>
          </a:p>
          <a:p>
            <a:pPr marL="0" indent="0">
              <a:buNone/>
            </a:pPr>
            <a:r>
              <a:rPr lang="nl-NL" dirty="0">
                <a:solidFill>
                  <a:srgbClr val="3D85C6"/>
                </a:solidFill>
                <a:ea typeface="Arial" charset="0"/>
                <a:cs typeface="Arial" charset="0"/>
              </a:rPr>
              <a:t>    </a:t>
            </a:r>
            <a:r>
              <a:rPr lang="nl-NL" b="1" dirty="0">
                <a:solidFill>
                  <a:srgbClr val="3D85C6"/>
                </a:solidFill>
                <a:ea typeface="Arial" charset="0"/>
                <a:cs typeface="Arial" charset="0"/>
              </a:rPr>
              <a:t>SOM VZW (Woonwijzer Meetjesland) &amp; Energent</a:t>
            </a:r>
            <a:endParaRPr lang="nl-NL" b="1" i="1" dirty="0">
              <a:solidFill>
                <a:srgbClr val="3D85C6"/>
              </a:solidFill>
              <a:ea typeface="Arial" charset="0"/>
              <a:cs typeface="Arial" charset="0"/>
            </a:endParaRPr>
          </a:p>
          <a:p>
            <a:pPr marL="0" indent="0">
              <a:buNone/>
            </a:pPr>
            <a:endParaRPr lang="nl-NL" sz="1600" dirty="0">
              <a:ea typeface="Arial" charset="0"/>
              <a:cs typeface="Arial" charset="0"/>
            </a:endParaRPr>
          </a:p>
          <a:p>
            <a:pPr marL="0" indent="0">
              <a:buNone/>
            </a:pPr>
            <a:endParaRPr lang="nl-NL" sz="3200" dirty="0">
              <a:ea typeface="Arial" charset="0"/>
              <a:cs typeface="Arial" charset="0"/>
            </a:endParaRPr>
          </a:p>
          <a:p>
            <a:pPr marL="0" indent="0">
              <a:buNone/>
            </a:pPr>
            <a:endParaRPr lang="nl-NL" b="1" dirty="0">
              <a:solidFill>
                <a:srgbClr val="3D85C6"/>
              </a:solidFill>
              <a:ea typeface="Arial" charset="0"/>
              <a:cs typeface="Arial" charset="0"/>
            </a:endParaRPr>
          </a:p>
          <a:p>
            <a:pPr marL="0" indent="0">
              <a:buNone/>
            </a:pPr>
            <a:endParaRPr lang="nl-NL" sz="1500" dirty="0">
              <a:ea typeface="Arial" charset="0"/>
              <a:cs typeface="Arial" charset="0"/>
            </a:endParaRPr>
          </a:p>
          <a:p>
            <a:pPr marL="0" indent="0">
              <a:buNone/>
            </a:pPr>
            <a:endParaRPr lang="nl-NL" sz="2800" dirty="0">
              <a:ea typeface="Arial" charset="0"/>
              <a:cs typeface="Arial" charset="0"/>
            </a:endParaRPr>
          </a:p>
          <a:p>
            <a:endParaRPr lang="nl-BE" dirty="0"/>
          </a:p>
        </p:txBody>
      </p:sp>
      <p:pic>
        <p:nvPicPr>
          <p:cNvPr id="5" name="Afbeelding 4">
            <a:extLst>
              <a:ext uri="{FF2B5EF4-FFF2-40B4-BE49-F238E27FC236}">
                <a16:creationId xmlns:a16="http://schemas.microsoft.com/office/drawing/2014/main" id="{AE0B29E3-29D4-4267-9E6F-7569A91A02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149139"/>
            <a:ext cx="975503" cy="1017013"/>
          </a:xfrm>
          <a:prstGeom prst="rect">
            <a:avLst/>
          </a:prstGeom>
        </p:spPr>
      </p:pic>
      <p:pic>
        <p:nvPicPr>
          <p:cNvPr id="7" name="Afbeelding 6">
            <a:extLst>
              <a:ext uri="{FF2B5EF4-FFF2-40B4-BE49-F238E27FC236}">
                <a16:creationId xmlns:a16="http://schemas.microsoft.com/office/drawing/2014/main" id="{9610DE00-F878-4E80-9BAB-2BFB37D397D6}"/>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8396238" y="3608340"/>
            <a:ext cx="1619484" cy="1619484"/>
          </a:xfrm>
          <a:prstGeom prst="rect">
            <a:avLst/>
          </a:prstGeom>
        </p:spPr>
      </p:pic>
      <p:pic>
        <p:nvPicPr>
          <p:cNvPr id="9" name="Afbeelding 8">
            <a:extLst>
              <a:ext uri="{FF2B5EF4-FFF2-40B4-BE49-F238E27FC236}">
                <a16:creationId xmlns:a16="http://schemas.microsoft.com/office/drawing/2014/main" id="{3BC6B36C-EE97-44AF-8FDE-971E0A79EAA5}"/>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6688667" y="2593992"/>
            <a:ext cx="1808351" cy="701925"/>
          </a:xfrm>
          <a:prstGeom prst="rect">
            <a:avLst/>
          </a:prstGeom>
        </p:spPr>
      </p:pic>
      <p:pic>
        <p:nvPicPr>
          <p:cNvPr id="4" name="Afbeelding 3">
            <a:extLst>
              <a:ext uri="{FF2B5EF4-FFF2-40B4-BE49-F238E27FC236}">
                <a16:creationId xmlns:a16="http://schemas.microsoft.com/office/drawing/2014/main" id="{7C4E7553-A654-40D3-BA58-C3521FCDB622}"/>
              </a:ext>
            </a:extLst>
          </p:cNvPr>
          <p:cNvPicPr>
            <a:picLocks noChangeAspect="1"/>
          </p:cNvPicPr>
          <p:nvPr/>
        </p:nvPicPr>
        <p:blipFill>
          <a:blip r:embed="rId6"/>
          <a:stretch>
            <a:fillRect/>
          </a:stretch>
        </p:blipFill>
        <p:spPr>
          <a:xfrm>
            <a:off x="9310638" y="5700300"/>
            <a:ext cx="1668899" cy="876063"/>
          </a:xfrm>
          <a:prstGeom prst="rect">
            <a:avLst/>
          </a:prstGeom>
        </p:spPr>
      </p:pic>
    </p:spTree>
    <p:extLst>
      <p:ext uri="{BB962C8B-B14F-4D97-AF65-F5344CB8AC3E}">
        <p14:creationId xmlns:p14="http://schemas.microsoft.com/office/powerpoint/2010/main" val="652670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6BC3BEDA-2031-41C8-ADBF-99F82F2FD7AE}"/>
              </a:ext>
            </a:extLst>
          </p:cNvPr>
          <p:cNvPicPr>
            <a:picLocks noChangeAspect="1"/>
          </p:cNvPicPr>
          <p:nvPr/>
        </p:nvPicPr>
        <p:blipFill>
          <a:blip r:embed="rId2"/>
          <a:stretch>
            <a:fillRect/>
          </a:stretch>
        </p:blipFill>
        <p:spPr>
          <a:xfrm>
            <a:off x="5587618" y="3589867"/>
            <a:ext cx="5687448" cy="2517056"/>
          </a:xfrm>
          <a:prstGeom prst="rect">
            <a:avLst/>
          </a:prstGeom>
        </p:spPr>
      </p:pic>
      <p:sp>
        <p:nvSpPr>
          <p:cNvPr id="2" name="Titel 1">
            <a:extLst>
              <a:ext uri="{FF2B5EF4-FFF2-40B4-BE49-F238E27FC236}">
                <a16:creationId xmlns:a16="http://schemas.microsoft.com/office/drawing/2014/main" id="{377DD615-586A-48DB-918E-37DDEAE60A73}"/>
              </a:ext>
            </a:extLst>
          </p:cNvPr>
          <p:cNvSpPr>
            <a:spLocks noGrp="1"/>
          </p:cNvSpPr>
          <p:nvPr>
            <p:ph type="title"/>
          </p:nvPr>
        </p:nvSpPr>
        <p:spPr/>
        <p:txBody>
          <a:bodyPr>
            <a:normAutofit/>
          </a:bodyPr>
          <a:lstStyle/>
          <a:p>
            <a:r>
              <a:rPr lang="nl-NL" dirty="0"/>
              <a:t>Werkingsgebied groepsaankoop</a:t>
            </a:r>
            <a:endParaRPr lang="nl-BE" dirty="0"/>
          </a:p>
        </p:txBody>
      </p:sp>
      <p:sp>
        <p:nvSpPr>
          <p:cNvPr id="3" name="Tijdelijke aanduiding voor inhoud 2">
            <a:extLst>
              <a:ext uri="{FF2B5EF4-FFF2-40B4-BE49-F238E27FC236}">
                <a16:creationId xmlns:a16="http://schemas.microsoft.com/office/drawing/2014/main" id="{0EB07664-E5EF-4B96-93B3-BA131A53879A}"/>
              </a:ext>
            </a:extLst>
          </p:cNvPr>
          <p:cNvSpPr>
            <a:spLocks noGrp="1"/>
          </p:cNvSpPr>
          <p:nvPr>
            <p:ph idx="1"/>
          </p:nvPr>
        </p:nvSpPr>
        <p:spPr>
          <a:xfrm>
            <a:off x="838200" y="1412112"/>
            <a:ext cx="11049000" cy="5445888"/>
          </a:xfrm>
        </p:spPr>
        <p:txBody>
          <a:bodyPr/>
          <a:lstStyle/>
          <a:p>
            <a:r>
              <a:rPr lang="nl-NL" dirty="0"/>
              <a:t> Alle 10 gemeenten van het </a:t>
            </a:r>
            <a:r>
              <a:rPr lang="nl-NL" b="1" dirty="0">
                <a:solidFill>
                  <a:srgbClr val="3D85C6"/>
                </a:solidFill>
              </a:rPr>
              <a:t>Meetjesland</a:t>
            </a:r>
            <a:r>
              <a:rPr lang="nl-NL" dirty="0"/>
              <a:t> &amp; </a:t>
            </a:r>
          </a:p>
          <a:p>
            <a:pPr marL="0" indent="0">
              <a:buNone/>
            </a:pPr>
            <a:r>
              <a:rPr lang="nl-NL" sz="2800" dirty="0"/>
              <a:t>    9 gemeenten in </a:t>
            </a:r>
            <a:r>
              <a:rPr lang="nl-NL" sz="2800" b="1" dirty="0">
                <a:solidFill>
                  <a:srgbClr val="3D85C6"/>
                </a:solidFill>
              </a:rPr>
              <a:t>Leie-Schelde-Oostrand</a:t>
            </a:r>
          </a:p>
          <a:p>
            <a:pPr marL="0" indent="0">
              <a:buNone/>
            </a:pPr>
            <a:endParaRPr lang="nl-NL" sz="1400" dirty="0"/>
          </a:p>
          <a:p>
            <a:r>
              <a:rPr lang="nl-NL" sz="2800" dirty="0"/>
              <a:t> 2</a:t>
            </a:r>
            <a:r>
              <a:rPr lang="nl-NL" sz="2800" baseline="30000" dirty="0"/>
              <a:t>de </a:t>
            </a:r>
            <a:r>
              <a:rPr lang="nl-NL" sz="2800" dirty="0"/>
              <a:t>groepsactie (na succesvolle spouwmuurisolatie)</a:t>
            </a:r>
          </a:p>
          <a:p>
            <a:pPr lvl="1"/>
            <a:endParaRPr lang="nl-NL" sz="400" dirty="0"/>
          </a:p>
          <a:p>
            <a:pPr marL="0" indent="0">
              <a:buNone/>
            </a:pPr>
            <a:endParaRPr lang="nl-BE" dirty="0"/>
          </a:p>
        </p:txBody>
      </p:sp>
      <p:pic>
        <p:nvPicPr>
          <p:cNvPr id="6" name="Afbeelding 5">
            <a:extLst>
              <a:ext uri="{FF2B5EF4-FFF2-40B4-BE49-F238E27FC236}">
                <a16:creationId xmlns:a16="http://schemas.microsoft.com/office/drawing/2014/main" id="{7A7E03BE-8763-4345-A181-BE2F4B00A0A5}"/>
              </a:ext>
            </a:extLst>
          </p:cNvPr>
          <p:cNvPicPr>
            <a:picLocks noChangeAspect="1"/>
          </p:cNvPicPr>
          <p:nvPr/>
        </p:nvPicPr>
        <p:blipFill>
          <a:blip r:embed="rId3"/>
          <a:stretch>
            <a:fillRect/>
          </a:stretch>
        </p:blipFill>
        <p:spPr>
          <a:xfrm>
            <a:off x="304800" y="3141952"/>
            <a:ext cx="5443686" cy="3294352"/>
          </a:xfrm>
          <a:prstGeom prst="rect">
            <a:avLst/>
          </a:prstGeom>
        </p:spPr>
      </p:pic>
      <p:sp>
        <p:nvSpPr>
          <p:cNvPr id="8" name="Rechthoek 7">
            <a:extLst>
              <a:ext uri="{FF2B5EF4-FFF2-40B4-BE49-F238E27FC236}">
                <a16:creationId xmlns:a16="http://schemas.microsoft.com/office/drawing/2014/main" id="{24C77030-3A10-4E4C-80E6-44D1CB301EB5}"/>
              </a:ext>
            </a:extLst>
          </p:cNvPr>
          <p:cNvSpPr/>
          <p:nvPr/>
        </p:nvSpPr>
        <p:spPr>
          <a:xfrm rot="1322391">
            <a:off x="9910698" y="558651"/>
            <a:ext cx="2005677" cy="892552"/>
          </a:xfrm>
          <a:prstGeom prst="rect">
            <a:avLst/>
          </a:prstGeom>
          <a:noFill/>
          <a:ln>
            <a:solidFill>
              <a:schemeClr val="tx1"/>
            </a:solidFill>
            <a:prstDash val="dash"/>
          </a:ln>
        </p:spPr>
        <p:txBody>
          <a:bodyPr wrap="square" lIns="91440" tIns="45720" rIns="91440" bIns="45720">
            <a:spAutoFit/>
          </a:bodyPr>
          <a:lstStyle/>
          <a:p>
            <a:pPr algn="ctr"/>
            <a:r>
              <a:rPr lang="nl-NL" sz="2600" b="1" cap="none" spc="0" dirty="0">
                <a:ln w="0">
                  <a:noFill/>
                </a:ln>
                <a:solidFill>
                  <a:srgbClr val="002060"/>
                </a:solidFill>
                <a:effectLst>
                  <a:outerShdw blurRad="38100" dist="19050" dir="2700000" algn="tl" rotWithShape="0">
                    <a:schemeClr val="dk1">
                      <a:alpha val="40000"/>
                    </a:schemeClr>
                  </a:outerShdw>
                </a:effectLst>
                <a:latin typeface="Nunito" pitchFamily="2" charset="0"/>
              </a:rPr>
              <a:t>19 </a:t>
            </a:r>
          </a:p>
          <a:p>
            <a:pPr algn="ctr"/>
            <a:r>
              <a:rPr lang="nl-NL" sz="2600" b="1" cap="none" spc="0" dirty="0">
                <a:ln w="0">
                  <a:noFill/>
                </a:ln>
                <a:solidFill>
                  <a:srgbClr val="002060"/>
                </a:solidFill>
                <a:effectLst>
                  <a:outerShdw blurRad="38100" dist="19050" dir="2700000" algn="tl" rotWithShape="0">
                    <a:schemeClr val="dk1">
                      <a:alpha val="40000"/>
                    </a:schemeClr>
                  </a:outerShdw>
                </a:effectLst>
                <a:latin typeface="Nunito" pitchFamily="2" charset="0"/>
              </a:rPr>
              <a:t>gemeenten!</a:t>
            </a:r>
          </a:p>
        </p:txBody>
      </p:sp>
    </p:spTree>
    <p:extLst>
      <p:ext uri="{BB962C8B-B14F-4D97-AF65-F5344CB8AC3E}">
        <p14:creationId xmlns:p14="http://schemas.microsoft.com/office/powerpoint/2010/main" val="3882570533"/>
      </p:ext>
    </p:extLst>
  </p:cSld>
  <p:clrMapOvr>
    <a:masterClrMapping/>
  </p:clrMapOvr>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angepast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angepast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45523</TotalTime>
  <Words>1697</Words>
  <Application>Microsoft Office PowerPoint</Application>
  <PresentationFormat>Breedbeeld</PresentationFormat>
  <Paragraphs>357</Paragraphs>
  <Slides>38</Slides>
  <Notes>28</Notes>
  <HiddenSlides>0</HiddenSlides>
  <MMClips>0</MMClips>
  <ScaleCrop>false</ScaleCrop>
  <HeadingPairs>
    <vt:vector size="6" baseType="variant">
      <vt:variant>
        <vt:lpstr>Gebruikte lettertypen</vt:lpstr>
      </vt:variant>
      <vt:variant>
        <vt:i4>8</vt:i4>
      </vt:variant>
      <vt:variant>
        <vt:lpstr>Thema</vt:lpstr>
      </vt:variant>
      <vt:variant>
        <vt:i4>2</vt:i4>
      </vt:variant>
      <vt:variant>
        <vt:lpstr>Diatitels</vt:lpstr>
      </vt:variant>
      <vt:variant>
        <vt:i4>38</vt:i4>
      </vt:variant>
    </vt:vector>
  </HeadingPairs>
  <TitlesOfParts>
    <vt:vector size="48" baseType="lpstr">
      <vt:lpstr>Andale Mono</vt:lpstr>
      <vt:lpstr>Arial</vt:lpstr>
      <vt:lpstr>Beirut</vt:lpstr>
      <vt:lpstr>Calibri</vt:lpstr>
      <vt:lpstr>Nunito</vt:lpstr>
      <vt:lpstr>Rockwell</vt:lpstr>
      <vt:lpstr>Times New Roman</vt:lpstr>
      <vt:lpstr>Wingdings</vt:lpstr>
      <vt:lpstr>Office-thema</vt:lpstr>
      <vt:lpstr>1_Office-thema</vt:lpstr>
      <vt:lpstr>                                                                            Het infomoment  begint binnen enkele minuten (nog even geduld)  </vt:lpstr>
      <vt:lpstr>PowerPoint-presentatie</vt:lpstr>
      <vt:lpstr>Spelregels digitaal infomoment</vt:lpstr>
      <vt:lpstr>Programma</vt:lpstr>
      <vt:lpstr>Wie zijn we</vt:lpstr>
      <vt:lpstr>Initiatiefnemer Veneco</vt:lpstr>
      <vt:lpstr>Gemeentelijk Energieloket</vt:lpstr>
      <vt:lpstr>Partners Groepsaankoop</vt:lpstr>
      <vt:lpstr>Werkingsgebied groepsaankoop</vt:lpstr>
      <vt:lpstr>Tijdslijn</vt:lpstr>
      <vt:lpstr>Wat is glasvervanging</vt:lpstr>
      <vt:lpstr>Wat is glasvervanging</vt:lpstr>
      <vt:lpstr>Types hoogrendementsglas</vt:lpstr>
      <vt:lpstr>Extra’s</vt:lpstr>
      <vt:lpstr>Waarom glasvervanging</vt:lpstr>
      <vt:lpstr>Comfort</vt:lpstr>
      <vt:lpstr>Comfort</vt:lpstr>
      <vt:lpstr>Ecologisch</vt:lpstr>
      <vt:lpstr>Wetgevend kader (breder)</vt:lpstr>
      <vt:lpstr>Energielabel woning (EPC)</vt:lpstr>
      <vt:lpstr>Economisch</vt:lpstr>
      <vt:lpstr>Economisch</vt:lpstr>
      <vt:lpstr>Wanneer géén glasvervanging</vt:lpstr>
      <vt:lpstr>Méér dan een groepsaankoop</vt:lpstr>
      <vt:lpstr>Méér dan een groepsaankoop</vt:lpstr>
      <vt:lpstr>Partner-aannemers</vt:lpstr>
      <vt:lpstr>Partner-aannemers (uit jouw regio)</vt:lpstr>
      <vt:lpstr>Begeleiding door Energent</vt:lpstr>
      <vt:lpstr>Financiering Energent</vt:lpstr>
      <vt:lpstr> Jouw traject</vt:lpstr>
      <vt:lpstr>Stap 1: Aanmelding</vt:lpstr>
      <vt:lpstr>Stap 2: Gratis expertise</vt:lpstr>
      <vt:lpstr>Stap 3: Begeleiding Energent </vt:lpstr>
      <vt:lpstr>Premies</vt:lpstr>
      <vt:lpstr>Stap 4: Uitvoering </vt:lpstr>
      <vt:lpstr>Stap 5: Energie-advies aan huis </vt:lpstr>
      <vt:lpstr>           Vragen   www.veneco.be/glas glas@energent.be 0492 41 03 83</vt:lpstr>
      <vt:lpstr>Bedankt…  en wordt vervolgd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Wijkwerf EnerGent</dc:title>
  <dc:creator>Jeroen Baets</dc:creator>
  <cp:lastModifiedBy>anvan</cp:lastModifiedBy>
  <cp:revision>428</cp:revision>
  <dcterms:created xsi:type="dcterms:W3CDTF">2016-11-17T13:47:13Z</dcterms:created>
  <dcterms:modified xsi:type="dcterms:W3CDTF">2021-10-28T13:39:55Z</dcterms:modified>
</cp:coreProperties>
</file>