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0"/>
  </p:notesMasterIdLst>
  <p:handoutMasterIdLst>
    <p:handoutMasterId r:id="rId31"/>
  </p:handoutMasterIdLst>
  <p:sldIdLst>
    <p:sldId id="256" r:id="rId5"/>
    <p:sldId id="260" r:id="rId6"/>
    <p:sldId id="261" r:id="rId7"/>
    <p:sldId id="263" r:id="rId8"/>
    <p:sldId id="264" r:id="rId9"/>
    <p:sldId id="265" r:id="rId10"/>
    <p:sldId id="267" r:id="rId11"/>
    <p:sldId id="268" r:id="rId12"/>
    <p:sldId id="269" r:id="rId13"/>
    <p:sldId id="270" r:id="rId14"/>
    <p:sldId id="282" r:id="rId15"/>
    <p:sldId id="278" r:id="rId16"/>
    <p:sldId id="280" r:id="rId17"/>
    <p:sldId id="279" r:id="rId18"/>
    <p:sldId id="284" r:id="rId19"/>
    <p:sldId id="283" r:id="rId20"/>
    <p:sldId id="271" r:id="rId21"/>
    <p:sldId id="272" r:id="rId22"/>
    <p:sldId id="273" r:id="rId23"/>
    <p:sldId id="274" r:id="rId24"/>
    <p:sldId id="276" r:id="rId25"/>
    <p:sldId id="277" r:id="rId26"/>
    <p:sldId id="285" r:id="rId27"/>
    <p:sldId id="281" r:id="rId28"/>
    <p:sldId id="259" r:id="rId29"/>
  </p:sldIdLst>
  <p:sldSz cx="12192000" cy="6858000"/>
  <p:notesSz cx="6669088" cy="9926638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4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624" y="7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935E45-8568-4BE4-9ABC-7599DDEE0637}" type="datetimeFigureOut">
              <a:rPr lang="en-US" smtClean="0"/>
              <a:t>3/21/2023</a:t>
            </a:fld>
            <a:endParaRPr lang="en-US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3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A908AC-5EB9-4C15-B6DA-58E9508B04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1441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5819FA-3E9F-469F-9571-DCC14678804B}" type="datetimeFigureOut">
              <a:rPr lang="en-US" smtClean="0"/>
              <a:t>3/21/2023</a:t>
            </a:fld>
            <a:endParaRPr lang="en-US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BFD8BC-9185-4CCB-A60D-E45DB654E1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3053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F7B48C-7E83-4D91-9724-82A1A8AFB1AF}" type="slidenum">
              <a:rPr lang="el-GR" smtClean="0"/>
              <a:t>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284891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194DF890-D0ED-559F-C4D2-34379DDAA2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Υπότιτλος 2">
            <a:extLst>
              <a:ext uri="{FF2B5EF4-FFF2-40B4-BE49-F238E27FC236}">
                <a16:creationId xmlns:a16="http://schemas.microsoft.com/office/drawing/2014/main" xmlns="" id="{9293054C-28B0-2FD7-DDF8-FC6FFC05A9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xmlns="" id="{95422691-DC92-A7FB-9365-6DCB00EC14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C84E1-2D24-4A87-8878-7D6FE4EF2316}" type="datetimeFigureOut">
              <a:rPr lang="el-GR" smtClean="0"/>
              <a:t>21/3/2023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xmlns="" id="{5763F5AD-7DB2-8EF2-31B4-CEBE9527A6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xmlns="" id="{AC9C87BB-44D5-8062-93F6-DE0BDDBB9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A771F-0FE0-4102-9765-0A212945052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519793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04DB12BA-C571-AF16-71BC-B8E6506BA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ατακόρυφου κειμένου 2">
            <a:extLst>
              <a:ext uri="{FF2B5EF4-FFF2-40B4-BE49-F238E27FC236}">
                <a16:creationId xmlns:a16="http://schemas.microsoft.com/office/drawing/2014/main" xmlns="" id="{9FE8B7E3-5530-8A86-447C-D84DDF17CF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xmlns="" id="{F5168490-CAA6-56A5-C16F-69E6F229CC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C84E1-2D24-4A87-8878-7D6FE4EF2316}" type="datetimeFigureOut">
              <a:rPr lang="el-GR" smtClean="0"/>
              <a:t>21/3/2023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xmlns="" id="{C764E4E0-34C2-75DF-D63D-1112973773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xmlns="" id="{F26A0B35-04C9-56C1-10F4-86500C9F8F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A771F-0FE0-4102-9765-0A212945052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92948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>
            <a:extLst>
              <a:ext uri="{FF2B5EF4-FFF2-40B4-BE49-F238E27FC236}">
                <a16:creationId xmlns:a16="http://schemas.microsoft.com/office/drawing/2014/main" xmlns="" id="{C9CAD473-0F60-873F-DDB0-A33FBB403D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ατακόρυφου κειμένου 2">
            <a:extLst>
              <a:ext uri="{FF2B5EF4-FFF2-40B4-BE49-F238E27FC236}">
                <a16:creationId xmlns:a16="http://schemas.microsoft.com/office/drawing/2014/main" xmlns="" id="{2998F023-2B14-F191-9F97-C8530E66A4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xmlns="" id="{72B4FC8C-E0C5-830E-3ABD-BF377F0B38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C84E1-2D24-4A87-8878-7D6FE4EF2316}" type="datetimeFigureOut">
              <a:rPr lang="el-GR" smtClean="0"/>
              <a:t>21/3/2023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xmlns="" id="{21BD51E3-7536-C10B-C636-08ED6840F4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xmlns="" id="{223095EC-F931-0C97-AEB5-8EE5329BAD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A771F-0FE0-4102-9765-0A212945052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582592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5287A88C-71DA-C713-B262-AF848D4297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xmlns="" id="{30E8A0E4-47C6-C5B2-0A49-678260612F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xmlns="" id="{6B2D0B13-2AC6-B850-A4D0-3FDEC7FEA8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C84E1-2D24-4A87-8878-7D6FE4EF2316}" type="datetimeFigureOut">
              <a:rPr lang="el-GR" smtClean="0"/>
              <a:t>21/3/2023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xmlns="" id="{6F47F3AA-9821-E5CA-EDF6-5DD3ABC6B6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xmlns="" id="{BB17AD43-365B-4053-AF16-73EF403012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A771F-0FE0-4102-9765-0A212945052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70862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A390FD42-7A5B-D6DF-4645-E22C715A6C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xmlns="" id="{923C13B1-4638-C234-800B-BD42C9C1EC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xmlns="" id="{A742DB7F-47DD-8E32-656B-7239E47FEE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C84E1-2D24-4A87-8878-7D6FE4EF2316}" type="datetimeFigureOut">
              <a:rPr lang="el-GR" smtClean="0"/>
              <a:t>21/3/2023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xmlns="" id="{1D8AFB00-85F6-F242-3CBB-7C0D852F91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xmlns="" id="{FEAAD724-6F75-17F2-6E10-4D9B20DDF7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A771F-0FE0-4102-9765-0A212945052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350295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BE9A3EF7-AF2F-4EFC-8CCB-339588051F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xmlns="" id="{0FFE63E5-1A13-1625-1850-C3B8DB71B3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xmlns="" id="{8076E74B-4C66-1090-3D43-873E7A484D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5" name="Θέση ημερομηνίας 4">
            <a:extLst>
              <a:ext uri="{FF2B5EF4-FFF2-40B4-BE49-F238E27FC236}">
                <a16:creationId xmlns:a16="http://schemas.microsoft.com/office/drawing/2014/main" xmlns="" id="{302B9678-F9D3-002C-6EA8-B6424830A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C84E1-2D24-4A87-8878-7D6FE4EF2316}" type="datetimeFigureOut">
              <a:rPr lang="el-GR" smtClean="0"/>
              <a:t>21/3/2023</a:t>
            </a:fld>
            <a:endParaRPr lang="el-GR"/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xmlns="" id="{2A0D7C97-A161-4783-5579-C9C140AB1E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xmlns="" id="{EAA040FC-E72B-C0A4-6C42-E5B38C49CE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A771F-0FE0-4102-9765-0A212945052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59748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7022D2D0-5053-85DF-C9E1-3F6EDA250F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xmlns="" id="{5B8775C3-CD87-5E72-4891-D8CDDDD8E2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xmlns="" id="{5EF9ADA8-5518-B2D4-9652-748C6BFAB9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5" name="Θέση κειμένου 4">
            <a:extLst>
              <a:ext uri="{FF2B5EF4-FFF2-40B4-BE49-F238E27FC236}">
                <a16:creationId xmlns:a16="http://schemas.microsoft.com/office/drawing/2014/main" xmlns="" id="{7AD596B0-037A-AF28-5F2A-CC67F1CE2C5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6" name="Θέση περιεχομένου 5">
            <a:extLst>
              <a:ext uri="{FF2B5EF4-FFF2-40B4-BE49-F238E27FC236}">
                <a16:creationId xmlns:a16="http://schemas.microsoft.com/office/drawing/2014/main" xmlns="" id="{519F607F-34EA-C85B-B64B-BC691AD747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7" name="Θέση ημερομηνίας 6">
            <a:extLst>
              <a:ext uri="{FF2B5EF4-FFF2-40B4-BE49-F238E27FC236}">
                <a16:creationId xmlns:a16="http://schemas.microsoft.com/office/drawing/2014/main" xmlns="" id="{FB390283-3701-11CE-56B5-34C3908D31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C84E1-2D24-4A87-8878-7D6FE4EF2316}" type="datetimeFigureOut">
              <a:rPr lang="el-GR" smtClean="0"/>
              <a:t>21/3/2023</a:t>
            </a:fld>
            <a:endParaRPr lang="el-GR"/>
          </a:p>
        </p:txBody>
      </p:sp>
      <p:sp>
        <p:nvSpPr>
          <p:cNvPr id="8" name="Θέση υποσέλιδου 7">
            <a:extLst>
              <a:ext uri="{FF2B5EF4-FFF2-40B4-BE49-F238E27FC236}">
                <a16:creationId xmlns:a16="http://schemas.microsoft.com/office/drawing/2014/main" xmlns="" id="{66C375CA-3D5D-FB9B-B9DE-3239506094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Θέση αριθμού διαφάνειας 8">
            <a:extLst>
              <a:ext uri="{FF2B5EF4-FFF2-40B4-BE49-F238E27FC236}">
                <a16:creationId xmlns:a16="http://schemas.microsoft.com/office/drawing/2014/main" xmlns="" id="{69CA79B4-1D11-39AD-2D07-A3D6715E9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A771F-0FE0-4102-9765-0A212945052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61503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7FB27881-7C32-6606-C98C-348DF540DA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ημερομηνίας 2">
            <a:extLst>
              <a:ext uri="{FF2B5EF4-FFF2-40B4-BE49-F238E27FC236}">
                <a16:creationId xmlns:a16="http://schemas.microsoft.com/office/drawing/2014/main" xmlns="" id="{5364242B-620D-CFB6-3DEC-2F1451E089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C84E1-2D24-4A87-8878-7D6FE4EF2316}" type="datetimeFigureOut">
              <a:rPr lang="el-GR" smtClean="0"/>
              <a:t>21/3/2023</a:t>
            </a:fld>
            <a:endParaRPr lang="el-GR"/>
          </a:p>
        </p:txBody>
      </p:sp>
      <p:sp>
        <p:nvSpPr>
          <p:cNvPr id="4" name="Θέση υποσέλιδου 3">
            <a:extLst>
              <a:ext uri="{FF2B5EF4-FFF2-40B4-BE49-F238E27FC236}">
                <a16:creationId xmlns:a16="http://schemas.microsoft.com/office/drawing/2014/main" xmlns="" id="{3BD50A65-D97D-39CB-9CF1-0286D70F69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Θέση αριθμού διαφάνειας 4">
            <a:extLst>
              <a:ext uri="{FF2B5EF4-FFF2-40B4-BE49-F238E27FC236}">
                <a16:creationId xmlns:a16="http://schemas.microsoft.com/office/drawing/2014/main" xmlns="" id="{2270F1F6-DBA5-9C4F-DCF9-831FC8F484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A771F-0FE0-4102-9765-0A212945052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28489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>
            <a:extLst>
              <a:ext uri="{FF2B5EF4-FFF2-40B4-BE49-F238E27FC236}">
                <a16:creationId xmlns:a16="http://schemas.microsoft.com/office/drawing/2014/main" xmlns="" id="{7807D225-E869-6F35-AF9A-DDD52EC601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C84E1-2D24-4A87-8878-7D6FE4EF2316}" type="datetimeFigureOut">
              <a:rPr lang="el-GR" smtClean="0"/>
              <a:t>21/3/2023</a:t>
            </a:fld>
            <a:endParaRPr lang="el-GR"/>
          </a:p>
        </p:txBody>
      </p:sp>
      <p:sp>
        <p:nvSpPr>
          <p:cNvPr id="3" name="Θέση υποσέλιδου 2">
            <a:extLst>
              <a:ext uri="{FF2B5EF4-FFF2-40B4-BE49-F238E27FC236}">
                <a16:creationId xmlns:a16="http://schemas.microsoft.com/office/drawing/2014/main" xmlns="" id="{A948E6F4-F155-1062-F756-54C9CC625D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xmlns="" id="{D663179C-6D12-3F17-A815-03789F8BC5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A771F-0FE0-4102-9765-0A212945052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18854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EB73A654-6875-9A64-0A93-E6D6F82C89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xmlns="" id="{F5C581D8-D16E-1BC4-4089-6F66CEE95A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κειμένου 3">
            <a:extLst>
              <a:ext uri="{FF2B5EF4-FFF2-40B4-BE49-F238E27FC236}">
                <a16:creationId xmlns:a16="http://schemas.microsoft.com/office/drawing/2014/main" xmlns="" id="{B735D13F-BF50-BEEE-0181-19ACEA1491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Θέση ημερομηνίας 4">
            <a:extLst>
              <a:ext uri="{FF2B5EF4-FFF2-40B4-BE49-F238E27FC236}">
                <a16:creationId xmlns:a16="http://schemas.microsoft.com/office/drawing/2014/main" xmlns="" id="{90EE6D36-F9DF-7614-8694-36E6DB167F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C84E1-2D24-4A87-8878-7D6FE4EF2316}" type="datetimeFigureOut">
              <a:rPr lang="el-GR" smtClean="0"/>
              <a:t>21/3/2023</a:t>
            </a:fld>
            <a:endParaRPr lang="el-GR"/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xmlns="" id="{C87783B7-D773-AFEE-2C83-FC9874CA5E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xmlns="" id="{78EC5E20-A1E4-3C88-4D2A-2401E76C61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A771F-0FE0-4102-9765-0A212945052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39764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xmlns="" id="{EE57E62E-2D51-595D-E97A-94D2D73575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εικόνας 2">
            <a:extLst>
              <a:ext uri="{FF2B5EF4-FFF2-40B4-BE49-F238E27FC236}">
                <a16:creationId xmlns:a16="http://schemas.microsoft.com/office/drawing/2014/main" xmlns="" id="{93B2FF8A-DBC0-876D-7F4C-82F3B5A3813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Θέση κειμένου 3">
            <a:extLst>
              <a:ext uri="{FF2B5EF4-FFF2-40B4-BE49-F238E27FC236}">
                <a16:creationId xmlns:a16="http://schemas.microsoft.com/office/drawing/2014/main" xmlns="" id="{179B2699-2910-97BB-F014-ECF7FDEB64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Θέση ημερομηνίας 4">
            <a:extLst>
              <a:ext uri="{FF2B5EF4-FFF2-40B4-BE49-F238E27FC236}">
                <a16:creationId xmlns:a16="http://schemas.microsoft.com/office/drawing/2014/main" xmlns="" id="{5F9F6953-B9C7-920C-53E7-B3E4388D4E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C84E1-2D24-4A87-8878-7D6FE4EF2316}" type="datetimeFigureOut">
              <a:rPr lang="el-GR" smtClean="0"/>
              <a:t>21/3/2023</a:t>
            </a:fld>
            <a:endParaRPr lang="el-GR"/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xmlns="" id="{B5994EC1-279D-9ECF-5508-398B307BF8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xmlns="" id="{691D6A1D-6D6F-36C3-F974-82E136263D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A771F-0FE0-4102-9765-0A212945052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07678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>
            <a:extLst>
              <a:ext uri="{FF2B5EF4-FFF2-40B4-BE49-F238E27FC236}">
                <a16:creationId xmlns:a16="http://schemas.microsoft.com/office/drawing/2014/main" xmlns="" id="{2A7E785D-891B-B6FA-0840-51FECB4760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xmlns="" id="{5D9ED5DD-F83B-D6AF-00CA-1B07F0CAD2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xmlns="" id="{81A18639-FCAE-0E40-82F9-73E7EC63B47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6C84E1-2D24-4A87-8878-7D6FE4EF2316}" type="datetimeFigureOut">
              <a:rPr lang="el-GR" smtClean="0"/>
              <a:t>21/3/2023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xmlns="" id="{C6E1BB9C-111F-4386-1EC3-1544095B70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xmlns="" id="{DA453A0D-58A1-8DC7-40A1-84A77B0F87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BA771F-0FE0-4102-9765-0A212945052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50483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 3">
            <a:extLst>
              <a:ext uri="{FF2B5EF4-FFF2-40B4-BE49-F238E27FC236}">
                <a16:creationId xmlns:a16="http://schemas.microsoft.com/office/drawing/2014/main" xmlns="" id="{EC888D96-EC9C-B6DD-FEC7-6A1402687B4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8847145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 3"/>
          <p:cNvSpPr/>
          <p:nvPr/>
        </p:nvSpPr>
        <p:spPr>
          <a:xfrm>
            <a:off x="0" y="0"/>
            <a:ext cx="12192000" cy="1051560"/>
          </a:xfrm>
          <a:prstGeom prst="rect">
            <a:avLst/>
          </a:prstGeom>
          <a:solidFill>
            <a:srgbClr val="5C6A9E"/>
          </a:solidFill>
          <a:ln w="12700" cap="flat" cmpd="sng">
            <a:solidFill>
              <a:srgbClr val="26397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 lang="el-GR" sz="964">
              <a:latin typeface="Calibri" panose="020F0502020204030204" pitchFamily="34" charset="0"/>
              <a:ea typeface="Calibri"/>
              <a:cs typeface="Calibri" panose="020F0502020204030204" pitchFamily="34" charset="0"/>
            </a:endParaRPr>
          </a:p>
        </p:txBody>
      </p:sp>
      <p:pic>
        <p:nvPicPr>
          <p:cNvPr id="15" name="Εικόνα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360" y="111109"/>
            <a:ext cx="871270" cy="869210"/>
          </a:xfrm>
          <a:prstGeom prst="rect">
            <a:avLst/>
          </a:prstGeom>
        </p:spPr>
      </p:pic>
      <p:sp>
        <p:nvSpPr>
          <p:cNvPr id="6" name="Ορθογώνιο 5"/>
          <p:cNvSpPr/>
          <p:nvPr/>
        </p:nvSpPr>
        <p:spPr>
          <a:xfrm>
            <a:off x="1068720" y="233392"/>
            <a:ext cx="1121664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3400" b="1" dirty="0">
                <a:solidFill>
                  <a:schemeClr val="bg1"/>
                </a:solidFill>
                <a:ea typeface="Arial Narrow"/>
                <a:cs typeface="Arial Narrow"/>
                <a:sym typeface="Arial Narrow"/>
              </a:rPr>
              <a:t>Άξονας Β. Αγροτική Παραγωγή &amp; Πράσινη Μετάβαση</a:t>
            </a:r>
          </a:p>
        </p:txBody>
      </p:sp>
      <p:sp>
        <p:nvSpPr>
          <p:cNvPr id="50" name="Google Shape;343;p20"/>
          <p:cNvSpPr/>
          <p:nvPr/>
        </p:nvSpPr>
        <p:spPr>
          <a:xfrm>
            <a:off x="0" y="1196396"/>
            <a:ext cx="12192000" cy="492443"/>
          </a:xfrm>
          <a:prstGeom prst="rect">
            <a:avLst/>
          </a:prstGeom>
          <a:solidFill>
            <a:srgbClr val="F2F2F2"/>
          </a:solidFill>
          <a:ln w="9525" cap="flat" cmpd="sng">
            <a:solidFill>
              <a:srgbClr val="F2F2F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0" rIns="91425" bIns="0" anchor="t" anchorCtr="0">
            <a:spAutoFit/>
          </a:bodyPr>
          <a:lstStyle/>
          <a:p>
            <a:pPr lvl="0"/>
            <a:r>
              <a:rPr lang="el-GR" sz="3200" b="1" dirty="0">
                <a:solidFill>
                  <a:srgbClr val="4B4545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	</a:t>
            </a:r>
            <a:r>
              <a:rPr lang="el-GR" sz="3200" b="1" u="sng" dirty="0">
                <a:solidFill>
                  <a:srgbClr val="4B4545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Ενέργεια</a:t>
            </a:r>
          </a:p>
        </p:txBody>
      </p:sp>
      <p:sp>
        <p:nvSpPr>
          <p:cNvPr id="12" name="Google Shape;308;p19">
            <a:extLst>
              <a:ext uri="{FF2B5EF4-FFF2-40B4-BE49-F238E27FC236}">
                <a16:creationId xmlns:a16="http://schemas.microsoft.com/office/drawing/2014/main" xmlns="" id="{0F69E213-F71B-8C5B-1EE8-02A906A7D2C4}"/>
              </a:ext>
            </a:extLst>
          </p:cNvPr>
          <p:cNvSpPr txBox="1"/>
          <p:nvPr/>
        </p:nvSpPr>
        <p:spPr>
          <a:xfrm>
            <a:off x="314929" y="2058211"/>
            <a:ext cx="11562142" cy="56938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l-GR" sz="28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Ανάπτυξη δικτύων φυσικού αερίου μέσης και χαμηλής </a:t>
            </a:r>
            <a:r>
              <a:rPr lang="el-GR" sz="28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πίεσης Λαμίας</a:t>
            </a:r>
            <a:r>
              <a:rPr lang="el-GR" sz="28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, Χαλκίδας, Λιβαδειάς, Θήβας, Δελφών και Καρπενησίου </a:t>
            </a:r>
            <a:r>
              <a:rPr lang="el-GR" sz="2800" b="1" dirty="0" smtClean="0">
                <a:solidFill>
                  <a:srgbClr val="4B4545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 Narrow"/>
              </a:rPr>
              <a:t>| 40,4 </a:t>
            </a:r>
            <a:r>
              <a:rPr lang="el-GR" sz="2800" b="1" dirty="0">
                <a:solidFill>
                  <a:srgbClr val="4B4545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 Narrow"/>
              </a:rPr>
              <a:t>εκατ. </a:t>
            </a:r>
            <a:r>
              <a:rPr lang="el-GR" sz="2800" b="1" dirty="0" smtClean="0">
                <a:solidFill>
                  <a:srgbClr val="4B4545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 Narrow"/>
              </a:rPr>
              <a:t>€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el-GR" sz="2800" b="1" dirty="0" smtClean="0">
              <a:solidFill>
                <a:srgbClr val="4B4545"/>
              </a:solidFill>
              <a:latin typeface="Calibri" panose="020F0502020204030204" pitchFamily="34" charset="0"/>
              <a:cs typeface="Calibri" panose="020F0502020204030204" pitchFamily="34" charset="0"/>
              <a:sym typeface="Arial Narrow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l-GR" sz="2800" b="1" dirty="0" smtClean="0">
                <a:solidFill>
                  <a:srgbClr val="4B4545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 Narrow"/>
              </a:rPr>
              <a:t>Έργα ΔΕΔΔΗΕ, επέκταση δικτύων  | 49 εκατ. €</a:t>
            </a:r>
            <a:endParaRPr lang="el-GR" sz="2800" b="1" dirty="0">
              <a:solidFill>
                <a:srgbClr val="4B4545"/>
              </a:solidFill>
              <a:latin typeface="Calibri" panose="020F0502020204030204" pitchFamily="34" charset="0"/>
              <a:cs typeface="Calibri" panose="020F0502020204030204" pitchFamily="34" charset="0"/>
              <a:sym typeface="Arial Narrow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el-GR" sz="2800" b="1" dirty="0">
              <a:solidFill>
                <a:srgbClr val="4B4545"/>
              </a:solidFill>
              <a:latin typeface="Calibri" panose="020F0502020204030204" pitchFamily="34" charset="0"/>
              <a:cs typeface="Calibri" panose="020F0502020204030204" pitchFamily="34" charset="0"/>
              <a:sym typeface="Arial Narrow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l-GR" sz="28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Στρατηγικές επενδύσεις στον τομέα της </a:t>
            </a:r>
            <a:r>
              <a:rPr lang="el-GR" sz="28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ενέργειας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el-GR" sz="2800" b="1" dirty="0">
              <a:solidFill>
                <a:srgbClr val="4B4545"/>
              </a:solidFill>
              <a:latin typeface="Calibri" panose="020F0502020204030204" pitchFamily="34" charset="0"/>
              <a:cs typeface="Calibri" panose="020F0502020204030204" pitchFamily="34" charset="0"/>
              <a:sym typeface="Arial Narrow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el-GR" sz="2800" b="1" dirty="0" smtClean="0">
              <a:solidFill>
                <a:srgbClr val="4B4545"/>
              </a:solidFill>
              <a:latin typeface="Calibri" panose="020F0502020204030204" pitchFamily="34" charset="0"/>
              <a:ea typeface="Arial Narrow"/>
              <a:cs typeface="Calibri" panose="020F0502020204030204" pitchFamily="34" charset="0"/>
              <a:sym typeface="Arial Narrow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l-GR" sz="28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Μονάδα </a:t>
            </a:r>
            <a:r>
              <a:rPr lang="el-GR" sz="28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επεξεργασίας απορριμμάτων (ΜΕΑ) και Χώρος Υγειονομικής Ταφής Υπολειμμάτων (ΧΥΤΥ) Λαμίας | 50 εκατ. €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el-GR" sz="2800" dirty="0">
              <a:latin typeface="Calibri" panose="020F0502020204030204" pitchFamily="34" charset="0"/>
              <a:cs typeface="Calibri" panose="020F0502020204030204" pitchFamily="34" charset="0"/>
              <a:sym typeface="Arial Narrow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el-GR" sz="2800" b="1" dirty="0">
              <a:solidFill>
                <a:srgbClr val="4B4545"/>
              </a:solidFill>
              <a:latin typeface="Calibri" panose="020F0502020204030204" pitchFamily="34" charset="0"/>
              <a:cs typeface="Calibri" panose="020F0502020204030204" pitchFamily="34" charset="0"/>
              <a:sym typeface="Arial Narrow"/>
            </a:endParaRPr>
          </a:p>
          <a:p>
            <a:pPr marL="914400" lvl="1" indent="-457200" algn="just">
              <a:buFont typeface="Courier New" panose="02070309020205020404" pitchFamily="49" charset="0"/>
              <a:buChar char="o"/>
            </a:pPr>
            <a:endParaRPr lang="el-GR" sz="2800" b="1" dirty="0">
              <a:solidFill>
                <a:srgbClr val="4B4545"/>
              </a:solidFill>
              <a:latin typeface="Calibri" panose="020F0502020204030204" pitchFamily="34" charset="0"/>
              <a:cs typeface="Calibri" panose="020F0502020204030204" pitchFamily="34" charset="0"/>
              <a:sym typeface="Arial Narrow"/>
            </a:endParaRPr>
          </a:p>
        </p:txBody>
      </p:sp>
      <p:sp>
        <p:nvSpPr>
          <p:cNvPr id="7" name="Google Shape;343;p20"/>
          <p:cNvSpPr/>
          <p:nvPr/>
        </p:nvSpPr>
        <p:spPr>
          <a:xfrm>
            <a:off x="0" y="4806371"/>
            <a:ext cx="12192000" cy="492443"/>
          </a:xfrm>
          <a:prstGeom prst="rect">
            <a:avLst/>
          </a:prstGeom>
          <a:solidFill>
            <a:srgbClr val="F2F2F2"/>
          </a:solidFill>
          <a:ln w="9525" cap="flat" cmpd="sng">
            <a:solidFill>
              <a:srgbClr val="F2F2F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0" rIns="91425" bIns="0" anchor="t" anchorCtr="0">
            <a:spAutoFit/>
          </a:bodyPr>
          <a:lstStyle/>
          <a:p>
            <a:pPr lvl="0"/>
            <a:r>
              <a:rPr lang="el-GR" sz="3200" b="1" dirty="0">
                <a:solidFill>
                  <a:srgbClr val="4B4545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	</a:t>
            </a:r>
            <a:r>
              <a:rPr lang="el-GR" sz="3200" b="1" u="sng" dirty="0" smtClean="0">
                <a:solidFill>
                  <a:srgbClr val="4B4545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Διαχείριση απορριμμάτων</a:t>
            </a:r>
            <a:endParaRPr lang="el-GR" sz="3200" b="1" u="sng" dirty="0">
              <a:solidFill>
                <a:srgbClr val="4B4545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973573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 3"/>
          <p:cNvSpPr/>
          <p:nvPr/>
        </p:nvSpPr>
        <p:spPr>
          <a:xfrm>
            <a:off x="0" y="0"/>
            <a:ext cx="12192000" cy="1051560"/>
          </a:xfrm>
          <a:prstGeom prst="rect">
            <a:avLst/>
          </a:prstGeom>
          <a:solidFill>
            <a:srgbClr val="5C6A9E"/>
          </a:solidFill>
          <a:ln w="12700" cap="flat" cmpd="sng">
            <a:solidFill>
              <a:srgbClr val="26397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 lang="el-GR" sz="964">
              <a:latin typeface="Calibri" panose="020F0502020204030204" pitchFamily="34" charset="0"/>
              <a:ea typeface="Calibri"/>
              <a:cs typeface="Calibri" panose="020F0502020204030204" pitchFamily="34" charset="0"/>
            </a:endParaRPr>
          </a:p>
        </p:txBody>
      </p:sp>
      <p:sp>
        <p:nvSpPr>
          <p:cNvPr id="6" name="Ορθογώνιο 5"/>
          <p:cNvSpPr/>
          <p:nvPr/>
        </p:nvSpPr>
        <p:spPr>
          <a:xfrm>
            <a:off x="1069862" y="218003"/>
            <a:ext cx="1041945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3400" b="1" dirty="0">
                <a:solidFill>
                  <a:schemeClr val="bg1"/>
                </a:solidFill>
                <a:ea typeface="Arial Narrow"/>
                <a:cs typeface="Arial Narrow"/>
                <a:sym typeface="Arial Narrow"/>
              </a:rPr>
              <a:t>Άξονας </a:t>
            </a:r>
            <a:r>
              <a:rPr lang="el-GR" sz="3600" b="1" dirty="0">
                <a:solidFill>
                  <a:schemeClr val="bg1"/>
                </a:solidFill>
                <a:ea typeface="Arial Narrow"/>
                <a:cs typeface="Arial Narrow"/>
                <a:sym typeface="Arial Narrow"/>
              </a:rPr>
              <a:t>Β. Αγροτική Παραγωγή &amp; Πράσινη Μετάβαση</a:t>
            </a:r>
            <a:endParaRPr lang="el-GR" sz="3400" b="1" dirty="0">
              <a:solidFill>
                <a:schemeClr val="bg1"/>
              </a:solidFill>
              <a:ea typeface="Arial Narrow"/>
              <a:cs typeface="Arial Narrow"/>
              <a:sym typeface="Arial Narrow"/>
            </a:endParaRPr>
          </a:p>
        </p:txBody>
      </p:sp>
      <p:pic>
        <p:nvPicPr>
          <p:cNvPr id="7" name="Εικόνα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502" y="88557"/>
            <a:ext cx="880858" cy="878772"/>
          </a:xfrm>
          <a:prstGeom prst="rect">
            <a:avLst/>
          </a:prstGeom>
        </p:spPr>
      </p:pic>
      <p:sp>
        <p:nvSpPr>
          <p:cNvPr id="50" name="Google Shape;343;p20"/>
          <p:cNvSpPr/>
          <p:nvPr/>
        </p:nvSpPr>
        <p:spPr>
          <a:xfrm>
            <a:off x="0" y="1196396"/>
            <a:ext cx="12192000" cy="492443"/>
          </a:xfrm>
          <a:prstGeom prst="rect">
            <a:avLst/>
          </a:prstGeom>
          <a:solidFill>
            <a:srgbClr val="F2F2F2"/>
          </a:solidFill>
          <a:ln w="9525" cap="flat" cmpd="sng">
            <a:solidFill>
              <a:srgbClr val="F2F2F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0" rIns="91425" bIns="0" anchor="t" anchorCtr="0">
            <a:spAutoFit/>
          </a:bodyPr>
          <a:lstStyle/>
          <a:p>
            <a:pPr lvl="0"/>
            <a:r>
              <a:rPr lang="el-GR" sz="2400" b="1" dirty="0">
                <a:solidFill>
                  <a:srgbClr val="4B4545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	</a:t>
            </a:r>
            <a:r>
              <a:rPr lang="el-GR" sz="3200" b="1" u="sng" dirty="0">
                <a:solidFill>
                  <a:srgbClr val="4B4545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Ελαιώνας Άμφισσας</a:t>
            </a:r>
            <a:endParaRPr lang="el-GR" sz="3200" b="1" u="sng" dirty="0">
              <a:solidFill>
                <a:srgbClr val="4B4545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12" name="Google Shape;308;p19">
            <a:extLst>
              <a:ext uri="{FF2B5EF4-FFF2-40B4-BE49-F238E27FC236}">
                <a16:creationId xmlns:a16="http://schemas.microsoft.com/office/drawing/2014/main" xmlns="" id="{0F69E213-F71B-8C5B-1EE8-02A906A7D2C4}"/>
              </a:ext>
            </a:extLst>
          </p:cNvPr>
          <p:cNvSpPr txBox="1"/>
          <p:nvPr/>
        </p:nvSpPr>
        <p:spPr>
          <a:xfrm>
            <a:off x="314929" y="1829025"/>
            <a:ext cx="11562142" cy="48320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just"/>
            <a:r>
              <a:rPr lang="el-GR" sz="28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</a:rPr>
              <a:t>Ολιστικό σχέδιο για </a:t>
            </a:r>
            <a:r>
              <a:rPr lang="el-GR" sz="28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</a:rPr>
              <a:t>την αποκατάσταση, αειφόρο ανάπτυξη και προστασία από την κλιματική αλλαγή του παραδοσιακού Ελαιώνα </a:t>
            </a:r>
            <a:endParaRPr lang="el-GR" sz="1500" b="1" dirty="0">
              <a:solidFill>
                <a:srgbClr val="4B4545"/>
              </a:solidFill>
              <a:latin typeface="Calibri" panose="020F0502020204030204" pitchFamily="34" charset="0"/>
              <a:ea typeface="Arial Narrow"/>
              <a:cs typeface="Calibri" panose="020F0502020204030204" pitchFamily="34" charset="0"/>
            </a:endParaRP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el-GR" sz="28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</a:rPr>
              <a:t>Φύτευση </a:t>
            </a:r>
            <a:r>
              <a:rPr lang="el-GR" sz="28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</a:rPr>
              <a:t>νέων δενδρυλλίων μέσω </a:t>
            </a:r>
            <a:r>
              <a:rPr lang="el-GR" sz="28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</a:rPr>
              <a:t>δωρεάς &amp; εγκατάσταση </a:t>
            </a:r>
            <a:r>
              <a:rPr lang="el-GR" sz="28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</a:rPr>
              <a:t>συστημάτων πυροπροστασίας-έγκαιρης προειδοποίησης </a:t>
            </a:r>
            <a:endParaRPr lang="el-GR" sz="2800" b="1" dirty="0" smtClean="0">
              <a:solidFill>
                <a:srgbClr val="4B4545"/>
              </a:solidFill>
              <a:latin typeface="Calibri" panose="020F0502020204030204" pitchFamily="34" charset="0"/>
              <a:ea typeface="Arial Narrow"/>
              <a:cs typeface="Calibri" panose="020F0502020204030204" pitchFamily="34" charset="0"/>
            </a:endParaRP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el-GR" sz="28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</a:rPr>
              <a:t>Κατασκευή των αρδευτικών έργων </a:t>
            </a:r>
            <a:r>
              <a:rPr lang="el-GR" sz="2800" b="1" dirty="0" err="1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</a:rPr>
              <a:t>Χρισσού</a:t>
            </a:r>
            <a:r>
              <a:rPr lang="el-GR" sz="28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</a:rPr>
              <a:t>, Δελφών και Ιτέας (κοιλάδα Άμφισσας), συνολικής έκτασης 34.810 </a:t>
            </a:r>
            <a:r>
              <a:rPr lang="el-GR" sz="2800" b="1" dirty="0" err="1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</a:rPr>
              <a:t>στρ</a:t>
            </a:r>
            <a:r>
              <a:rPr lang="el-GR" sz="28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</a:rPr>
              <a:t>. </a:t>
            </a:r>
            <a:r>
              <a:rPr lang="el-GR" sz="28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</a:rPr>
              <a:t>| 19,3 </a:t>
            </a:r>
            <a:r>
              <a:rPr lang="el-GR" sz="28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</a:rPr>
              <a:t>εκατ. </a:t>
            </a:r>
            <a:r>
              <a:rPr lang="el-GR" sz="28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</a:rPr>
              <a:t>€</a:t>
            </a: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el-GR" sz="28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</a:rPr>
              <a:t>Δ</a:t>
            </a:r>
            <a:r>
              <a:rPr lang="el-GR" sz="28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</a:rPr>
              <a:t>ημιουργία </a:t>
            </a:r>
            <a:r>
              <a:rPr lang="el-GR" sz="28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</a:rPr>
              <a:t>πεζοπορικών διαδρομών </a:t>
            </a:r>
            <a:endParaRPr lang="el-GR" sz="2800" b="1" dirty="0" smtClean="0">
              <a:solidFill>
                <a:srgbClr val="4B4545"/>
              </a:solidFill>
              <a:latin typeface="Calibri" panose="020F0502020204030204" pitchFamily="34" charset="0"/>
              <a:ea typeface="Arial Narrow"/>
              <a:cs typeface="Calibri" panose="020F0502020204030204" pitchFamily="34" charset="0"/>
            </a:endParaRP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el-GR" sz="28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</a:rPr>
              <a:t>Σχεδιασμός προγράμματος </a:t>
            </a:r>
            <a:r>
              <a:rPr lang="el-GR" sz="28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</a:rPr>
              <a:t>κατάρτισης </a:t>
            </a:r>
            <a:r>
              <a:rPr lang="el-GR" sz="28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</a:rPr>
              <a:t>ελαιοπαραγωγών &amp; πρόγραμμα/μάθημα </a:t>
            </a:r>
            <a:r>
              <a:rPr lang="el-GR" sz="28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</a:rPr>
              <a:t>για την Α’ τάξη Επαγγελματικού Λυκείου με θέμα την ελαιοκομία- μεταποίηση και εμπορία </a:t>
            </a:r>
            <a:r>
              <a:rPr lang="el-GR" sz="28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</a:rPr>
              <a:t>ελιάς</a:t>
            </a: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el-GR" sz="28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</a:rPr>
              <a:t>Φορέας </a:t>
            </a:r>
            <a:r>
              <a:rPr lang="el-GR" sz="28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</a:rPr>
              <a:t>Διαχείρισης Παραδοσιακού Ελαιώνα </a:t>
            </a:r>
            <a:r>
              <a:rPr lang="el-GR" sz="28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</a:rPr>
              <a:t>Άμφισσας</a:t>
            </a:r>
            <a:endParaRPr lang="el-GR" sz="3000" b="1" dirty="0">
              <a:solidFill>
                <a:srgbClr val="4B4545"/>
              </a:solidFill>
              <a:latin typeface="Calibri" panose="020F0502020204030204" pitchFamily="34" charset="0"/>
              <a:ea typeface="Arial Narrow"/>
              <a:cs typeface="Calibri" panose="020F0502020204030204" pitchFamily="34" charset="0"/>
              <a:sym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31698714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101;p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6649A"/>
          </a:solidFill>
          <a:ln w="12700" cap="flat" cmpd="sng">
            <a:solidFill>
              <a:srgbClr val="26397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964" b="0" i="0" u="none" strike="noStrike" cap="none">
              <a:solidFill>
                <a:schemeClr val="lt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  <p:pic>
        <p:nvPicPr>
          <p:cNvPr id="7" name="Εικόνα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5424" y="876196"/>
            <a:ext cx="1914314" cy="1909776"/>
          </a:xfrm>
          <a:prstGeom prst="rect">
            <a:avLst/>
          </a:prstGeom>
        </p:spPr>
      </p:pic>
      <p:sp>
        <p:nvSpPr>
          <p:cNvPr id="2" name="Ορθογώνιο 1"/>
          <p:cNvSpPr/>
          <p:nvPr/>
        </p:nvSpPr>
        <p:spPr>
          <a:xfrm>
            <a:off x="1667756" y="3234223"/>
            <a:ext cx="9291326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l-GR" sz="4200" b="1" dirty="0">
                <a:solidFill>
                  <a:schemeClr val="bg1"/>
                </a:solidFill>
                <a:latin typeface="Arial Narrow"/>
                <a:ea typeface="Arial Narrow"/>
                <a:cs typeface="Arial Narrow"/>
                <a:sym typeface="Arial Narrow"/>
              </a:rPr>
              <a:t>Άξονας </a:t>
            </a:r>
            <a:r>
              <a:rPr lang="el-GR" sz="4200" b="1" dirty="0">
                <a:solidFill>
                  <a:schemeClr val="bg1"/>
                </a:solidFill>
                <a:latin typeface="Arial Narrow"/>
                <a:ea typeface="Arial Narrow"/>
                <a:cs typeface="Arial Narrow"/>
                <a:sym typeface="Arial Narrow"/>
              </a:rPr>
              <a:t>Γ</a:t>
            </a:r>
            <a:r>
              <a:rPr lang="el-GR" sz="4200" b="1" dirty="0" smtClean="0">
                <a:solidFill>
                  <a:schemeClr val="bg1"/>
                </a:solidFill>
                <a:latin typeface="Arial Narrow"/>
                <a:ea typeface="Arial Narrow"/>
                <a:cs typeface="Arial Narrow"/>
                <a:sym typeface="Arial Narrow"/>
              </a:rPr>
              <a:t>.  </a:t>
            </a:r>
            <a:r>
              <a:rPr lang="el-GR" sz="4200" b="1" dirty="0">
                <a:solidFill>
                  <a:schemeClr val="bg1"/>
                </a:solidFill>
                <a:latin typeface="Arial Narrow"/>
                <a:ea typeface="Arial Narrow"/>
                <a:cs typeface="Arial Narrow"/>
                <a:sym typeface="Arial Narrow"/>
              </a:rPr>
              <a:t>Επένδυση &amp; Αξία στην Περιοχή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87931" y="4514948"/>
            <a:ext cx="11084944" cy="132343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r"/>
            <a:r>
              <a:rPr lang="el-GR" sz="4000" b="1" dirty="0" smtClean="0">
                <a:solidFill>
                  <a:schemeClr val="bg1"/>
                </a:solidFill>
                <a:latin typeface="Arial Narrow"/>
                <a:ea typeface="Arial Narrow"/>
                <a:cs typeface="Arial Narrow"/>
              </a:rPr>
              <a:t>41 </a:t>
            </a:r>
            <a:r>
              <a:rPr lang="el-GR" sz="4000" b="1" dirty="0">
                <a:solidFill>
                  <a:schemeClr val="bg1"/>
                </a:solidFill>
                <a:latin typeface="Arial Narrow"/>
                <a:ea typeface="Arial Narrow"/>
                <a:cs typeface="Arial Narrow"/>
              </a:rPr>
              <a:t>έργα  | </a:t>
            </a:r>
            <a:r>
              <a:rPr lang="el-GR" sz="4000" b="1" dirty="0" smtClean="0">
                <a:solidFill>
                  <a:schemeClr val="bg1"/>
                </a:solidFill>
                <a:latin typeface="Arial Narrow"/>
                <a:ea typeface="Arial Narrow"/>
                <a:cs typeface="Arial Narrow"/>
              </a:rPr>
              <a:t>195 εκατ</a:t>
            </a:r>
            <a:r>
              <a:rPr lang="el-GR" sz="4000" b="1" dirty="0">
                <a:solidFill>
                  <a:schemeClr val="bg1"/>
                </a:solidFill>
                <a:latin typeface="Arial Narrow"/>
                <a:ea typeface="Arial Narrow"/>
                <a:cs typeface="Arial Narrow"/>
              </a:rPr>
              <a:t>. €  </a:t>
            </a:r>
          </a:p>
          <a:p>
            <a:pPr algn="r"/>
            <a:r>
              <a:rPr lang="el-GR" sz="4000" b="1" dirty="0">
                <a:solidFill>
                  <a:schemeClr val="bg1"/>
                </a:solidFill>
                <a:latin typeface="Arial Narrow"/>
                <a:ea typeface="Arial Narrow"/>
                <a:cs typeface="Arial Narrow"/>
              </a:rPr>
              <a:t>Ιδιωτικές &amp; Στρατηγικές επενδύσεις </a:t>
            </a:r>
          </a:p>
        </p:txBody>
      </p:sp>
    </p:spTree>
    <p:extLst>
      <p:ext uri="{BB962C8B-B14F-4D97-AF65-F5344CB8AC3E}">
        <p14:creationId xmlns:p14="http://schemas.microsoft.com/office/powerpoint/2010/main" val="19484030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 3"/>
          <p:cNvSpPr/>
          <p:nvPr/>
        </p:nvSpPr>
        <p:spPr>
          <a:xfrm>
            <a:off x="0" y="0"/>
            <a:ext cx="12192000" cy="1051560"/>
          </a:xfrm>
          <a:prstGeom prst="rect">
            <a:avLst/>
          </a:prstGeom>
          <a:solidFill>
            <a:srgbClr val="56649A"/>
          </a:solidFill>
          <a:ln w="12700" cap="flat" cmpd="sng">
            <a:solidFill>
              <a:srgbClr val="26397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 lang="el-GR" sz="964">
              <a:latin typeface="Calibri" panose="020F0502020204030204" pitchFamily="34" charset="0"/>
              <a:ea typeface="Calibri"/>
              <a:cs typeface="Calibri" panose="020F0502020204030204" pitchFamily="34" charset="0"/>
            </a:endParaRPr>
          </a:p>
        </p:txBody>
      </p:sp>
      <p:pic>
        <p:nvPicPr>
          <p:cNvPr id="15" name="Εικόνα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360" y="111109"/>
            <a:ext cx="871270" cy="869210"/>
          </a:xfrm>
          <a:prstGeom prst="rect">
            <a:avLst/>
          </a:prstGeom>
        </p:spPr>
      </p:pic>
      <p:sp>
        <p:nvSpPr>
          <p:cNvPr id="6" name="Ορθογώνιο 5"/>
          <p:cNvSpPr/>
          <p:nvPr/>
        </p:nvSpPr>
        <p:spPr>
          <a:xfrm>
            <a:off x="1068720" y="233392"/>
            <a:ext cx="1121664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3400" b="1" dirty="0">
                <a:solidFill>
                  <a:schemeClr val="bg1"/>
                </a:solidFill>
                <a:ea typeface="Arial Narrow"/>
                <a:cs typeface="Arial Narrow"/>
                <a:sym typeface="Arial Narrow"/>
              </a:rPr>
              <a:t>Άξονας Γ.  Επένδυση &amp; Αξία στην Περιοχή </a:t>
            </a:r>
          </a:p>
        </p:txBody>
      </p:sp>
      <p:sp>
        <p:nvSpPr>
          <p:cNvPr id="50" name="Google Shape;343;p20"/>
          <p:cNvSpPr/>
          <p:nvPr/>
        </p:nvSpPr>
        <p:spPr>
          <a:xfrm>
            <a:off x="0" y="1196396"/>
            <a:ext cx="12192000" cy="492443"/>
          </a:xfrm>
          <a:prstGeom prst="rect">
            <a:avLst/>
          </a:prstGeom>
          <a:solidFill>
            <a:srgbClr val="F2F2F2"/>
          </a:solidFill>
          <a:ln w="9525" cap="flat" cmpd="sng">
            <a:solidFill>
              <a:srgbClr val="F2F2F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0" rIns="91425" bIns="0" anchor="t" anchorCtr="0">
            <a:spAutoFit/>
          </a:bodyPr>
          <a:lstStyle/>
          <a:p>
            <a:pPr lvl="0"/>
            <a:r>
              <a:rPr lang="el-GR" sz="3200" b="1" dirty="0">
                <a:solidFill>
                  <a:srgbClr val="4B4545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	</a:t>
            </a:r>
            <a:r>
              <a:rPr lang="el-GR" sz="3200" b="1" u="sng" dirty="0">
                <a:solidFill>
                  <a:srgbClr val="4B4545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Ενίσχυση της απασχόλησης</a:t>
            </a:r>
          </a:p>
        </p:txBody>
      </p:sp>
      <p:sp>
        <p:nvSpPr>
          <p:cNvPr id="10" name="Google Shape;308;p19">
            <a:extLst>
              <a:ext uri="{FF2B5EF4-FFF2-40B4-BE49-F238E27FC236}">
                <a16:creationId xmlns:a16="http://schemas.microsoft.com/office/drawing/2014/main" xmlns="" id="{0F69E213-F71B-8C5B-1EE8-02A906A7D2C4}"/>
              </a:ext>
            </a:extLst>
          </p:cNvPr>
          <p:cNvSpPr txBox="1"/>
          <p:nvPr/>
        </p:nvSpPr>
        <p:spPr>
          <a:xfrm>
            <a:off x="314929" y="2052756"/>
            <a:ext cx="11562142" cy="40933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el-GR" sz="30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7.063 </a:t>
            </a:r>
            <a:r>
              <a:rPr lang="el-GR" sz="30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ωφελούμενοι μέσω των προγραμμάτων απασχόλησης</a:t>
            </a: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endParaRPr lang="el-GR" sz="2000" b="1" dirty="0">
              <a:solidFill>
                <a:srgbClr val="4B4545"/>
              </a:solidFill>
              <a:latin typeface="Calibri" panose="020F0502020204030204" pitchFamily="34" charset="0"/>
              <a:ea typeface="Arial Narrow"/>
              <a:cs typeface="Calibri" panose="020F0502020204030204" pitchFamily="34" charset="0"/>
              <a:sym typeface="Arial Narrow"/>
            </a:endParaRP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el-GR" sz="30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3.850 </a:t>
            </a:r>
            <a:r>
              <a:rPr lang="el-GR" sz="30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νέες θέσεις εργασίας (</a:t>
            </a:r>
            <a:r>
              <a:rPr lang="el-GR" sz="30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61% </a:t>
            </a:r>
            <a:r>
              <a:rPr lang="el-GR" sz="30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γυναίκες, </a:t>
            </a:r>
            <a:r>
              <a:rPr lang="el-GR" sz="30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31% </a:t>
            </a:r>
            <a:r>
              <a:rPr lang="el-GR" sz="30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νέοι έως 29 ετών)</a:t>
            </a: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endParaRPr lang="el-GR" sz="2000" b="1" dirty="0">
              <a:solidFill>
                <a:srgbClr val="4B4545"/>
              </a:solidFill>
              <a:latin typeface="Calibri" panose="020F0502020204030204" pitchFamily="34" charset="0"/>
              <a:ea typeface="Arial Narrow"/>
              <a:cs typeface="Calibri" panose="020F0502020204030204" pitchFamily="34" charset="0"/>
              <a:sym typeface="Arial Narrow"/>
            </a:endParaRP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el-GR" sz="30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2.621 </a:t>
            </a:r>
            <a:r>
              <a:rPr lang="el-GR" sz="30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συμμετείχαν </a:t>
            </a:r>
            <a:r>
              <a:rPr lang="el-GR" sz="30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σε κοινωφελή εργασία </a:t>
            </a:r>
            <a:r>
              <a:rPr lang="el-GR" sz="30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(59,4</a:t>
            </a:r>
            <a:r>
              <a:rPr lang="el-GR" sz="30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% γυναίκες)</a:t>
            </a: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endParaRPr lang="el-GR" sz="2000" b="1" dirty="0">
              <a:solidFill>
                <a:srgbClr val="4B4545"/>
              </a:solidFill>
              <a:latin typeface="Calibri" panose="020F0502020204030204" pitchFamily="34" charset="0"/>
              <a:ea typeface="Arial Narrow"/>
              <a:cs typeface="Calibri" panose="020F0502020204030204" pitchFamily="34" charset="0"/>
              <a:sym typeface="Arial Narrow"/>
            </a:endParaRP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el-GR" sz="30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592 </a:t>
            </a:r>
            <a:r>
              <a:rPr lang="el-GR" sz="30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νέες επιχειρήσεις χρηματοδοτήθηκαν</a:t>
            </a: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endParaRPr lang="el-GR" sz="2000" b="1" dirty="0">
              <a:solidFill>
                <a:srgbClr val="4B4545"/>
              </a:solidFill>
              <a:latin typeface="Calibri" panose="020F0502020204030204" pitchFamily="34" charset="0"/>
              <a:ea typeface="Arial Narrow"/>
              <a:cs typeface="Calibri" panose="020F0502020204030204" pitchFamily="34" charset="0"/>
              <a:sym typeface="Arial Narrow"/>
            </a:endParaRP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el-GR" sz="30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16.453 </a:t>
            </a:r>
            <a:r>
              <a:rPr lang="el-GR" sz="30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συμμετείχαν σε δράσεις κατάρτισης</a:t>
            </a:r>
          </a:p>
          <a:p>
            <a:pPr lvl="0" algn="just"/>
            <a:endParaRPr lang="el-GR" sz="3000" b="1" dirty="0">
              <a:solidFill>
                <a:srgbClr val="4B4545"/>
              </a:solidFill>
              <a:latin typeface="Calibri" panose="020F0502020204030204" pitchFamily="34" charset="0"/>
              <a:ea typeface="Arial Narrow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25553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 3"/>
          <p:cNvSpPr/>
          <p:nvPr/>
        </p:nvSpPr>
        <p:spPr>
          <a:xfrm>
            <a:off x="0" y="0"/>
            <a:ext cx="12192000" cy="1051560"/>
          </a:xfrm>
          <a:prstGeom prst="rect">
            <a:avLst/>
          </a:prstGeom>
          <a:solidFill>
            <a:srgbClr val="56649A"/>
          </a:solidFill>
          <a:ln w="12700" cap="flat" cmpd="sng">
            <a:solidFill>
              <a:srgbClr val="26397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 lang="el-GR" sz="964">
              <a:latin typeface="Calibri" panose="020F0502020204030204" pitchFamily="34" charset="0"/>
              <a:ea typeface="Calibri"/>
              <a:cs typeface="Calibri" panose="020F0502020204030204" pitchFamily="34" charset="0"/>
            </a:endParaRPr>
          </a:p>
        </p:txBody>
      </p:sp>
      <p:pic>
        <p:nvPicPr>
          <p:cNvPr id="15" name="Εικόνα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360" y="111109"/>
            <a:ext cx="871270" cy="869210"/>
          </a:xfrm>
          <a:prstGeom prst="rect">
            <a:avLst/>
          </a:prstGeom>
        </p:spPr>
      </p:pic>
      <p:sp>
        <p:nvSpPr>
          <p:cNvPr id="6" name="Ορθογώνιο 5"/>
          <p:cNvSpPr/>
          <p:nvPr/>
        </p:nvSpPr>
        <p:spPr>
          <a:xfrm>
            <a:off x="1068720" y="233392"/>
            <a:ext cx="1121664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3400" b="1" dirty="0">
                <a:solidFill>
                  <a:schemeClr val="bg1"/>
                </a:solidFill>
                <a:ea typeface="Arial Narrow"/>
                <a:cs typeface="Arial Narrow"/>
                <a:sym typeface="Arial Narrow"/>
              </a:rPr>
              <a:t>Άξονας Γ.  Επένδυση &amp; Αξία στην Περιοχή </a:t>
            </a:r>
          </a:p>
        </p:txBody>
      </p:sp>
      <p:sp>
        <p:nvSpPr>
          <p:cNvPr id="50" name="Google Shape;343;p20"/>
          <p:cNvSpPr/>
          <p:nvPr/>
        </p:nvSpPr>
        <p:spPr>
          <a:xfrm>
            <a:off x="0" y="1196396"/>
            <a:ext cx="12192000" cy="492443"/>
          </a:xfrm>
          <a:prstGeom prst="rect">
            <a:avLst/>
          </a:prstGeom>
          <a:solidFill>
            <a:srgbClr val="F2F2F2"/>
          </a:solidFill>
          <a:ln w="9525" cap="flat" cmpd="sng">
            <a:solidFill>
              <a:srgbClr val="F2F2F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0" rIns="91425" bIns="0" anchor="t" anchorCtr="0">
            <a:spAutoFit/>
          </a:bodyPr>
          <a:lstStyle/>
          <a:p>
            <a:pPr lvl="0"/>
            <a:r>
              <a:rPr lang="el-GR" sz="3200" b="1" dirty="0">
                <a:solidFill>
                  <a:srgbClr val="4B4545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	</a:t>
            </a:r>
            <a:r>
              <a:rPr lang="el-GR" sz="3200" b="1" u="sng" dirty="0">
                <a:solidFill>
                  <a:srgbClr val="4B4545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Στρατηγικές και ιδιωτικές επενδύσεις</a:t>
            </a:r>
          </a:p>
        </p:txBody>
      </p:sp>
      <p:sp>
        <p:nvSpPr>
          <p:cNvPr id="10" name="Google Shape;308;p19">
            <a:extLst>
              <a:ext uri="{FF2B5EF4-FFF2-40B4-BE49-F238E27FC236}">
                <a16:creationId xmlns:a16="http://schemas.microsoft.com/office/drawing/2014/main" xmlns="" id="{0F69E213-F71B-8C5B-1EE8-02A906A7D2C4}"/>
              </a:ext>
            </a:extLst>
          </p:cNvPr>
          <p:cNvSpPr txBox="1"/>
          <p:nvPr/>
        </p:nvSpPr>
        <p:spPr>
          <a:xfrm>
            <a:off x="204144" y="1938456"/>
            <a:ext cx="11783711" cy="42472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just"/>
            <a:r>
              <a:rPr lang="el-GR" sz="30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Α. 769 </a:t>
            </a:r>
            <a:r>
              <a:rPr lang="el-GR" sz="30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εκατ. € ιδιωτικές επενδύσεις μέσω του αναπτυξιακού νόμου </a:t>
            </a:r>
            <a:endParaRPr lang="el-GR" sz="3000" b="1" dirty="0" smtClean="0">
              <a:solidFill>
                <a:srgbClr val="4B4545"/>
              </a:solidFill>
              <a:latin typeface="Calibri" panose="020F0502020204030204" pitchFamily="34" charset="0"/>
              <a:ea typeface="Arial Narrow"/>
              <a:cs typeface="Calibri" panose="020F0502020204030204" pitchFamily="34" charset="0"/>
              <a:sym typeface="Arial Narrow"/>
            </a:endParaRPr>
          </a:p>
          <a:p>
            <a:pPr lvl="0" algn="just"/>
            <a:endParaRPr lang="el-GR" sz="1000" b="1" dirty="0">
              <a:solidFill>
                <a:srgbClr val="4B4545"/>
              </a:solidFill>
              <a:latin typeface="Calibri" panose="020F0502020204030204" pitchFamily="34" charset="0"/>
              <a:ea typeface="Arial Narrow"/>
              <a:cs typeface="Calibri" panose="020F0502020204030204" pitchFamily="34" charset="0"/>
              <a:sym typeface="Arial Narrow"/>
            </a:endParaRP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el-GR" sz="30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35 </a:t>
            </a:r>
            <a:r>
              <a:rPr lang="el-GR" sz="30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εκατ. € στον πρωτογενή τομέα </a:t>
            </a: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el-GR" sz="30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612 </a:t>
            </a:r>
            <a:r>
              <a:rPr lang="el-GR" sz="30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εκατ. € στη μεταποίηση</a:t>
            </a: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el-GR" sz="30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83,5 </a:t>
            </a:r>
            <a:r>
              <a:rPr lang="el-GR" sz="30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εκατ. € στον τουρισμό </a:t>
            </a: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el-GR" sz="30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38,5 </a:t>
            </a:r>
            <a:r>
              <a:rPr lang="el-GR" sz="30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εκατ. € στις υπηρεσίες</a:t>
            </a:r>
          </a:p>
          <a:p>
            <a:pPr lvl="0" algn="just"/>
            <a:endParaRPr lang="el-GR" sz="1000" b="1" dirty="0" smtClean="0">
              <a:solidFill>
                <a:srgbClr val="4B4545"/>
              </a:solidFill>
              <a:latin typeface="Calibri" panose="020F0502020204030204" pitchFamily="34" charset="0"/>
              <a:ea typeface="Arial Narrow"/>
              <a:cs typeface="Calibri" panose="020F0502020204030204" pitchFamily="34" charset="0"/>
              <a:sym typeface="Arial Narrow"/>
            </a:endParaRPr>
          </a:p>
          <a:p>
            <a:pPr lvl="0" algn="just"/>
            <a:r>
              <a:rPr lang="el-GR" sz="30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Η </a:t>
            </a:r>
            <a:r>
              <a:rPr lang="el-GR" sz="30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στήριξη των ιδιωτικών επενδύσεων ανέρχεται σε </a:t>
            </a:r>
            <a:r>
              <a:rPr lang="el-GR" sz="30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224 </a:t>
            </a:r>
            <a:r>
              <a:rPr lang="el-GR" sz="30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εκατ. € (επιχορηγήσεις επενδύσεων και φορολογικές απαλλαγές).</a:t>
            </a:r>
          </a:p>
          <a:p>
            <a:pPr lvl="0" algn="just"/>
            <a:endParaRPr lang="el-GR" sz="1000" b="1" dirty="0">
              <a:solidFill>
                <a:srgbClr val="4B4545"/>
              </a:solidFill>
              <a:latin typeface="Calibri" panose="020F0502020204030204" pitchFamily="34" charset="0"/>
              <a:ea typeface="Arial Narrow"/>
              <a:cs typeface="Calibri" panose="020F0502020204030204" pitchFamily="34" charset="0"/>
              <a:sym typeface="Arial Narrow"/>
            </a:endParaRPr>
          </a:p>
          <a:p>
            <a:pPr lvl="0" algn="just"/>
            <a:endParaRPr lang="el-GR" sz="3000" b="1" dirty="0">
              <a:solidFill>
                <a:srgbClr val="4B4545"/>
              </a:solidFill>
              <a:latin typeface="Calibri" panose="020F0502020204030204" pitchFamily="34" charset="0"/>
              <a:ea typeface="Arial Narrow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3937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 3"/>
          <p:cNvSpPr/>
          <p:nvPr/>
        </p:nvSpPr>
        <p:spPr>
          <a:xfrm>
            <a:off x="0" y="0"/>
            <a:ext cx="12192000" cy="1051560"/>
          </a:xfrm>
          <a:prstGeom prst="rect">
            <a:avLst/>
          </a:prstGeom>
          <a:solidFill>
            <a:srgbClr val="56649A"/>
          </a:solidFill>
          <a:ln w="12700" cap="flat" cmpd="sng">
            <a:solidFill>
              <a:srgbClr val="26397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 lang="el-GR" sz="964">
              <a:latin typeface="Calibri" panose="020F0502020204030204" pitchFamily="34" charset="0"/>
              <a:ea typeface="Calibri"/>
              <a:cs typeface="Calibri" panose="020F0502020204030204" pitchFamily="34" charset="0"/>
            </a:endParaRPr>
          </a:p>
        </p:txBody>
      </p:sp>
      <p:pic>
        <p:nvPicPr>
          <p:cNvPr id="15" name="Εικόνα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360" y="111109"/>
            <a:ext cx="871270" cy="869210"/>
          </a:xfrm>
          <a:prstGeom prst="rect">
            <a:avLst/>
          </a:prstGeom>
        </p:spPr>
      </p:pic>
      <p:sp>
        <p:nvSpPr>
          <p:cNvPr id="6" name="Ορθογώνιο 5"/>
          <p:cNvSpPr/>
          <p:nvPr/>
        </p:nvSpPr>
        <p:spPr>
          <a:xfrm>
            <a:off x="1068720" y="233392"/>
            <a:ext cx="1121664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3400" b="1" dirty="0">
                <a:solidFill>
                  <a:schemeClr val="bg1"/>
                </a:solidFill>
                <a:ea typeface="Arial Narrow"/>
                <a:cs typeface="Arial Narrow"/>
                <a:sym typeface="Arial Narrow"/>
              </a:rPr>
              <a:t>Άξονας Γ.  Επένδυση &amp; Αξία στην Περιοχή </a:t>
            </a:r>
          </a:p>
        </p:txBody>
      </p:sp>
      <p:sp>
        <p:nvSpPr>
          <p:cNvPr id="50" name="Google Shape;343;p20"/>
          <p:cNvSpPr/>
          <p:nvPr/>
        </p:nvSpPr>
        <p:spPr>
          <a:xfrm>
            <a:off x="0" y="1196396"/>
            <a:ext cx="12192000" cy="492443"/>
          </a:xfrm>
          <a:prstGeom prst="rect">
            <a:avLst/>
          </a:prstGeom>
          <a:solidFill>
            <a:srgbClr val="F2F2F2"/>
          </a:solidFill>
          <a:ln w="9525" cap="flat" cmpd="sng">
            <a:solidFill>
              <a:srgbClr val="F2F2F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0" rIns="91425" bIns="0" anchor="t" anchorCtr="0">
            <a:spAutoFit/>
          </a:bodyPr>
          <a:lstStyle/>
          <a:p>
            <a:pPr lvl="0"/>
            <a:r>
              <a:rPr lang="el-GR" sz="3200" b="1" dirty="0">
                <a:solidFill>
                  <a:srgbClr val="4B4545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	</a:t>
            </a:r>
            <a:r>
              <a:rPr lang="el-GR" sz="3200" b="1" u="sng" dirty="0">
                <a:solidFill>
                  <a:srgbClr val="4B4545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Στρατηγικές και ιδιωτικές επενδύσεις</a:t>
            </a:r>
          </a:p>
        </p:txBody>
      </p:sp>
      <p:sp>
        <p:nvSpPr>
          <p:cNvPr id="10" name="Google Shape;308;p19">
            <a:extLst>
              <a:ext uri="{FF2B5EF4-FFF2-40B4-BE49-F238E27FC236}">
                <a16:creationId xmlns:a16="http://schemas.microsoft.com/office/drawing/2014/main" xmlns="" id="{0F69E213-F71B-8C5B-1EE8-02A906A7D2C4}"/>
              </a:ext>
            </a:extLst>
          </p:cNvPr>
          <p:cNvSpPr txBox="1"/>
          <p:nvPr/>
        </p:nvSpPr>
        <p:spPr>
          <a:xfrm>
            <a:off x="204144" y="1938456"/>
            <a:ext cx="11783711" cy="42472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just"/>
            <a:r>
              <a:rPr lang="el-GR" sz="30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Β. 268 </a:t>
            </a:r>
            <a:r>
              <a:rPr lang="el-GR" sz="30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εκατ. € ιδιωτικές επενδύσεις μέσω του </a:t>
            </a:r>
            <a:r>
              <a:rPr lang="el-GR" sz="30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νέου αναπτυξιακού </a:t>
            </a:r>
            <a:r>
              <a:rPr lang="el-GR" sz="30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νόμου </a:t>
            </a:r>
            <a:endParaRPr lang="el-GR" sz="3000" b="1" dirty="0" smtClean="0">
              <a:solidFill>
                <a:srgbClr val="4B4545"/>
              </a:solidFill>
              <a:latin typeface="Calibri" panose="020F0502020204030204" pitchFamily="34" charset="0"/>
              <a:ea typeface="Arial Narrow"/>
              <a:cs typeface="Calibri" panose="020F0502020204030204" pitchFamily="34" charset="0"/>
              <a:sym typeface="Arial Narrow"/>
            </a:endParaRPr>
          </a:p>
          <a:p>
            <a:pPr lvl="0" algn="just"/>
            <a:endParaRPr lang="el-GR" sz="1000" b="1" dirty="0">
              <a:solidFill>
                <a:srgbClr val="4B4545"/>
              </a:solidFill>
              <a:latin typeface="Calibri" panose="020F0502020204030204" pitchFamily="34" charset="0"/>
              <a:ea typeface="Arial Narrow"/>
              <a:cs typeface="Calibri" panose="020F0502020204030204" pitchFamily="34" charset="0"/>
              <a:sym typeface="Arial Narrow"/>
            </a:endParaRP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el-GR" sz="30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174 εκατ. € στο καθεστώς «Μεταποίηση-Εφοδιαστική αλυσίδα</a:t>
            </a:r>
            <a:r>
              <a:rPr lang="el-GR" sz="30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»</a:t>
            </a: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el-GR" sz="30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25 εκατ. € στο καθεστώς «Ενίσχυση τουριστικών επενδύσεων</a:t>
            </a:r>
            <a:r>
              <a:rPr lang="el-GR" sz="30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»</a:t>
            </a: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el-GR" sz="30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38 εκατ. € στο καθεστώς «</a:t>
            </a:r>
            <a:r>
              <a:rPr lang="el-GR" sz="3000" b="1" dirty="0" err="1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Αγροδιατροφή</a:t>
            </a:r>
            <a:r>
              <a:rPr lang="el-GR" sz="30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»</a:t>
            </a:r>
          </a:p>
          <a:p>
            <a:pPr lvl="0" algn="just"/>
            <a:endParaRPr lang="el-GR" sz="1000" b="1" dirty="0" smtClean="0">
              <a:solidFill>
                <a:srgbClr val="4B4545"/>
              </a:solidFill>
              <a:latin typeface="Calibri" panose="020F0502020204030204" pitchFamily="34" charset="0"/>
              <a:ea typeface="Arial Narrow"/>
              <a:cs typeface="Calibri" panose="020F0502020204030204" pitchFamily="34" charset="0"/>
              <a:sym typeface="Arial Narrow"/>
            </a:endParaRPr>
          </a:p>
          <a:p>
            <a:pPr lvl="0" algn="just"/>
            <a:r>
              <a:rPr lang="el-GR" sz="30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Η </a:t>
            </a:r>
            <a:r>
              <a:rPr lang="el-GR" sz="30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στήριξη των ιδιωτικών επενδύσεων ανέρχεται σε </a:t>
            </a:r>
            <a:r>
              <a:rPr lang="el-GR" sz="30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110 εκατ</a:t>
            </a:r>
            <a:r>
              <a:rPr lang="el-GR" sz="30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. </a:t>
            </a:r>
            <a:r>
              <a:rPr lang="el-GR" sz="30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€.</a:t>
            </a:r>
          </a:p>
          <a:p>
            <a:pPr lvl="0" algn="just"/>
            <a:endParaRPr lang="el-GR" sz="3000" b="1" dirty="0">
              <a:solidFill>
                <a:srgbClr val="4B4545"/>
              </a:solidFill>
              <a:latin typeface="Calibri" panose="020F0502020204030204" pitchFamily="34" charset="0"/>
              <a:ea typeface="Arial Narrow"/>
              <a:cs typeface="Calibri" panose="020F0502020204030204" pitchFamily="34" charset="0"/>
              <a:sym typeface="Arial Narrow"/>
            </a:endParaRPr>
          </a:p>
          <a:p>
            <a:pPr lvl="0" algn="just"/>
            <a:endParaRPr lang="el-GR" sz="1000" b="1" dirty="0">
              <a:solidFill>
                <a:srgbClr val="4B4545"/>
              </a:solidFill>
              <a:latin typeface="Calibri" panose="020F0502020204030204" pitchFamily="34" charset="0"/>
              <a:ea typeface="Arial Narrow"/>
              <a:cs typeface="Calibri" panose="020F0502020204030204" pitchFamily="34" charset="0"/>
              <a:sym typeface="Arial Narrow"/>
            </a:endParaRPr>
          </a:p>
          <a:p>
            <a:pPr lvl="0" algn="just"/>
            <a:r>
              <a:rPr lang="el-GR" sz="30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Γ. </a:t>
            </a:r>
            <a:r>
              <a:rPr lang="el-GR" sz="295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Μεγάλες </a:t>
            </a:r>
            <a:r>
              <a:rPr lang="el-GR" sz="295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στρατηγικές επενδύσεις ιδίως στον τομέα των ΑΠΕ | </a:t>
            </a:r>
            <a:r>
              <a:rPr lang="el-GR" sz="295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2,6 </a:t>
            </a:r>
            <a:r>
              <a:rPr lang="el-GR" sz="295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δισ. €</a:t>
            </a:r>
          </a:p>
          <a:p>
            <a:pPr lvl="0" algn="just"/>
            <a:endParaRPr lang="el-GR" sz="3000" b="1" dirty="0">
              <a:solidFill>
                <a:srgbClr val="4B4545"/>
              </a:solidFill>
              <a:latin typeface="Calibri" panose="020F0502020204030204" pitchFamily="34" charset="0"/>
              <a:ea typeface="Arial Narrow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75983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 3"/>
          <p:cNvSpPr/>
          <p:nvPr/>
        </p:nvSpPr>
        <p:spPr>
          <a:xfrm>
            <a:off x="0" y="0"/>
            <a:ext cx="12192000" cy="1051560"/>
          </a:xfrm>
          <a:prstGeom prst="rect">
            <a:avLst/>
          </a:prstGeom>
          <a:solidFill>
            <a:srgbClr val="56649A"/>
          </a:solidFill>
          <a:ln w="12700" cap="flat" cmpd="sng">
            <a:solidFill>
              <a:srgbClr val="26397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 lang="el-GR" sz="964">
              <a:latin typeface="Calibri" panose="020F0502020204030204" pitchFamily="34" charset="0"/>
              <a:ea typeface="Calibri"/>
              <a:cs typeface="Calibri" panose="020F0502020204030204" pitchFamily="34" charset="0"/>
            </a:endParaRPr>
          </a:p>
        </p:txBody>
      </p:sp>
      <p:pic>
        <p:nvPicPr>
          <p:cNvPr id="15" name="Εικόνα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360" y="111109"/>
            <a:ext cx="871270" cy="869210"/>
          </a:xfrm>
          <a:prstGeom prst="rect">
            <a:avLst/>
          </a:prstGeom>
        </p:spPr>
      </p:pic>
      <p:sp>
        <p:nvSpPr>
          <p:cNvPr id="6" name="Ορθογώνιο 5"/>
          <p:cNvSpPr/>
          <p:nvPr/>
        </p:nvSpPr>
        <p:spPr>
          <a:xfrm>
            <a:off x="1068720" y="233392"/>
            <a:ext cx="1121664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3400" b="1" dirty="0">
                <a:solidFill>
                  <a:schemeClr val="bg1"/>
                </a:solidFill>
                <a:ea typeface="Arial Narrow"/>
                <a:cs typeface="Arial Narrow"/>
                <a:sym typeface="Arial Narrow"/>
              </a:rPr>
              <a:t>Άξονας Γ.  Επένδυση &amp; Αξία στην Περιοχή </a:t>
            </a:r>
          </a:p>
        </p:txBody>
      </p:sp>
      <p:sp>
        <p:nvSpPr>
          <p:cNvPr id="50" name="Google Shape;343;p20"/>
          <p:cNvSpPr/>
          <p:nvPr/>
        </p:nvSpPr>
        <p:spPr>
          <a:xfrm>
            <a:off x="0" y="1196396"/>
            <a:ext cx="12192000" cy="492443"/>
          </a:xfrm>
          <a:prstGeom prst="rect">
            <a:avLst/>
          </a:prstGeom>
          <a:solidFill>
            <a:srgbClr val="F2F2F2"/>
          </a:solidFill>
          <a:ln w="9525" cap="flat" cmpd="sng">
            <a:solidFill>
              <a:srgbClr val="F2F2F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0" rIns="91425" bIns="0" anchor="t" anchorCtr="0">
            <a:spAutoFit/>
          </a:bodyPr>
          <a:lstStyle/>
          <a:p>
            <a:pPr lvl="0"/>
            <a:r>
              <a:rPr lang="el-GR" sz="3200" b="1" dirty="0">
                <a:solidFill>
                  <a:srgbClr val="4B4545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	</a:t>
            </a:r>
            <a:r>
              <a:rPr lang="el-GR" sz="3200" b="1" u="sng" dirty="0" smtClean="0">
                <a:solidFill>
                  <a:srgbClr val="4B4545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Τουρισμός</a:t>
            </a:r>
            <a:endParaRPr lang="el-GR" sz="3200" b="1" u="sng" dirty="0">
              <a:solidFill>
                <a:srgbClr val="4B4545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10" name="Google Shape;308;p19">
            <a:extLst>
              <a:ext uri="{FF2B5EF4-FFF2-40B4-BE49-F238E27FC236}">
                <a16:creationId xmlns:a16="http://schemas.microsoft.com/office/drawing/2014/main" xmlns="" id="{0F69E213-F71B-8C5B-1EE8-02A906A7D2C4}"/>
              </a:ext>
            </a:extLst>
          </p:cNvPr>
          <p:cNvSpPr txBox="1"/>
          <p:nvPr/>
        </p:nvSpPr>
        <p:spPr>
          <a:xfrm>
            <a:off x="204144" y="1938456"/>
            <a:ext cx="11783711" cy="3477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just"/>
            <a:endParaRPr lang="el-GR" sz="1000" b="1" dirty="0">
              <a:solidFill>
                <a:srgbClr val="4B4545"/>
              </a:solidFill>
              <a:latin typeface="Calibri" panose="020F0502020204030204" pitchFamily="34" charset="0"/>
              <a:ea typeface="Arial Narrow"/>
              <a:cs typeface="Calibri" panose="020F0502020204030204" pitchFamily="34" charset="0"/>
              <a:sym typeface="Arial Narrow"/>
            </a:endParaRP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el-GR" sz="30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Επένδυση </a:t>
            </a:r>
            <a:r>
              <a:rPr lang="el-GR" sz="30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στη </a:t>
            </a:r>
            <a:r>
              <a:rPr lang="el-GR" sz="30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Λουτρόπολη Καμένων Βούρλων | </a:t>
            </a:r>
            <a:r>
              <a:rPr lang="el-GR" sz="3000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Αξιοποίηση με μακροχρόνια μίσθωση του ακινήτου που περιλαμβάνει τις εγκαταστάσεις του ξενοδοχείου «Γαλήνη» και το υδροθεραπευτήριο «Ιπποκράτης», τα ξενοδοχεία «</a:t>
            </a:r>
            <a:r>
              <a:rPr lang="el-GR" sz="3000" dirty="0" err="1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Ράδιον</a:t>
            </a:r>
            <a:r>
              <a:rPr lang="el-GR" sz="3000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» και «</a:t>
            </a:r>
            <a:r>
              <a:rPr lang="el-GR" sz="3000" dirty="0" err="1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Θρόνιον</a:t>
            </a:r>
            <a:r>
              <a:rPr lang="el-GR" sz="3000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» και το υδροθεραπευτήριο «Ασκληπιός</a:t>
            </a:r>
            <a:r>
              <a:rPr lang="el-GR" sz="3000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»</a:t>
            </a: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el-GR" sz="30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Χιονοδρομικό </a:t>
            </a:r>
            <a:r>
              <a:rPr lang="el-GR" sz="30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Κέντρο Παρνασσού </a:t>
            </a:r>
            <a:r>
              <a:rPr lang="el-GR" sz="3000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| Εκσυγχρονισμός – Ενεργειακή Αναβάθμιση Υποδομών |  Ανάπτυξη Χιονοδρομικού Κέντρου</a:t>
            </a:r>
            <a:endParaRPr lang="el-GR" sz="3000" dirty="0">
              <a:solidFill>
                <a:srgbClr val="4B4545"/>
              </a:solidFill>
              <a:latin typeface="Calibri" panose="020F0502020204030204" pitchFamily="34" charset="0"/>
              <a:ea typeface="Arial Narrow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80460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101;p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C6A9E"/>
          </a:solidFill>
          <a:ln w="12700" cap="flat" cmpd="sng">
            <a:solidFill>
              <a:srgbClr val="26397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964" b="0" i="0" u="none" strike="noStrike" cap="none">
              <a:solidFill>
                <a:schemeClr val="lt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  <p:pic>
        <p:nvPicPr>
          <p:cNvPr id="23" name="Εικόνα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2737" y="372409"/>
            <a:ext cx="1894430" cy="1889943"/>
          </a:xfrm>
          <a:prstGeom prst="rect">
            <a:avLst/>
          </a:prstGeom>
        </p:spPr>
      </p:pic>
      <p:sp>
        <p:nvSpPr>
          <p:cNvPr id="2" name="Ορθογώνιο 1"/>
          <p:cNvSpPr/>
          <p:nvPr/>
        </p:nvSpPr>
        <p:spPr>
          <a:xfrm>
            <a:off x="603817" y="2814314"/>
            <a:ext cx="10717999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l-GR" sz="4200" b="1" dirty="0">
                <a:solidFill>
                  <a:schemeClr val="bg1"/>
                </a:solidFill>
                <a:latin typeface="Arial Narrow"/>
                <a:ea typeface="Arial Narrow"/>
                <a:cs typeface="Arial Narrow"/>
                <a:sym typeface="Arial Narrow"/>
              </a:rPr>
              <a:t>Άξονας </a:t>
            </a:r>
            <a:r>
              <a:rPr lang="el-GR" sz="4200" b="1" dirty="0">
                <a:solidFill>
                  <a:schemeClr val="bg1"/>
                </a:solidFill>
                <a:latin typeface="Arial Narrow"/>
                <a:ea typeface="Arial Narrow"/>
                <a:cs typeface="Arial Narrow"/>
                <a:sym typeface="Arial Narrow"/>
              </a:rPr>
              <a:t>Δ</a:t>
            </a:r>
            <a:r>
              <a:rPr lang="el-GR" sz="4200" b="1" dirty="0" smtClean="0">
                <a:solidFill>
                  <a:schemeClr val="bg1"/>
                </a:solidFill>
                <a:latin typeface="Arial Narrow"/>
                <a:ea typeface="Arial Narrow"/>
                <a:cs typeface="Arial Narrow"/>
                <a:sym typeface="Arial Narrow"/>
              </a:rPr>
              <a:t>. </a:t>
            </a:r>
            <a:r>
              <a:rPr lang="el-GR" sz="4200" b="1" dirty="0">
                <a:solidFill>
                  <a:schemeClr val="bg1"/>
                </a:solidFill>
                <a:latin typeface="Arial Narrow"/>
                <a:ea typeface="Arial Narrow"/>
                <a:cs typeface="Arial Narrow"/>
                <a:sym typeface="Arial Narrow"/>
              </a:rPr>
              <a:t>Δίπλα σε κάθε Πολίτη &amp; Ποιότητα Ζωής</a:t>
            </a:r>
            <a:endParaRPr lang="el-GR" sz="4200" strike="sngStrike" dirty="0">
              <a:solidFill>
                <a:schemeClr val="bg1"/>
              </a:solidFill>
              <a:ea typeface="Calibri"/>
              <a:cs typeface="Calibri"/>
              <a:sym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30741" y="3750997"/>
            <a:ext cx="57727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l-GR" sz="4000" b="1" dirty="0" smtClean="0">
                <a:solidFill>
                  <a:schemeClr val="bg1"/>
                </a:solidFill>
                <a:latin typeface="Arial Narrow"/>
                <a:ea typeface="Arial Narrow"/>
                <a:cs typeface="Arial Narrow"/>
              </a:rPr>
              <a:t>236 έργα  </a:t>
            </a:r>
            <a:r>
              <a:rPr lang="el-GR" sz="4000" b="1" dirty="0">
                <a:solidFill>
                  <a:schemeClr val="bg1"/>
                </a:solidFill>
                <a:latin typeface="Arial Narrow"/>
                <a:ea typeface="Arial Narrow"/>
                <a:cs typeface="Arial Narrow"/>
              </a:rPr>
              <a:t>|  </a:t>
            </a:r>
            <a:r>
              <a:rPr lang="el-GR" sz="4000" b="1" dirty="0" smtClean="0">
                <a:solidFill>
                  <a:schemeClr val="bg1"/>
                </a:solidFill>
                <a:latin typeface="Arial Narrow"/>
                <a:ea typeface="Arial Narrow"/>
                <a:cs typeface="Arial Narrow"/>
              </a:rPr>
              <a:t>1,1 </a:t>
            </a:r>
            <a:r>
              <a:rPr lang="el-GR" sz="4000" b="1" dirty="0" smtClean="0">
                <a:solidFill>
                  <a:schemeClr val="bg1"/>
                </a:solidFill>
                <a:latin typeface="Arial Narrow"/>
                <a:ea typeface="Arial Narrow"/>
                <a:cs typeface="Arial Narrow"/>
              </a:rPr>
              <a:t>δισ. </a:t>
            </a:r>
            <a:r>
              <a:rPr lang="el-GR" sz="4000" b="1" dirty="0">
                <a:solidFill>
                  <a:schemeClr val="bg1"/>
                </a:solidFill>
                <a:latin typeface="Arial Narrow"/>
                <a:ea typeface="Arial Narrow"/>
                <a:cs typeface="Arial Narrow"/>
              </a:rPr>
              <a:t>€</a:t>
            </a:r>
          </a:p>
        </p:txBody>
      </p:sp>
    </p:spTree>
    <p:extLst>
      <p:ext uri="{BB962C8B-B14F-4D97-AF65-F5344CB8AC3E}">
        <p14:creationId xmlns:p14="http://schemas.microsoft.com/office/powerpoint/2010/main" val="17389649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 3"/>
          <p:cNvSpPr/>
          <p:nvPr/>
        </p:nvSpPr>
        <p:spPr>
          <a:xfrm>
            <a:off x="0" y="0"/>
            <a:ext cx="12192000" cy="1051560"/>
          </a:xfrm>
          <a:prstGeom prst="rect">
            <a:avLst/>
          </a:prstGeom>
          <a:solidFill>
            <a:srgbClr val="5C6A9E"/>
          </a:solidFill>
          <a:ln w="12700" cap="flat" cmpd="sng">
            <a:solidFill>
              <a:srgbClr val="26397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 lang="el-GR" sz="964">
              <a:latin typeface="Calibri" panose="020F0502020204030204" pitchFamily="34" charset="0"/>
              <a:ea typeface="Calibri"/>
              <a:cs typeface="Calibri" panose="020F0502020204030204" pitchFamily="34" charset="0"/>
            </a:endParaRPr>
          </a:p>
        </p:txBody>
      </p:sp>
      <p:sp>
        <p:nvSpPr>
          <p:cNvPr id="6" name="Ορθογώνιο 5"/>
          <p:cNvSpPr/>
          <p:nvPr/>
        </p:nvSpPr>
        <p:spPr>
          <a:xfrm>
            <a:off x="1069862" y="218003"/>
            <a:ext cx="970111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3400" b="1" dirty="0">
                <a:solidFill>
                  <a:schemeClr val="bg1"/>
                </a:solidFill>
                <a:ea typeface="Arial Narrow"/>
                <a:cs typeface="Arial Narrow"/>
                <a:sym typeface="Arial Narrow"/>
              </a:rPr>
              <a:t>Άξονας </a:t>
            </a:r>
            <a:r>
              <a:rPr lang="el-GR" sz="3600" b="1" dirty="0" smtClean="0">
                <a:solidFill>
                  <a:schemeClr val="bg1"/>
                </a:solidFill>
                <a:ea typeface="Arial Narrow"/>
                <a:cs typeface="Arial Narrow"/>
                <a:sym typeface="Arial Narrow"/>
              </a:rPr>
              <a:t>Δ. </a:t>
            </a:r>
            <a:r>
              <a:rPr lang="el-GR" sz="3600" b="1" dirty="0">
                <a:solidFill>
                  <a:schemeClr val="bg1"/>
                </a:solidFill>
                <a:ea typeface="Arial Narrow"/>
                <a:cs typeface="Arial Narrow"/>
                <a:sym typeface="Arial Narrow"/>
              </a:rPr>
              <a:t>Δίπλα σε κάθε Πολίτη &amp; Ποιότητα Ζωής</a:t>
            </a:r>
            <a:endParaRPr lang="el-GR" sz="3400" b="1" dirty="0">
              <a:solidFill>
                <a:schemeClr val="bg1"/>
              </a:solidFill>
              <a:ea typeface="Arial Narrow"/>
              <a:cs typeface="Arial Narrow"/>
              <a:sym typeface="Arial Narrow"/>
            </a:endParaRPr>
          </a:p>
        </p:txBody>
      </p:sp>
      <p:pic>
        <p:nvPicPr>
          <p:cNvPr id="7" name="Εικόνα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502" y="88557"/>
            <a:ext cx="880858" cy="878772"/>
          </a:xfrm>
          <a:prstGeom prst="rect">
            <a:avLst/>
          </a:prstGeom>
        </p:spPr>
      </p:pic>
      <p:sp>
        <p:nvSpPr>
          <p:cNvPr id="50" name="Google Shape;343;p20"/>
          <p:cNvSpPr/>
          <p:nvPr/>
        </p:nvSpPr>
        <p:spPr>
          <a:xfrm>
            <a:off x="0" y="1196396"/>
            <a:ext cx="12192000" cy="492443"/>
          </a:xfrm>
          <a:prstGeom prst="rect">
            <a:avLst/>
          </a:prstGeom>
          <a:solidFill>
            <a:srgbClr val="F2F2F2"/>
          </a:solidFill>
          <a:ln w="9525" cap="flat" cmpd="sng">
            <a:solidFill>
              <a:srgbClr val="F2F2F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0" rIns="91425" bIns="0" anchor="t" anchorCtr="0">
            <a:spAutoFit/>
          </a:bodyPr>
          <a:lstStyle/>
          <a:p>
            <a:pPr lvl="0"/>
            <a:r>
              <a:rPr lang="el-GR" sz="2400" b="1" dirty="0">
                <a:solidFill>
                  <a:srgbClr val="4B4545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	</a:t>
            </a:r>
            <a:r>
              <a:rPr lang="el-GR" sz="3200" b="1" u="sng" dirty="0">
                <a:solidFill>
                  <a:srgbClr val="4B4545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Πολιτισμός | </a:t>
            </a:r>
            <a:r>
              <a:rPr lang="el-GR" sz="3200" b="1" u="sng" dirty="0" smtClean="0">
                <a:solidFill>
                  <a:srgbClr val="4B4545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75 </a:t>
            </a:r>
            <a:r>
              <a:rPr lang="el-GR" sz="3200" b="1" u="sng" dirty="0">
                <a:solidFill>
                  <a:srgbClr val="4B4545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εκατ. €</a:t>
            </a:r>
          </a:p>
        </p:txBody>
      </p:sp>
      <p:sp>
        <p:nvSpPr>
          <p:cNvPr id="12" name="Google Shape;308;p19">
            <a:extLst>
              <a:ext uri="{FF2B5EF4-FFF2-40B4-BE49-F238E27FC236}">
                <a16:creationId xmlns:a16="http://schemas.microsoft.com/office/drawing/2014/main" xmlns="" id="{0F69E213-F71B-8C5B-1EE8-02A906A7D2C4}"/>
              </a:ext>
            </a:extLst>
          </p:cNvPr>
          <p:cNvSpPr txBox="1"/>
          <p:nvPr/>
        </p:nvSpPr>
        <p:spPr>
          <a:xfrm>
            <a:off x="139349" y="2041264"/>
            <a:ext cx="11562142" cy="50167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el-GR" sz="30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Ενεργειακή </a:t>
            </a:r>
            <a:r>
              <a:rPr lang="el-GR" sz="30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αναβάθμιση του κτηρίου πολιτιστικών χρήσεων του Ευρωπαϊκού Πολιτιστικού Κέντρου Δελφών | </a:t>
            </a:r>
            <a:r>
              <a:rPr lang="el-GR" sz="30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10,6 </a:t>
            </a:r>
            <a:r>
              <a:rPr lang="el-GR" sz="30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εκατ. €</a:t>
            </a: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endParaRPr lang="el-GR" sz="1000" b="1" dirty="0">
              <a:solidFill>
                <a:srgbClr val="4B4545"/>
              </a:solidFill>
              <a:latin typeface="Calibri" panose="020F0502020204030204" pitchFamily="34" charset="0"/>
              <a:ea typeface="Arial Narrow"/>
              <a:cs typeface="Calibri" panose="020F0502020204030204" pitchFamily="34" charset="0"/>
              <a:sym typeface="Arial Narrow"/>
            </a:endParaRP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el-GR" sz="30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Αντιμετώπιση </a:t>
            </a:r>
            <a:r>
              <a:rPr lang="el-GR" sz="30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των </a:t>
            </a:r>
            <a:r>
              <a:rPr lang="el-GR" sz="3000" b="1" dirty="0" err="1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βραχοπτώσεων</a:t>
            </a:r>
            <a:r>
              <a:rPr lang="el-GR" sz="30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 στους Δελφούς | </a:t>
            </a:r>
            <a:r>
              <a:rPr lang="el-GR" sz="30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7,7 </a:t>
            </a:r>
            <a:r>
              <a:rPr lang="el-GR" sz="30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εκατ. €</a:t>
            </a: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endParaRPr lang="el-GR" sz="1000" b="1" dirty="0">
              <a:solidFill>
                <a:srgbClr val="4B4545"/>
              </a:solidFill>
              <a:latin typeface="Calibri" panose="020F0502020204030204" pitchFamily="34" charset="0"/>
              <a:ea typeface="Arial Narrow"/>
              <a:cs typeface="Calibri" panose="020F0502020204030204" pitchFamily="34" charset="0"/>
              <a:sym typeface="Arial Narrow"/>
            </a:endParaRP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el-GR" sz="30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Αποκατάσταση </a:t>
            </a:r>
            <a:r>
              <a:rPr lang="el-GR" sz="30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του Ιερού Ναού Αγίας Παρασκευής </a:t>
            </a:r>
            <a:r>
              <a:rPr lang="el-GR" sz="30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Χαλκίδας|</a:t>
            </a:r>
            <a:r>
              <a:rPr lang="el-GR" sz="30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4,5 </a:t>
            </a:r>
            <a:r>
              <a:rPr lang="el-GR" sz="30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εκατ. €</a:t>
            </a: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endParaRPr lang="el-GR" sz="1000" b="1" dirty="0">
              <a:solidFill>
                <a:srgbClr val="4B4545"/>
              </a:solidFill>
              <a:latin typeface="Calibri" panose="020F0502020204030204" pitchFamily="34" charset="0"/>
              <a:ea typeface="Arial Narrow"/>
              <a:cs typeface="Calibri" panose="020F0502020204030204" pitchFamily="34" charset="0"/>
              <a:sym typeface="Arial Narrow"/>
            </a:endParaRP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el-GR" sz="30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Στερέωση </a:t>
            </a:r>
            <a:r>
              <a:rPr lang="el-GR" sz="30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και αποκατάσταση μνημείων αρχαιολογικού χώρου Δελφών | </a:t>
            </a:r>
            <a:r>
              <a:rPr lang="el-GR" sz="30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3,6 </a:t>
            </a:r>
            <a:r>
              <a:rPr lang="el-GR" sz="30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εκατ. €</a:t>
            </a: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endParaRPr lang="el-GR" sz="1000" b="1" dirty="0">
              <a:solidFill>
                <a:srgbClr val="4B4545"/>
              </a:solidFill>
              <a:latin typeface="Calibri" panose="020F0502020204030204" pitchFamily="34" charset="0"/>
              <a:ea typeface="Arial Narrow"/>
              <a:cs typeface="Calibri" panose="020F0502020204030204" pitchFamily="34" charset="0"/>
              <a:sym typeface="Arial Narrow"/>
            </a:endParaRP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endParaRPr lang="el-GR" sz="1000" b="1" dirty="0">
              <a:solidFill>
                <a:srgbClr val="4B4545"/>
              </a:solidFill>
              <a:latin typeface="Calibri" panose="020F0502020204030204" pitchFamily="34" charset="0"/>
              <a:ea typeface="Arial Narrow"/>
              <a:cs typeface="Calibri" panose="020F0502020204030204" pitchFamily="34" charset="0"/>
              <a:sym typeface="Arial Narrow"/>
            </a:endParaRP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endParaRPr lang="el-GR" sz="3000" b="1" dirty="0">
              <a:solidFill>
                <a:srgbClr val="4B4545"/>
              </a:solidFill>
              <a:latin typeface="Calibri" panose="020F0502020204030204" pitchFamily="34" charset="0"/>
              <a:ea typeface="Arial Narrow"/>
              <a:cs typeface="Calibri" panose="020F0502020204030204" pitchFamily="34" charset="0"/>
              <a:sym typeface="Arial Narrow"/>
            </a:endParaRPr>
          </a:p>
          <a:p>
            <a:pPr lvl="0" algn="just"/>
            <a:endParaRPr lang="el-GR" sz="3000" b="1" dirty="0">
              <a:solidFill>
                <a:srgbClr val="4B4545"/>
              </a:solidFill>
              <a:latin typeface="Calibri" panose="020F0502020204030204" pitchFamily="34" charset="0"/>
              <a:ea typeface="Arial Narrow"/>
              <a:cs typeface="Calibri" panose="020F0502020204030204" pitchFamily="34" charset="0"/>
              <a:sym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790895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 3"/>
          <p:cNvSpPr/>
          <p:nvPr/>
        </p:nvSpPr>
        <p:spPr>
          <a:xfrm>
            <a:off x="0" y="0"/>
            <a:ext cx="12192000" cy="1051560"/>
          </a:xfrm>
          <a:prstGeom prst="rect">
            <a:avLst/>
          </a:prstGeom>
          <a:solidFill>
            <a:srgbClr val="5C6A9E"/>
          </a:solidFill>
          <a:ln w="12700" cap="flat" cmpd="sng">
            <a:solidFill>
              <a:srgbClr val="26397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 lang="el-GR" sz="964">
              <a:latin typeface="Calibri" panose="020F0502020204030204" pitchFamily="34" charset="0"/>
              <a:ea typeface="Calibri"/>
              <a:cs typeface="Calibri" panose="020F0502020204030204" pitchFamily="34" charset="0"/>
            </a:endParaRPr>
          </a:p>
        </p:txBody>
      </p:sp>
      <p:sp>
        <p:nvSpPr>
          <p:cNvPr id="6" name="Ορθογώνιο 5"/>
          <p:cNvSpPr/>
          <p:nvPr/>
        </p:nvSpPr>
        <p:spPr>
          <a:xfrm>
            <a:off x="1134386" y="201877"/>
            <a:ext cx="87213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l-GR" sz="3200" b="1" dirty="0">
                <a:solidFill>
                  <a:schemeClr val="bg1"/>
                </a:solidFill>
                <a:ea typeface="Arial Narrow"/>
                <a:cs typeface="Arial Narrow"/>
                <a:sym typeface="Arial Narrow"/>
              </a:rPr>
              <a:t>Άξονας </a:t>
            </a:r>
            <a:r>
              <a:rPr lang="el-GR" sz="3200" b="1" dirty="0" smtClean="0">
                <a:solidFill>
                  <a:schemeClr val="bg1"/>
                </a:solidFill>
                <a:ea typeface="Arial Narrow"/>
                <a:cs typeface="Arial Narrow"/>
                <a:sym typeface="Arial Narrow"/>
              </a:rPr>
              <a:t>Δ. </a:t>
            </a:r>
            <a:r>
              <a:rPr lang="el-GR" sz="3200" b="1" dirty="0">
                <a:solidFill>
                  <a:schemeClr val="bg1"/>
                </a:solidFill>
                <a:ea typeface="Arial Narrow"/>
                <a:cs typeface="Arial Narrow"/>
                <a:sym typeface="Arial Narrow"/>
              </a:rPr>
              <a:t>Δίπλα σε κάθε Πολίτη &amp; Ποιότητα Ζωής</a:t>
            </a:r>
            <a:endParaRPr lang="el-GR" sz="3200" strike="sngStrike" dirty="0">
              <a:solidFill>
                <a:schemeClr val="bg1"/>
              </a:solidFill>
              <a:ea typeface="Calibri"/>
              <a:cs typeface="Calibri"/>
              <a:sym typeface="Calibri"/>
            </a:endParaRPr>
          </a:p>
        </p:txBody>
      </p:sp>
      <p:pic>
        <p:nvPicPr>
          <p:cNvPr id="7" name="Εικόνα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502" y="88557"/>
            <a:ext cx="880858" cy="878772"/>
          </a:xfrm>
          <a:prstGeom prst="rect">
            <a:avLst/>
          </a:prstGeom>
        </p:spPr>
      </p:pic>
      <p:sp>
        <p:nvSpPr>
          <p:cNvPr id="8" name="Google Shape;343;p20"/>
          <p:cNvSpPr/>
          <p:nvPr/>
        </p:nvSpPr>
        <p:spPr>
          <a:xfrm>
            <a:off x="0" y="1196396"/>
            <a:ext cx="12192000" cy="492443"/>
          </a:xfrm>
          <a:prstGeom prst="rect">
            <a:avLst/>
          </a:prstGeom>
          <a:solidFill>
            <a:srgbClr val="F2F2F2"/>
          </a:solidFill>
          <a:ln w="9525" cap="flat" cmpd="sng">
            <a:solidFill>
              <a:srgbClr val="F2F2F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0" rIns="91425" bIns="0" anchor="t" anchorCtr="0">
            <a:spAutoFit/>
          </a:bodyPr>
          <a:lstStyle/>
          <a:p>
            <a:pPr lvl="0"/>
            <a:r>
              <a:rPr lang="el-GR" sz="2400" b="1" dirty="0">
                <a:solidFill>
                  <a:srgbClr val="4B4545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	</a:t>
            </a:r>
            <a:r>
              <a:rPr lang="el-GR" sz="3200" b="1" u="sng" dirty="0">
                <a:solidFill>
                  <a:srgbClr val="4B4545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Παιδεία | </a:t>
            </a:r>
            <a:r>
              <a:rPr lang="el-GR" sz="3200" b="1" u="sng" dirty="0" smtClean="0">
                <a:solidFill>
                  <a:srgbClr val="4B4545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63 </a:t>
            </a:r>
            <a:r>
              <a:rPr lang="el-GR" sz="3200" b="1" u="sng" dirty="0">
                <a:solidFill>
                  <a:srgbClr val="4B4545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εκατ. €</a:t>
            </a:r>
            <a:endParaRPr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Google Shape;308;p19">
            <a:extLst>
              <a:ext uri="{FF2B5EF4-FFF2-40B4-BE49-F238E27FC236}">
                <a16:creationId xmlns:a16="http://schemas.microsoft.com/office/drawing/2014/main" xmlns="" id="{0F69E213-F71B-8C5B-1EE8-02A906A7D2C4}"/>
              </a:ext>
            </a:extLst>
          </p:cNvPr>
          <p:cNvSpPr txBox="1"/>
          <p:nvPr/>
        </p:nvSpPr>
        <p:spPr>
          <a:xfrm>
            <a:off x="181854" y="1833675"/>
            <a:ext cx="11562142" cy="47089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el-GR" sz="30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Κατασκευή </a:t>
            </a:r>
            <a:r>
              <a:rPr lang="el-GR" sz="30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Φοιτητικών Εστιών και λοιπών Εκπαιδευτικών και Ερευνητικών Εγκαταστάσεων στη Λαμία </a:t>
            </a:r>
            <a:r>
              <a:rPr lang="el-GR" sz="30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(</a:t>
            </a:r>
            <a:r>
              <a:rPr lang="el-GR" sz="30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ΣΔΙΤ)| </a:t>
            </a:r>
            <a:r>
              <a:rPr lang="el-GR" sz="30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25 </a:t>
            </a:r>
            <a:r>
              <a:rPr lang="el-GR" sz="30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εκατ. €</a:t>
            </a: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endParaRPr lang="el-GR" sz="1000" b="1" dirty="0">
              <a:solidFill>
                <a:srgbClr val="4B4545"/>
              </a:solidFill>
              <a:latin typeface="Calibri" panose="020F0502020204030204" pitchFamily="34" charset="0"/>
              <a:ea typeface="Arial Narrow"/>
              <a:cs typeface="Calibri" panose="020F0502020204030204" pitchFamily="34" charset="0"/>
              <a:sym typeface="Arial Narrow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l-GR" sz="30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Ανέγερση </a:t>
            </a:r>
            <a:r>
              <a:rPr lang="el-GR" sz="30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νέου 12/</a:t>
            </a:r>
            <a:r>
              <a:rPr lang="el-GR" sz="3000" b="1" dirty="0" err="1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θέσιου</a:t>
            </a:r>
            <a:r>
              <a:rPr lang="el-GR" sz="30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 κτιρίου 1ου Δημοτικού Σχολείου Πλάκας </a:t>
            </a:r>
            <a:r>
              <a:rPr lang="el-GR" sz="3000" b="1" dirty="0" err="1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Δηλεσίου</a:t>
            </a:r>
            <a:r>
              <a:rPr lang="el-GR" sz="30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| </a:t>
            </a:r>
            <a:r>
              <a:rPr lang="el-GR" sz="30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5 </a:t>
            </a:r>
            <a:r>
              <a:rPr lang="el-GR" sz="30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εκατ. </a:t>
            </a:r>
            <a:r>
              <a:rPr lang="el-GR" sz="30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€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l-GR" sz="30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Ανέγερση </a:t>
            </a:r>
            <a:r>
              <a:rPr lang="el-GR" sz="30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του 26ου Δημοτικού Σχολείου </a:t>
            </a:r>
            <a:r>
              <a:rPr lang="el-GR" sz="30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Χαλκίδας </a:t>
            </a:r>
            <a:r>
              <a:rPr lang="el-GR" sz="30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| 5 εκατ. €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el-GR" sz="1000" b="1" dirty="0">
              <a:solidFill>
                <a:srgbClr val="4B4545"/>
              </a:solidFill>
              <a:latin typeface="Calibri" panose="020F0502020204030204" pitchFamily="34" charset="0"/>
              <a:ea typeface="Arial Narrow"/>
              <a:cs typeface="Calibri" panose="020F0502020204030204" pitchFamily="34" charset="0"/>
              <a:sym typeface="Arial Narrow"/>
            </a:endParaRP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el-GR" sz="30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Ανέγερση </a:t>
            </a:r>
            <a:r>
              <a:rPr lang="el-GR" sz="30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Μουσικού Σχολείου </a:t>
            </a:r>
            <a:r>
              <a:rPr lang="el-GR" sz="30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Χαλκίδας | </a:t>
            </a:r>
            <a:r>
              <a:rPr lang="el-GR" sz="30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3,2 </a:t>
            </a:r>
            <a:r>
              <a:rPr lang="el-GR" sz="30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εκατ. €</a:t>
            </a: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el-GR" sz="30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1.742 διορισμοί </a:t>
            </a:r>
            <a:r>
              <a:rPr lang="el-GR" sz="30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εκπαιδευτικών </a:t>
            </a:r>
            <a:r>
              <a:rPr lang="el-GR" sz="30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(303 στην </a:t>
            </a:r>
            <a:r>
              <a:rPr lang="el-GR" sz="30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Ειδική Αγωγή) &amp; </a:t>
            </a:r>
            <a:r>
              <a:rPr lang="el-GR" sz="30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8.704  </a:t>
            </a:r>
            <a:r>
              <a:rPr lang="el-GR" sz="30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προσλήψεις </a:t>
            </a:r>
            <a:r>
              <a:rPr lang="el-GR" sz="30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αναπληρωτών</a:t>
            </a: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endParaRPr lang="el-GR" sz="1000" b="1" dirty="0">
              <a:solidFill>
                <a:srgbClr val="4B4545"/>
              </a:solidFill>
              <a:latin typeface="Calibri" panose="020F0502020204030204" pitchFamily="34" charset="0"/>
              <a:ea typeface="Arial Narrow"/>
              <a:cs typeface="Calibri" panose="020F0502020204030204" pitchFamily="34" charset="0"/>
              <a:sym typeface="Arial Narrow"/>
            </a:endParaRP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el-GR" sz="30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3 </a:t>
            </a:r>
            <a:r>
              <a:rPr lang="el-GR" sz="30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νέα Πρότυπα και Πειραματικά Σχολεία την τελευταία διετία</a:t>
            </a:r>
          </a:p>
        </p:txBody>
      </p:sp>
    </p:spTree>
    <p:extLst>
      <p:ext uri="{BB962C8B-B14F-4D97-AF65-F5344CB8AC3E}">
        <p14:creationId xmlns:p14="http://schemas.microsoft.com/office/powerpoint/2010/main" val="4549752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101;p3"/>
          <p:cNvSpPr/>
          <p:nvPr/>
        </p:nvSpPr>
        <p:spPr>
          <a:xfrm>
            <a:off x="-7951" y="0"/>
            <a:ext cx="12192000" cy="6858000"/>
          </a:xfrm>
          <a:prstGeom prst="rect">
            <a:avLst/>
          </a:prstGeom>
          <a:solidFill>
            <a:srgbClr val="5C6A9E"/>
          </a:solidFill>
          <a:ln w="12700" cap="flat" cmpd="sng">
            <a:solidFill>
              <a:srgbClr val="5C6A9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964" b="0" i="0" u="none" strike="noStrike" cap="none">
              <a:solidFill>
                <a:schemeClr val="lt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  <p:sp>
        <p:nvSpPr>
          <p:cNvPr id="5" name="Google Shape;102;p3"/>
          <p:cNvSpPr txBox="1"/>
          <p:nvPr/>
        </p:nvSpPr>
        <p:spPr>
          <a:xfrm>
            <a:off x="397510" y="161287"/>
            <a:ext cx="11396980" cy="8617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el-GR" sz="5000" b="1" dirty="0">
                <a:solidFill>
                  <a:schemeClr val="lt1"/>
                </a:solidFill>
                <a:latin typeface="Calibri" panose="020F0502020204030204" pitchFamily="34" charset="0"/>
                <a:ea typeface="Arial Black"/>
                <a:cs typeface="Calibri" panose="020F0502020204030204" pitchFamily="34" charset="0"/>
                <a:sym typeface="Arial Black"/>
              </a:rPr>
              <a:t>Χρηματοδοτικό πλάνο</a:t>
            </a:r>
          </a:p>
        </p:txBody>
      </p:sp>
      <p:grpSp>
        <p:nvGrpSpPr>
          <p:cNvPr id="7" name="Google Shape;216;p13"/>
          <p:cNvGrpSpPr/>
          <p:nvPr/>
        </p:nvGrpSpPr>
        <p:grpSpPr>
          <a:xfrm>
            <a:off x="120729" y="1326383"/>
            <a:ext cx="4576121" cy="4682238"/>
            <a:chOff x="-17711" y="3768294"/>
            <a:chExt cx="1687132" cy="1403699"/>
          </a:xfrm>
        </p:grpSpPr>
        <p:sp>
          <p:nvSpPr>
            <p:cNvPr id="8" name="Google Shape;217;p13"/>
            <p:cNvSpPr/>
            <p:nvPr/>
          </p:nvSpPr>
          <p:spPr>
            <a:xfrm>
              <a:off x="-17711" y="3768294"/>
              <a:ext cx="1687132" cy="1403699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1">
                <a:solidFill>
                  <a:srgbClr val="548BB7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endParaRPr>
            </a:p>
          </p:txBody>
        </p:sp>
        <p:sp>
          <p:nvSpPr>
            <p:cNvPr id="9" name="Google Shape;220;p13"/>
            <p:cNvSpPr txBox="1"/>
            <p:nvPr/>
          </p:nvSpPr>
          <p:spPr>
            <a:xfrm>
              <a:off x="173432" y="4041098"/>
              <a:ext cx="1304845" cy="85809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algn="ctr"/>
              <a:r>
                <a:rPr lang="el-GR" sz="5000" b="1" dirty="0" smtClean="0">
                  <a:solidFill>
                    <a:srgbClr val="3D4E8C"/>
                  </a:solidFill>
                  <a:latin typeface="Calibri" panose="020F0502020204030204" pitchFamily="34" charset="0"/>
                  <a:ea typeface="Calibri"/>
                  <a:cs typeface="Calibri" panose="020F0502020204030204" pitchFamily="34" charset="0"/>
                  <a:sym typeface="Calibri"/>
                </a:rPr>
                <a:t>4,2 </a:t>
              </a:r>
              <a:r>
                <a:rPr lang="el-GR" sz="5000" b="1" dirty="0">
                  <a:solidFill>
                    <a:srgbClr val="3D4E8C"/>
                  </a:solidFill>
                  <a:latin typeface="Calibri" panose="020F0502020204030204" pitchFamily="34" charset="0"/>
                  <a:ea typeface="Calibri"/>
                  <a:cs typeface="Calibri" panose="020F0502020204030204" pitchFamily="34" charset="0"/>
                  <a:sym typeface="Calibri"/>
                </a:rPr>
                <a:t>δισ. €</a:t>
              </a: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l-GR" sz="2000" b="1" dirty="0">
                  <a:solidFill>
                    <a:srgbClr val="3D4E8C"/>
                  </a:solidFill>
                  <a:latin typeface="Calibri" panose="020F0502020204030204" pitchFamily="34" charset="0"/>
                  <a:ea typeface="Calibri"/>
                  <a:cs typeface="Calibri" panose="020F0502020204030204" pitchFamily="34" charset="0"/>
                  <a:sym typeface="Calibri"/>
                </a:rPr>
                <a:t>για</a:t>
              </a: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l-GR" sz="5000" b="1" dirty="0" smtClean="0">
                  <a:solidFill>
                    <a:srgbClr val="3D4E8C"/>
                  </a:solidFill>
                  <a:latin typeface="Calibri" panose="020F0502020204030204" pitchFamily="34" charset="0"/>
                  <a:ea typeface="Calibri"/>
                  <a:cs typeface="Calibri" panose="020F0502020204030204" pitchFamily="34" charset="0"/>
                  <a:sym typeface="Calibri"/>
                </a:rPr>
                <a:t>540</a:t>
              </a:r>
              <a:r>
                <a:rPr lang="el-GR" sz="5000" b="1" dirty="0">
                  <a:solidFill>
                    <a:srgbClr val="3D4E8C"/>
                  </a:solidFill>
                  <a:latin typeface="Calibri" panose="020F0502020204030204" pitchFamily="34" charset="0"/>
                  <a:ea typeface="Calibri"/>
                  <a:cs typeface="Calibri" panose="020F0502020204030204" pitchFamily="34" charset="0"/>
                  <a:sym typeface="Calibri"/>
                </a:rPr>
                <a:t>+ έργα</a:t>
              </a: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l-GR" sz="2000" b="1" dirty="0">
                  <a:solidFill>
                    <a:srgbClr val="3D4E8C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Calibri"/>
                </a:rPr>
                <a:t>&amp; </a:t>
              </a: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l-GR" sz="2000" b="1" dirty="0">
                  <a:solidFill>
                    <a:srgbClr val="3D4E8C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Calibri"/>
                </a:rPr>
                <a:t>άλλες παρεμβάσεις</a:t>
              </a: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000" dirty="0">
                <a:solidFill>
                  <a:srgbClr val="3D4E8C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10" name="Google Shape;233;p14"/>
          <p:cNvSpPr/>
          <p:nvPr/>
        </p:nvSpPr>
        <p:spPr>
          <a:xfrm>
            <a:off x="4993424" y="1290109"/>
            <a:ext cx="7060753" cy="79997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el-GR" sz="2600" b="1" dirty="0">
                <a:solidFill>
                  <a:srgbClr val="26397F"/>
                </a:solidFill>
                <a:latin typeface="Arial Narrow"/>
                <a:ea typeface="Arial Narrow"/>
                <a:cs typeface="Arial Narrow"/>
                <a:sym typeface="Arial Narrow"/>
              </a:rPr>
              <a:t>         Α. Σύγχρονα Δίκτυα &amp; Υποδομές</a:t>
            </a:r>
            <a:endParaRPr sz="2600" strike="sngStrike" dirty="0">
              <a:solidFill>
                <a:srgbClr val="2639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" name="Google Shape;235;p14"/>
          <p:cNvSpPr/>
          <p:nvPr/>
        </p:nvSpPr>
        <p:spPr>
          <a:xfrm>
            <a:off x="4993424" y="2668511"/>
            <a:ext cx="7060753" cy="75956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r>
              <a:rPr lang="el-GR" sz="2600" b="1" dirty="0">
                <a:solidFill>
                  <a:srgbClr val="26397F"/>
                </a:solidFill>
                <a:latin typeface="Arial Narrow"/>
                <a:ea typeface="Arial Narrow"/>
                <a:cs typeface="Arial Narrow"/>
                <a:sym typeface="Arial Narrow"/>
              </a:rPr>
              <a:t>     Β. Αγροτική Παραγωγή &amp; Πράσινη Μετάβαση</a:t>
            </a:r>
            <a:endParaRPr lang="el-GR" sz="2600" strike="sngStrike" dirty="0">
              <a:solidFill>
                <a:srgbClr val="2639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Google Shape;236;p14"/>
          <p:cNvSpPr/>
          <p:nvPr/>
        </p:nvSpPr>
        <p:spPr>
          <a:xfrm>
            <a:off x="4993425" y="4006498"/>
            <a:ext cx="7060752" cy="84379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el-GR" sz="2600" b="1" dirty="0">
                <a:solidFill>
                  <a:srgbClr val="26397F"/>
                </a:solidFill>
                <a:latin typeface="Arial Narrow"/>
                <a:ea typeface="Arial Narrow"/>
                <a:cs typeface="Arial Narrow"/>
                <a:sym typeface="Arial Narrow"/>
              </a:rPr>
              <a:t>          Γ</a:t>
            </a:r>
            <a:r>
              <a:rPr lang="el-GR" sz="2600" b="1" dirty="0">
                <a:solidFill>
                  <a:srgbClr val="26397F"/>
                </a:solidFill>
                <a:latin typeface="Arial Narrow"/>
                <a:ea typeface="Arial Narrow"/>
                <a:cs typeface="Arial Narrow"/>
                <a:sym typeface="Arial Narrow"/>
              </a:rPr>
              <a:t>. Επένδυση &amp; Αξία στην Περιοχή </a:t>
            </a:r>
            <a:endParaRPr lang="el-GR" sz="2600" strike="sngStrike" dirty="0">
              <a:solidFill>
                <a:srgbClr val="2639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237;p14"/>
          <p:cNvSpPr/>
          <p:nvPr/>
        </p:nvSpPr>
        <p:spPr>
          <a:xfrm>
            <a:off x="4993425" y="5383204"/>
            <a:ext cx="7060752" cy="89832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el-GR" sz="2600" b="1" dirty="0">
                <a:solidFill>
                  <a:srgbClr val="26397F"/>
                </a:solidFill>
                <a:latin typeface="Arial Narrow"/>
                <a:ea typeface="Arial Narrow"/>
                <a:cs typeface="Arial Narrow"/>
                <a:sym typeface="Arial Narrow"/>
              </a:rPr>
              <a:t>          Δ. </a:t>
            </a:r>
            <a:r>
              <a:rPr lang="el-GR" sz="2600" b="1" dirty="0">
                <a:solidFill>
                  <a:srgbClr val="26397F"/>
                </a:solidFill>
                <a:latin typeface="Arial Narrow"/>
                <a:ea typeface="Arial Narrow"/>
                <a:cs typeface="Arial Narrow"/>
                <a:sym typeface="Arial Narrow"/>
              </a:rPr>
              <a:t>Δίπλα σε κάθε Πολίτη &amp; Ποιότητα </a:t>
            </a:r>
            <a:r>
              <a:rPr lang="el-GR" sz="2600" b="1" dirty="0" smtClean="0">
                <a:solidFill>
                  <a:srgbClr val="26397F"/>
                </a:solidFill>
                <a:latin typeface="Arial Narrow"/>
                <a:ea typeface="Arial Narrow"/>
                <a:cs typeface="Arial Narrow"/>
                <a:sym typeface="Arial Narrow"/>
              </a:rPr>
              <a:t>Ζωής</a:t>
            </a:r>
            <a:endParaRPr lang="el-GR" sz="2600" strike="sngStrike" dirty="0">
              <a:solidFill>
                <a:srgbClr val="26397F"/>
              </a:solidFill>
              <a:ea typeface="Calibri"/>
              <a:cs typeface="Calibri"/>
              <a:sym typeface="Calibri"/>
            </a:endParaRPr>
          </a:p>
        </p:txBody>
      </p:sp>
      <p:pic>
        <p:nvPicPr>
          <p:cNvPr id="14" name="Εικόνα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4734" y="2818526"/>
            <a:ext cx="460619" cy="459530"/>
          </a:xfrm>
          <a:prstGeom prst="rect">
            <a:avLst/>
          </a:prstGeom>
        </p:spPr>
      </p:pic>
      <p:pic>
        <p:nvPicPr>
          <p:cNvPr id="15" name="Google Shape;177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088266" y="1434461"/>
            <a:ext cx="487087" cy="4870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Εικόνα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22686" y="5598367"/>
            <a:ext cx="469111" cy="468000"/>
          </a:xfrm>
          <a:prstGeom prst="rect">
            <a:avLst/>
          </a:prstGeom>
        </p:spPr>
      </p:pic>
      <p:pic>
        <p:nvPicPr>
          <p:cNvPr id="17" name="Εικόνα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14734" y="4175113"/>
            <a:ext cx="469112" cy="4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3284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 3"/>
          <p:cNvSpPr/>
          <p:nvPr/>
        </p:nvSpPr>
        <p:spPr>
          <a:xfrm>
            <a:off x="0" y="0"/>
            <a:ext cx="12192000" cy="1051560"/>
          </a:xfrm>
          <a:prstGeom prst="rect">
            <a:avLst/>
          </a:prstGeom>
          <a:solidFill>
            <a:srgbClr val="5C6A9E"/>
          </a:solidFill>
          <a:ln w="12700" cap="flat" cmpd="sng">
            <a:solidFill>
              <a:srgbClr val="26397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 lang="el-GR" sz="964">
              <a:latin typeface="Calibri" panose="020F0502020204030204" pitchFamily="34" charset="0"/>
              <a:ea typeface="Calibri"/>
              <a:cs typeface="Calibri" panose="020F0502020204030204" pitchFamily="34" charset="0"/>
            </a:endParaRPr>
          </a:p>
        </p:txBody>
      </p:sp>
      <p:sp>
        <p:nvSpPr>
          <p:cNvPr id="6" name="Ορθογώνιο 5"/>
          <p:cNvSpPr/>
          <p:nvPr/>
        </p:nvSpPr>
        <p:spPr>
          <a:xfrm>
            <a:off x="975360" y="233392"/>
            <a:ext cx="87213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l-GR" sz="3200" b="1" dirty="0">
                <a:solidFill>
                  <a:schemeClr val="bg1"/>
                </a:solidFill>
                <a:ea typeface="Arial Narrow"/>
                <a:cs typeface="Arial Narrow"/>
                <a:sym typeface="Arial Narrow"/>
              </a:rPr>
              <a:t>Άξονας </a:t>
            </a:r>
            <a:r>
              <a:rPr lang="el-GR" sz="3200" b="1" dirty="0" smtClean="0">
                <a:solidFill>
                  <a:schemeClr val="bg1"/>
                </a:solidFill>
                <a:ea typeface="Arial Narrow"/>
                <a:cs typeface="Arial Narrow"/>
                <a:sym typeface="Arial Narrow"/>
              </a:rPr>
              <a:t>Δ. </a:t>
            </a:r>
            <a:r>
              <a:rPr lang="el-GR" sz="3200" b="1" dirty="0">
                <a:solidFill>
                  <a:schemeClr val="bg1"/>
                </a:solidFill>
                <a:ea typeface="Arial Narrow"/>
                <a:cs typeface="Arial Narrow"/>
                <a:sym typeface="Arial Narrow"/>
              </a:rPr>
              <a:t>Δίπλα σε κάθε Πολίτη &amp; Ποιότητα Ζωής</a:t>
            </a:r>
            <a:endParaRPr lang="el-GR" sz="3200" strike="sngStrike" dirty="0">
              <a:solidFill>
                <a:schemeClr val="bg1"/>
              </a:solidFill>
              <a:ea typeface="Calibri"/>
              <a:cs typeface="Calibri"/>
              <a:sym typeface="Calibri"/>
            </a:endParaRPr>
          </a:p>
        </p:txBody>
      </p:sp>
      <p:pic>
        <p:nvPicPr>
          <p:cNvPr id="7" name="Εικόνα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502" y="88557"/>
            <a:ext cx="880858" cy="878772"/>
          </a:xfrm>
          <a:prstGeom prst="rect">
            <a:avLst/>
          </a:prstGeom>
        </p:spPr>
      </p:pic>
      <p:sp>
        <p:nvSpPr>
          <p:cNvPr id="50" name="Google Shape;343;p20"/>
          <p:cNvSpPr/>
          <p:nvPr/>
        </p:nvSpPr>
        <p:spPr>
          <a:xfrm>
            <a:off x="0" y="1196396"/>
            <a:ext cx="12192000" cy="492443"/>
          </a:xfrm>
          <a:prstGeom prst="rect">
            <a:avLst/>
          </a:prstGeom>
          <a:solidFill>
            <a:srgbClr val="F2F2F2"/>
          </a:solidFill>
          <a:ln w="9525" cap="flat" cmpd="sng">
            <a:solidFill>
              <a:srgbClr val="F2F2F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0" rIns="91425" bIns="0" anchor="t" anchorCtr="0">
            <a:spAutoFit/>
          </a:bodyPr>
          <a:lstStyle/>
          <a:p>
            <a:pPr lvl="0"/>
            <a:r>
              <a:rPr lang="el-GR" sz="2400" b="1" dirty="0">
                <a:solidFill>
                  <a:srgbClr val="4B4545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	</a:t>
            </a:r>
            <a:r>
              <a:rPr lang="el-GR" sz="3200" b="1" u="sng" dirty="0">
                <a:solidFill>
                  <a:srgbClr val="4B4545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Υγεία | </a:t>
            </a:r>
            <a:r>
              <a:rPr lang="el-GR" sz="3200" b="1" u="sng" dirty="0" smtClean="0">
                <a:solidFill>
                  <a:srgbClr val="4B4545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144 εκατ</a:t>
            </a:r>
            <a:r>
              <a:rPr lang="el-GR" sz="3200" b="1" u="sng" dirty="0">
                <a:solidFill>
                  <a:srgbClr val="4B4545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. € </a:t>
            </a:r>
            <a:endParaRPr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Google Shape;308;p19">
            <a:extLst>
              <a:ext uri="{FF2B5EF4-FFF2-40B4-BE49-F238E27FC236}">
                <a16:creationId xmlns:a16="http://schemas.microsoft.com/office/drawing/2014/main" xmlns="" id="{0F69E213-F71B-8C5B-1EE8-02A906A7D2C4}"/>
              </a:ext>
            </a:extLst>
          </p:cNvPr>
          <p:cNvSpPr txBox="1"/>
          <p:nvPr/>
        </p:nvSpPr>
        <p:spPr>
          <a:xfrm>
            <a:off x="94502" y="1995171"/>
            <a:ext cx="11824503" cy="48628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algn="just"/>
            <a:r>
              <a:rPr lang="el-GR" sz="30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Αναβάθμιση και επέκταση των κέντρων υγείας και των νοσοκομείων και εκσυγχρονισμός </a:t>
            </a:r>
            <a:r>
              <a:rPr lang="el-GR" sz="3000" b="1" dirty="0" err="1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βιοϊατρικού</a:t>
            </a:r>
            <a:r>
              <a:rPr lang="el-GR" sz="30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 </a:t>
            </a:r>
            <a:r>
              <a:rPr lang="el-GR" sz="30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εξοπλισμού</a:t>
            </a:r>
          </a:p>
          <a:p>
            <a:pPr algn="just"/>
            <a:endParaRPr lang="el-GR" sz="1000" b="1" dirty="0">
              <a:solidFill>
                <a:srgbClr val="4B4545"/>
              </a:solidFill>
              <a:latin typeface="Calibri" panose="020F0502020204030204" pitchFamily="34" charset="0"/>
              <a:ea typeface="Arial Narrow"/>
              <a:cs typeface="Calibri" panose="020F0502020204030204" pitchFamily="34" charset="0"/>
              <a:sym typeface="Arial Narrow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el-GR" sz="1000" b="1" dirty="0">
              <a:solidFill>
                <a:srgbClr val="4B4545"/>
              </a:solidFill>
              <a:latin typeface="Calibri" panose="020F0502020204030204" pitchFamily="34" charset="0"/>
              <a:ea typeface="Arial Narrow"/>
              <a:cs typeface="Calibri" panose="020F0502020204030204" pitchFamily="34" charset="0"/>
              <a:sym typeface="Arial Narrow"/>
            </a:endParaRPr>
          </a:p>
          <a:p>
            <a:pPr marL="914400" lvl="1" indent="-457200" algn="just">
              <a:buFont typeface="Courier New" panose="02070309020205020404" pitchFamily="49" charset="0"/>
              <a:buChar char="o"/>
            </a:pPr>
            <a:r>
              <a:rPr lang="el-GR" sz="30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Γενικό Νοσοκομείο Χαλκίδας | Μελέτη, κατασκευή και εξοπλισμός </a:t>
            </a:r>
            <a:r>
              <a:rPr lang="el-GR" sz="30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282 </a:t>
            </a:r>
            <a:r>
              <a:rPr lang="el-GR" sz="30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κλινών </a:t>
            </a:r>
            <a:r>
              <a:rPr lang="el-GR" sz="30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68,9 </a:t>
            </a:r>
            <a:r>
              <a:rPr lang="el-GR" sz="30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εκατ. </a:t>
            </a:r>
            <a:r>
              <a:rPr lang="el-GR" sz="30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€</a:t>
            </a:r>
          </a:p>
          <a:p>
            <a:pPr marL="914400" lvl="1" indent="-457200" algn="just">
              <a:buFont typeface="Courier New" panose="02070309020205020404" pitchFamily="49" charset="0"/>
              <a:buChar char="o"/>
            </a:pPr>
            <a:endParaRPr lang="el-GR" sz="1000" b="1" dirty="0" smtClean="0">
              <a:solidFill>
                <a:srgbClr val="4B4545"/>
              </a:solidFill>
              <a:latin typeface="Calibri" panose="020F0502020204030204" pitchFamily="34" charset="0"/>
              <a:ea typeface="Arial Narrow"/>
              <a:cs typeface="Calibri" panose="020F0502020204030204" pitchFamily="34" charset="0"/>
              <a:sym typeface="Arial Narrow"/>
            </a:endParaRPr>
          </a:p>
          <a:p>
            <a:pPr marL="914400" lvl="1" indent="-457200" algn="just">
              <a:buFont typeface="Courier New" panose="02070309020205020404" pitchFamily="49" charset="0"/>
              <a:buChar char="o"/>
            </a:pPr>
            <a:r>
              <a:rPr lang="el-GR" sz="30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Γενικό Νοσοκομείο Λαμίας </a:t>
            </a:r>
            <a:r>
              <a:rPr lang="el-GR" sz="30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| </a:t>
            </a:r>
            <a:r>
              <a:rPr lang="el-GR" sz="30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Επέκταση </a:t>
            </a:r>
            <a:r>
              <a:rPr lang="el-GR" sz="30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της ογκολογικής κλινικής </a:t>
            </a:r>
            <a:r>
              <a:rPr lang="el-GR" sz="30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&amp; ένταξη νέου </a:t>
            </a:r>
            <a:r>
              <a:rPr lang="el-GR" sz="30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κέντρου ακτινοθεραπείας </a:t>
            </a:r>
            <a:r>
              <a:rPr lang="el-GR" sz="30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(17,1 </a:t>
            </a:r>
            <a:r>
              <a:rPr lang="el-GR" sz="30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εκατ. €) | Σύνολο: 37,9 εκατ. €</a:t>
            </a:r>
          </a:p>
          <a:p>
            <a:pPr marL="914400" lvl="1" indent="-457200" algn="just">
              <a:buFont typeface="Courier New" panose="02070309020205020404" pitchFamily="49" charset="0"/>
              <a:buChar char="o"/>
            </a:pPr>
            <a:endParaRPr lang="el-GR" sz="1000" b="1" dirty="0">
              <a:solidFill>
                <a:srgbClr val="4B4545"/>
              </a:solidFill>
              <a:latin typeface="Calibri" panose="020F0502020204030204" pitchFamily="34" charset="0"/>
              <a:ea typeface="Arial Narrow"/>
              <a:cs typeface="Calibri" panose="020F0502020204030204" pitchFamily="34" charset="0"/>
              <a:sym typeface="Arial Narrow"/>
            </a:endParaRPr>
          </a:p>
          <a:p>
            <a:pPr marL="914400" lvl="1" indent="-457200" algn="just">
              <a:buFont typeface="Courier New" panose="02070309020205020404" pitchFamily="49" charset="0"/>
              <a:buChar char="o"/>
            </a:pPr>
            <a:r>
              <a:rPr lang="el-GR" sz="30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Γενικό Νοσοκομείο - Κέντρο Υγείας Καρύστου| </a:t>
            </a:r>
            <a:r>
              <a:rPr lang="el-GR" sz="30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4,4 </a:t>
            </a:r>
            <a:r>
              <a:rPr lang="el-GR" sz="30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εκατ. €</a:t>
            </a:r>
          </a:p>
          <a:p>
            <a:pPr marL="914400" lvl="1" indent="-457200" algn="just">
              <a:buFont typeface="Courier New" panose="02070309020205020404" pitchFamily="49" charset="0"/>
              <a:buChar char="o"/>
            </a:pPr>
            <a:endParaRPr lang="el-GR" sz="3000" b="1" dirty="0">
              <a:solidFill>
                <a:srgbClr val="4B4545"/>
              </a:solidFill>
              <a:latin typeface="Calibri" panose="020F0502020204030204" pitchFamily="34" charset="0"/>
              <a:ea typeface="Arial Narrow"/>
              <a:cs typeface="Calibri" panose="020F0502020204030204" pitchFamily="34" charset="0"/>
              <a:sym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237020567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 3"/>
          <p:cNvSpPr/>
          <p:nvPr/>
        </p:nvSpPr>
        <p:spPr>
          <a:xfrm>
            <a:off x="0" y="0"/>
            <a:ext cx="12192000" cy="1051560"/>
          </a:xfrm>
          <a:prstGeom prst="rect">
            <a:avLst/>
          </a:prstGeom>
          <a:solidFill>
            <a:srgbClr val="5C6A9E"/>
          </a:solidFill>
          <a:ln w="12700" cap="flat" cmpd="sng">
            <a:solidFill>
              <a:srgbClr val="26397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 lang="el-GR" sz="964">
              <a:latin typeface="Calibri" panose="020F0502020204030204" pitchFamily="34" charset="0"/>
              <a:ea typeface="Calibri"/>
              <a:cs typeface="Calibri" panose="020F0502020204030204" pitchFamily="34" charset="0"/>
            </a:endParaRPr>
          </a:p>
        </p:txBody>
      </p:sp>
      <p:sp>
        <p:nvSpPr>
          <p:cNvPr id="6" name="Ορθογώνιο 5"/>
          <p:cNvSpPr/>
          <p:nvPr/>
        </p:nvSpPr>
        <p:spPr>
          <a:xfrm>
            <a:off x="1069862" y="218003"/>
            <a:ext cx="970111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3400" b="1" dirty="0">
                <a:solidFill>
                  <a:schemeClr val="bg1"/>
                </a:solidFill>
                <a:ea typeface="Arial Narrow"/>
                <a:cs typeface="Arial Narrow"/>
                <a:sym typeface="Arial Narrow"/>
              </a:rPr>
              <a:t>Άξονας </a:t>
            </a:r>
            <a:r>
              <a:rPr lang="el-GR" sz="3600" b="1" dirty="0" smtClean="0">
                <a:solidFill>
                  <a:schemeClr val="bg1"/>
                </a:solidFill>
                <a:ea typeface="Arial Narrow"/>
                <a:cs typeface="Arial Narrow"/>
                <a:sym typeface="Arial Narrow"/>
              </a:rPr>
              <a:t>Δ. </a:t>
            </a:r>
            <a:r>
              <a:rPr lang="el-GR" sz="3600" b="1" dirty="0">
                <a:solidFill>
                  <a:schemeClr val="bg1"/>
                </a:solidFill>
                <a:ea typeface="Arial Narrow"/>
                <a:cs typeface="Arial Narrow"/>
                <a:sym typeface="Arial Narrow"/>
              </a:rPr>
              <a:t>Δίπλα σε κάθε Πολίτη &amp; Ποιότητα Ζωής</a:t>
            </a:r>
            <a:endParaRPr lang="el-GR" sz="3400" b="1" dirty="0">
              <a:solidFill>
                <a:schemeClr val="bg1"/>
              </a:solidFill>
              <a:ea typeface="Arial Narrow"/>
              <a:cs typeface="Arial Narrow"/>
              <a:sym typeface="Arial Narrow"/>
            </a:endParaRPr>
          </a:p>
        </p:txBody>
      </p:sp>
      <p:pic>
        <p:nvPicPr>
          <p:cNvPr id="7" name="Εικόνα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502" y="88557"/>
            <a:ext cx="880858" cy="878772"/>
          </a:xfrm>
          <a:prstGeom prst="rect">
            <a:avLst/>
          </a:prstGeom>
        </p:spPr>
      </p:pic>
      <p:sp>
        <p:nvSpPr>
          <p:cNvPr id="50" name="Google Shape;343;p20"/>
          <p:cNvSpPr/>
          <p:nvPr/>
        </p:nvSpPr>
        <p:spPr>
          <a:xfrm>
            <a:off x="0" y="1196396"/>
            <a:ext cx="12192000" cy="492443"/>
          </a:xfrm>
          <a:prstGeom prst="rect">
            <a:avLst/>
          </a:prstGeom>
          <a:solidFill>
            <a:srgbClr val="F2F2F2"/>
          </a:solidFill>
          <a:ln w="9525" cap="flat" cmpd="sng">
            <a:solidFill>
              <a:srgbClr val="F2F2F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0" rIns="91425" bIns="0" anchor="t" anchorCtr="0">
            <a:spAutoFit/>
          </a:bodyPr>
          <a:lstStyle/>
          <a:p>
            <a:pPr lvl="0"/>
            <a:r>
              <a:rPr lang="el-GR" sz="2400" b="1" dirty="0">
                <a:solidFill>
                  <a:srgbClr val="4B4545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	</a:t>
            </a:r>
            <a:r>
              <a:rPr lang="el-GR" sz="3200" b="1" u="sng" dirty="0" smtClean="0">
                <a:solidFill>
                  <a:srgbClr val="4B4545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Αναπλάσεις</a:t>
            </a:r>
            <a:endParaRPr lang="el-GR" sz="3200" b="1" u="sng" dirty="0">
              <a:solidFill>
                <a:srgbClr val="4B4545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12" name="Google Shape;308;p19">
            <a:extLst>
              <a:ext uri="{FF2B5EF4-FFF2-40B4-BE49-F238E27FC236}">
                <a16:creationId xmlns:a16="http://schemas.microsoft.com/office/drawing/2014/main" xmlns="" id="{0F69E213-F71B-8C5B-1EE8-02A906A7D2C4}"/>
              </a:ext>
            </a:extLst>
          </p:cNvPr>
          <p:cNvSpPr txBox="1"/>
          <p:nvPr/>
        </p:nvSpPr>
        <p:spPr>
          <a:xfrm>
            <a:off x="314929" y="1833675"/>
            <a:ext cx="11562142" cy="23082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el-GR" sz="28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</a:rPr>
              <a:t>Αξιοποίηση της περιοχής της πανελλήνιας έκθεσης Λαμίας | </a:t>
            </a:r>
            <a:r>
              <a:rPr lang="el-GR" sz="28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</a:rPr>
              <a:t>47,9 </a:t>
            </a:r>
            <a:r>
              <a:rPr lang="el-GR" sz="28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</a:rPr>
              <a:t>εκατ. </a:t>
            </a:r>
            <a:r>
              <a:rPr lang="el-GR" sz="28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</a:rPr>
              <a:t>€</a:t>
            </a: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endParaRPr lang="el-GR" sz="1500" b="1" dirty="0">
              <a:solidFill>
                <a:srgbClr val="4B4545"/>
              </a:solidFill>
              <a:latin typeface="Calibri" panose="020F0502020204030204" pitchFamily="34" charset="0"/>
              <a:ea typeface="Arial Narrow"/>
              <a:cs typeface="Calibri" panose="020F0502020204030204" pitchFamily="34" charset="0"/>
            </a:endParaRP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el-GR" sz="28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</a:rPr>
              <a:t>Ολοκληρωμένο σχέδιο αστικής ανάπλασης νοτιοδυτικού τμήματος </a:t>
            </a:r>
            <a:r>
              <a:rPr lang="el-GR" sz="28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</a:rPr>
              <a:t>Λαμίας | 11,4 εκατ. €</a:t>
            </a:r>
            <a:endParaRPr lang="el-GR" sz="2800" b="1" dirty="0">
              <a:solidFill>
                <a:srgbClr val="4B4545"/>
              </a:solidFill>
              <a:latin typeface="Calibri" panose="020F0502020204030204" pitchFamily="34" charset="0"/>
              <a:ea typeface="Arial Narrow"/>
              <a:cs typeface="Calibri" panose="020F0502020204030204" pitchFamily="34" charset="0"/>
            </a:endParaRPr>
          </a:p>
          <a:p>
            <a:pPr marL="457200" lvl="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l-GR" sz="3000" b="1" dirty="0">
              <a:solidFill>
                <a:srgbClr val="4B4545"/>
              </a:solidFill>
              <a:latin typeface="Calibri" panose="020F0502020204030204" pitchFamily="34" charset="0"/>
              <a:ea typeface="Arial Narrow"/>
              <a:cs typeface="Calibri" panose="020F0502020204030204" pitchFamily="34" charset="0"/>
              <a:sym typeface="Arial Narrow"/>
            </a:endParaRPr>
          </a:p>
        </p:txBody>
      </p:sp>
      <p:sp>
        <p:nvSpPr>
          <p:cNvPr id="8" name="Google Shape;343;p20"/>
          <p:cNvSpPr/>
          <p:nvPr/>
        </p:nvSpPr>
        <p:spPr>
          <a:xfrm>
            <a:off x="32385" y="3591873"/>
            <a:ext cx="12192000" cy="492443"/>
          </a:xfrm>
          <a:prstGeom prst="rect">
            <a:avLst/>
          </a:prstGeom>
          <a:solidFill>
            <a:srgbClr val="F2F2F2"/>
          </a:solidFill>
          <a:ln w="9525" cap="flat" cmpd="sng">
            <a:solidFill>
              <a:srgbClr val="F2F2F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0" rIns="91425" bIns="0" anchor="t" anchorCtr="0">
            <a:spAutoFit/>
          </a:bodyPr>
          <a:lstStyle/>
          <a:p>
            <a:pPr lvl="0"/>
            <a:r>
              <a:rPr lang="el-GR" sz="2400" b="1" dirty="0">
                <a:solidFill>
                  <a:srgbClr val="4B4545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	</a:t>
            </a:r>
            <a:r>
              <a:rPr lang="el-GR" sz="3200" b="1" u="sng" dirty="0">
                <a:solidFill>
                  <a:srgbClr val="4B4545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Δικαιοσύνη</a:t>
            </a:r>
          </a:p>
        </p:txBody>
      </p:sp>
      <p:sp>
        <p:nvSpPr>
          <p:cNvPr id="9" name="Google Shape;308;p19">
            <a:extLst>
              <a:ext uri="{FF2B5EF4-FFF2-40B4-BE49-F238E27FC236}">
                <a16:creationId xmlns:a16="http://schemas.microsoft.com/office/drawing/2014/main" xmlns="" id="{0F69E213-F71B-8C5B-1EE8-02A906A7D2C4}"/>
              </a:ext>
            </a:extLst>
          </p:cNvPr>
          <p:cNvSpPr txBox="1"/>
          <p:nvPr/>
        </p:nvSpPr>
        <p:spPr>
          <a:xfrm>
            <a:off x="314929" y="4286795"/>
            <a:ext cx="11562142" cy="16773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el-GR" sz="28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</a:rPr>
              <a:t>Ανέγερση Δικαστικού Μεγάρου Λαμίας (ΣΔΙΤ) | </a:t>
            </a:r>
            <a:r>
              <a:rPr lang="el-GR" sz="28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</a:rPr>
              <a:t>23 </a:t>
            </a:r>
            <a:r>
              <a:rPr lang="el-GR" sz="28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</a:rPr>
              <a:t>εκατ. €</a:t>
            </a: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endParaRPr lang="el-GR" sz="3000" b="1" dirty="0">
              <a:solidFill>
                <a:srgbClr val="4B4545"/>
              </a:solidFill>
              <a:latin typeface="Calibri" panose="020F0502020204030204" pitchFamily="34" charset="0"/>
              <a:ea typeface="Arial Narrow"/>
              <a:cs typeface="Calibri" panose="020F0502020204030204" pitchFamily="34" charset="0"/>
            </a:endParaRPr>
          </a:p>
          <a:p>
            <a:pPr marL="457200" lvl="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l-GR" sz="3000" b="1" dirty="0">
              <a:solidFill>
                <a:srgbClr val="4B4545"/>
              </a:solidFill>
              <a:latin typeface="Calibri" panose="020F0502020204030204" pitchFamily="34" charset="0"/>
              <a:ea typeface="Arial Narrow"/>
              <a:cs typeface="Calibri" panose="020F0502020204030204" pitchFamily="34" charset="0"/>
              <a:sym typeface="Arial Narrow"/>
            </a:endParaRPr>
          </a:p>
        </p:txBody>
      </p:sp>
      <p:sp>
        <p:nvSpPr>
          <p:cNvPr id="10" name="Google Shape;343;p20"/>
          <p:cNvSpPr/>
          <p:nvPr/>
        </p:nvSpPr>
        <p:spPr>
          <a:xfrm>
            <a:off x="0" y="5125466"/>
            <a:ext cx="12192000" cy="492443"/>
          </a:xfrm>
          <a:prstGeom prst="rect">
            <a:avLst/>
          </a:prstGeom>
          <a:solidFill>
            <a:srgbClr val="F2F2F2"/>
          </a:solidFill>
          <a:ln w="9525" cap="flat" cmpd="sng">
            <a:solidFill>
              <a:srgbClr val="F2F2F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0" rIns="91425" bIns="0" anchor="t" anchorCtr="0">
            <a:spAutoFit/>
          </a:bodyPr>
          <a:lstStyle/>
          <a:p>
            <a:pPr lvl="0"/>
            <a:r>
              <a:rPr lang="el-GR" sz="2400" b="1" dirty="0">
                <a:solidFill>
                  <a:srgbClr val="4B4545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	</a:t>
            </a:r>
            <a:r>
              <a:rPr lang="el-GR" sz="3200" b="1" u="sng" dirty="0" smtClean="0">
                <a:solidFill>
                  <a:srgbClr val="4B4545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Αθλητισμός</a:t>
            </a:r>
            <a:endParaRPr lang="el-GR" sz="3200" b="1" u="sng" dirty="0">
              <a:solidFill>
                <a:srgbClr val="4B4545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11" name="Google Shape;308;p19">
            <a:extLst>
              <a:ext uri="{FF2B5EF4-FFF2-40B4-BE49-F238E27FC236}">
                <a16:creationId xmlns:a16="http://schemas.microsoft.com/office/drawing/2014/main" xmlns="" id="{0F69E213-F71B-8C5B-1EE8-02A906A7D2C4}"/>
              </a:ext>
            </a:extLst>
          </p:cNvPr>
          <p:cNvSpPr txBox="1"/>
          <p:nvPr/>
        </p:nvSpPr>
        <p:spPr>
          <a:xfrm>
            <a:off x="347314" y="5842514"/>
            <a:ext cx="11562142" cy="16773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el-GR" sz="28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</a:rPr>
              <a:t>Κατασκευή κλειστού κολυμβητηρίου Λαμίας | </a:t>
            </a:r>
            <a:r>
              <a:rPr lang="el-GR" sz="28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</a:rPr>
              <a:t>7,2 </a:t>
            </a:r>
            <a:r>
              <a:rPr lang="el-GR" sz="28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</a:rPr>
              <a:t>εκατ. €</a:t>
            </a: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endParaRPr lang="el-GR" sz="3000" b="1" dirty="0">
              <a:solidFill>
                <a:srgbClr val="4B4545"/>
              </a:solidFill>
              <a:latin typeface="Calibri" panose="020F0502020204030204" pitchFamily="34" charset="0"/>
              <a:ea typeface="Arial Narrow"/>
              <a:cs typeface="Calibri" panose="020F0502020204030204" pitchFamily="34" charset="0"/>
            </a:endParaRPr>
          </a:p>
          <a:p>
            <a:pPr marL="457200" lvl="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l-GR" sz="3000" b="1" dirty="0">
              <a:solidFill>
                <a:srgbClr val="4B4545"/>
              </a:solidFill>
              <a:latin typeface="Calibri" panose="020F0502020204030204" pitchFamily="34" charset="0"/>
              <a:ea typeface="Arial Narrow"/>
              <a:cs typeface="Calibri" panose="020F0502020204030204" pitchFamily="34" charset="0"/>
              <a:sym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34723491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 3"/>
          <p:cNvSpPr/>
          <p:nvPr/>
        </p:nvSpPr>
        <p:spPr>
          <a:xfrm>
            <a:off x="0" y="0"/>
            <a:ext cx="12192000" cy="1051560"/>
          </a:xfrm>
          <a:prstGeom prst="rect">
            <a:avLst/>
          </a:prstGeom>
          <a:solidFill>
            <a:srgbClr val="5C6A9E"/>
          </a:solidFill>
          <a:ln w="12700" cap="flat" cmpd="sng">
            <a:solidFill>
              <a:srgbClr val="26397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 lang="el-GR" sz="964">
              <a:latin typeface="Calibri" panose="020F0502020204030204" pitchFamily="34" charset="0"/>
              <a:ea typeface="Calibri"/>
              <a:cs typeface="Calibri" panose="020F0502020204030204" pitchFamily="34" charset="0"/>
            </a:endParaRPr>
          </a:p>
        </p:txBody>
      </p:sp>
      <p:sp>
        <p:nvSpPr>
          <p:cNvPr id="6" name="Ορθογώνιο 5"/>
          <p:cNvSpPr/>
          <p:nvPr/>
        </p:nvSpPr>
        <p:spPr>
          <a:xfrm>
            <a:off x="975360" y="233392"/>
            <a:ext cx="87213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l-GR" sz="3200" b="1" dirty="0">
                <a:solidFill>
                  <a:schemeClr val="bg1"/>
                </a:solidFill>
                <a:ea typeface="Arial Narrow"/>
                <a:cs typeface="Arial Narrow"/>
                <a:sym typeface="Arial Narrow"/>
              </a:rPr>
              <a:t>Άξονας </a:t>
            </a:r>
            <a:r>
              <a:rPr lang="el-GR" sz="3200" b="1" dirty="0" smtClean="0">
                <a:solidFill>
                  <a:schemeClr val="bg1"/>
                </a:solidFill>
                <a:ea typeface="Arial Narrow"/>
                <a:cs typeface="Arial Narrow"/>
                <a:sym typeface="Arial Narrow"/>
              </a:rPr>
              <a:t>Δ. </a:t>
            </a:r>
            <a:r>
              <a:rPr lang="el-GR" sz="3200" b="1" dirty="0">
                <a:solidFill>
                  <a:schemeClr val="bg1"/>
                </a:solidFill>
                <a:ea typeface="Arial Narrow"/>
                <a:cs typeface="Arial Narrow"/>
                <a:sym typeface="Arial Narrow"/>
              </a:rPr>
              <a:t>Δίπλα σε κάθε Πολίτη &amp; Ποιότητα Ζωής</a:t>
            </a:r>
            <a:endParaRPr lang="el-GR" sz="3200" strike="sngStrike" dirty="0">
              <a:solidFill>
                <a:schemeClr val="bg1"/>
              </a:solidFill>
              <a:ea typeface="Calibri"/>
              <a:cs typeface="Calibri"/>
              <a:sym typeface="Calibri"/>
            </a:endParaRPr>
          </a:p>
        </p:txBody>
      </p:sp>
      <p:pic>
        <p:nvPicPr>
          <p:cNvPr id="7" name="Εικόνα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502" y="88557"/>
            <a:ext cx="880858" cy="878772"/>
          </a:xfrm>
          <a:prstGeom prst="rect">
            <a:avLst/>
          </a:prstGeom>
        </p:spPr>
      </p:pic>
      <p:sp>
        <p:nvSpPr>
          <p:cNvPr id="50" name="Google Shape;343;p20"/>
          <p:cNvSpPr/>
          <p:nvPr/>
        </p:nvSpPr>
        <p:spPr>
          <a:xfrm>
            <a:off x="0" y="1196396"/>
            <a:ext cx="12192000" cy="492443"/>
          </a:xfrm>
          <a:prstGeom prst="rect">
            <a:avLst/>
          </a:prstGeom>
          <a:solidFill>
            <a:srgbClr val="F2F2F2"/>
          </a:solidFill>
          <a:ln w="9525" cap="flat" cmpd="sng">
            <a:solidFill>
              <a:srgbClr val="F2F2F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0" rIns="91425" bIns="0" anchor="t" anchorCtr="0">
            <a:spAutoFit/>
          </a:bodyPr>
          <a:lstStyle/>
          <a:p>
            <a:pPr lvl="0"/>
            <a:r>
              <a:rPr lang="el-GR" sz="3100" b="1" dirty="0" smtClean="0"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	</a:t>
            </a:r>
            <a:r>
              <a:rPr lang="el-GR" sz="3200" b="1" u="sng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"/>
              </a:rPr>
              <a:t>Στήριξη </a:t>
            </a:r>
            <a:r>
              <a:rPr lang="el-GR" sz="3200" b="1" u="sng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"/>
              </a:rPr>
              <a:t>και αποκατάσταση Βόρειας Εύβοιας | </a:t>
            </a:r>
            <a:r>
              <a:rPr lang="el-GR" sz="3200" b="1" u="sng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"/>
              </a:rPr>
              <a:t>312 εκατ</a:t>
            </a:r>
            <a:r>
              <a:rPr lang="el-GR" sz="3200" b="1" u="sng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"/>
              </a:rPr>
              <a:t>. €</a:t>
            </a:r>
            <a:endParaRPr sz="3200" b="1" u="sng" dirty="0">
              <a:solidFill>
                <a:srgbClr val="4B4545"/>
              </a:solidFill>
              <a:latin typeface="Calibri" panose="020F0502020204030204" pitchFamily="34" charset="0"/>
              <a:ea typeface="Arial Narrow"/>
              <a:cs typeface="Calibri" panose="020F0502020204030204" pitchFamily="34" charset="0"/>
            </a:endParaRPr>
          </a:p>
        </p:txBody>
      </p:sp>
      <p:sp>
        <p:nvSpPr>
          <p:cNvPr id="8" name="Google Shape;308;p19">
            <a:extLst>
              <a:ext uri="{FF2B5EF4-FFF2-40B4-BE49-F238E27FC236}">
                <a16:creationId xmlns:a16="http://schemas.microsoft.com/office/drawing/2014/main" xmlns="" id="{0F69E213-F71B-8C5B-1EE8-02A906A7D2C4}"/>
              </a:ext>
            </a:extLst>
          </p:cNvPr>
          <p:cNvSpPr txBox="1"/>
          <p:nvPr/>
        </p:nvSpPr>
        <p:spPr>
          <a:xfrm>
            <a:off x="182591" y="2157525"/>
            <a:ext cx="11562142" cy="29084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el-GR" sz="28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</a:rPr>
              <a:t>Αποκαταστάσεις ζημιών και νέες υποδομές | 154,7 εκατ. </a:t>
            </a:r>
            <a:r>
              <a:rPr lang="el-GR" sz="28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</a:rPr>
              <a:t>€</a:t>
            </a: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endParaRPr lang="el-GR" sz="1500" b="1" dirty="0" smtClean="0">
              <a:solidFill>
                <a:srgbClr val="4B4545"/>
              </a:solidFill>
              <a:latin typeface="Calibri" panose="020F0502020204030204" pitchFamily="34" charset="0"/>
              <a:ea typeface="Arial Narrow"/>
              <a:cs typeface="Calibri" panose="020F0502020204030204" pitchFamily="34" charset="0"/>
            </a:endParaRPr>
          </a:p>
          <a:p>
            <a:pPr marL="914400" lvl="1" indent="-457200" algn="just">
              <a:buFont typeface="Courier New" panose="02070309020205020404" pitchFamily="49" charset="0"/>
              <a:buChar char="o"/>
            </a:pPr>
            <a:r>
              <a:rPr lang="el-GR" sz="28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</a:rPr>
              <a:t>120,1 </a:t>
            </a:r>
            <a:r>
              <a:rPr lang="el-GR" sz="28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</a:rPr>
              <a:t>εκατ. € σε έργα αποκατάστασης και πρόληψης της Περιφέρειας και των Δήμων Ιστιαίας-Αιδηψού </a:t>
            </a:r>
            <a:r>
              <a:rPr lang="el-GR" sz="28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</a:rPr>
              <a:t>&amp; </a:t>
            </a:r>
            <a:r>
              <a:rPr lang="el-GR" sz="2800" b="1" dirty="0" err="1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</a:rPr>
              <a:t>Μαντουδίου</a:t>
            </a:r>
            <a:r>
              <a:rPr lang="el-GR" sz="28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</a:rPr>
              <a:t>-Λίμνης-Αγίας Άννας</a:t>
            </a:r>
          </a:p>
          <a:p>
            <a:pPr lvl="1" algn="just"/>
            <a:r>
              <a:rPr lang="el-GR" sz="28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</a:rPr>
              <a:t> </a:t>
            </a:r>
            <a:endParaRPr lang="el-GR" sz="1000" b="1" dirty="0" smtClean="0">
              <a:solidFill>
                <a:srgbClr val="4B4545"/>
              </a:solidFill>
              <a:latin typeface="Calibri" panose="020F0502020204030204" pitchFamily="34" charset="0"/>
              <a:ea typeface="Arial Narrow"/>
              <a:cs typeface="Calibri" panose="020F0502020204030204" pitchFamily="34" charset="0"/>
            </a:endParaRPr>
          </a:p>
          <a:p>
            <a:pPr marL="914400" lvl="1" indent="-457200" algn="just">
              <a:buFont typeface="Courier New" panose="02070309020205020404" pitchFamily="49" charset="0"/>
              <a:buChar char="o"/>
            </a:pPr>
            <a:r>
              <a:rPr lang="el-GR" sz="28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</a:rPr>
              <a:t>34,6 </a:t>
            </a:r>
            <a:r>
              <a:rPr lang="el-GR" sz="28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</a:rPr>
              <a:t>εκατ. € σε έργα αποκατάστασης και πρόληψης από το Υπουργείο Περιβάλλοντος και </a:t>
            </a:r>
            <a:r>
              <a:rPr lang="el-GR" sz="28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</a:rPr>
              <a:t>Ενέργειας</a:t>
            </a:r>
            <a:endParaRPr lang="el-GR" sz="1000" b="1" dirty="0">
              <a:solidFill>
                <a:srgbClr val="4B4545"/>
              </a:solidFill>
              <a:latin typeface="Calibri" panose="020F0502020204030204" pitchFamily="34" charset="0"/>
              <a:ea typeface="Arial Narrow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90204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 3"/>
          <p:cNvSpPr/>
          <p:nvPr/>
        </p:nvSpPr>
        <p:spPr>
          <a:xfrm>
            <a:off x="0" y="0"/>
            <a:ext cx="12192000" cy="1051560"/>
          </a:xfrm>
          <a:prstGeom prst="rect">
            <a:avLst/>
          </a:prstGeom>
          <a:solidFill>
            <a:srgbClr val="5C6A9E"/>
          </a:solidFill>
          <a:ln w="12700" cap="flat" cmpd="sng">
            <a:solidFill>
              <a:srgbClr val="26397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 lang="el-GR" sz="964">
              <a:latin typeface="Calibri" panose="020F0502020204030204" pitchFamily="34" charset="0"/>
              <a:ea typeface="Calibri"/>
              <a:cs typeface="Calibri" panose="020F0502020204030204" pitchFamily="34" charset="0"/>
            </a:endParaRPr>
          </a:p>
        </p:txBody>
      </p:sp>
      <p:sp>
        <p:nvSpPr>
          <p:cNvPr id="6" name="Ορθογώνιο 5"/>
          <p:cNvSpPr/>
          <p:nvPr/>
        </p:nvSpPr>
        <p:spPr>
          <a:xfrm>
            <a:off x="975360" y="233392"/>
            <a:ext cx="87213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l-GR" sz="3200" b="1" dirty="0">
                <a:solidFill>
                  <a:schemeClr val="bg1"/>
                </a:solidFill>
                <a:ea typeface="Arial Narrow"/>
                <a:cs typeface="Arial Narrow"/>
                <a:sym typeface="Arial Narrow"/>
              </a:rPr>
              <a:t>Άξονας </a:t>
            </a:r>
            <a:r>
              <a:rPr lang="el-GR" sz="3200" b="1" dirty="0" smtClean="0">
                <a:solidFill>
                  <a:schemeClr val="bg1"/>
                </a:solidFill>
                <a:ea typeface="Arial Narrow"/>
                <a:cs typeface="Arial Narrow"/>
                <a:sym typeface="Arial Narrow"/>
              </a:rPr>
              <a:t>Δ. </a:t>
            </a:r>
            <a:r>
              <a:rPr lang="el-GR" sz="3200" b="1" dirty="0">
                <a:solidFill>
                  <a:schemeClr val="bg1"/>
                </a:solidFill>
                <a:ea typeface="Arial Narrow"/>
                <a:cs typeface="Arial Narrow"/>
                <a:sym typeface="Arial Narrow"/>
              </a:rPr>
              <a:t>Δίπλα σε κάθε Πολίτη &amp; Ποιότητα Ζωής</a:t>
            </a:r>
            <a:endParaRPr lang="el-GR" sz="3200" strike="sngStrike" dirty="0">
              <a:solidFill>
                <a:schemeClr val="bg1"/>
              </a:solidFill>
              <a:ea typeface="Calibri"/>
              <a:cs typeface="Calibri"/>
              <a:sym typeface="Calibri"/>
            </a:endParaRPr>
          </a:p>
        </p:txBody>
      </p:sp>
      <p:pic>
        <p:nvPicPr>
          <p:cNvPr id="7" name="Εικόνα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502" y="88557"/>
            <a:ext cx="880858" cy="878772"/>
          </a:xfrm>
          <a:prstGeom prst="rect">
            <a:avLst/>
          </a:prstGeom>
        </p:spPr>
      </p:pic>
      <p:sp>
        <p:nvSpPr>
          <p:cNvPr id="50" name="Google Shape;343;p20"/>
          <p:cNvSpPr/>
          <p:nvPr/>
        </p:nvSpPr>
        <p:spPr>
          <a:xfrm>
            <a:off x="0" y="1196396"/>
            <a:ext cx="12192000" cy="492443"/>
          </a:xfrm>
          <a:prstGeom prst="rect">
            <a:avLst/>
          </a:prstGeom>
          <a:solidFill>
            <a:srgbClr val="F2F2F2"/>
          </a:solidFill>
          <a:ln w="9525" cap="flat" cmpd="sng">
            <a:solidFill>
              <a:srgbClr val="F2F2F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0" rIns="91425" bIns="0" anchor="t" anchorCtr="0">
            <a:spAutoFit/>
          </a:bodyPr>
          <a:lstStyle/>
          <a:p>
            <a:pPr lvl="0"/>
            <a:r>
              <a:rPr lang="el-GR" sz="3100" b="1" dirty="0" smtClean="0"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	</a:t>
            </a:r>
            <a:r>
              <a:rPr lang="el-GR" sz="3200" b="1" u="sng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"/>
              </a:rPr>
              <a:t>Στήριξη </a:t>
            </a:r>
            <a:r>
              <a:rPr lang="el-GR" sz="3200" b="1" u="sng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"/>
              </a:rPr>
              <a:t>και αποκατάσταση Βόρειας Εύβοιας | </a:t>
            </a:r>
            <a:r>
              <a:rPr lang="el-GR" sz="3200" b="1" u="sng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"/>
              </a:rPr>
              <a:t>312 εκατ</a:t>
            </a:r>
            <a:r>
              <a:rPr lang="el-GR" sz="3200" b="1" u="sng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"/>
              </a:rPr>
              <a:t>. €</a:t>
            </a:r>
            <a:endParaRPr sz="3200" b="1" u="sng" dirty="0">
              <a:solidFill>
                <a:srgbClr val="4B4545"/>
              </a:solidFill>
              <a:latin typeface="Calibri" panose="020F0502020204030204" pitchFamily="34" charset="0"/>
              <a:ea typeface="Arial Narrow"/>
              <a:cs typeface="Calibri" panose="020F0502020204030204" pitchFamily="34" charset="0"/>
            </a:endParaRPr>
          </a:p>
        </p:txBody>
      </p:sp>
      <p:sp>
        <p:nvSpPr>
          <p:cNvPr id="8" name="Google Shape;308;p19">
            <a:extLst>
              <a:ext uri="{FF2B5EF4-FFF2-40B4-BE49-F238E27FC236}">
                <a16:creationId xmlns:a16="http://schemas.microsoft.com/office/drawing/2014/main" xmlns="" id="{0F69E213-F71B-8C5B-1EE8-02A906A7D2C4}"/>
              </a:ext>
            </a:extLst>
          </p:cNvPr>
          <p:cNvSpPr txBox="1"/>
          <p:nvPr/>
        </p:nvSpPr>
        <p:spPr>
          <a:xfrm>
            <a:off x="94502" y="1767000"/>
            <a:ext cx="11983198" cy="61554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el-GR" sz="28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</a:rPr>
              <a:t>Στήριξη </a:t>
            </a:r>
            <a:r>
              <a:rPr lang="el-GR" sz="28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</a:rPr>
              <a:t>πληγέντων | 157,1 εκατ. </a:t>
            </a:r>
            <a:r>
              <a:rPr lang="el-GR" sz="28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</a:rPr>
              <a:t>€</a:t>
            </a:r>
            <a:endParaRPr lang="el-GR" sz="2800" b="1" dirty="0">
              <a:solidFill>
                <a:srgbClr val="4B4545"/>
              </a:solidFill>
              <a:latin typeface="Calibri" panose="020F0502020204030204" pitchFamily="34" charset="0"/>
              <a:ea typeface="Arial Narrow"/>
              <a:cs typeface="Calibri" panose="020F0502020204030204" pitchFamily="34" charset="0"/>
            </a:endParaRPr>
          </a:p>
          <a:p>
            <a:pPr marL="914400" lvl="1" indent="-457200" algn="just">
              <a:buFont typeface="Courier New" panose="02070309020205020404" pitchFamily="49" charset="0"/>
              <a:buChar char="o"/>
            </a:pPr>
            <a:r>
              <a:rPr lang="el-GR" sz="27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</a:rPr>
              <a:t>63 </a:t>
            </a:r>
            <a:r>
              <a:rPr lang="el-GR" sz="27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</a:rPr>
              <a:t>εκατ. € ενίσχυση και απασχόληση </a:t>
            </a:r>
            <a:r>
              <a:rPr lang="el-GR" sz="2700" b="1" dirty="0" err="1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</a:rPr>
              <a:t>ρητινεργατών</a:t>
            </a:r>
            <a:endParaRPr lang="el-GR" sz="2700" b="1" dirty="0">
              <a:solidFill>
                <a:srgbClr val="4B4545"/>
              </a:solidFill>
              <a:latin typeface="Calibri" panose="020F0502020204030204" pitchFamily="34" charset="0"/>
              <a:ea typeface="Arial Narrow"/>
              <a:cs typeface="Calibri" panose="020F0502020204030204" pitchFamily="34" charset="0"/>
            </a:endParaRPr>
          </a:p>
          <a:p>
            <a:pPr marL="914400" lvl="1" indent="-457200" algn="just">
              <a:buFont typeface="Courier New" panose="02070309020205020404" pitchFamily="49" charset="0"/>
              <a:buChar char="o"/>
            </a:pPr>
            <a:r>
              <a:rPr lang="el-GR" sz="27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</a:rPr>
              <a:t>12,43 </a:t>
            </a:r>
            <a:r>
              <a:rPr lang="el-GR" sz="27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</a:rPr>
              <a:t>εκατ. € πρώτη αρωγή έναντι στεγαστικής συνδρομής και επιχορήγησης επιχειρήσεων και αποζημίωση οικοσκευής</a:t>
            </a:r>
          </a:p>
          <a:p>
            <a:pPr marL="914400" lvl="1" indent="-457200" algn="just">
              <a:buFont typeface="Courier New" panose="02070309020205020404" pitchFamily="49" charset="0"/>
              <a:buChar char="o"/>
            </a:pPr>
            <a:r>
              <a:rPr lang="el-GR" sz="27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</a:rPr>
              <a:t>18,63 </a:t>
            </a:r>
            <a:r>
              <a:rPr lang="el-GR" sz="27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</a:rPr>
              <a:t>εκατ. απαλλαγή ΕΝΦΙΑ</a:t>
            </a:r>
          </a:p>
          <a:p>
            <a:pPr marL="914400" lvl="1" indent="-457200" algn="just">
              <a:buFont typeface="Courier New" panose="02070309020205020404" pitchFamily="49" charset="0"/>
              <a:buChar char="o"/>
            </a:pPr>
            <a:r>
              <a:rPr lang="el-GR" sz="27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</a:rPr>
              <a:t>26 </a:t>
            </a:r>
            <a:r>
              <a:rPr lang="el-GR" sz="27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</a:rPr>
              <a:t>εκατ. € επιχορήγηση και ειδικά σχήματα στήριξης επιχειρήσεων και αγροτικών εκμεταλλεύσεων</a:t>
            </a:r>
          </a:p>
          <a:p>
            <a:pPr marL="914400" lvl="1" indent="-457200" algn="just">
              <a:buFont typeface="Courier New" panose="02070309020205020404" pitchFamily="49" charset="0"/>
              <a:buChar char="o"/>
            </a:pPr>
            <a:r>
              <a:rPr lang="el-GR" sz="27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</a:rPr>
              <a:t>9,1 </a:t>
            </a:r>
            <a:r>
              <a:rPr lang="el-GR" sz="27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</a:rPr>
              <a:t>εκατ. € στεγαστική συνδρομή</a:t>
            </a:r>
          </a:p>
          <a:p>
            <a:pPr marL="914400" lvl="1" indent="-457200" algn="just">
              <a:buFont typeface="Courier New" panose="02070309020205020404" pitchFamily="49" charset="0"/>
              <a:buChar char="o"/>
            </a:pPr>
            <a:r>
              <a:rPr lang="el-GR" sz="27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</a:rPr>
              <a:t>6,3 </a:t>
            </a:r>
            <a:r>
              <a:rPr lang="el-GR" sz="27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</a:rPr>
              <a:t>εκατ. € επιδότηση προσωρινής στέγασης</a:t>
            </a:r>
          </a:p>
          <a:p>
            <a:pPr marL="914400" lvl="1" indent="-457200" algn="just">
              <a:buFont typeface="Courier New" panose="02070309020205020404" pitchFamily="49" charset="0"/>
              <a:buChar char="o"/>
            </a:pPr>
            <a:r>
              <a:rPr lang="el-GR" sz="27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</a:rPr>
              <a:t>13 </a:t>
            </a:r>
            <a:r>
              <a:rPr lang="el-GR" sz="27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</a:rPr>
              <a:t>εκατ. € αποζημιώσεις και σχήματα στήριξης αγροτών και </a:t>
            </a:r>
            <a:r>
              <a:rPr lang="el-GR" sz="27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</a:rPr>
              <a:t>κτηνοτρόφων</a:t>
            </a:r>
            <a:endParaRPr lang="el-GR" sz="2700" b="1" dirty="0">
              <a:solidFill>
                <a:srgbClr val="4B4545"/>
              </a:solidFill>
              <a:latin typeface="Calibri" panose="020F0502020204030204" pitchFamily="34" charset="0"/>
              <a:ea typeface="Arial Narrow"/>
              <a:cs typeface="Calibri" panose="020F0502020204030204" pitchFamily="34" charset="0"/>
            </a:endParaRPr>
          </a:p>
          <a:p>
            <a:pPr marL="914400" lvl="1" indent="-457200" algn="just">
              <a:buFont typeface="Courier New" panose="02070309020205020404" pitchFamily="49" charset="0"/>
              <a:buChar char="o"/>
            </a:pPr>
            <a:r>
              <a:rPr lang="el-GR" sz="27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</a:rPr>
              <a:t>2,78 </a:t>
            </a:r>
            <a:r>
              <a:rPr lang="el-GR" sz="27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</a:rPr>
              <a:t>εκατ. € North </a:t>
            </a:r>
            <a:r>
              <a:rPr lang="el-GR" sz="2700" b="1" dirty="0" err="1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</a:rPr>
              <a:t>Evia</a:t>
            </a:r>
            <a:r>
              <a:rPr lang="el-GR" sz="27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</a:rPr>
              <a:t> </a:t>
            </a:r>
            <a:r>
              <a:rPr lang="el-GR" sz="2700" b="1" dirty="0" err="1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</a:rPr>
              <a:t>Pass</a:t>
            </a:r>
            <a:endParaRPr lang="el-GR" sz="2700" b="1" dirty="0">
              <a:solidFill>
                <a:srgbClr val="4B4545"/>
              </a:solidFill>
              <a:latin typeface="Calibri" panose="020F0502020204030204" pitchFamily="34" charset="0"/>
              <a:ea typeface="Arial Narrow"/>
              <a:cs typeface="Calibri" panose="020F0502020204030204" pitchFamily="34" charset="0"/>
            </a:endParaRPr>
          </a:p>
          <a:p>
            <a:pPr marL="914400" lvl="1" indent="-457200" algn="just">
              <a:buFont typeface="Courier New" panose="02070309020205020404" pitchFamily="49" charset="0"/>
              <a:buChar char="o"/>
            </a:pPr>
            <a:endParaRPr lang="el-GR" sz="2800" b="1" dirty="0">
              <a:solidFill>
                <a:srgbClr val="4B4545"/>
              </a:solidFill>
              <a:latin typeface="Calibri" panose="020F0502020204030204" pitchFamily="34" charset="0"/>
              <a:ea typeface="Arial Narrow"/>
              <a:cs typeface="Calibri" panose="020F0502020204030204" pitchFamily="34" charset="0"/>
            </a:endParaRPr>
          </a:p>
          <a:p>
            <a:pPr marL="914400" lvl="1" indent="-457200" algn="just">
              <a:buFont typeface="Courier New" panose="02070309020205020404" pitchFamily="49" charset="0"/>
              <a:buChar char="o"/>
            </a:pPr>
            <a:endParaRPr lang="el-GR" sz="2800" b="1" dirty="0">
              <a:solidFill>
                <a:srgbClr val="4B4545"/>
              </a:solidFill>
              <a:latin typeface="Calibri" panose="020F0502020204030204" pitchFamily="34" charset="0"/>
              <a:ea typeface="Arial Narrow"/>
              <a:cs typeface="Calibri" panose="020F0502020204030204" pitchFamily="34" charset="0"/>
            </a:endParaRP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endParaRPr lang="el-GR" sz="1000" b="1" dirty="0">
              <a:solidFill>
                <a:srgbClr val="4B4545"/>
              </a:solidFill>
              <a:latin typeface="Calibri" panose="020F0502020204030204" pitchFamily="34" charset="0"/>
              <a:ea typeface="Arial Narrow"/>
              <a:cs typeface="Calibri" panose="020F0502020204030204" pitchFamily="34" charset="0"/>
            </a:endParaRP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endParaRPr lang="el-GR" sz="3000" b="1" dirty="0">
              <a:solidFill>
                <a:srgbClr val="4B4545"/>
              </a:solidFill>
              <a:latin typeface="Calibri" panose="020F0502020204030204" pitchFamily="34" charset="0"/>
              <a:ea typeface="Arial Narrow"/>
              <a:cs typeface="Calibri" panose="020F0502020204030204" pitchFamily="34" charset="0"/>
              <a:sym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196014596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 3"/>
          <p:cNvSpPr/>
          <p:nvPr/>
        </p:nvSpPr>
        <p:spPr>
          <a:xfrm>
            <a:off x="0" y="0"/>
            <a:ext cx="12192000" cy="1051560"/>
          </a:xfrm>
          <a:prstGeom prst="rect">
            <a:avLst/>
          </a:prstGeom>
          <a:solidFill>
            <a:srgbClr val="5C6A9E"/>
          </a:solidFill>
          <a:ln w="12700" cap="flat" cmpd="sng">
            <a:solidFill>
              <a:srgbClr val="26397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 lang="el-GR" sz="964">
              <a:latin typeface="Calibri" panose="020F0502020204030204" pitchFamily="34" charset="0"/>
              <a:ea typeface="Calibri"/>
              <a:cs typeface="Calibri" panose="020F0502020204030204" pitchFamily="34" charset="0"/>
            </a:endParaRPr>
          </a:p>
        </p:txBody>
      </p:sp>
      <p:sp>
        <p:nvSpPr>
          <p:cNvPr id="6" name="Ορθογώνιο 5"/>
          <p:cNvSpPr/>
          <p:nvPr/>
        </p:nvSpPr>
        <p:spPr>
          <a:xfrm>
            <a:off x="1069862" y="218003"/>
            <a:ext cx="970111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3400" b="1" dirty="0">
                <a:solidFill>
                  <a:schemeClr val="bg1"/>
                </a:solidFill>
                <a:ea typeface="Arial Narrow"/>
                <a:cs typeface="Arial Narrow"/>
                <a:sym typeface="Arial Narrow"/>
              </a:rPr>
              <a:t>Άξονας </a:t>
            </a:r>
            <a:r>
              <a:rPr lang="el-GR" sz="3600" b="1" dirty="0" smtClean="0">
                <a:solidFill>
                  <a:schemeClr val="bg1"/>
                </a:solidFill>
                <a:ea typeface="Arial Narrow"/>
                <a:cs typeface="Arial Narrow"/>
                <a:sym typeface="Arial Narrow"/>
              </a:rPr>
              <a:t>Δ. </a:t>
            </a:r>
            <a:r>
              <a:rPr lang="el-GR" sz="3600" b="1" dirty="0">
                <a:solidFill>
                  <a:schemeClr val="bg1"/>
                </a:solidFill>
                <a:ea typeface="Arial Narrow"/>
                <a:cs typeface="Arial Narrow"/>
                <a:sym typeface="Arial Narrow"/>
              </a:rPr>
              <a:t>Δίπλα σε κάθε Πολίτη &amp; Ποιότητα Ζωής</a:t>
            </a:r>
            <a:endParaRPr lang="el-GR" sz="3400" b="1" dirty="0">
              <a:solidFill>
                <a:schemeClr val="bg1"/>
              </a:solidFill>
              <a:ea typeface="Arial Narrow"/>
              <a:cs typeface="Arial Narrow"/>
              <a:sym typeface="Arial Narrow"/>
            </a:endParaRPr>
          </a:p>
        </p:txBody>
      </p:sp>
      <p:pic>
        <p:nvPicPr>
          <p:cNvPr id="7" name="Εικόνα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502" y="88557"/>
            <a:ext cx="880858" cy="878772"/>
          </a:xfrm>
          <a:prstGeom prst="rect">
            <a:avLst/>
          </a:prstGeom>
        </p:spPr>
      </p:pic>
      <p:sp>
        <p:nvSpPr>
          <p:cNvPr id="50" name="Google Shape;343;p20"/>
          <p:cNvSpPr/>
          <p:nvPr/>
        </p:nvSpPr>
        <p:spPr>
          <a:xfrm>
            <a:off x="0" y="1196396"/>
            <a:ext cx="12192000" cy="492443"/>
          </a:xfrm>
          <a:prstGeom prst="rect">
            <a:avLst/>
          </a:prstGeom>
          <a:solidFill>
            <a:srgbClr val="F2F2F2"/>
          </a:solidFill>
          <a:ln w="9525" cap="flat" cmpd="sng">
            <a:solidFill>
              <a:srgbClr val="F2F2F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0" rIns="91425" bIns="0" anchor="t" anchorCtr="0">
            <a:spAutoFit/>
          </a:bodyPr>
          <a:lstStyle/>
          <a:p>
            <a:pPr lvl="0"/>
            <a:r>
              <a:rPr lang="el-GR" sz="2400" b="1" dirty="0">
                <a:solidFill>
                  <a:srgbClr val="4B4545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	</a:t>
            </a:r>
            <a:r>
              <a:rPr lang="el-GR" sz="3200" b="1" u="sng" dirty="0">
                <a:solidFill>
                  <a:srgbClr val="4B4545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Σχέδιο Ανασυγκρότησης Βόρειας Εύβοιας - «Εύβοια Μετά»</a:t>
            </a:r>
            <a:endParaRPr lang="el-GR" sz="3200" b="1" u="sng" dirty="0">
              <a:solidFill>
                <a:srgbClr val="4B4545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12" name="Google Shape;308;p19">
            <a:extLst>
              <a:ext uri="{FF2B5EF4-FFF2-40B4-BE49-F238E27FC236}">
                <a16:creationId xmlns:a16="http://schemas.microsoft.com/office/drawing/2014/main" xmlns="" id="{0F69E213-F71B-8C5B-1EE8-02A906A7D2C4}"/>
              </a:ext>
            </a:extLst>
          </p:cNvPr>
          <p:cNvSpPr txBox="1"/>
          <p:nvPr/>
        </p:nvSpPr>
        <p:spPr>
          <a:xfrm>
            <a:off x="314929" y="2128950"/>
            <a:ext cx="11562142" cy="51090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</a:rPr>
              <a:t>M</a:t>
            </a:r>
            <a:r>
              <a:rPr lang="el-GR" sz="2800" b="1" dirty="0" err="1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</a:rPr>
              <a:t>aster</a:t>
            </a:r>
            <a:r>
              <a:rPr lang="el-GR" sz="28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</a:rPr>
              <a:t> </a:t>
            </a:r>
            <a:r>
              <a:rPr lang="el-GR" sz="2800" b="1" dirty="0" err="1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</a:rPr>
              <a:t>plan</a:t>
            </a:r>
            <a:r>
              <a:rPr lang="el-GR" sz="28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</a:rPr>
              <a:t> για την ανασυγκρότηση της Βόρειας Εύβοιας </a:t>
            </a:r>
            <a:r>
              <a:rPr lang="en-US" sz="28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</a:rPr>
              <a:t>(</a:t>
            </a:r>
            <a:r>
              <a:rPr lang="el-GR" sz="28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</a:rPr>
              <a:t>δήμοι </a:t>
            </a:r>
            <a:r>
              <a:rPr lang="el-GR" sz="28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</a:rPr>
              <a:t>Ιστιαίας-Αιδηψού </a:t>
            </a:r>
            <a:r>
              <a:rPr lang="el-GR" sz="28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</a:rPr>
              <a:t>&amp; </a:t>
            </a:r>
            <a:r>
              <a:rPr lang="el-GR" sz="2800" b="1" dirty="0" err="1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</a:rPr>
              <a:t>Μαντουδίου</a:t>
            </a:r>
            <a:r>
              <a:rPr lang="el-GR" sz="28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</a:rPr>
              <a:t>-Λίμνης-Αγίας Άννας)</a:t>
            </a: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endParaRPr lang="el-GR" sz="1500" b="1" dirty="0">
              <a:solidFill>
                <a:srgbClr val="4B4545"/>
              </a:solidFill>
              <a:latin typeface="Calibri" panose="020F0502020204030204" pitchFamily="34" charset="0"/>
              <a:ea typeface="Arial Narrow"/>
              <a:cs typeface="Calibri" panose="020F0502020204030204" pitchFamily="34" charset="0"/>
            </a:endParaRP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el-GR" sz="28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</a:rPr>
              <a:t>Ολοκληρωμένο σχέδιο </a:t>
            </a:r>
            <a:r>
              <a:rPr lang="el-GR" sz="28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</a:rPr>
              <a:t>150 εκατ. €* με </a:t>
            </a:r>
            <a:r>
              <a:rPr lang="el-GR" sz="28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</a:rPr>
              <a:t>71 έργα για υποδομές, δράσεις για το νέο δάσος, ειδικά πολεοδομικά σχέδια, το ανθρώπινο δυναμικό, την υγεία, την πρόνοια, την </a:t>
            </a:r>
            <a:r>
              <a:rPr lang="el-GR" sz="2800" b="1" dirty="0" err="1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</a:rPr>
              <a:t>αγροδιατροφή</a:t>
            </a:r>
            <a:r>
              <a:rPr lang="el-GR" sz="28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</a:rPr>
              <a:t>, τον πολιτισμό και τον </a:t>
            </a:r>
            <a:r>
              <a:rPr lang="el-GR" sz="28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</a:rPr>
              <a:t>τουρισμό</a:t>
            </a: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endParaRPr lang="el-GR" sz="2800" b="1" dirty="0">
              <a:solidFill>
                <a:srgbClr val="4B4545"/>
              </a:solidFill>
              <a:latin typeface="Calibri" panose="020F0502020204030204" pitchFamily="34" charset="0"/>
              <a:ea typeface="Arial Narrow"/>
              <a:cs typeface="Calibri" panose="020F0502020204030204" pitchFamily="34" charset="0"/>
            </a:endParaRP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endParaRPr lang="el-GR" sz="2800" b="1" dirty="0" smtClean="0">
              <a:solidFill>
                <a:srgbClr val="4B4545"/>
              </a:solidFill>
              <a:latin typeface="Calibri" panose="020F0502020204030204" pitchFamily="34" charset="0"/>
              <a:ea typeface="Arial Narrow"/>
              <a:cs typeface="Calibri" panose="020F0502020204030204" pitchFamily="34" charset="0"/>
            </a:endParaRP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endParaRPr lang="el-GR" sz="2800" b="1" dirty="0">
              <a:solidFill>
                <a:srgbClr val="4B4545"/>
              </a:solidFill>
              <a:latin typeface="Calibri" panose="020F0502020204030204" pitchFamily="34" charset="0"/>
              <a:ea typeface="Arial Narrow"/>
              <a:cs typeface="Calibri" panose="020F0502020204030204" pitchFamily="34" charset="0"/>
            </a:endParaRPr>
          </a:p>
          <a:p>
            <a:pPr lvl="0" algn="just"/>
            <a:r>
              <a:rPr lang="el-GR" sz="14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</a:rPr>
              <a:t>* </a:t>
            </a:r>
            <a:r>
              <a:rPr lang="el-GR" sz="14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</a:rPr>
              <a:t>Δεν </a:t>
            </a:r>
            <a:r>
              <a:rPr lang="el-GR" sz="14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</a:rPr>
              <a:t>συμπεριλαμβάνεται ο </a:t>
            </a:r>
            <a:r>
              <a:rPr lang="el-GR" sz="14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</a:rPr>
              <a:t>Νέος Οδικός Άξονας Βόρειας Εύβοιας, τμήμα </a:t>
            </a:r>
            <a:r>
              <a:rPr lang="el-GR" sz="14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</a:rPr>
              <a:t>Ψαχνά-</a:t>
            </a:r>
            <a:r>
              <a:rPr lang="el-GR" sz="1400" b="1" dirty="0" err="1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</a:rPr>
              <a:t>Στροφυλιά</a:t>
            </a:r>
            <a:r>
              <a:rPr lang="el-GR" sz="14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</a:rPr>
              <a:t>.</a:t>
            </a:r>
            <a:endParaRPr lang="el-GR" sz="1400" b="1" dirty="0">
              <a:solidFill>
                <a:srgbClr val="4B4545"/>
              </a:solidFill>
              <a:latin typeface="Calibri" panose="020F0502020204030204" pitchFamily="34" charset="0"/>
              <a:ea typeface="Arial Narrow"/>
              <a:cs typeface="Calibri" panose="020F0502020204030204" pitchFamily="34" charset="0"/>
            </a:endParaRPr>
          </a:p>
          <a:p>
            <a:pPr marL="457200" lvl="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l-GR" sz="3000" b="1" dirty="0">
              <a:solidFill>
                <a:srgbClr val="4B4545"/>
              </a:solidFill>
              <a:latin typeface="Calibri" panose="020F0502020204030204" pitchFamily="34" charset="0"/>
              <a:ea typeface="Arial Narrow"/>
              <a:cs typeface="Calibri" panose="020F0502020204030204" pitchFamily="34" charset="0"/>
              <a:sym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294287662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 3">
            <a:extLst>
              <a:ext uri="{FF2B5EF4-FFF2-40B4-BE49-F238E27FC236}">
                <a16:creationId xmlns:a16="http://schemas.microsoft.com/office/drawing/2014/main" xmlns="" id="{EC888D96-EC9C-B6DD-FEC7-6A1402687B4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4447041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101;p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C6A9E"/>
          </a:solidFill>
          <a:ln w="12700" cap="flat" cmpd="sng">
            <a:solidFill>
              <a:srgbClr val="26397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100" b="0" i="0" u="none" strike="noStrike" cap="none">
              <a:solidFill>
                <a:schemeClr val="lt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  <p:sp>
        <p:nvSpPr>
          <p:cNvPr id="6" name="Google Shape;102;p3"/>
          <p:cNvSpPr txBox="1"/>
          <p:nvPr/>
        </p:nvSpPr>
        <p:spPr>
          <a:xfrm>
            <a:off x="368300" y="261120"/>
            <a:ext cx="11396980" cy="5847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el-GR" sz="3200" b="1" u="dbl" cap="all" dirty="0" err="1">
                <a:solidFill>
                  <a:schemeClr val="lt1"/>
                </a:solidFill>
                <a:latin typeface="Calibri" panose="020F0502020204030204" pitchFamily="34" charset="0"/>
                <a:ea typeface="Arial Black"/>
                <a:cs typeface="Calibri" panose="020F0502020204030204" pitchFamily="34" charset="0"/>
                <a:sym typeface="Arial Black"/>
              </a:rPr>
              <a:t>Στηριζοντας</a:t>
            </a:r>
            <a:r>
              <a:rPr lang="el-GR" sz="3200" b="1" u="dbl" cap="all" dirty="0">
                <a:solidFill>
                  <a:schemeClr val="lt1"/>
                </a:solidFill>
                <a:latin typeface="Calibri" panose="020F0502020204030204" pitchFamily="34" charset="0"/>
                <a:ea typeface="Arial Black"/>
                <a:cs typeface="Calibri" panose="020F0502020204030204" pitchFamily="34" charset="0"/>
                <a:sym typeface="Arial Black"/>
              </a:rPr>
              <a:t> τη </a:t>
            </a:r>
            <a:r>
              <a:rPr lang="el-GR" sz="3200" b="1" u="dbl" cap="all" dirty="0" smtClean="0">
                <a:solidFill>
                  <a:schemeClr val="lt1"/>
                </a:solidFill>
                <a:latin typeface="Calibri" panose="020F0502020204030204" pitchFamily="34" charset="0"/>
                <a:ea typeface="Arial Black"/>
                <a:cs typeface="Calibri" panose="020F0502020204030204" pitchFamily="34" charset="0"/>
                <a:sym typeface="Arial Black"/>
              </a:rPr>
              <a:t>ΣΤΕΡΕΑ ΕΛΛΑΔΑ</a:t>
            </a:r>
            <a:r>
              <a:rPr lang="el-GR" sz="3200" b="1" u="dbl" cap="all" dirty="0" smtClean="0">
                <a:solidFill>
                  <a:schemeClr val="lt1"/>
                </a:solidFill>
                <a:latin typeface="Calibri" panose="020F0502020204030204" pitchFamily="34" charset="0"/>
                <a:ea typeface="Arial Black"/>
                <a:cs typeface="Calibri" panose="020F0502020204030204" pitchFamily="34" charset="0"/>
                <a:sym typeface="Arial Black"/>
              </a:rPr>
              <a:t>| </a:t>
            </a:r>
            <a:r>
              <a:rPr lang="el-GR" sz="3200" b="1" u="dbl" cap="all" dirty="0">
                <a:solidFill>
                  <a:schemeClr val="lt1"/>
                </a:solidFill>
                <a:latin typeface="Calibri" panose="020F0502020204030204" pitchFamily="34" charset="0"/>
                <a:ea typeface="Arial Black"/>
                <a:cs typeface="Calibri" panose="020F0502020204030204" pitchFamily="34" charset="0"/>
                <a:sym typeface="Arial Black"/>
              </a:rPr>
              <a:t>2019-2022 </a:t>
            </a:r>
          </a:p>
        </p:txBody>
      </p:sp>
      <p:sp>
        <p:nvSpPr>
          <p:cNvPr id="3" name="Ορθογώνιο 2"/>
          <p:cNvSpPr/>
          <p:nvPr/>
        </p:nvSpPr>
        <p:spPr>
          <a:xfrm>
            <a:off x="238125" y="960256"/>
            <a:ext cx="11458575" cy="5786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76250" lvl="0" indent="-457200" algn="just">
              <a:buClr>
                <a:schemeClr val="lt1"/>
              </a:buClr>
              <a:buSzPct val="136000"/>
              <a:buFont typeface="Arial" panose="020B0604020202020204" pitchFamily="34" charset="0"/>
              <a:buChar char="•"/>
            </a:pPr>
            <a:r>
              <a:rPr lang="el-GR" sz="30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232 εκατ</a:t>
            </a:r>
            <a:r>
              <a:rPr lang="el-GR" sz="3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€ επιστρεπτέα προκαταβολή</a:t>
            </a:r>
          </a:p>
          <a:p>
            <a:pPr marL="476250" lvl="0" indent="-457200" algn="just">
              <a:buClr>
                <a:schemeClr val="lt1"/>
              </a:buClr>
              <a:buSzPct val="136000"/>
              <a:buFont typeface="Arial" panose="020B0604020202020204" pitchFamily="34" charset="0"/>
              <a:buChar char="•"/>
            </a:pPr>
            <a:endParaRPr lang="el-GR" sz="1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76250" lvl="0" indent="-457200" algn="just">
              <a:buClr>
                <a:schemeClr val="lt1"/>
              </a:buClr>
              <a:buSzPct val="136000"/>
              <a:buFont typeface="Arial" panose="020B0604020202020204" pitchFamily="34" charset="0"/>
              <a:buChar char="•"/>
            </a:pPr>
            <a:r>
              <a:rPr lang="el-GR" sz="30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256 εκατ</a:t>
            </a:r>
            <a:r>
              <a:rPr lang="el-GR" sz="3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€ Ταμείο </a:t>
            </a:r>
            <a:r>
              <a:rPr lang="el-GR" sz="3000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Επιχειρ</a:t>
            </a:r>
            <a:r>
              <a:rPr lang="en-US" sz="3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el-GR" sz="3000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τητας</a:t>
            </a:r>
            <a:r>
              <a:rPr lang="el-GR" sz="3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&amp; Ταμείο Εγγυοδοσίας</a:t>
            </a:r>
          </a:p>
          <a:p>
            <a:pPr marL="476250" lvl="0" indent="-457200" algn="just">
              <a:buClr>
                <a:schemeClr val="lt1"/>
              </a:buClr>
              <a:buSzPct val="136000"/>
              <a:buFont typeface="Arial" panose="020B0604020202020204" pitchFamily="34" charset="0"/>
              <a:buChar char="•"/>
            </a:pPr>
            <a:endParaRPr lang="el-GR" sz="1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76250" lvl="0" indent="-457200" algn="just">
              <a:buClr>
                <a:schemeClr val="lt1"/>
              </a:buClr>
              <a:buSzPct val="136000"/>
              <a:buFont typeface="Arial" panose="020B0604020202020204" pitchFamily="34" charset="0"/>
              <a:buChar char="•"/>
            </a:pPr>
            <a:r>
              <a:rPr lang="el-GR" sz="30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86,5 εκατ</a:t>
            </a:r>
            <a:r>
              <a:rPr lang="el-GR" sz="3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€ αποζημιώσεις ειδικού σκοπού λόγω αναστολών</a:t>
            </a:r>
          </a:p>
          <a:p>
            <a:pPr marL="476250" lvl="0" indent="-457200" algn="just">
              <a:buClr>
                <a:schemeClr val="lt1"/>
              </a:buClr>
              <a:buSzPct val="136000"/>
              <a:buFont typeface="Arial" panose="020B0604020202020204" pitchFamily="34" charset="0"/>
              <a:buChar char="•"/>
            </a:pPr>
            <a:endParaRPr lang="el-GR" sz="1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76250" lvl="0" indent="-457200" algn="just">
              <a:buClr>
                <a:schemeClr val="lt1"/>
              </a:buClr>
              <a:buSzPct val="136000"/>
              <a:buFont typeface="Arial" panose="020B0604020202020204" pitchFamily="34" charset="0"/>
              <a:buChar char="•"/>
            </a:pPr>
            <a:r>
              <a:rPr lang="el-GR" sz="30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25,7 </a:t>
            </a:r>
            <a:r>
              <a:rPr lang="el-GR" sz="3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εκατ. € </a:t>
            </a:r>
            <a:r>
              <a:rPr lang="el-GR" sz="30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για </a:t>
            </a:r>
            <a:r>
              <a:rPr lang="el-GR" sz="3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την ενίσχυση μικρών και πολύ μικρών επιχειρήσεων (1.099 επιχειρήσεις</a:t>
            </a:r>
            <a:r>
              <a:rPr lang="el-GR" sz="30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– ΠΕΠ ΕΣΠΑ</a:t>
            </a:r>
            <a:endParaRPr lang="el-GR" sz="3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76250" lvl="0" indent="-457200" algn="just">
              <a:buClr>
                <a:schemeClr val="lt1"/>
              </a:buClr>
              <a:buSzPct val="136000"/>
              <a:buFont typeface="Arial" panose="020B0604020202020204" pitchFamily="34" charset="0"/>
              <a:buChar char="•"/>
            </a:pPr>
            <a:r>
              <a:rPr lang="el-GR" sz="30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5,1 </a:t>
            </a:r>
            <a:r>
              <a:rPr lang="el-GR" sz="3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εκατ. € </a:t>
            </a:r>
            <a:r>
              <a:rPr lang="el-GR" sz="30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για </a:t>
            </a:r>
            <a:r>
              <a:rPr lang="el-GR" sz="3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την ενίσχυση πολύ μικρών και μικρών επιχειρήσεων για την αναβάθμισή τους μέσω της χρήσης </a:t>
            </a:r>
            <a:r>
              <a:rPr lang="el-GR" sz="30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ΤΠΕ </a:t>
            </a:r>
            <a:r>
              <a:rPr lang="el-GR" sz="3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(282 επιχειρήσεις</a:t>
            </a:r>
            <a:r>
              <a:rPr lang="el-GR" sz="30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– ΠΕΠ ΕΣΠΑ</a:t>
            </a:r>
            <a:endParaRPr lang="el-GR" sz="3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76250" lvl="0" indent="-457200" algn="just">
              <a:buClr>
                <a:schemeClr val="lt1"/>
              </a:buClr>
              <a:buSzPct val="136000"/>
              <a:buFont typeface="Arial" panose="020B0604020202020204" pitchFamily="34" charset="0"/>
              <a:buChar char="•"/>
            </a:pPr>
            <a:r>
              <a:rPr lang="el-GR" sz="30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2,2 </a:t>
            </a:r>
            <a:r>
              <a:rPr lang="el-GR" sz="3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εκατ. € </a:t>
            </a:r>
            <a:r>
              <a:rPr lang="el-GR" sz="30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για </a:t>
            </a:r>
            <a:r>
              <a:rPr lang="el-GR" sz="3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την ενίσχυση </a:t>
            </a:r>
            <a:r>
              <a:rPr lang="el-GR" sz="30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νέων </a:t>
            </a:r>
            <a:r>
              <a:rPr lang="el-GR" sz="3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τουριστικών μικρομεσαίων επιχειρήσεων (13 επιχειρήσεις</a:t>
            </a:r>
            <a:r>
              <a:rPr lang="el-GR" sz="30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– ΠΕΠ ΕΣΠΑ</a:t>
            </a:r>
            <a:endParaRPr lang="el-GR" sz="3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76250" indent="-457200" algn="just">
              <a:buClr>
                <a:schemeClr val="lt1"/>
              </a:buClr>
              <a:buSzPct val="136000"/>
              <a:buFont typeface="Arial" panose="020B0604020202020204" pitchFamily="34" charset="0"/>
              <a:buChar char="•"/>
            </a:pPr>
            <a:endParaRPr lang="el-GR" sz="1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76250" indent="-457200" algn="just">
              <a:buClr>
                <a:schemeClr val="lt1"/>
              </a:buClr>
              <a:buSzPct val="136000"/>
              <a:buFont typeface="Arial" panose="020B0604020202020204" pitchFamily="34" charset="0"/>
              <a:buChar char="•"/>
            </a:pPr>
            <a:r>
              <a:rPr lang="el-GR" sz="30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2,1 </a:t>
            </a:r>
            <a:r>
              <a:rPr lang="el-GR" sz="3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εκατ. €/μήνα πρόγραμμα </a:t>
            </a:r>
            <a:r>
              <a:rPr lang="el-GR" sz="30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Συν-εργασία</a:t>
            </a:r>
            <a:endParaRPr lang="el-GR" sz="3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27475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101;p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C6A9E"/>
          </a:solidFill>
          <a:ln w="12700" cap="flat" cmpd="sng">
            <a:solidFill>
              <a:srgbClr val="26397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964" b="0" i="0" u="none" strike="noStrike" cap="none">
              <a:solidFill>
                <a:schemeClr val="lt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  <p:pic>
        <p:nvPicPr>
          <p:cNvPr id="6" name="Google Shape;177;p1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379696" y="711749"/>
            <a:ext cx="1890000" cy="1890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Ορθογώνιο 1"/>
          <p:cNvSpPr/>
          <p:nvPr/>
        </p:nvSpPr>
        <p:spPr>
          <a:xfrm>
            <a:off x="1444338" y="2944166"/>
            <a:ext cx="873348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l-GR" sz="4200" b="1">
                <a:solidFill>
                  <a:schemeClr val="bg1"/>
                </a:solidFill>
                <a:latin typeface="Arial Narrow"/>
                <a:ea typeface="Arial Narrow"/>
                <a:cs typeface="Arial Narrow"/>
                <a:sym typeface="Arial Narrow"/>
              </a:rPr>
              <a:t>Άξονας Α. Σύγχρονα Δίκτυα &amp; Υποδομές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719142" y="3823303"/>
            <a:ext cx="64586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l-GR" sz="4000" b="1" dirty="0" smtClean="0">
                <a:solidFill>
                  <a:schemeClr val="bg1"/>
                </a:solidFill>
                <a:latin typeface="Arial Narrow"/>
                <a:ea typeface="Arial Narrow"/>
                <a:cs typeface="Arial Narrow"/>
              </a:rPr>
              <a:t>172 </a:t>
            </a:r>
            <a:r>
              <a:rPr lang="el-GR" sz="4000" b="1" dirty="0">
                <a:solidFill>
                  <a:schemeClr val="bg1"/>
                </a:solidFill>
                <a:latin typeface="Arial Narrow"/>
                <a:ea typeface="Arial Narrow"/>
                <a:cs typeface="Arial Narrow"/>
              </a:rPr>
              <a:t>έργα  |  </a:t>
            </a:r>
            <a:r>
              <a:rPr lang="el-GR" sz="4000" b="1" dirty="0" smtClean="0">
                <a:solidFill>
                  <a:schemeClr val="bg1"/>
                </a:solidFill>
                <a:latin typeface="Arial Narrow"/>
                <a:ea typeface="Arial Narrow"/>
                <a:cs typeface="Arial Narrow"/>
              </a:rPr>
              <a:t>2,1</a:t>
            </a:r>
            <a:r>
              <a:rPr lang="el-GR" sz="4000" b="1" dirty="0" smtClean="0">
                <a:solidFill>
                  <a:schemeClr val="bg1"/>
                </a:solidFill>
                <a:latin typeface="Arial Narrow"/>
                <a:ea typeface="Arial Narrow"/>
                <a:cs typeface="Arial Narrow"/>
              </a:rPr>
              <a:t> </a:t>
            </a:r>
            <a:r>
              <a:rPr lang="el-GR" sz="4000" b="1" dirty="0">
                <a:solidFill>
                  <a:schemeClr val="bg1"/>
                </a:solidFill>
                <a:latin typeface="Arial Narrow"/>
                <a:ea typeface="Arial Narrow"/>
                <a:cs typeface="Arial Narrow"/>
              </a:rPr>
              <a:t>δισ. € </a:t>
            </a:r>
          </a:p>
        </p:txBody>
      </p:sp>
    </p:spTree>
    <p:extLst>
      <p:ext uri="{BB962C8B-B14F-4D97-AF65-F5344CB8AC3E}">
        <p14:creationId xmlns:p14="http://schemas.microsoft.com/office/powerpoint/2010/main" val="35539379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 3"/>
          <p:cNvSpPr/>
          <p:nvPr/>
        </p:nvSpPr>
        <p:spPr>
          <a:xfrm>
            <a:off x="0" y="0"/>
            <a:ext cx="12192000" cy="1051560"/>
          </a:xfrm>
          <a:prstGeom prst="rect">
            <a:avLst/>
          </a:prstGeom>
          <a:solidFill>
            <a:srgbClr val="5C6A9E"/>
          </a:solidFill>
          <a:ln w="12700" cap="flat" cmpd="sng">
            <a:solidFill>
              <a:srgbClr val="26397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 lang="el-GR" sz="964">
              <a:latin typeface="Calibri" panose="020F0502020204030204" pitchFamily="34" charset="0"/>
              <a:ea typeface="Calibri"/>
              <a:cs typeface="Calibri" panose="020F0502020204030204" pitchFamily="34" charset="0"/>
            </a:endParaRPr>
          </a:p>
        </p:txBody>
      </p:sp>
      <p:pic>
        <p:nvPicPr>
          <p:cNvPr id="13" name="Google Shape;177;p12"/>
          <p:cNvPicPr preferRelativeResize="0"/>
          <p:nvPr/>
        </p:nvPicPr>
        <p:blipFill rotWithShape="1">
          <a:blip r:embed="rId2"/>
          <a:srcRect/>
          <a:stretch/>
        </p:blipFill>
        <p:spPr>
          <a:xfrm>
            <a:off x="93360" y="89872"/>
            <a:ext cx="882000" cy="882000"/>
          </a:xfrm>
          <a:prstGeom prst="rect">
            <a:avLst/>
          </a:prstGeom>
        </p:spPr>
      </p:pic>
      <p:sp>
        <p:nvSpPr>
          <p:cNvPr id="6" name="Ορθογώνιο 5"/>
          <p:cNvSpPr/>
          <p:nvPr/>
        </p:nvSpPr>
        <p:spPr>
          <a:xfrm>
            <a:off x="1068720" y="233392"/>
            <a:ext cx="7802583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3400" b="1" dirty="0">
                <a:solidFill>
                  <a:schemeClr val="bg1"/>
                </a:solidFill>
                <a:ea typeface="Arial Narrow"/>
                <a:cs typeface="Arial Narrow"/>
                <a:sym typeface="Arial Narrow"/>
              </a:rPr>
              <a:t>Άξονας Α. Σύγχρονα Δίκτυα &amp; Υποδομές</a:t>
            </a:r>
          </a:p>
        </p:txBody>
      </p:sp>
      <p:sp>
        <p:nvSpPr>
          <p:cNvPr id="50" name="Google Shape;343;p20"/>
          <p:cNvSpPr/>
          <p:nvPr/>
        </p:nvSpPr>
        <p:spPr>
          <a:xfrm>
            <a:off x="0" y="1196396"/>
            <a:ext cx="12192000" cy="492443"/>
          </a:xfrm>
          <a:prstGeom prst="rect">
            <a:avLst/>
          </a:prstGeom>
          <a:solidFill>
            <a:srgbClr val="F2F2F2"/>
          </a:solidFill>
          <a:ln w="9525" cap="flat" cmpd="sng">
            <a:solidFill>
              <a:srgbClr val="F2F2F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0" rIns="91425" bIns="0" anchor="t" anchorCtr="0">
            <a:spAutoFit/>
          </a:bodyPr>
          <a:lstStyle/>
          <a:p>
            <a:pPr lvl="0"/>
            <a:r>
              <a:rPr lang="el-GR" sz="3200" b="1" dirty="0">
                <a:solidFill>
                  <a:srgbClr val="4B4545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	</a:t>
            </a:r>
            <a:r>
              <a:rPr lang="el-GR" sz="3200" b="1" u="sng" dirty="0" smtClean="0">
                <a:solidFill>
                  <a:srgbClr val="4B4545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Υποδομές</a:t>
            </a:r>
            <a:endParaRPr lang="el-GR" sz="3200" b="1" u="sng" dirty="0">
              <a:solidFill>
                <a:srgbClr val="4B4545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15" name="Google Shape;308;p19">
            <a:extLst>
              <a:ext uri="{FF2B5EF4-FFF2-40B4-BE49-F238E27FC236}">
                <a16:creationId xmlns:a16="http://schemas.microsoft.com/office/drawing/2014/main" xmlns="" id="{0F69E213-F71B-8C5B-1EE8-02A906A7D2C4}"/>
              </a:ext>
            </a:extLst>
          </p:cNvPr>
          <p:cNvSpPr txBox="1"/>
          <p:nvPr/>
        </p:nvSpPr>
        <p:spPr>
          <a:xfrm>
            <a:off x="266856" y="1924861"/>
            <a:ext cx="11658288" cy="6124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el-GR" sz="28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Ε65 Αυτοκινητόδρομος Κεντρικής Ελλάδας: </a:t>
            </a:r>
            <a:r>
              <a:rPr lang="el-GR" sz="28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Τμήμα </a:t>
            </a:r>
            <a:r>
              <a:rPr lang="el-GR" sz="2800" b="1" dirty="0" err="1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Ημικόμβου</a:t>
            </a:r>
            <a:r>
              <a:rPr lang="el-GR" sz="28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 ΠΑΘΕ – Α/Κ </a:t>
            </a:r>
            <a:r>
              <a:rPr lang="el-GR" sz="2800" b="1" dirty="0" err="1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Ξυνιάδας</a:t>
            </a:r>
            <a:r>
              <a:rPr lang="el-GR" sz="28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 (νότιο τμήμα) | </a:t>
            </a:r>
            <a:r>
              <a:rPr lang="el-GR" sz="28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480 εκατ. € </a:t>
            </a:r>
            <a:r>
              <a:rPr lang="el-GR" sz="28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(305,7 </a:t>
            </a:r>
            <a:r>
              <a:rPr lang="el-GR" sz="28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εκατ. € Περιφέρεια </a:t>
            </a:r>
            <a:r>
              <a:rPr lang="el-GR" sz="28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Στερεάς Ελλάδας) </a:t>
            </a:r>
            <a:endParaRPr lang="el-GR" sz="2800" b="1" dirty="0">
              <a:solidFill>
                <a:srgbClr val="4B4545"/>
              </a:solidFill>
              <a:latin typeface="Calibri" panose="020F0502020204030204" pitchFamily="34" charset="0"/>
              <a:ea typeface="Arial Narrow"/>
              <a:cs typeface="Calibri" panose="020F0502020204030204" pitchFamily="34" charset="0"/>
              <a:sym typeface="Arial Narrow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l-GR" sz="28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Οδικό Τμήμα </a:t>
            </a:r>
            <a:r>
              <a:rPr lang="el-GR" sz="2800" b="1" dirty="0" err="1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Μπράλος</a:t>
            </a:r>
            <a:r>
              <a:rPr lang="el-GR" sz="28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 – Άμφισσα του </a:t>
            </a:r>
            <a:r>
              <a:rPr lang="el-GR" sz="2800" b="1" dirty="0" err="1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διαγωνίου</a:t>
            </a:r>
            <a:r>
              <a:rPr lang="el-GR" sz="28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 άξονα Λαμία - Ιτέα - Αντίρριο | 285,5 </a:t>
            </a:r>
            <a:r>
              <a:rPr lang="el-GR" sz="28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εκατ</a:t>
            </a:r>
            <a:r>
              <a:rPr lang="el-GR" sz="28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. €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l-GR" sz="28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Παράκαμψη Χαλκίδας και παράκαμψη Ψαχνών | 125 εκατ. € και 85 εκατ. € </a:t>
            </a:r>
            <a:r>
              <a:rPr lang="el-GR" sz="28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προαιρέσεις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l-GR" sz="28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Κεντρικός Οδικός Άξονας Βόρειας Εύβοιας: </a:t>
            </a:r>
            <a:r>
              <a:rPr lang="el-GR" sz="2800" b="1" dirty="0" err="1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Τµήµα</a:t>
            </a:r>
            <a:r>
              <a:rPr lang="el-GR" sz="28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 </a:t>
            </a:r>
            <a:r>
              <a:rPr lang="el-GR" sz="2800" b="1" dirty="0" err="1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Παράκαµψη</a:t>
            </a:r>
            <a:r>
              <a:rPr lang="el-GR" sz="28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 Ψαχνών – </a:t>
            </a:r>
            <a:r>
              <a:rPr lang="el-GR" sz="2800" b="1" dirty="0" err="1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Προκόπι</a:t>
            </a:r>
            <a:r>
              <a:rPr lang="el-GR" sz="28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 (</a:t>
            </a:r>
            <a:r>
              <a:rPr lang="el-GR" sz="2800" b="1" dirty="0" err="1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Στροφυλιά</a:t>
            </a:r>
            <a:r>
              <a:rPr lang="el-GR" sz="28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) </a:t>
            </a:r>
            <a:r>
              <a:rPr lang="el-GR" sz="28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(</a:t>
            </a:r>
            <a:r>
              <a:rPr lang="el-GR" sz="28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μελέτη σε εξέλιξη</a:t>
            </a:r>
            <a:r>
              <a:rPr lang="el-GR" sz="28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)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l-GR" sz="28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Κατασκευή λιμένα Αγίου Κωνσταντίνου | 10 εκατ. €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el-GR" sz="2800" b="1" dirty="0">
              <a:solidFill>
                <a:srgbClr val="4B4545"/>
              </a:solidFill>
              <a:latin typeface="Calibri" panose="020F0502020204030204" pitchFamily="34" charset="0"/>
              <a:ea typeface="Arial Narrow"/>
              <a:cs typeface="Calibri" panose="020F0502020204030204" pitchFamily="34" charset="0"/>
              <a:sym typeface="Arial Narrow"/>
            </a:endParaRP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endParaRPr lang="el-GR" sz="2800" b="1" dirty="0">
              <a:solidFill>
                <a:srgbClr val="4B4545"/>
              </a:solidFill>
              <a:latin typeface="Calibri" panose="020F0502020204030204" pitchFamily="34" charset="0"/>
              <a:ea typeface="Arial Narrow"/>
              <a:cs typeface="Calibri" panose="020F0502020204030204" pitchFamily="34" charset="0"/>
              <a:sym typeface="Arial Narrow"/>
            </a:endParaRP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endParaRPr lang="el-GR" sz="2800" b="1" dirty="0">
              <a:solidFill>
                <a:srgbClr val="4B4545"/>
              </a:solidFill>
              <a:latin typeface="Calibri" panose="020F0502020204030204" pitchFamily="34" charset="0"/>
              <a:ea typeface="Arial Narrow"/>
              <a:cs typeface="Calibri" panose="020F0502020204030204" pitchFamily="34" charset="0"/>
              <a:sym typeface="Arial Narrow"/>
            </a:endParaRP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endParaRPr lang="el-GR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13629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 3"/>
          <p:cNvSpPr/>
          <p:nvPr/>
        </p:nvSpPr>
        <p:spPr>
          <a:xfrm>
            <a:off x="0" y="0"/>
            <a:ext cx="12192000" cy="1051560"/>
          </a:xfrm>
          <a:prstGeom prst="rect">
            <a:avLst/>
          </a:prstGeom>
          <a:solidFill>
            <a:srgbClr val="5C6A9E"/>
          </a:solidFill>
          <a:ln w="12700" cap="flat" cmpd="sng">
            <a:solidFill>
              <a:srgbClr val="26397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 lang="el-GR" sz="964">
              <a:latin typeface="Calibri" panose="020F0502020204030204" pitchFamily="34" charset="0"/>
              <a:ea typeface="Calibri"/>
              <a:cs typeface="Calibri" panose="020F0502020204030204" pitchFamily="34" charset="0"/>
            </a:endParaRPr>
          </a:p>
        </p:txBody>
      </p:sp>
      <p:pic>
        <p:nvPicPr>
          <p:cNvPr id="13" name="Google Shape;177;p12"/>
          <p:cNvPicPr preferRelativeResize="0"/>
          <p:nvPr/>
        </p:nvPicPr>
        <p:blipFill rotWithShape="1">
          <a:blip r:embed="rId2"/>
          <a:srcRect/>
          <a:stretch/>
        </p:blipFill>
        <p:spPr>
          <a:xfrm>
            <a:off x="93360" y="89872"/>
            <a:ext cx="882000" cy="882000"/>
          </a:xfrm>
          <a:prstGeom prst="rect">
            <a:avLst/>
          </a:prstGeom>
        </p:spPr>
      </p:pic>
      <p:sp>
        <p:nvSpPr>
          <p:cNvPr id="6" name="Ορθογώνιο 5"/>
          <p:cNvSpPr/>
          <p:nvPr/>
        </p:nvSpPr>
        <p:spPr>
          <a:xfrm>
            <a:off x="1068720" y="233392"/>
            <a:ext cx="7802583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3400" b="1">
                <a:solidFill>
                  <a:schemeClr val="bg1"/>
                </a:solidFill>
                <a:ea typeface="Arial Narrow"/>
                <a:cs typeface="Arial Narrow"/>
                <a:sym typeface="Arial Narrow"/>
              </a:rPr>
              <a:t>Άξονας Α. Σύγχρονα Δίκτυα &amp; Υποδομές</a:t>
            </a:r>
          </a:p>
        </p:txBody>
      </p:sp>
      <p:sp>
        <p:nvSpPr>
          <p:cNvPr id="7" name="Google Shape;343;p20"/>
          <p:cNvSpPr/>
          <p:nvPr/>
        </p:nvSpPr>
        <p:spPr>
          <a:xfrm>
            <a:off x="0" y="1284952"/>
            <a:ext cx="12192000" cy="492443"/>
          </a:xfrm>
          <a:prstGeom prst="rect">
            <a:avLst/>
          </a:prstGeom>
          <a:solidFill>
            <a:srgbClr val="F2F2F2"/>
          </a:solidFill>
          <a:ln w="9525" cap="flat" cmpd="sng">
            <a:solidFill>
              <a:srgbClr val="F2F2F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0" rIns="91425" bIns="0" anchor="t" anchorCtr="0">
            <a:spAutoFit/>
          </a:bodyPr>
          <a:lstStyle/>
          <a:p>
            <a:pPr lvl="0"/>
            <a:r>
              <a:rPr lang="el-GR" sz="3200" b="1" dirty="0">
                <a:solidFill>
                  <a:srgbClr val="4B4545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	</a:t>
            </a:r>
            <a:r>
              <a:rPr lang="el-GR" sz="3200" b="1" u="sng" dirty="0">
                <a:solidFill>
                  <a:srgbClr val="4B4545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Σιδηροδρομικά έργα</a:t>
            </a:r>
          </a:p>
        </p:txBody>
      </p:sp>
      <p:sp>
        <p:nvSpPr>
          <p:cNvPr id="8" name="Google Shape;308;p19">
            <a:extLst>
              <a:ext uri="{FF2B5EF4-FFF2-40B4-BE49-F238E27FC236}">
                <a16:creationId xmlns:a16="http://schemas.microsoft.com/office/drawing/2014/main" xmlns="" id="{0F69E213-F71B-8C5B-1EE8-02A906A7D2C4}"/>
              </a:ext>
            </a:extLst>
          </p:cNvPr>
          <p:cNvSpPr txBox="1"/>
          <p:nvPr/>
        </p:nvSpPr>
        <p:spPr>
          <a:xfrm>
            <a:off x="93360" y="1920270"/>
            <a:ext cx="11562142" cy="54783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el-GR" sz="28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Νέα διπλή, ηλεκτροδοτούμενη σιδηροδρομική γραμμή υψηλής ταχύτητας </a:t>
            </a:r>
            <a:r>
              <a:rPr lang="el-GR" sz="2800" b="1" dirty="0" err="1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Τιθορέα</a:t>
            </a:r>
            <a:r>
              <a:rPr lang="el-GR" sz="28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 – </a:t>
            </a:r>
            <a:r>
              <a:rPr lang="el-GR" sz="2800" b="1" dirty="0" err="1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Λιανοκλάδι</a:t>
            </a:r>
            <a:r>
              <a:rPr lang="el-GR" sz="28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 – Δομοκός | 385,6 </a:t>
            </a:r>
            <a:r>
              <a:rPr lang="el-GR" sz="28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εκατ</a:t>
            </a:r>
            <a:r>
              <a:rPr lang="el-GR" sz="28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. €</a:t>
            </a: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endParaRPr lang="el-GR" sz="2800" b="1" dirty="0">
              <a:solidFill>
                <a:srgbClr val="4B4545"/>
              </a:solidFill>
              <a:latin typeface="Calibri" panose="020F0502020204030204" pitchFamily="34" charset="0"/>
              <a:ea typeface="Arial Narrow"/>
              <a:cs typeface="Calibri" panose="020F0502020204030204" pitchFamily="34" charset="0"/>
              <a:sym typeface="Arial Narrow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l-GR" sz="28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Εκσυγχρονισμός σηματοδότησης - </a:t>
            </a:r>
            <a:r>
              <a:rPr lang="el-GR" sz="2800" b="1" dirty="0" err="1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τηλεδιοίκησης</a:t>
            </a:r>
            <a:r>
              <a:rPr lang="el-GR" sz="28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 και εγκατάσταση ETCS </a:t>
            </a:r>
            <a:r>
              <a:rPr lang="el-GR" sz="2800" b="1" dirty="0" err="1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Level</a:t>
            </a:r>
            <a:r>
              <a:rPr lang="el-GR" sz="28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 1 σε εντοπισμένα τμήματα του σιδηροδρομικού άξονα Αθήνα – Θεσσαλονίκη - Προμαχώνας (πλην </a:t>
            </a:r>
            <a:r>
              <a:rPr lang="el-GR" sz="2800" b="1" dirty="0" err="1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Τιθορέα</a:t>
            </a:r>
            <a:r>
              <a:rPr lang="el-GR" sz="28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 - Δομοκός) | 57,3 </a:t>
            </a:r>
            <a:r>
              <a:rPr lang="el-GR" sz="28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εκατ</a:t>
            </a:r>
            <a:r>
              <a:rPr lang="el-GR" sz="28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. €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el-GR" sz="2800" b="1" dirty="0">
              <a:solidFill>
                <a:srgbClr val="4B4545"/>
              </a:solidFill>
              <a:latin typeface="Calibri" panose="020F0502020204030204" pitchFamily="34" charset="0"/>
              <a:ea typeface="Arial Narrow"/>
              <a:cs typeface="Calibri" panose="020F0502020204030204" pitchFamily="34" charset="0"/>
              <a:sym typeface="Arial Narrow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l-GR" sz="28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Προληπτική - Διορθωτική συντήρηση με άρση βλαβών - ζημιών των εγκαταστάσεων Σηματοδότησης και ETCS L1 των τμημάτων γραμμής , Δομοκός - Πλατύ και Οινόη - Χαλκίδα | </a:t>
            </a:r>
            <a:r>
              <a:rPr lang="el-GR" sz="28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12 </a:t>
            </a:r>
            <a:r>
              <a:rPr lang="el-GR" sz="28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εκατ. €</a:t>
            </a: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endParaRPr lang="el-GR" sz="2800" b="1" dirty="0">
              <a:solidFill>
                <a:srgbClr val="4B4545"/>
              </a:solidFill>
              <a:latin typeface="Calibri" panose="020F0502020204030204" pitchFamily="34" charset="0"/>
              <a:ea typeface="Arial Narrow"/>
              <a:cs typeface="Calibri" panose="020F0502020204030204" pitchFamily="34" charset="0"/>
              <a:sym typeface="Arial Narrow"/>
            </a:endParaRP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endParaRPr lang="el-GR" sz="1400" b="1" dirty="0">
              <a:solidFill>
                <a:srgbClr val="4B4545"/>
              </a:solidFill>
              <a:latin typeface="Calibri" panose="020F0502020204030204" pitchFamily="34" charset="0"/>
              <a:ea typeface="Arial Narrow"/>
              <a:cs typeface="Calibri" panose="020F0502020204030204" pitchFamily="34" charset="0"/>
              <a:sym typeface="Arial Narrow"/>
            </a:endParaRP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endParaRPr lang="el-GR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36039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101;p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C6A9E"/>
          </a:solidFill>
          <a:ln w="12700" cap="flat" cmpd="sng">
            <a:solidFill>
              <a:srgbClr val="26397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964" b="0" i="0" u="none" strike="noStrike" cap="none">
              <a:solidFill>
                <a:schemeClr val="lt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  <p:pic>
        <p:nvPicPr>
          <p:cNvPr id="5" name="Εικόνα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6917" y="539481"/>
            <a:ext cx="1894479" cy="1890000"/>
          </a:xfrm>
          <a:prstGeom prst="rect">
            <a:avLst/>
          </a:prstGeom>
        </p:spPr>
      </p:pic>
      <p:sp>
        <p:nvSpPr>
          <p:cNvPr id="2" name="Ορθογώνιο 1"/>
          <p:cNvSpPr/>
          <p:nvPr/>
        </p:nvSpPr>
        <p:spPr>
          <a:xfrm>
            <a:off x="401171" y="2820371"/>
            <a:ext cx="11389657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l-GR" sz="4200" b="1">
                <a:solidFill>
                  <a:schemeClr val="bg1"/>
                </a:solidFill>
                <a:latin typeface="Arial Narrow"/>
                <a:ea typeface="Arial Narrow"/>
                <a:cs typeface="Arial Narrow"/>
                <a:sym typeface="Arial Narrow"/>
              </a:rPr>
              <a:t>Άξονας Β. Αγροτική Παραγωγή &amp; Πράσινη Μετάβαση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464410" y="3683446"/>
            <a:ext cx="51199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l-GR" sz="4000" b="1" dirty="0" smtClean="0">
                <a:solidFill>
                  <a:schemeClr val="bg1"/>
                </a:solidFill>
                <a:latin typeface="Arial Narrow"/>
                <a:ea typeface="Arial Narrow"/>
                <a:cs typeface="Arial Narrow"/>
              </a:rPr>
              <a:t>89 </a:t>
            </a:r>
            <a:r>
              <a:rPr lang="el-GR" sz="4000" b="1" dirty="0">
                <a:solidFill>
                  <a:schemeClr val="bg1"/>
                </a:solidFill>
                <a:latin typeface="Arial Narrow"/>
                <a:ea typeface="Arial Narrow"/>
                <a:cs typeface="Arial Narrow"/>
              </a:rPr>
              <a:t>έργα  |  </a:t>
            </a:r>
            <a:r>
              <a:rPr lang="el-GR" sz="4000" b="1" dirty="0">
                <a:solidFill>
                  <a:schemeClr val="bg1"/>
                </a:solidFill>
                <a:latin typeface="Arial Narrow"/>
                <a:ea typeface="Arial Narrow"/>
                <a:cs typeface="Arial Narrow"/>
              </a:rPr>
              <a:t>418 εκατ. €</a:t>
            </a:r>
            <a:endParaRPr lang="el-GR" sz="4000" b="1" dirty="0">
              <a:solidFill>
                <a:schemeClr val="bg1"/>
              </a:solidFill>
              <a:latin typeface="Arial Narrow"/>
              <a:ea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15556085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101;p3"/>
          <p:cNvSpPr/>
          <p:nvPr/>
        </p:nvSpPr>
        <p:spPr>
          <a:xfrm>
            <a:off x="0" y="-171450"/>
            <a:ext cx="12192000" cy="7029450"/>
          </a:xfrm>
          <a:prstGeom prst="rect">
            <a:avLst/>
          </a:prstGeom>
          <a:solidFill>
            <a:srgbClr val="5C6A9E"/>
          </a:solidFill>
          <a:ln w="12700" cap="flat" cmpd="sng">
            <a:solidFill>
              <a:srgbClr val="26397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100" b="0" i="0" u="none" strike="noStrike" cap="none">
              <a:solidFill>
                <a:schemeClr val="lt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  <p:sp>
        <p:nvSpPr>
          <p:cNvPr id="8" name="Google Shape;149;p9"/>
          <p:cNvSpPr txBox="1"/>
          <p:nvPr/>
        </p:nvSpPr>
        <p:spPr>
          <a:xfrm>
            <a:off x="517684" y="985524"/>
            <a:ext cx="11479212" cy="17235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lvl="0" indent="-266700" algn="just">
              <a:buClr>
                <a:schemeClr val="lt1"/>
              </a:buClr>
              <a:buSzPct val="136000"/>
              <a:buFont typeface="Arial"/>
              <a:buChar char="•"/>
            </a:pPr>
            <a:endParaRPr sz="16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lvl="0" algn="just">
              <a:buClr>
                <a:schemeClr val="bg1"/>
              </a:buClr>
              <a:buSzPct val="136000"/>
            </a:pPr>
            <a:r>
              <a:rPr lang="el-GR" sz="3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Συνολικές ενισχύσεις </a:t>
            </a:r>
            <a:r>
              <a:rPr lang="el-GR" sz="32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409 εκατ. </a:t>
            </a:r>
            <a:r>
              <a:rPr lang="el-GR" sz="3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€ σε </a:t>
            </a:r>
            <a:r>
              <a:rPr lang="el-GR" sz="32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16.975 </a:t>
            </a:r>
            <a:r>
              <a:rPr lang="el-GR" sz="3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δικαιούχους:</a:t>
            </a:r>
          </a:p>
          <a:p>
            <a:pPr lvl="0" algn="just">
              <a:buClr>
                <a:schemeClr val="bg1"/>
              </a:buClr>
              <a:buSzPct val="136000"/>
            </a:pPr>
            <a:endParaRPr lang="el-GR" sz="32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lang="el-GR" sz="12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4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Ορθογώνιο 8"/>
          <p:cNvSpPr/>
          <p:nvPr/>
        </p:nvSpPr>
        <p:spPr>
          <a:xfrm>
            <a:off x="134620" y="2047988"/>
            <a:ext cx="11630660" cy="24191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lvl="1" indent="-457200" algn="just">
              <a:lnSpc>
                <a:spcPct val="107916"/>
              </a:lnSpc>
              <a:buClr>
                <a:schemeClr val="bg1"/>
              </a:buClr>
              <a:buSzPct val="136000"/>
              <a:buFontTx/>
              <a:buChar char="-"/>
            </a:pPr>
            <a:r>
              <a:rPr lang="el-GR" sz="3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Πρόγραμμα Νέων Γεωργών: </a:t>
            </a:r>
            <a:r>
              <a:rPr lang="el-GR" sz="30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65 </a:t>
            </a:r>
            <a:r>
              <a:rPr lang="el-GR" sz="3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εκατ. € | </a:t>
            </a:r>
            <a:r>
              <a:rPr lang="el-GR" sz="30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2.939 </a:t>
            </a:r>
            <a:r>
              <a:rPr lang="el-GR" sz="3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δικαιούχοι</a:t>
            </a:r>
          </a:p>
          <a:p>
            <a:pPr marL="914400" lvl="1" indent="-457200" algn="just">
              <a:lnSpc>
                <a:spcPct val="107916"/>
              </a:lnSpc>
              <a:buClr>
                <a:schemeClr val="bg1"/>
              </a:buClr>
              <a:buSzPct val="136000"/>
              <a:buFontTx/>
              <a:buChar char="-"/>
            </a:pPr>
            <a:endParaRPr lang="el-GR" sz="1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914400" lvl="1" indent="-457200" algn="just">
              <a:lnSpc>
                <a:spcPct val="107916"/>
              </a:lnSpc>
              <a:buClr>
                <a:schemeClr val="bg1"/>
              </a:buClr>
              <a:buSzPct val="136000"/>
              <a:buFontTx/>
              <a:buChar char="-"/>
            </a:pPr>
            <a:r>
              <a:rPr lang="el-GR" sz="3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Σχέδια βελτίωσης: </a:t>
            </a:r>
            <a:r>
              <a:rPr lang="el-GR" sz="30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46 </a:t>
            </a:r>
            <a:r>
              <a:rPr lang="el-GR" sz="3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εκατ. € | </a:t>
            </a:r>
            <a:r>
              <a:rPr lang="el-GR" sz="30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970 </a:t>
            </a:r>
            <a:r>
              <a:rPr lang="el-GR" sz="3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δικαιούχοι</a:t>
            </a:r>
          </a:p>
          <a:p>
            <a:pPr marL="914400" lvl="1" indent="-457200" algn="just">
              <a:lnSpc>
                <a:spcPct val="107916"/>
              </a:lnSpc>
              <a:buClr>
                <a:schemeClr val="bg1"/>
              </a:buClr>
              <a:buSzPct val="136000"/>
              <a:buFontTx/>
              <a:buChar char="-"/>
            </a:pPr>
            <a:endParaRPr lang="el-GR" sz="1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914400" lvl="1" indent="-457200" algn="just">
              <a:lnSpc>
                <a:spcPct val="107916"/>
              </a:lnSpc>
              <a:buClr>
                <a:schemeClr val="bg1"/>
              </a:buClr>
              <a:buSzPct val="136000"/>
              <a:buFontTx/>
              <a:buChar char="-"/>
            </a:pPr>
            <a:r>
              <a:rPr lang="el-GR" sz="3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Αγροτική οδοποιία &amp; εγγειοβελτιωτικά έργα: </a:t>
            </a:r>
            <a:r>
              <a:rPr lang="el-GR" sz="30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85 </a:t>
            </a:r>
            <a:r>
              <a:rPr lang="el-GR" sz="3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εκατ.€ </a:t>
            </a:r>
          </a:p>
          <a:p>
            <a:pPr lvl="2" algn="just">
              <a:lnSpc>
                <a:spcPct val="107916"/>
              </a:lnSpc>
              <a:buClr>
                <a:schemeClr val="bg1"/>
              </a:buClr>
              <a:buSzPct val="136000"/>
            </a:pPr>
            <a:r>
              <a:rPr lang="el-GR" sz="3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| </a:t>
            </a:r>
            <a:r>
              <a:rPr lang="el-GR" sz="30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65 δικαιούχοι</a:t>
            </a:r>
            <a:endParaRPr lang="el-GR" sz="3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Google Shape;102;p3"/>
          <p:cNvSpPr txBox="1"/>
          <p:nvPr/>
        </p:nvSpPr>
        <p:spPr>
          <a:xfrm>
            <a:off x="368300" y="261120"/>
            <a:ext cx="11396980" cy="5847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el-GR" sz="3200" b="1" u="dbl" cap="all" dirty="0" err="1">
                <a:solidFill>
                  <a:schemeClr val="lt1"/>
                </a:solidFill>
                <a:latin typeface="Calibri" panose="020F0502020204030204" pitchFamily="34" charset="0"/>
                <a:ea typeface="Arial Black"/>
                <a:cs typeface="Calibri" panose="020F0502020204030204" pitchFamily="34" charset="0"/>
                <a:sym typeface="Arial Black"/>
              </a:rPr>
              <a:t>Στηριζοντας</a:t>
            </a:r>
            <a:r>
              <a:rPr lang="el-GR" sz="3200" b="1" u="dbl" cap="all" dirty="0">
                <a:solidFill>
                  <a:schemeClr val="lt1"/>
                </a:solidFill>
                <a:latin typeface="Calibri" panose="020F0502020204030204" pitchFamily="34" charset="0"/>
                <a:ea typeface="Arial Black"/>
                <a:cs typeface="Calibri" panose="020F0502020204030204" pitchFamily="34" charset="0"/>
                <a:sym typeface="Arial Black"/>
              </a:rPr>
              <a:t> ΤΟΝ ΠΡΩΤΟΓΕΝΗ ΤΟΜΕΑ | 2019-2022 </a:t>
            </a:r>
          </a:p>
        </p:txBody>
      </p:sp>
    </p:spTree>
    <p:extLst>
      <p:ext uri="{BB962C8B-B14F-4D97-AF65-F5344CB8AC3E}">
        <p14:creationId xmlns:p14="http://schemas.microsoft.com/office/powerpoint/2010/main" val="28408048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 3"/>
          <p:cNvSpPr/>
          <p:nvPr/>
        </p:nvSpPr>
        <p:spPr>
          <a:xfrm>
            <a:off x="0" y="0"/>
            <a:ext cx="12192000" cy="1051560"/>
          </a:xfrm>
          <a:prstGeom prst="rect">
            <a:avLst/>
          </a:prstGeom>
          <a:solidFill>
            <a:srgbClr val="5C6A9E"/>
          </a:solidFill>
          <a:ln w="12700" cap="flat" cmpd="sng">
            <a:solidFill>
              <a:srgbClr val="26397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 lang="el-GR" sz="964">
              <a:latin typeface="Calibri" panose="020F0502020204030204" pitchFamily="34" charset="0"/>
              <a:ea typeface="Calibri"/>
              <a:cs typeface="Calibri" panose="020F0502020204030204" pitchFamily="34" charset="0"/>
            </a:endParaRPr>
          </a:p>
        </p:txBody>
      </p:sp>
      <p:pic>
        <p:nvPicPr>
          <p:cNvPr id="15" name="Εικόνα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360" y="111109"/>
            <a:ext cx="871270" cy="869210"/>
          </a:xfrm>
          <a:prstGeom prst="rect">
            <a:avLst/>
          </a:prstGeom>
        </p:spPr>
      </p:pic>
      <p:sp>
        <p:nvSpPr>
          <p:cNvPr id="6" name="Ορθογώνιο 5"/>
          <p:cNvSpPr/>
          <p:nvPr/>
        </p:nvSpPr>
        <p:spPr>
          <a:xfrm>
            <a:off x="1068720" y="233392"/>
            <a:ext cx="1121664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3400" b="1">
                <a:solidFill>
                  <a:schemeClr val="bg1"/>
                </a:solidFill>
                <a:ea typeface="Arial Narrow"/>
                <a:cs typeface="Arial Narrow"/>
                <a:sym typeface="Arial Narrow"/>
              </a:rPr>
              <a:t>Άξονας Β. Αγροτική Παραγωγή &amp; Πράσινη Μετάβαση</a:t>
            </a:r>
          </a:p>
        </p:txBody>
      </p:sp>
      <p:sp>
        <p:nvSpPr>
          <p:cNvPr id="50" name="Google Shape;343;p20"/>
          <p:cNvSpPr/>
          <p:nvPr/>
        </p:nvSpPr>
        <p:spPr>
          <a:xfrm>
            <a:off x="0" y="1196396"/>
            <a:ext cx="12192000" cy="492443"/>
          </a:xfrm>
          <a:prstGeom prst="rect">
            <a:avLst/>
          </a:prstGeom>
          <a:solidFill>
            <a:srgbClr val="F2F2F2"/>
          </a:solidFill>
          <a:ln w="9525" cap="flat" cmpd="sng">
            <a:solidFill>
              <a:srgbClr val="F2F2F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0" rIns="91425" bIns="0" anchor="t" anchorCtr="0">
            <a:spAutoFit/>
          </a:bodyPr>
          <a:lstStyle/>
          <a:p>
            <a:pPr lvl="0"/>
            <a:r>
              <a:rPr lang="el-GR" sz="3200" b="1">
                <a:solidFill>
                  <a:srgbClr val="4B4545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	</a:t>
            </a:r>
            <a:r>
              <a:rPr lang="el-GR" sz="3200" b="1" u="sng">
                <a:solidFill>
                  <a:srgbClr val="4B4545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Αρδευτικά έργα</a:t>
            </a:r>
          </a:p>
        </p:txBody>
      </p:sp>
      <p:sp>
        <p:nvSpPr>
          <p:cNvPr id="16" name="Google Shape;308;p19">
            <a:extLst>
              <a:ext uri="{FF2B5EF4-FFF2-40B4-BE49-F238E27FC236}">
                <a16:creationId xmlns:a16="http://schemas.microsoft.com/office/drawing/2014/main" xmlns="" id="{0F69E213-F71B-8C5B-1EE8-02A906A7D2C4}"/>
              </a:ext>
            </a:extLst>
          </p:cNvPr>
          <p:cNvSpPr txBox="1"/>
          <p:nvPr/>
        </p:nvSpPr>
        <p:spPr>
          <a:xfrm>
            <a:off x="93360" y="2005125"/>
            <a:ext cx="12098640" cy="57707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el-GR" sz="29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Αρδευτικό </a:t>
            </a:r>
            <a:r>
              <a:rPr lang="el-GR" sz="29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Δίκτυο Ανατολικής </a:t>
            </a:r>
            <a:r>
              <a:rPr lang="el-GR" sz="2900" b="1" dirty="0" err="1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Βίστριζας</a:t>
            </a:r>
            <a:r>
              <a:rPr lang="el-GR" sz="29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 Φθιώτιδας </a:t>
            </a:r>
            <a:r>
              <a:rPr lang="el-GR" sz="29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| </a:t>
            </a:r>
            <a:r>
              <a:rPr lang="el-GR" sz="29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41 </a:t>
            </a:r>
            <a:r>
              <a:rPr lang="el-GR" sz="29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εκατ. € </a:t>
            </a:r>
            <a:endParaRPr lang="el-GR" sz="2900" b="1" dirty="0" smtClean="0">
              <a:solidFill>
                <a:srgbClr val="4B4545"/>
              </a:solidFill>
              <a:latin typeface="Calibri" panose="020F0502020204030204" pitchFamily="34" charset="0"/>
              <a:ea typeface="Arial Narrow"/>
              <a:cs typeface="Calibri" panose="020F0502020204030204" pitchFamily="34" charset="0"/>
              <a:sym typeface="Arial Narrow"/>
            </a:endParaRP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endParaRPr lang="el-GR" sz="1000" b="1" dirty="0">
              <a:solidFill>
                <a:srgbClr val="4B4545"/>
              </a:solidFill>
              <a:latin typeface="Calibri" panose="020F0502020204030204" pitchFamily="34" charset="0"/>
              <a:ea typeface="Arial Narrow"/>
              <a:cs typeface="Calibri" panose="020F0502020204030204" pitchFamily="34" charset="0"/>
              <a:sym typeface="Arial Narrow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l-GR" sz="29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</a:rPr>
              <a:t>Φράγμα </a:t>
            </a:r>
            <a:r>
              <a:rPr lang="el-GR" sz="29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</a:rPr>
              <a:t>στο Μπουγάζι Δομοκού και αρδευτικό δίκτυο  </a:t>
            </a:r>
            <a:r>
              <a:rPr lang="el-GR" sz="29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|</a:t>
            </a:r>
            <a:r>
              <a:rPr lang="el-GR" sz="29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 </a:t>
            </a:r>
            <a:r>
              <a:rPr lang="el-GR" sz="29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26,4</a:t>
            </a:r>
            <a:r>
              <a:rPr lang="el-GR" sz="29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  </a:t>
            </a:r>
            <a:r>
              <a:rPr lang="el-GR" sz="29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εκατ. € </a:t>
            </a:r>
            <a:endParaRPr lang="el-GR" sz="2900" b="1" dirty="0" smtClean="0">
              <a:solidFill>
                <a:srgbClr val="4B4545"/>
              </a:solidFill>
              <a:latin typeface="Calibri" panose="020F0502020204030204" pitchFamily="34" charset="0"/>
              <a:ea typeface="Arial Narrow"/>
              <a:cs typeface="Calibri" panose="020F0502020204030204" pitchFamily="34" charset="0"/>
              <a:sym typeface="Arial Narrow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el-GR" sz="1000" b="1" dirty="0">
              <a:solidFill>
                <a:srgbClr val="4B4545"/>
              </a:solidFill>
              <a:latin typeface="Calibri" panose="020F0502020204030204" pitchFamily="34" charset="0"/>
              <a:ea typeface="Arial Narrow"/>
              <a:cs typeface="Calibri" panose="020F0502020204030204" pitchFamily="34" charset="0"/>
              <a:sym typeface="Arial Narrow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l-GR" sz="29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Φράγμα </a:t>
            </a:r>
            <a:r>
              <a:rPr lang="el-GR" sz="29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στο Λιβάδι Αράχοβας, αρδευτικό δίκτυο και υδροηλεκτρικό εργοστάσιο </a:t>
            </a:r>
            <a:r>
              <a:rPr lang="el-GR" sz="29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| 23 εκατ</a:t>
            </a:r>
            <a:r>
              <a:rPr lang="el-GR" sz="29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. </a:t>
            </a:r>
            <a:r>
              <a:rPr lang="el-GR" sz="29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€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el-GR" sz="1000" b="1" dirty="0">
              <a:solidFill>
                <a:srgbClr val="4B4545"/>
              </a:solidFill>
              <a:latin typeface="Calibri" panose="020F0502020204030204" pitchFamily="34" charset="0"/>
              <a:ea typeface="Arial Narrow"/>
              <a:cs typeface="Calibri" panose="020F0502020204030204" pitchFamily="34" charset="0"/>
              <a:sym typeface="Arial Narrow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l-GR" sz="29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Ταμιευτήρας </a:t>
            </a:r>
            <a:r>
              <a:rPr lang="el-GR" sz="2900" b="1" dirty="0" err="1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Τολοφώνας</a:t>
            </a:r>
            <a:r>
              <a:rPr lang="el-GR" sz="29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 στη θέση “</a:t>
            </a:r>
            <a:r>
              <a:rPr lang="el-GR" sz="2900" b="1" dirty="0" err="1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Χαρμίσκο</a:t>
            </a:r>
            <a:r>
              <a:rPr lang="el-GR" sz="29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” και αρδευτικό δίκτυο Φωκίδας </a:t>
            </a:r>
            <a:r>
              <a:rPr lang="el-GR" sz="29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| </a:t>
            </a:r>
            <a:r>
              <a:rPr lang="el-GR" sz="29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20,8 </a:t>
            </a:r>
            <a:r>
              <a:rPr lang="el-GR" sz="29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εκατ. </a:t>
            </a:r>
            <a:r>
              <a:rPr lang="el-GR" sz="29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€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el-GR" sz="1000" b="1" dirty="0" smtClean="0">
              <a:solidFill>
                <a:srgbClr val="4B4545"/>
              </a:solidFill>
              <a:latin typeface="Calibri" panose="020F0502020204030204" pitchFamily="34" charset="0"/>
              <a:ea typeface="Arial Narrow"/>
              <a:cs typeface="Calibri" panose="020F0502020204030204" pitchFamily="34" charset="0"/>
              <a:sym typeface="Arial Narrow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l-GR" sz="29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Αρδευτικό έργο Ελαιώνα Άμφισσας </a:t>
            </a:r>
            <a:r>
              <a:rPr lang="el-GR" sz="2900" b="1" dirty="0" smtClean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Φωκίδας | 19,3 </a:t>
            </a:r>
            <a:r>
              <a:rPr lang="el-GR" sz="2900" b="1" dirty="0">
                <a:solidFill>
                  <a:srgbClr val="4B4545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εκατ. €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el-GR" sz="2900" b="1" dirty="0">
              <a:solidFill>
                <a:srgbClr val="4B4545"/>
              </a:solidFill>
              <a:latin typeface="Calibri" panose="020F0502020204030204" pitchFamily="34" charset="0"/>
              <a:ea typeface="Arial Narrow"/>
              <a:cs typeface="Calibri" panose="020F0502020204030204" pitchFamily="34" charset="0"/>
              <a:sym typeface="Arial Narrow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el-GR" sz="1000" b="1" dirty="0">
              <a:solidFill>
                <a:srgbClr val="4B4545"/>
              </a:solidFill>
              <a:latin typeface="Calibri" panose="020F0502020204030204" pitchFamily="34" charset="0"/>
              <a:ea typeface="Arial Narrow"/>
              <a:cs typeface="Calibri" panose="020F0502020204030204" pitchFamily="34" charset="0"/>
              <a:sym typeface="Arial Narrow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el-GR" sz="2900" b="1" dirty="0">
              <a:latin typeface="Calibri" panose="020F0502020204030204" pitchFamily="34" charset="0"/>
              <a:ea typeface="Arial Narrow"/>
              <a:cs typeface="Calibri" panose="020F0502020204030204" pitchFamily="34" charset="0"/>
              <a:sym typeface="Arial Narrow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el-GR" sz="2900" b="1" dirty="0">
              <a:solidFill>
                <a:srgbClr val="4B4545"/>
              </a:solidFill>
              <a:latin typeface="Calibri" panose="020F0502020204030204" pitchFamily="34" charset="0"/>
              <a:ea typeface="Arial Narrow"/>
              <a:cs typeface="Calibri" panose="020F0502020204030204" pitchFamily="34" charset="0"/>
              <a:sym typeface="Arial Narrow"/>
            </a:endParaRP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endParaRPr lang="el-GR" sz="2900" b="1" dirty="0">
              <a:solidFill>
                <a:srgbClr val="4B4545"/>
              </a:solidFill>
              <a:latin typeface="Calibri" panose="020F0502020204030204" pitchFamily="34" charset="0"/>
              <a:ea typeface="Arial Narrow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9894392"/>
      </p:ext>
    </p:extLst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e8cd7fb9-1650-482d-80d9-86035f57f014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Έγγραφο" ma:contentTypeID="0x0101002D3F348B7DEEAD4180F058C1CB904922" ma:contentTypeVersion="12" ma:contentTypeDescription="Δημιουργία νέου εγγράφου" ma:contentTypeScope="" ma:versionID="fd566631086c6d96a80e4f2842f83a1f">
  <xsd:schema xmlns:xsd="http://www.w3.org/2001/XMLSchema" xmlns:xs="http://www.w3.org/2001/XMLSchema" xmlns:p="http://schemas.microsoft.com/office/2006/metadata/properties" xmlns:ns3="e8cd7fb9-1650-482d-80d9-86035f57f014" xmlns:ns4="1b842fa2-a881-4f55-99ee-cfa07b13e22d" targetNamespace="http://schemas.microsoft.com/office/2006/metadata/properties" ma:root="true" ma:fieldsID="c9468708095bf4b2beb754fa83b8a0f7" ns3:_="" ns4:_="">
    <xsd:import namespace="e8cd7fb9-1650-482d-80d9-86035f57f014"/>
    <xsd:import namespace="1b842fa2-a881-4f55-99ee-cfa07b13e22d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LengthInSeconds" minOccurs="0"/>
                <xsd:element ref="ns3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cd7fb9-1650-482d-80d9-86035f57f01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_activity" ma:index="19" nillable="true" ma:displayName="_activity" ma:hidden="true" ma:internalName="_activity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b842fa2-a881-4f55-99ee-cfa07b13e22d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Κοινή χρήση με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Κοινή χρήση με λεπτομέρειες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Κοινή χρήση κατακερματισμού υπόδειξης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Τύπος περιεχομένου"/>
        <xsd:element ref="dc:title" minOccurs="0" maxOccurs="1" ma:index="4" ma:displayName="Τίτλος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D126131-97CF-4EF9-A605-00C4C0C51786}">
  <ds:schemaRefs>
    <ds:schemaRef ds:uri="http://schemas.microsoft.com/office/2006/documentManagement/types"/>
    <ds:schemaRef ds:uri="e8cd7fb9-1650-482d-80d9-86035f57f014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1b842fa2-a881-4f55-99ee-cfa07b13e22d"/>
    <ds:schemaRef ds:uri="http://schemas.openxmlformats.org/package/2006/metadata/core-properties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BB4D3504-FBB3-4124-887C-513BEC9E71C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0D08F8D-CE17-4EE9-B36A-E2BBE2CA417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8cd7fb9-1650-482d-80d9-86035f57f014"/>
    <ds:schemaRef ds:uri="1b842fa2-a881-4f55-99ee-cfa07b13e22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242</TotalTime>
  <Words>1416</Words>
  <Application>Microsoft Office PowerPoint</Application>
  <PresentationFormat>Ευρεία οθόνη</PresentationFormat>
  <Paragraphs>201</Paragraphs>
  <Slides>25</Slides>
  <Notes>1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6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25</vt:i4>
      </vt:variant>
    </vt:vector>
  </HeadingPairs>
  <TitlesOfParts>
    <vt:vector size="32" baseType="lpstr">
      <vt:lpstr>Arial</vt:lpstr>
      <vt:lpstr>Arial Black</vt:lpstr>
      <vt:lpstr>Arial Narrow</vt:lpstr>
      <vt:lpstr>Calibri</vt:lpstr>
      <vt:lpstr>Calibri Light</vt:lpstr>
      <vt:lpstr>Courier New</vt:lpstr>
      <vt:lpstr>Θέμα του Office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Evgenia Vamvakousi</dc:creator>
  <cp:lastModifiedBy>Έλια Αποστολοπούλου</cp:lastModifiedBy>
  <cp:revision>67</cp:revision>
  <cp:lastPrinted>2023-03-21T11:56:57Z</cp:lastPrinted>
  <dcterms:created xsi:type="dcterms:W3CDTF">2023-03-20T14:26:12Z</dcterms:created>
  <dcterms:modified xsi:type="dcterms:W3CDTF">2023-03-21T14:15:59Z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0x0101002D3F348B7DEEAD4180F058C1CB904922</vt:lpwstr>
  </property>
</Properties>
</file>