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3234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10/24/2023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10/24/2023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10/24/2023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rkeyonline-visa.com/ko/visa/" TargetMode="External"/><Relationship Id="rId2" Type="http://schemas.openxmlformats.org/officeDocument/2006/relationships/hyperlink" Target="mailto:contactus@turkeyvisa-online.org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5434965"/>
            <a:ext cx="5956300" cy="35356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7790">
              <a:lnSpc>
                <a:spcPct val="1102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Business Name :TURKEY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Official </a:t>
            </a:r>
            <a:r>
              <a:rPr sz="1100" spc="-5" dirty="0">
                <a:latin typeface="Arial MT"/>
                <a:cs typeface="Arial MT"/>
              </a:rPr>
              <a:t>Government Immigration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Application Online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KOREAN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-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비자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신청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이민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센터</a:t>
            </a:r>
            <a:endParaRPr sz="1100">
              <a:latin typeface="Malgun Gothic"/>
              <a:cs typeface="Malgun Gothic"/>
            </a:endParaRPr>
          </a:p>
          <a:p>
            <a:pPr marL="12700" marR="2536190">
              <a:lnSpc>
                <a:spcPct val="220400"/>
              </a:lnSpc>
            </a:pPr>
            <a:r>
              <a:rPr sz="1100" spc="-5" dirty="0">
                <a:latin typeface="Arial MT"/>
                <a:cs typeface="Arial MT"/>
              </a:rPr>
              <a:t>Address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6 </a:t>
            </a:r>
            <a:r>
              <a:rPr sz="1100" spc="-15" dirty="0">
                <a:latin typeface="Arial MT"/>
                <a:cs typeface="Arial MT"/>
              </a:rPr>
              <a:t>Yulgok-ro, </a:t>
            </a:r>
            <a:r>
              <a:rPr sz="1100" spc="-5" dirty="0">
                <a:latin typeface="Arial MT"/>
                <a:cs typeface="Arial MT"/>
              </a:rPr>
              <a:t>Jongno-gu, Seoul, South Korea </a:t>
            </a:r>
            <a:r>
              <a:rPr sz="1100" spc="-29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Phone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5" dirty="0">
                <a:latin typeface="Arial MT"/>
                <a:cs typeface="Arial MT"/>
              </a:rPr>
              <a:t> +61 (08)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9364 3001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100" spc="-5" dirty="0">
                <a:latin typeface="Arial MT"/>
                <a:cs typeface="Arial MT"/>
              </a:rPr>
              <a:t>Email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  <a:hlinkClick r:id="rId2"/>
              </a:rPr>
              <a:t>contactus@turkeyvisa-online.org</a:t>
            </a:r>
            <a:endParaRPr sz="1100">
              <a:latin typeface="Arial MT"/>
              <a:cs typeface="Arial MT"/>
            </a:endParaRPr>
          </a:p>
          <a:p>
            <a:pPr marL="12700" marR="2702560">
              <a:lnSpc>
                <a:spcPct val="220400"/>
              </a:lnSpc>
            </a:pPr>
            <a:r>
              <a:rPr sz="1100" spc="-10" dirty="0">
                <a:latin typeface="Arial MT"/>
                <a:cs typeface="Arial MT"/>
              </a:rPr>
              <a:t>Website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u="heavy" spc="-10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latin typeface="Arial MT"/>
                <a:cs typeface="Arial MT"/>
                <a:hlinkClick r:id="rId3"/>
              </a:rPr>
              <a:t>https://www.turkeyonline-visa.com/ko/visa/ </a:t>
            </a:r>
            <a:r>
              <a:rPr sz="1100" spc="-290" dirty="0">
                <a:solidFill>
                  <a:srgbClr val="1154CC"/>
                </a:solidFill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Business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Hours </a:t>
            </a:r>
            <a:r>
              <a:rPr sz="1100" dirty="0">
                <a:latin typeface="Arial MT"/>
                <a:cs typeface="Arial MT"/>
              </a:rPr>
              <a:t>: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24/7/365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100" spc="-5" dirty="0">
                <a:latin typeface="Arial MT"/>
                <a:cs typeface="Arial MT"/>
              </a:rPr>
              <a:t>Owner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/</a:t>
            </a:r>
            <a:r>
              <a:rPr sz="1100" spc="-10" dirty="0">
                <a:latin typeface="Arial MT"/>
                <a:cs typeface="Arial MT"/>
              </a:rPr>
              <a:t> Official </a:t>
            </a:r>
            <a:r>
              <a:rPr sz="1100" spc="-5" dirty="0">
                <a:latin typeface="Arial MT"/>
                <a:cs typeface="Arial MT"/>
              </a:rPr>
              <a:t>Contact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Name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:Hailay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Jonathan</a:t>
            </a:r>
            <a:r>
              <a:rPr sz="1100" spc="29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MaryAnne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50">
              <a:latin typeface="Arial MT"/>
              <a:cs typeface="Arial MT"/>
            </a:endParaRPr>
          </a:p>
          <a:p>
            <a:pPr marL="12700" marR="5080">
              <a:lnSpc>
                <a:spcPct val="110200"/>
              </a:lnSpc>
            </a:pPr>
            <a:r>
              <a:rPr sz="1100" spc="-5" dirty="0">
                <a:latin typeface="Arial MT"/>
                <a:cs typeface="Arial MT"/>
              </a:rPr>
              <a:t>Description </a:t>
            </a:r>
            <a:r>
              <a:rPr sz="1100" spc="5" dirty="0">
                <a:latin typeface="Arial MT"/>
                <a:cs typeface="Arial MT"/>
              </a:rPr>
              <a:t>:</a:t>
            </a:r>
            <a:r>
              <a:rPr sz="1100" spc="5" dirty="0">
                <a:latin typeface="Malgun Gothic"/>
                <a:cs typeface="Malgun Gothic"/>
              </a:rPr>
              <a:t>전자 </a:t>
            </a:r>
            <a:r>
              <a:rPr sz="1100" spc="10" dirty="0">
                <a:latin typeface="Malgun Gothic"/>
                <a:cs typeface="Malgun Gothic"/>
              </a:rPr>
              <a:t>비자 터키</a:t>
            </a:r>
            <a:r>
              <a:rPr sz="1100" spc="10" dirty="0">
                <a:latin typeface="Arial MT"/>
                <a:cs typeface="Arial MT"/>
              </a:rPr>
              <a:t>(e </a:t>
            </a:r>
            <a:r>
              <a:rPr sz="1100" spc="-10" dirty="0">
                <a:latin typeface="Arial MT"/>
                <a:cs typeface="Arial MT"/>
              </a:rPr>
              <a:t>Visa)</a:t>
            </a:r>
            <a:r>
              <a:rPr sz="1100" spc="-10" dirty="0">
                <a:latin typeface="Malgun Gothic"/>
                <a:cs typeface="Malgun Gothic"/>
              </a:rPr>
              <a:t>는 </a:t>
            </a:r>
            <a:r>
              <a:rPr sz="1100" spc="15" dirty="0">
                <a:latin typeface="Malgun Gothic"/>
                <a:cs typeface="Malgun Gothic"/>
              </a:rPr>
              <a:t>비자와 유사한 </a:t>
            </a:r>
            <a:r>
              <a:rPr sz="1100" spc="10" dirty="0">
                <a:latin typeface="Malgun Gothic"/>
                <a:cs typeface="Malgun Gothic"/>
              </a:rPr>
              <a:t>공식 여행 </a:t>
            </a:r>
            <a:r>
              <a:rPr sz="1100" spc="15" dirty="0">
                <a:latin typeface="Malgun Gothic"/>
                <a:cs typeface="Malgun Gothic"/>
              </a:rPr>
              <a:t>문서로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입국 </a:t>
            </a:r>
            <a:r>
              <a:rPr sz="1100" dirty="0">
                <a:latin typeface="Malgun Gothic"/>
                <a:cs typeface="Malgun Gothic"/>
              </a:rPr>
              <a:t>및 </a:t>
            </a:r>
            <a:r>
              <a:rPr sz="1100" spc="15" dirty="0">
                <a:latin typeface="Malgun Gothic"/>
                <a:cs typeface="Malgun Gothic"/>
              </a:rPr>
              <a:t>여행을 </a:t>
            </a:r>
            <a:r>
              <a:rPr sz="1100" spc="2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위해 터키 </a:t>
            </a:r>
            <a:r>
              <a:rPr sz="1100" spc="15" dirty="0">
                <a:latin typeface="Malgun Gothic"/>
                <a:cs typeface="Malgun Gothic"/>
              </a:rPr>
              <a:t>정부에서 </a:t>
            </a:r>
            <a:r>
              <a:rPr sz="1100" spc="20" dirty="0">
                <a:latin typeface="Malgun Gothic"/>
                <a:cs typeface="Malgun Gothic"/>
              </a:rPr>
              <a:t>발급합니다</a:t>
            </a:r>
            <a:r>
              <a:rPr sz="1100" spc="20" dirty="0">
                <a:latin typeface="Arial MT"/>
                <a:cs typeface="Arial MT"/>
              </a:rPr>
              <a:t>. </a:t>
            </a:r>
            <a:r>
              <a:rPr sz="1100" spc="10" dirty="0">
                <a:latin typeface="Malgun Gothic"/>
                <a:cs typeface="Malgun Gothic"/>
              </a:rPr>
              <a:t>전자 비자 신청 </a:t>
            </a:r>
            <a:r>
              <a:rPr sz="1100" spc="15" dirty="0">
                <a:latin typeface="Malgun Gothic"/>
                <a:cs typeface="Malgun Gothic"/>
              </a:rPr>
              <a:t>시스템은 </a:t>
            </a:r>
            <a:r>
              <a:rPr sz="1100" spc="-5" dirty="0">
                <a:latin typeface="Arial MT"/>
                <a:cs typeface="Arial MT"/>
              </a:rPr>
              <a:t>2013</a:t>
            </a:r>
            <a:r>
              <a:rPr sz="1100" spc="-5" dirty="0">
                <a:latin typeface="Malgun Gothic"/>
                <a:cs typeface="Malgun Gothic"/>
              </a:rPr>
              <a:t>년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외무부가 </a:t>
            </a:r>
            <a:r>
              <a:rPr sz="1100" spc="10" dirty="0">
                <a:latin typeface="Malgun Gothic"/>
                <a:cs typeface="Malgun Gothic"/>
              </a:rPr>
              <a:t>기존 </a:t>
            </a:r>
            <a:r>
              <a:rPr sz="1100" spc="15" dirty="0">
                <a:latin typeface="Malgun Gothic"/>
                <a:cs typeface="Malgun Gothic"/>
              </a:rPr>
              <a:t>스티커 </a:t>
            </a:r>
            <a:r>
              <a:rPr sz="1100" spc="-37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및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스탬프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비자를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대체하기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위해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시작했습니다</a:t>
            </a:r>
            <a:r>
              <a:rPr sz="1100" spc="20" dirty="0">
                <a:latin typeface="Arial MT"/>
                <a:cs typeface="Arial MT"/>
              </a:rPr>
              <a:t>.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요건을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충족하는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여행자는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Arial MT"/>
                <a:cs typeface="Arial MT"/>
              </a:rPr>
              <a:t>e</a:t>
            </a:r>
            <a:r>
              <a:rPr sz="1100" spc="10" dirty="0">
                <a:latin typeface="Malgun Gothic"/>
                <a:cs typeface="Malgun Gothic"/>
              </a:rPr>
              <a:t>비자를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온라인으로 </a:t>
            </a:r>
            <a:r>
              <a:rPr sz="1100" spc="-375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신청할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수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있습니다</a:t>
            </a:r>
            <a:r>
              <a:rPr sz="1100" spc="20" dirty="0">
                <a:latin typeface="Arial MT"/>
                <a:cs typeface="Arial MT"/>
              </a:rPr>
              <a:t>.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Arial MT"/>
                <a:cs typeface="Arial MT"/>
              </a:rPr>
              <a:t>e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비자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소지자는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소지자의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국적에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따라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총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-5" dirty="0">
                <a:latin typeface="Arial MT"/>
                <a:cs typeface="Arial MT"/>
              </a:rPr>
              <a:t>30</a:t>
            </a:r>
            <a:r>
              <a:rPr sz="1100" spc="-5" dirty="0">
                <a:latin typeface="Malgun Gothic"/>
                <a:cs typeface="Malgun Gothic"/>
              </a:rPr>
              <a:t>일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중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최대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Arial MT"/>
                <a:cs typeface="Arial MT"/>
              </a:rPr>
              <a:t>90</a:t>
            </a:r>
            <a:r>
              <a:rPr sz="1100" dirty="0">
                <a:latin typeface="Malgun Gothic"/>
                <a:cs typeface="Malgun Gothic"/>
              </a:rPr>
              <a:t>일을</a:t>
            </a:r>
            <a:endParaRPr sz="1100">
              <a:latin typeface="Malgun Gothic"/>
              <a:cs typeface="Malgun Gothic"/>
            </a:endParaRPr>
          </a:p>
        </p:txBody>
      </p:sp>
      <p:pic>
        <p:nvPicPr>
          <p:cNvPr id="3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3450" y="933450"/>
            <a:ext cx="5943600" cy="44862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75939"/>
            <a:ext cx="5962015" cy="8154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200"/>
              </a:lnSpc>
              <a:spcBef>
                <a:spcPts val="100"/>
              </a:spcBef>
            </a:pPr>
            <a:r>
              <a:rPr sz="1100" spc="15" dirty="0">
                <a:latin typeface="Malgun Gothic"/>
                <a:cs typeface="Malgun Gothic"/>
              </a:rPr>
              <a:t>체류할 </a:t>
            </a:r>
            <a:r>
              <a:rPr sz="1100" dirty="0">
                <a:latin typeface="Malgun Gothic"/>
                <a:cs typeface="Malgun Gothic"/>
              </a:rPr>
              <a:t>수 </a:t>
            </a:r>
            <a:r>
              <a:rPr sz="1100" spc="20" dirty="0">
                <a:latin typeface="Malgun Gothic"/>
                <a:cs typeface="Malgun Gothic"/>
              </a:rPr>
              <a:t>있습니다</a:t>
            </a:r>
            <a:r>
              <a:rPr sz="1100" spc="20" dirty="0">
                <a:latin typeface="Arial MT"/>
                <a:cs typeface="Arial MT"/>
              </a:rPr>
              <a:t>. </a:t>
            </a:r>
            <a:r>
              <a:rPr sz="1100" dirty="0">
                <a:latin typeface="Malgun Gothic"/>
                <a:cs typeface="Malgun Gothic"/>
              </a:rPr>
              <a:t>이 </a:t>
            </a:r>
            <a:r>
              <a:rPr sz="1100" spc="15" dirty="0">
                <a:latin typeface="Malgun Gothic"/>
                <a:cs typeface="Malgun Gothic"/>
              </a:rPr>
              <a:t>새로운 시스템은 터키로의 </a:t>
            </a:r>
            <a:r>
              <a:rPr sz="1100" spc="10" dirty="0">
                <a:latin typeface="Malgun Gothic"/>
                <a:cs typeface="Malgun Gothic"/>
              </a:rPr>
              <a:t>관광 </a:t>
            </a:r>
            <a:r>
              <a:rPr sz="1100" dirty="0">
                <a:latin typeface="Malgun Gothic"/>
                <a:cs typeface="Malgun Gothic"/>
              </a:rPr>
              <a:t>및 </a:t>
            </a:r>
            <a:r>
              <a:rPr sz="1100" spc="15" dirty="0">
                <a:latin typeface="Malgun Gothic"/>
                <a:cs typeface="Malgun Gothic"/>
              </a:rPr>
              <a:t>비즈니스 여행을 </a:t>
            </a:r>
            <a:r>
              <a:rPr sz="1100" spc="10" dirty="0">
                <a:latin typeface="Malgun Gothic"/>
                <a:cs typeface="Malgun Gothic"/>
              </a:rPr>
              <a:t>위한 비자 </a:t>
            </a:r>
            <a:r>
              <a:rPr sz="1100" spc="15" dirty="0">
                <a:latin typeface="Malgun Gothic"/>
                <a:cs typeface="Malgun Gothic"/>
              </a:rPr>
              <a:t>처리를 </a:t>
            </a:r>
            <a:r>
              <a:rPr sz="1100" spc="-375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쉽고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비용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효율적으로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만들었습니다</a:t>
            </a:r>
            <a:r>
              <a:rPr sz="1100" spc="20" dirty="0">
                <a:latin typeface="Arial MT"/>
                <a:cs typeface="Arial MT"/>
              </a:rPr>
              <a:t>.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인터넷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연결이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있는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곳이라면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어디에서나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5" dirty="0">
                <a:latin typeface="Arial MT"/>
                <a:cs typeface="Arial MT"/>
              </a:rPr>
              <a:t>1</a:t>
            </a:r>
            <a:r>
              <a:rPr sz="1100" spc="5" dirty="0">
                <a:latin typeface="Malgun Gothic"/>
                <a:cs typeface="Malgun Gothic"/>
              </a:rPr>
              <a:t>시간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이내에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dirty="0">
                <a:latin typeface="Arial MT"/>
                <a:cs typeface="Arial MT"/>
              </a:rPr>
              <a:t>e </a:t>
            </a:r>
            <a:r>
              <a:rPr sz="1100" spc="-290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비자를 취득할 </a:t>
            </a:r>
            <a:r>
              <a:rPr sz="1100" dirty="0">
                <a:latin typeface="Malgun Gothic"/>
                <a:cs typeface="Malgun Gothic"/>
              </a:rPr>
              <a:t>수 </a:t>
            </a:r>
            <a:r>
              <a:rPr sz="1100" spc="15" dirty="0">
                <a:latin typeface="Malgun Gothic"/>
                <a:cs typeface="Malgun Gothic"/>
              </a:rPr>
              <a:t>있습니다</a:t>
            </a:r>
            <a:r>
              <a:rPr sz="1100" spc="15" dirty="0">
                <a:latin typeface="Arial MT"/>
                <a:cs typeface="Arial MT"/>
              </a:rPr>
              <a:t>(</a:t>
            </a:r>
            <a:r>
              <a:rPr sz="1100" spc="15" dirty="0">
                <a:latin typeface="Malgun Gothic"/>
                <a:cs typeface="Malgun Gothic"/>
              </a:rPr>
              <a:t>급행 </a:t>
            </a:r>
            <a:r>
              <a:rPr sz="1100" spc="10" dirty="0">
                <a:latin typeface="Malgun Gothic"/>
                <a:cs typeface="Malgun Gothic"/>
              </a:rPr>
              <a:t>처리</a:t>
            </a:r>
            <a:r>
              <a:rPr sz="1100" spc="10" dirty="0">
                <a:latin typeface="Arial MT"/>
                <a:cs typeface="Arial MT"/>
              </a:rPr>
              <a:t>).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dirty="0">
                <a:latin typeface="Arial MT"/>
                <a:cs typeface="Arial MT"/>
              </a:rPr>
              <a:t>e </a:t>
            </a:r>
            <a:r>
              <a:rPr sz="1100" spc="15" dirty="0">
                <a:latin typeface="Malgun Gothic"/>
                <a:cs typeface="Malgun Gothic"/>
              </a:rPr>
              <a:t>비자가 </a:t>
            </a:r>
            <a:r>
              <a:rPr sz="1100" spc="20" dirty="0">
                <a:latin typeface="Malgun Gothic"/>
                <a:cs typeface="Malgun Gothic"/>
              </a:rPr>
              <a:t>준비되어야 </a:t>
            </a:r>
            <a:r>
              <a:rPr sz="1100" spc="15" dirty="0">
                <a:latin typeface="Malgun Gothic"/>
                <a:cs typeface="Malgun Gothic"/>
              </a:rPr>
              <a:t>합니다</a:t>
            </a:r>
            <a:r>
              <a:rPr sz="1100" spc="15" dirty="0">
                <a:latin typeface="Arial MT"/>
                <a:cs typeface="Arial MT"/>
              </a:rPr>
              <a:t>. </a:t>
            </a:r>
            <a:r>
              <a:rPr sz="1100" spc="15" dirty="0">
                <a:latin typeface="Malgun Gothic"/>
                <a:cs typeface="Malgun Gothic"/>
              </a:rPr>
              <a:t>공무원은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dirty="0">
                <a:latin typeface="Arial MT"/>
                <a:cs typeface="Arial MT"/>
              </a:rPr>
              <a:t>e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비자를 신청자의 이메일로 </a:t>
            </a:r>
            <a:r>
              <a:rPr sz="1100" spc="10" dirty="0">
                <a:latin typeface="Malgun Gothic"/>
                <a:cs typeface="Malgun Gothic"/>
              </a:rPr>
              <a:t>직접 </a:t>
            </a:r>
            <a:r>
              <a:rPr sz="1100" spc="20" dirty="0">
                <a:latin typeface="Malgun Gothic"/>
                <a:cs typeface="Malgun Gothic"/>
              </a:rPr>
              <a:t>보냅니다</a:t>
            </a:r>
            <a:r>
              <a:rPr sz="1100" spc="20" dirty="0">
                <a:latin typeface="Arial MT"/>
                <a:cs typeface="Arial MT"/>
              </a:rPr>
              <a:t>. </a:t>
            </a:r>
            <a:r>
              <a:rPr sz="1100" dirty="0">
                <a:latin typeface="Malgun Gothic"/>
                <a:cs typeface="Malgun Gothic"/>
              </a:rPr>
              <a:t>이 </a:t>
            </a:r>
            <a:r>
              <a:rPr sz="1100" spc="15" dirty="0">
                <a:latin typeface="Malgun Gothic"/>
                <a:cs typeface="Malgun Gothic"/>
              </a:rPr>
              <a:t>이메일은 확인을 </a:t>
            </a:r>
            <a:r>
              <a:rPr sz="1100" spc="10" dirty="0">
                <a:latin typeface="Malgun Gothic"/>
                <a:cs typeface="Malgun Gothic"/>
              </a:rPr>
              <a:t>위해 </a:t>
            </a:r>
            <a:r>
              <a:rPr sz="1100" spc="15" dirty="0">
                <a:latin typeface="Malgun Gothic"/>
                <a:cs typeface="Malgun Gothic"/>
              </a:rPr>
              <a:t>출입국 </a:t>
            </a:r>
            <a:r>
              <a:rPr sz="1100" spc="20" dirty="0">
                <a:latin typeface="Malgun Gothic"/>
                <a:cs typeface="Malgun Gothic"/>
              </a:rPr>
              <a:t>관리관에게 </a:t>
            </a:r>
            <a:r>
              <a:rPr sz="1100" spc="25" dirty="0">
                <a:latin typeface="Malgun Gothic"/>
                <a:cs typeface="Malgun Gothic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소프트카피 </a:t>
            </a:r>
            <a:r>
              <a:rPr sz="1100" spc="10" dirty="0">
                <a:latin typeface="Malgun Gothic"/>
                <a:cs typeface="Malgun Gothic"/>
              </a:rPr>
              <a:t>또는 </a:t>
            </a:r>
            <a:r>
              <a:rPr sz="1100" spc="20" dirty="0">
                <a:latin typeface="Malgun Gothic"/>
                <a:cs typeface="Malgun Gothic"/>
              </a:rPr>
              <a:t>하드카피로 </a:t>
            </a:r>
            <a:r>
              <a:rPr sz="1100" spc="15" dirty="0">
                <a:latin typeface="Malgun Gothic"/>
                <a:cs typeface="Malgun Gothic"/>
              </a:rPr>
              <a:t>제출하는 </a:t>
            </a:r>
            <a:r>
              <a:rPr sz="1100" spc="20" dirty="0">
                <a:latin typeface="Malgun Gothic"/>
                <a:cs typeface="Malgun Gothic"/>
              </a:rPr>
              <a:t>것입니다</a:t>
            </a:r>
            <a:r>
              <a:rPr sz="1100" spc="20" dirty="0">
                <a:latin typeface="Arial MT"/>
                <a:cs typeface="Arial MT"/>
              </a:rPr>
              <a:t>.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정부는 </a:t>
            </a:r>
            <a:r>
              <a:rPr sz="1100" spc="20" dirty="0">
                <a:latin typeface="Malgun Gothic"/>
                <a:cs typeface="Malgun Gothic"/>
              </a:rPr>
              <a:t>미성년자를 </a:t>
            </a:r>
            <a:r>
              <a:rPr sz="1100" spc="15" dirty="0">
                <a:latin typeface="Malgun Gothic"/>
                <a:cs typeface="Malgun Gothic"/>
              </a:rPr>
              <a:t>포함한 </a:t>
            </a:r>
            <a:r>
              <a:rPr sz="1100" spc="10" dirty="0">
                <a:latin typeface="Malgun Gothic"/>
                <a:cs typeface="Malgun Gothic"/>
              </a:rPr>
              <a:t>모든 </a:t>
            </a:r>
            <a:r>
              <a:rPr sz="1100" spc="15" dirty="0">
                <a:latin typeface="Malgun Gothic"/>
                <a:cs typeface="Malgun Gothic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여행자에게 </a:t>
            </a:r>
            <a:r>
              <a:rPr sz="1100" spc="15" dirty="0">
                <a:latin typeface="Malgun Gothic"/>
                <a:cs typeface="Malgun Gothic"/>
              </a:rPr>
              <a:t>유효한 비자를 소지할 </a:t>
            </a:r>
            <a:r>
              <a:rPr sz="1100" spc="10" dirty="0">
                <a:latin typeface="Malgun Gothic"/>
                <a:cs typeface="Malgun Gothic"/>
              </a:rPr>
              <a:t>것을 </a:t>
            </a:r>
            <a:r>
              <a:rPr sz="1100" spc="20" dirty="0">
                <a:latin typeface="Malgun Gothic"/>
                <a:cs typeface="Malgun Gothic"/>
              </a:rPr>
              <a:t>요구합니다</a:t>
            </a:r>
            <a:r>
              <a:rPr sz="1100" spc="20" dirty="0">
                <a:latin typeface="Arial MT"/>
                <a:cs typeface="Arial MT"/>
              </a:rPr>
              <a:t>. </a:t>
            </a:r>
            <a:r>
              <a:rPr sz="1100" spc="-5" dirty="0">
                <a:latin typeface="Arial MT"/>
                <a:cs typeface="Arial MT"/>
              </a:rPr>
              <a:t>2013</a:t>
            </a:r>
            <a:r>
              <a:rPr sz="1100" spc="-5" dirty="0">
                <a:latin typeface="Malgun Gothic"/>
                <a:cs typeface="Malgun Gothic"/>
              </a:rPr>
              <a:t>년 </a:t>
            </a:r>
            <a:r>
              <a:rPr sz="1100" dirty="0">
                <a:latin typeface="Arial MT"/>
                <a:cs typeface="Arial MT"/>
              </a:rPr>
              <a:t>2017</a:t>
            </a:r>
            <a:r>
              <a:rPr sz="1100" dirty="0">
                <a:latin typeface="Malgun Gothic"/>
                <a:cs typeface="Malgun Gothic"/>
              </a:rPr>
              <a:t>월에서 </a:t>
            </a:r>
            <a:r>
              <a:rPr sz="1100" spc="-5" dirty="0">
                <a:latin typeface="Arial MT"/>
                <a:cs typeface="Arial MT"/>
              </a:rPr>
              <a:t>16</a:t>
            </a:r>
            <a:r>
              <a:rPr sz="1100" spc="-5" dirty="0">
                <a:latin typeface="Malgun Gothic"/>
                <a:cs typeface="Malgun Gothic"/>
              </a:rPr>
              <a:t>년 </a:t>
            </a:r>
            <a:r>
              <a:rPr sz="1100" spc="-5" dirty="0">
                <a:latin typeface="Arial MT"/>
                <a:cs typeface="Arial MT"/>
              </a:rPr>
              <a:t>XNUMX</a:t>
            </a:r>
            <a:r>
              <a:rPr sz="1100" spc="-5" dirty="0">
                <a:latin typeface="Malgun Gothic"/>
                <a:cs typeface="Malgun Gothic"/>
              </a:rPr>
              <a:t>월 </a:t>
            </a:r>
            <a:r>
              <a:rPr sz="110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사이에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정부는 비즈니스 </a:t>
            </a:r>
            <a:r>
              <a:rPr sz="1100" dirty="0">
                <a:latin typeface="Malgun Gothic"/>
                <a:cs typeface="Malgun Gothic"/>
              </a:rPr>
              <a:t>및 </a:t>
            </a:r>
            <a:r>
              <a:rPr sz="1100" spc="10" dirty="0">
                <a:latin typeface="Malgun Gothic"/>
                <a:cs typeface="Malgun Gothic"/>
              </a:rPr>
              <a:t>관광 </a:t>
            </a:r>
            <a:r>
              <a:rPr sz="1100" spc="15" dirty="0">
                <a:latin typeface="Malgun Gothic"/>
                <a:cs typeface="Malgun Gothic"/>
              </a:rPr>
              <a:t>목적의 </a:t>
            </a:r>
            <a:r>
              <a:rPr sz="1100" spc="20" dirty="0">
                <a:latin typeface="Malgun Gothic"/>
                <a:cs typeface="Malgun Gothic"/>
              </a:rPr>
              <a:t>여행자에게 </a:t>
            </a:r>
            <a:r>
              <a:rPr sz="1100" spc="-5" dirty="0">
                <a:latin typeface="Arial MT"/>
                <a:cs typeface="Arial MT"/>
              </a:rPr>
              <a:t>XNUMX</a:t>
            </a:r>
            <a:r>
              <a:rPr sz="1100" spc="-5" dirty="0">
                <a:latin typeface="Malgun Gothic"/>
                <a:cs typeface="Malgun Gothic"/>
              </a:rPr>
              <a:t>만 </a:t>
            </a:r>
            <a:r>
              <a:rPr sz="1100" dirty="0">
                <a:latin typeface="Malgun Gothic"/>
                <a:cs typeface="Malgun Gothic"/>
              </a:rPr>
              <a:t>개 </a:t>
            </a:r>
            <a:r>
              <a:rPr sz="1100" spc="15" dirty="0">
                <a:latin typeface="Malgun Gothic"/>
                <a:cs typeface="Malgun Gothic"/>
              </a:rPr>
              <a:t>이상의 </a:t>
            </a:r>
            <a:r>
              <a:rPr sz="1100" spc="10" dirty="0">
                <a:latin typeface="Malgun Gothic"/>
                <a:cs typeface="Malgun Gothic"/>
              </a:rPr>
              <a:t>전자 </a:t>
            </a:r>
            <a:r>
              <a:rPr sz="1100" spc="15" dirty="0">
                <a:latin typeface="Malgun Gothic"/>
                <a:cs typeface="Malgun Gothic"/>
              </a:rPr>
              <a:t>비자를 </a:t>
            </a:r>
            <a:r>
              <a:rPr sz="1100" spc="20" dirty="0">
                <a:latin typeface="Malgun Gothic"/>
                <a:cs typeface="Malgun Gothic"/>
              </a:rPr>
              <a:t> 발급했습니다</a:t>
            </a:r>
            <a:r>
              <a:rPr sz="1100" spc="20" dirty="0">
                <a:latin typeface="Arial MT"/>
                <a:cs typeface="Arial MT"/>
              </a:rPr>
              <a:t>. </a:t>
            </a:r>
            <a:r>
              <a:rPr sz="1100" spc="10" dirty="0">
                <a:latin typeface="Malgun Gothic"/>
                <a:cs typeface="Malgun Gothic"/>
              </a:rPr>
              <a:t>신청 </a:t>
            </a:r>
            <a:r>
              <a:rPr sz="1100" spc="15" dirty="0">
                <a:latin typeface="Malgun Gothic"/>
                <a:cs typeface="Malgun Gothic"/>
              </a:rPr>
              <a:t>절차는 쉽지만 </a:t>
            </a:r>
            <a:r>
              <a:rPr sz="1100" spc="10" dirty="0">
                <a:latin typeface="Malgun Gothic"/>
                <a:cs typeface="Malgun Gothic"/>
              </a:rPr>
              <a:t>많은 </a:t>
            </a:r>
            <a:r>
              <a:rPr sz="1100" spc="15" dirty="0">
                <a:latin typeface="Malgun Gothic"/>
                <a:cs typeface="Malgun Gothic"/>
              </a:rPr>
              <a:t>사람들이 </a:t>
            </a:r>
            <a:r>
              <a:rPr sz="1100" spc="10" dirty="0">
                <a:latin typeface="Malgun Gothic"/>
                <a:cs typeface="Malgun Gothic"/>
              </a:rPr>
              <a:t>신청 </a:t>
            </a:r>
            <a:r>
              <a:rPr sz="1100" dirty="0">
                <a:latin typeface="Malgun Gothic"/>
                <a:cs typeface="Malgun Gothic"/>
              </a:rPr>
              <a:t>시 </a:t>
            </a:r>
            <a:r>
              <a:rPr sz="1100" spc="15" dirty="0">
                <a:latin typeface="Malgun Gothic"/>
                <a:cs typeface="Malgun Gothic"/>
              </a:rPr>
              <a:t>일반적인 오류를 범하거나 정보가 </a:t>
            </a:r>
            <a:r>
              <a:rPr sz="1100" spc="2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불완전한 것으로 </a:t>
            </a:r>
            <a:r>
              <a:rPr sz="1100" spc="20" dirty="0">
                <a:latin typeface="Malgun Gothic"/>
                <a:cs typeface="Malgun Gothic"/>
              </a:rPr>
              <a:t>보고됩니다</a:t>
            </a:r>
            <a:r>
              <a:rPr sz="1100" spc="20" dirty="0">
                <a:latin typeface="Arial MT"/>
                <a:cs typeface="Arial MT"/>
              </a:rPr>
              <a:t>. </a:t>
            </a:r>
            <a:r>
              <a:rPr sz="1100" spc="10" dirty="0">
                <a:latin typeface="Malgun Gothic"/>
                <a:cs typeface="Malgun Gothic"/>
              </a:rPr>
              <a:t>터키 비자 </a:t>
            </a:r>
            <a:r>
              <a:rPr sz="1100" spc="15" dirty="0">
                <a:latin typeface="Malgun Gothic"/>
                <a:cs typeface="Malgun Gothic"/>
              </a:rPr>
              <a:t>온라인 </a:t>
            </a:r>
            <a:r>
              <a:rPr sz="1100" spc="10" dirty="0">
                <a:latin typeface="Malgun Gothic"/>
                <a:cs typeface="Malgun Gothic"/>
              </a:rPr>
              <a:t>신청 </a:t>
            </a:r>
            <a:r>
              <a:rPr sz="1100" spc="15" dirty="0">
                <a:latin typeface="Malgun Gothic"/>
                <a:cs typeface="Malgun Gothic"/>
              </a:rPr>
              <a:t>양식은 </a:t>
            </a:r>
            <a:r>
              <a:rPr sz="1100" spc="10" dirty="0">
                <a:latin typeface="Malgun Gothic"/>
                <a:cs typeface="Malgun Gothic"/>
              </a:rPr>
              <a:t>모든 미국 </a:t>
            </a:r>
            <a:r>
              <a:rPr sz="1100" spc="15" dirty="0">
                <a:latin typeface="Malgun Gothic"/>
                <a:cs typeface="Malgun Gothic"/>
              </a:rPr>
              <a:t>시민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유럽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영국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호주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-295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뉴질랜드 </a:t>
            </a:r>
            <a:r>
              <a:rPr sz="1100" dirty="0">
                <a:latin typeface="Malgun Gothic"/>
                <a:cs typeface="Malgun Gothic"/>
              </a:rPr>
              <a:t>및 </a:t>
            </a:r>
            <a:r>
              <a:rPr sz="1100" spc="15" dirty="0">
                <a:latin typeface="Malgun Gothic"/>
                <a:cs typeface="Malgun Gothic"/>
              </a:rPr>
              <a:t>캐나다 거주자가 사용할 </a:t>
            </a:r>
            <a:r>
              <a:rPr sz="1100" dirty="0">
                <a:latin typeface="Malgun Gothic"/>
                <a:cs typeface="Malgun Gothic"/>
              </a:rPr>
              <a:t>수 </a:t>
            </a:r>
            <a:r>
              <a:rPr sz="1100" spc="20" dirty="0">
                <a:latin typeface="Malgun Gothic"/>
                <a:cs typeface="Malgun Gothic"/>
              </a:rPr>
              <a:t>있습니다</a:t>
            </a:r>
            <a:r>
              <a:rPr sz="1100" spc="20" dirty="0">
                <a:latin typeface="Arial MT"/>
                <a:cs typeface="Arial MT"/>
              </a:rPr>
              <a:t>. </a:t>
            </a:r>
            <a:r>
              <a:rPr sz="1100" spc="10" dirty="0">
                <a:latin typeface="Malgun Gothic"/>
                <a:cs typeface="Malgun Gothic"/>
              </a:rPr>
              <a:t>터키 비자 </a:t>
            </a:r>
            <a:r>
              <a:rPr sz="1100" spc="15" dirty="0">
                <a:latin typeface="Malgun Gothic"/>
                <a:cs typeface="Malgun Gothic"/>
              </a:rPr>
              <a:t>온라인 </a:t>
            </a:r>
            <a:r>
              <a:rPr sz="1100" spc="10" dirty="0">
                <a:latin typeface="Malgun Gothic"/>
                <a:cs typeface="Malgun Gothic"/>
              </a:rPr>
              <a:t>신청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비자 </a:t>
            </a:r>
            <a:r>
              <a:rPr sz="1100" spc="15" dirty="0">
                <a:latin typeface="Malgun Gothic"/>
                <a:cs typeface="Malgun Gothic"/>
              </a:rPr>
              <a:t>온라인 </a:t>
            </a:r>
            <a:r>
              <a:rPr sz="1100" spc="2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신청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온라인 </a:t>
            </a:r>
            <a:r>
              <a:rPr sz="1100" spc="10" dirty="0">
                <a:latin typeface="Malgun Gothic"/>
                <a:cs typeface="Malgun Gothic"/>
              </a:rPr>
              <a:t>터키 비자 </a:t>
            </a:r>
            <a:r>
              <a:rPr sz="1100" spc="15" dirty="0">
                <a:latin typeface="Malgun Gothic"/>
                <a:cs typeface="Malgun Gothic"/>
              </a:rPr>
              <a:t>신청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온라인 </a:t>
            </a:r>
            <a:r>
              <a:rPr sz="1100" spc="10" dirty="0">
                <a:latin typeface="Malgun Gothic"/>
                <a:cs typeface="Malgun Gothic"/>
              </a:rPr>
              <a:t>터키 비자 </a:t>
            </a:r>
            <a:r>
              <a:rPr sz="1100" spc="15" dirty="0">
                <a:latin typeface="Malgun Gothic"/>
                <a:cs typeface="Malgun Gothic"/>
              </a:rPr>
              <a:t>신청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evisa </a:t>
            </a:r>
            <a:r>
              <a:rPr sz="1100" spc="15" dirty="0">
                <a:latin typeface="Malgun Gothic"/>
                <a:cs typeface="Malgun Gothic"/>
              </a:rPr>
              <a:t>터키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-5" dirty="0">
                <a:latin typeface="Arial MT"/>
                <a:cs typeface="Arial MT"/>
              </a:rPr>
              <a:t>evisa,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비즈니스 </a:t>
            </a:r>
            <a:r>
              <a:rPr sz="1100" spc="2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의료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관광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비자 </a:t>
            </a:r>
            <a:r>
              <a:rPr sz="1100" spc="15" dirty="0">
                <a:latin typeface="Malgun Gothic"/>
                <a:cs typeface="Malgun Gothic"/>
              </a:rPr>
              <a:t>온라인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비자 </a:t>
            </a:r>
            <a:r>
              <a:rPr sz="1100" spc="15" dirty="0">
                <a:latin typeface="Malgun Gothic"/>
                <a:cs typeface="Malgun Gothic"/>
              </a:rPr>
              <a:t> 온라인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비자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터키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-5" dirty="0">
                <a:latin typeface="Arial MT"/>
                <a:cs typeface="Arial MT"/>
              </a:rPr>
              <a:t>evisa, evisa </a:t>
            </a:r>
            <a:r>
              <a:rPr sz="1100" spc="15" dirty="0">
                <a:latin typeface="Malgun Gothic"/>
                <a:cs typeface="Malgun Gothic"/>
              </a:rPr>
              <a:t>터키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비즈니스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관광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-375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의료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비자 신청 </a:t>
            </a:r>
            <a:r>
              <a:rPr sz="1100" spc="15" dirty="0">
                <a:latin typeface="Malgun Gothic"/>
                <a:cs typeface="Malgun Gothic"/>
              </a:rPr>
              <a:t>센터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한국 </a:t>
            </a:r>
            <a:r>
              <a:rPr sz="1100" spc="15" dirty="0">
                <a:latin typeface="Malgun Gothic"/>
                <a:cs typeface="Malgun Gothic"/>
              </a:rPr>
              <a:t>시민을 </a:t>
            </a:r>
            <a:r>
              <a:rPr sz="1100" spc="10" dirty="0">
                <a:latin typeface="Malgun Gothic"/>
                <a:cs typeface="Malgun Gothic"/>
              </a:rPr>
              <a:t>위한 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한국에서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. </a:t>
            </a:r>
            <a:r>
              <a:rPr sz="1100" spc="10" dirty="0">
                <a:latin typeface="Malgun Gothic"/>
                <a:cs typeface="Malgun Gothic"/>
              </a:rPr>
              <a:t>긴급 터키 </a:t>
            </a:r>
            <a:r>
              <a:rPr sz="1100" spc="15" dirty="0">
                <a:latin typeface="Malgun Gothic"/>
                <a:cs typeface="Malgun Gothic"/>
              </a:rPr>
              <a:t> 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비자 </a:t>
            </a:r>
            <a:r>
              <a:rPr sz="1100" spc="15" dirty="0">
                <a:latin typeface="Malgun Gothic"/>
                <a:cs typeface="Malgun Gothic"/>
              </a:rPr>
              <a:t>긴급</a:t>
            </a:r>
            <a:r>
              <a:rPr sz="1100" spc="15" dirty="0">
                <a:latin typeface="Arial MT"/>
                <a:cs typeface="Arial MT"/>
              </a:rPr>
              <a:t>. </a:t>
            </a:r>
            <a:r>
              <a:rPr sz="1100" spc="10" dirty="0">
                <a:latin typeface="Malgun Gothic"/>
                <a:cs typeface="Malgun Gothic"/>
              </a:rPr>
              <a:t>독일 </a:t>
            </a:r>
            <a:r>
              <a:rPr sz="1100" spc="15" dirty="0">
                <a:latin typeface="Malgun Gothic"/>
                <a:cs typeface="Malgun Gothic"/>
              </a:rPr>
              <a:t>시민을 </a:t>
            </a:r>
            <a:r>
              <a:rPr sz="1100" spc="10" dirty="0">
                <a:latin typeface="Malgun Gothic"/>
                <a:cs typeface="Malgun Gothic"/>
              </a:rPr>
              <a:t>위한 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미국 </a:t>
            </a:r>
            <a:r>
              <a:rPr sz="1100" spc="15" dirty="0">
                <a:latin typeface="Malgun Gothic"/>
                <a:cs typeface="Malgun Gothic"/>
              </a:rPr>
              <a:t>시민을 </a:t>
            </a:r>
            <a:r>
              <a:rPr sz="1100" spc="10" dirty="0">
                <a:latin typeface="Malgun Gothic"/>
                <a:cs typeface="Malgun Gothic"/>
              </a:rPr>
              <a:t>위한 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시민을 </a:t>
            </a:r>
            <a:r>
              <a:rPr sz="1100" spc="2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위한 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뉴질랜드 시민을 </a:t>
            </a:r>
            <a:r>
              <a:rPr sz="1100" spc="10" dirty="0">
                <a:latin typeface="Malgun Gothic"/>
                <a:cs typeface="Malgun Gothic"/>
              </a:rPr>
              <a:t>위한 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호주 </a:t>
            </a:r>
            <a:r>
              <a:rPr sz="1100" spc="15" dirty="0">
                <a:latin typeface="Malgun Gothic"/>
                <a:cs typeface="Malgun Gothic"/>
              </a:rPr>
              <a:t>시민을 </a:t>
            </a:r>
            <a:r>
              <a:rPr sz="1100" spc="10" dirty="0">
                <a:latin typeface="Malgun Gothic"/>
                <a:cs typeface="Malgun Gothic"/>
              </a:rPr>
              <a:t>위한 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. </a:t>
            </a:r>
            <a:r>
              <a:rPr sz="1100" spc="10" dirty="0">
                <a:latin typeface="Malgun Gothic"/>
                <a:cs typeface="Malgun Gothic"/>
              </a:rPr>
              <a:t>또한 </a:t>
            </a:r>
            <a:r>
              <a:rPr sz="1100" spc="15" dirty="0">
                <a:latin typeface="Malgun Gothic"/>
                <a:cs typeface="Malgun Gothic"/>
              </a:rPr>
              <a:t>앤티가 </a:t>
            </a:r>
            <a:r>
              <a:rPr sz="1100" spc="2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바부다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아르메니아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호주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바하마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바레인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바베이도스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버뮤다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캐나다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중국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도미니카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도미니카</a:t>
            </a:r>
            <a:r>
              <a:rPr sz="1100" spc="-15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공화국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동티모르</a:t>
            </a:r>
            <a:r>
              <a:rPr sz="1100" spc="20" dirty="0">
                <a:latin typeface="Arial MT"/>
                <a:cs typeface="Arial MT"/>
              </a:rPr>
              <a:t>,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피지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그레나다</a:t>
            </a:r>
            <a:r>
              <a:rPr sz="1100" spc="20" dirty="0">
                <a:latin typeface="Arial MT"/>
                <a:cs typeface="Arial MT"/>
              </a:rPr>
              <a:t>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아이티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45" dirty="0">
                <a:latin typeface="Arial MT"/>
                <a:cs typeface="Arial MT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자메이카</a:t>
            </a:r>
            <a:r>
              <a:rPr sz="1100" spc="20" dirty="0">
                <a:latin typeface="Arial MT"/>
                <a:cs typeface="Arial MT"/>
              </a:rPr>
              <a:t>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쿠웨이트</a:t>
            </a:r>
            <a:r>
              <a:rPr sz="1100" spc="20" dirty="0">
                <a:latin typeface="Arial MT"/>
                <a:cs typeface="Arial MT"/>
              </a:rPr>
              <a:t>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몰디브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20" dirty="0">
                <a:latin typeface="Malgun Gothic"/>
                <a:cs typeface="Malgun Gothic"/>
              </a:rPr>
              <a:t>모리셔스에서 온라인으로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비자를 </a:t>
            </a:r>
            <a:r>
              <a:rPr sz="1100" spc="10" dirty="0">
                <a:latin typeface="Malgun Gothic"/>
                <a:cs typeface="Malgun Gothic"/>
              </a:rPr>
              <a:t>받을 </a:t>
            </a:r>
            <a:r>
              <a:rPr sz="1100" dirty="0">
                <a:latin typeface="Malgun Gothic"/>
                <a:cs typeface="Malgun Gothic"/>
              </a:rPr>
              <a:t>수 </a:t>
            </a:r>
            <a:r>
              <a:rPr sz="1100" spc="20" dirty="0">
                <a:latin typeface="Malgun Gothic"/>
                <a:cs typeface="Malgun Gothic"/>
              </a:rPr>
              <a:t>있습니다</a:t>
            </a:r>
            <a:r>
              <a:rPr sz="1100" spc="20" dirty="0">
                <a:latin typeface="Arial MT"/>
                <a:cs typeface="Arial MT"/>
              </a:rPr>
              <a:t>.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멕시코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오만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키프로스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세인트 </a:t>
            </a:r>
            <a:r>
              <a:rPr sz="1100" spc="2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루시아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세인트 빈센트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사우디 </a:t>
            </a:r>
            <a:r>
              <a:rPr sz="1100" spc="20" dirty="0">
                <a:latin typeface="Malgun Gothic"/>
                <a:cs typeface="Malgun Gothic"/>
              </a:rPr>
              <a:t>아라비아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남아프리카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수리남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아랍 </a:t>
            </a:r>
            <a:r>
              <a:rPr sz="1100" spc="20" dirty="0">
                <a:latin typeface="Malgun Gothic"/>
                <a:cs typeface="Malgun Gothic"/>
              </a:rPr>
              <a:t>에미레이트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미국 </a:t>
            </a:r>
            <a:r>
              <a:rPr sz="1100" dirty="0">
                <a:latin typeface="Malgun Gothic"/>
                <a:cs typeface="Malgun Gothic"/>
              </a:rPr>
              <a:t>및 더 </a:t>
            </a:r>
            <a:r>
              <a:rPr sz="1100" spc="5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많은 </a:t>
            </a:r>
            <a:r>
              <a:rPr sz="1100" spc="15" dirty="0">
                <a:latin typeface="Malgun Gothic"/>
                <a:cs typeface="Malgun Gothic"/>
              </a:rPr>
              <a:t>국가</a:t>
            </a:r>
            <a:r>
              <a:rPr sz="1100" spc="15" dirty="0">
                <a:latin typeface="Arial MT"/>
                <a:cs typeface="Arial MT"/>
              </a:rPr>
              <a:t>. </a:t>
            </a:r>
            <a:r>
              <a:rPr sz="1100" spc="-5" dirty="0">
                <a:latin typeface="Arial MT"/>
                <a:cs typeface="Arial MT"/>
              </a:rPr>
              <a:t>Electronic visa </a:t>
            </a:r>
            <a:r>
              <a:rPr sz="1100" spc="-15" dirty="0">
                <a:latin typeface="Arial MT"/>
                <a:cs typeface="Arial MT"/>
              </a:rPr>
              <a:t>Turkey </a:t>
            </a:r>
            <a:r>
              <a:rPr sz="1100" spc="-5" dirty="0">
                <a:latin typeface="Arial MT"/>
                <a:cs typeface="Arial MT"/>
              </a:rPr>
              <a:t>(e </a:t>
            </a:r>
            <a:r>
              <a:rPr sz="1100" spc="-10" dirty="0">
                <a:latin typeface="Arial MT"/>
                <a:cs typeface="Arial MT"/>
              </a:rPr>
              <a:t>Visa) </a:t>
            </a:r>
            <a:r>
              <a:rPr sz="1100" spc="-5" dirty="0">
                <a:latin typeface="Arial MT"/>
                <a:cs typeface="Arial MT"/>
              </a:rPr>
              <a:t>is an </a:t>
            </a:r>
            <a:r>
              <a:rPr sz="1100" spc="-10" dirty="0">
                <a:latin typeface="Arial MT"/>
                <a:cs typeface="Arial MT"/>
              </a:rPr>
              <a:t>official </a:t>
            </a:r>
            <a:r>
              <a:rPr sz="1100" spc="-5" dirty="0">
                <a:latin typeface="Arial MT"/>
                <a:cs typeface="Arial MT"/>
              </a:rPr>
              <a:t>travel document, similar tovisa, issued by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Turkish</a:t>
            </a:r>
            <a:r>
              <a:rPr sz="1100" spc="-5" dirty="0">
                <a:latin typeface="Arial MT"/>
                <a:cs typeface="Arial MT"/>
              </a:rPr>
              <a:t> government for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entering into and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traveling within </a:t>
            </a:r>
            <a:r>
              <a:rPr sz="1100" spc="-25" dirty="0">
                <a:latin typeface="Arial MT"/>
                <a:cs typeface="Arial MT"/>
              </a:rPr>
              <a:t>Turkey.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The </a:t>
            </a:r>
            <a:r>
              <a:rPr sz="1100" dirty="0">
                <a:latin typeface="Arial MT"/>
                <a:cs typeface="Arial MT"/>
              </a:rPr>
              <a:t>e </a:t>
            </a:r>
            <a:r>
              <a:rPr sz="1100" spc="-10" dirty="0">
                <a:latin typeface="Arial MT"/>
                <a:cs typeface="Arial MT"/>
              </a:rPr>
              <a:t>Visaapplication</a:t>
            </a:r>
            <a:r>
              <a:rPr sz="1100" spc="-5" dirty="0">
                <a:latin typeface="Arial MT"/>
                <a:cs typeface="Arial MT"/>
              </a:rPr>
              <a:t> system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was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launched in 2013 by the </a:t>
            </a:r>
            <a:r>
              <a:rPr sz="1100" spc="-10" dirty="0">
                <a:latin typeface="Arial MT"/>
                <a:cs typeface="Arial MT"/>
              </a:rPr>
              <a:t>Turkish</a:t>
            </a:r>
            <a:r>
              <a:rPr sz="1100" spc="-5" dirty="0">
                <a:latin typeface="Arial MT"/>
                <a:cs typeface="Arial MT"/>
              </a:rPr>
              <a:t> Foreign </a:t>
            </a:r>
            <a:r>
              <a:rPr sz="1100" spc="-10" dirty="0">
                <a:latin typeface="Arial MT"/>
                <a:cs typeface="Arial MT"/>
              </a:rPr>
              <a:t>Affairs </a:t>
            </a:r>
            <a:r>
              <a:rPr sz="1100" spc="-5" dirty="0">
                <a:latin typeface="Arial MT"/>
                <a:cs typeface="Arial MT"/>
              </a:rPr>
              <a:t>Ministry to replace the oldsticker and stamp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visa.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Travelers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who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meet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the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requirements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proceed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apply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theireVisa.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 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holder is eligible for stay of up to 30 days in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total of 90 days dependingon holder </a:t>
            </a:r>
            <a:r>
              <a:rPr sz="1100" dirty="0">
                <a:latin typeface="Arial MT"/>
                <a:cs typeface="Arial MT"/>
              </a:rPr>
              <a:t>s 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nationality.This </a:t>
            </a:r>
            <a:r>
              <a:rPr sz="1100" spc="-5" dirty="0">
                <a:latin typeface="Arial MT"/>
                <a:cs typeface="Arial MT"/>
              </a:rPr>
              <a:t>new system has made visa processing for tourism and business travel to </a:t>
            </a:r>
            <a:r>
              <a:rPr sz="1100" spc="-15" dirty="0">
                <a:latin typeface="Arial MT"/>
                <a:cs typeface="Arial MT"/>
              </a:rPr>
              <a:t>Turkey </a:t>
            </a:r>
            <a:r>
              <a:rPr sz="1100" spc="-10" dirty="0">
                <a:latin typeface="Arial MT"/>
                <a:cs typeface="Arial MT"/>
              </a:rPr>
              <a:t> effortless</a:t>
            </a:r>
            <a:r>
              <a:rPr sz="1100" spc="-5" dirty="0">
                <a:latin typeface="Arial MT"/>
                <a:cs typeface="Arial MT"/>
              </a:rPr>
              <a:t> andcost </a:t>
            </a:r>
            <a:r>
              <a:rPr sz="1100" spc="-10" dirty="0">
                <a:latin typeface="Arial MT"/>
                <a:cs typeface="Arial MT"/>
              </a:rPr>
              <a:t>effective</a:t>
            </a:r>
            <a:r>
              <a:rPr sz="1100" spc="-5" dirty="0">
                <a:latin typeface="Arial MT"/>
                <a:cs typeface="Arial MT"/>
              </a:rPr>
              <a:t> as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long as your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 is complete.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40" dirty="0">
                <a:latin typeface="Arial MT"/>
                <a:cs typeface="Arial MT"/>
              </a:rPr>
              <a:t>You</a:t>
            </a:r>
            <a:r>
              <a:rPr sz="1100" spc="-5" dirty="0">
                <a:latin typeface="Arial MT"/>
                <a:cs typeface="Arial MT"/>
              </a:rPr>
              <a:t> can obtain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the </a:t>
            </a:r>
            <a:r>
              <a:rPr sz="1100" dirty="0">
                <a:latin typeface="Arial MT"/>
                <a:cs typeface="Arial MT"/>
              </a:rPr>
              <a:t>e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 anywhere with aninternet connection in less than </a:t>
            </a:r>
            <a:r>
              <a:rPr sz="1100" dirty="0">
                <a:latin typeface="Arial MT"/>
                <a:cs typeface="Arial MT"/>
              </a:rPr>
              <a:t>1 </a:t>
            </a:r>
            <a:r>
              <a:rPr sz="1100" spc="-5" dirty="0">
                <a:latin typeface="Arial MT"/>
                <a:cs typeface="Arial MT"/>
              </a:rPr>
              <a:t>hours (Rush Processing), your </a:t>
            </a:r>
            <a:r>
              <a:rPr sz="1100" spc="-15" dirty="0">
                <a:latin typeface="Arial MT"/>
                <a:cs typeface="Arial MT"/>
              </a:rPr>
              <a:t>Turkey </a:t>
            </a:r>
            <a:r>
              <a:rPr sz="1100" dirty="0">
                <a:latin typeface="Arial MT"/>
                <a:cs typeface="Arial MT"/>
              </a:rPr>
              <a:t>e </a:t>
            </a:r>
            <a:r>
              <a:rPr sz="1100" spc="-10" dirty="0">
                <a:latin typeface="Arial MT"/>
                <a:cs typeface="Arial MT"/>
              </a:rPr>
              <a:t>Visa </a:t>
            </a:r>
            <a:r>
              <a:rPr sz="1100" spc="-5" dirty="0">
                <a:latin typeface="Arial MT"/>
                <a:cs typeface="Arial MT"/>
              </a:rPr>
              <a:t> should be </a:t>
            </a:r>
            <a:r>
              <a:rPr sz="1100" spc="-20" dirty="0">
                <a:latin typeface="Arial MT"/>
                <a:cs typeface="Arial MT"/>
              </a:rPr>
              <a:t>ready.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Theofficials</a:t>
            </a:r>
            <a:r>
              <a:rPr sz="1100" spc="-5" dirty="0">
                <a:latin typeface="Arial MT"/>
                <a:cs typeface="Arial MT"/>
              </a:rPr>
              <a:t> send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e </a:t>
            </a:r>
            <a:r>
              <a:rPr sz="1100" spc="-10" dirty="0">
                <a:latin typeface="Arial MT"/>
                <a:cs typeface="Arial MT"/>
              </a:rPr>
              <a:t>Visa</a:t>
            </a:r>
            <a:r>
              <a:rPr sz="1100" spc="-5" dirty="0">
                <a:latin typeface="Arial MT"/>
                <a:cs typeface="Arial MT"/>
              </a:rPr>
              <a:t> directly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 applicant</a:t>
            </a:r>
            <a:r>
              <a:rPr sz="1100" dirty="0">
                <a:latin typeface="Arial MT"/>
                <a:cs typeface="Arial MT"/>
              </a:rPr>
              <a:t> s</a:t>
            </a:r>
            <a:r>
              <a:rPr sz="1100" spc="-5" dirty="0">
                <a:latin typeface="Arial MT"/>
                <a:cs typeface="Arial MT"/>
              </a:rPr>
              <a:t> email,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which is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what you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present to </a:t>
            </a:r>
            <a:r>
              <a:rPr sz="1100" spc="-10" dirty="0">
                <a:latin typeface="Arial MT"/>
                <a:cs typeface="Arial MT"/>
              </a:rPr>
              <a:t>officers </a:t>
            </a:r>
            <a:r>
              <a:rPr sz="1100" spc="-5" dirty="0">
                <a:latin typeface="Arial MT"/>
                <a:cs typeface="Arial MT"/>
              </a:rPr>
              <a:t>atthe port of entry as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softcopy or hardcopy for verification. The </a:t>
            </a:r>
            <a:r>
              <a:rPr sz="1100" spc="-10" dirty="0">
                <a:latin typeface="Arial MT"/>
                <a:cs typeface="Arial MT"/>
              </a:rPr>
              <a:t>Turkish </a:t>
            </a:r>
            <a:r>
              <a:rPr sz="1100" spc="-5" dirty="0">
                <a:latin typeface="Arial MT"/>
                <a:cs typeface="Arial MT"/>
              </a:rPr>
              <a:t> government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require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thatall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travelers,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including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underage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children,</a:t>
            </a:r>
            <a:r>
              <a:rPr sz="1100" spc="5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hold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a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valid</a:t>
            </a:r>
            <a:r>
              <a:rPr sz="1100" spc="6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visa.Between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April 2013 and January 2017, </a:t>
            </a:r>
            <a:r>
              <a:rPr sz="1100" spc="-10" dirty="0">
                <a:latin typeface="Arial MT"/>
                <a:cs typeface="Arial MT"/>
              </a:rPr>
              <a:t>Turkish </a:t>
            </a:r>
            <a:r>
              <a:rPr sz="1100" spc="-5" dirty="0">
                <a:latin typeface="Arial MT"/>
                <a:cs typeface="Arial MT"/>
              </a:rPr>
              <a:t>government has issued over 16million </a:t>
            </a:r>
            <a:r>
              <a:rPr sz="1100" dirty="0">
                <a:latin typeface="Arial MT"/>
                <a:cs typeface="Arial MT"/>
              </a:rPr>
              <a:t>e </a:t>
            </a:r>
            <a:r>
              <a:rPr sz="1100" spc="-10" dirty="0">
                <a:latin typeface="Arial MT"/>
                <a:cs typeface="Arial MT"/>
              </a:rPr>
              <a:t>Visas </a:t>
            </a:r>
            <a:r>
              <a:rPr sz="1100" spc="-5" dirty="0">
                <a:latin typeface="Arial MT"/>
                <a:cs typeface="Arial MT"/>
              </a:rPr>
              <a:t>totravelers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business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and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tourist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purpose.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The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process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is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easy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but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many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people</a:t>
            </a:r>
            <a:r>
              <a:rPr sz="1100" spc="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arereported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 make common errors in their application or have incomplete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information.Turkey</a:t>
            </a:r>
            <a:r>
              <a:rPr sz="1100" spc="-5" dirty="0">
                <a:latin typeface="Arial MT"/>
                <a:cs typeface="Arial MT"/>
              </a:rPr>
              <a:t> visaonline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 form is available for all usa citizens,european, uk, australia, new zealand and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canadian </a:t>
            </a:r>
            <a:r>
              <a:rPr sz="1100" spc="-10" dirty="0">
                <a:latin typeface="Arial MT"/>
                <a:cs typeface="Arial MT"/>
              </a:rPr>
              <a:t>residents.Turkey</a:t>
            </a:r>
            <a:r>
              <a:rPr sz="1100" spc="-5" dirty="0">
                <a:latin typeface="Arial MT"/>
                <a:cs typeface="Arial MT"/>
              </a:rPr>
              <a:t> visa online application,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Turkeyvisa</a:t>
            </a:r>
            <a:r>
              <a:rPr sz="1100" spc="-5" dirty="0">
                <a:latin typeface="Arial MT"/>
                <a:cs typeface="Arial MT"/>
              </a:rPr>
              <a:t> online application,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 online,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visa application online,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evisaTurkey,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evisa,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business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medical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tourist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visa,Turkey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Turkey,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Turkey,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evisa,evisa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Turkey,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business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tourist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medical visa,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visaapplication centre,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korean citizens,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from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korea.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urgent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visa,Turkey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emergency.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german citizens,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us citizens,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forTurkey</a:t>
            </a:r>
            <a:r>
              <a:rPr sz="1100" spc="-5" dirty="0">
                <a:latin typeface="Arial MT"/>
                <a:cs typeface="Arial MT"/>
              </a:rPr>
              <a:t> citizens,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new zealand citizens,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visa for australian citizens. you arealso eligible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from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Antigua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and Barbuda,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Armenia,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Australia,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Bahamas, Bahrain,Barbados,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Bermuda,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75939"/>
            <a:ext cx="5960745" cy="4644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47015">
              <a:lnSpc>
                <a:spcPct val="1102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Canada, China, Dominica, Dominican Republic, East </a:t>
            </a:r>
            <a:r>
              <a:rPr sz="1100" spc="-15" dirty="0">
                <a:latin typeface="Arial MT"/>
                <a:cs typeface="Arial MT"/>
              </a:rPr>
              <a:t>Timor,Fiji, </a:t>
            </a:r>
            <a:r>
              <a:rPr sz="1100" spc="-5" dirty="0">
                <a:latin typeface="Arial MT"/>
                <a:cs typeface="Arial MT"/>
              </a:rPr>
              <a:t>Grenada, Haiti, Jamaica,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Kuwait,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Maldives,Mauritius, Mexico, Oman, Cyprus, Saint Lucia, Saint </a:t>
            </a:r>
            <a:r>
              <a:rPr sz="1100" spc="-10" dirty="0">
                <a:latin typeface="Arial MT"/>
                <a:cs typeface="Arial MT"/>
              </a:rPr>
              <a:t>Vincent,Saudi</a:t>
            </a:r>
            <a:r>
              <a:rPr sz="1100" spc="-5" dirty="0">
                <a:latin typeface="Arial MT"/>
                <a:cs typeface="Arial MT"/>
              </a:rPr>
              <a:t> Arabia,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South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Africa, Suriname,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United Arab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Emirates, United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States,and many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more countries.</a:t>
            </a:r>
            <a:endParaRPr sz="11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Arial MT"/>
              <a:cs typeface="Arial MT"/>
            </a:endParaRPr>
          </a:p>
          <a:p>
            <a:pPr marL="12700" marR="5080">
              <a:lnSpc>
                <a:spcPct val="110200"/>
              </a:lnSpc>
            </a:pPr>
            <a:r>
              <a:rPr sz="1100" spc="-5" dirty="0">
                <a:latin typeface="Arial MT"/>
                <a:cs typeface="Arial MT"/>
              </a:rPr>
              <a:t>Keywords </a:t>
            </a:r>
            <a:r>
              <a:rPr sz="1100" spc="10" dirty="0">
                <a:latin typeface="Arial MT"/>
                <a:cs typeface="Arial MT"/>
              </a:rPr>
              <a:t>:</a:t>
            </a:r>
            <a:r>
              <a:rPr sz="1100" spc="10" dirty="0">
                <a:latin typeface="Malgun Gothic"/>
                <a:cs typeface="Malgun Gothic"/>
              </a:rPr>
              <a:t>온라인 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온라인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온라인 </a:t>
            </a:r>
            <a:r>
              <a:rPr sz="1100" spc="-5" dirty="0">
                <a:latin typeface="Arial MT"/>
                <a:cs typeface="Arial MT"/>
              </a:rPr>
              <a:t>evisa </a:t>
            </a:r>
            <a:r>
              <a:rPr sz="1100" spc="15" dirty="0">
                <a:latin typeface="Malgun Gothic"/>
                <a:cs typeface="Malgun Gothic"/>
              </a:rPr>
              <a:t>터키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-5" dirty="0">
                <a:latin typeface="Arial MT"/>
                <a:cs typeface="Arial MT"/>
              </a:rPr>
              <a:t>evisa, </a:t>
            </a:r>
            <a:r>
              <a:rPr sz="1100" spc="10" dirty="0">
                <a:latin typeface="Malgun Gothic"/>
                <a:cs typeface="Malgun Gothic"/>
              </a:rPr>
              <a:t>터키 비자 </a:t>
            </a:r>
            <a:r>
              <a:rPr sz="1100" spc="15" dirty="0">
                <a:latin typeface="Malgun Gothic"/>
                <a:cs typeface="Malgun Gothic"/>
              </a:rPr>
              <a:t> 온라인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비자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신청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비자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온라인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신청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비자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온라인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신청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온라인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비자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신청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-295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온라인 </a:t>
            </a:r>
            <a:r>
              <a:rPr sz="1100" spc="10" dirty="0">
                <a:latin typeface="Malgun Gothic"/>
                <a:cs typeface="Malgun Gothic"/>
              </a:rPr>
              <a:t>터키 비자 </a:t>
            </a:r>
            <a:r>
              <a:rPr sz="1100" spc="15" dirty="0">
                <a:latin typeface="Malgun Gothic"/>
                <a:cs typeface="Malgun Gothic"/>
              </a:rPr>
              <a:t>신청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evisa </a:t>
            </a:r>
            <a:r>
              <a:rPr sz="1100" spc="15" dirty="0">
                <a:latin typeface="Malgun Gothic"/>
                <a:cs typeface="Malgun Gothic"/>
              </a:rPr>
              <a:t>터키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-5" dirty="0">
                <a:latin typeface="Arial MT"/>
                <a:cs typeface="Arial MT"/>
              </a:rPr>
              <a:t>evisa,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비즈니스 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의료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관광 </a:t>
            </a:r>
            <a:r>
              <a:rPr sz="1100" spc="-375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온라인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온라인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 </a:t>
            </a:r>
            <a:r>
              <a:rPr sz="1100" spc="-5" dirty="0">
                <a:latin typeface="Arial MT"/>
                <a:cs typeface="Arial MT"/>
              </a:rPr>
              <a:t>evisa, evisa </a:t>
            </a:r>
            <a:r>
              <a:rPr sz="1100" spc="15" dirty="0">
                <a:latin typeface="Malgun Gothic"/>
                <a:cs typeface="Malgun Gothic"/>
              </a:rPr>
              <a:t>터키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비즈니스 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관광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의료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비자 신청 </a:t>
            </a:r>
            <a:r>
              <a:rPr sz="1100" spc="15" dirty="0">
                <a:latin typeface="Malgun Gothic"/>
                <a:cs typeface="Malgun Gothic"/>
              </a:rPr>
              <a:t>센터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우리</a:t>
            </a:r>
            <a:r>
              <a:rPr sz="1100" spc="-65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시민을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위한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미국에서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dirty="0">
                <a:latin typeface="Malgun Gothic"/>
                <a:cs typeface="Malgun Gothic"/>
              </a:rPr>
              <a:t>온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미국인을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위한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.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긴급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</a:t>
            </a:r>
            <a:r>
              <a:rPr sz="1100" spc="-60" dirty="0">
                <a:latin typeface="Malgun Gothic"/>
                <a:cs typeface="Malgun Gothic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터키 비자 </a:t>
            </a:r>
            <a:r>
              <a:rPr sz="1100" spc="15" dirty="0">
                <a:latin typeface="Malgun Gothic"/>
                <a:cs typeface="Malgun Gothic"/>
              </a:rPr>
              <a:t>긴급</a:t>
            </a:r>
            <a:r>
              <a:rPr sz="1100" spc="15" dirty="0">
                <a:latin typeface="Arial MT"/>
                <a:cs typeface="Arial MT"/>
              </a:rPr>
              <a:t>. </a:t>
            </a:r>
            <a:r>
              <a:rPr sz="1100" spc="10" dirty="0">
                <a:latin typeface="Malgun Gothic"/>
                <a:cs typeface="Malgun Gothic"/>
              </a:rPr>
              <a:t>미국 </a:t>
            </a:r>
            <a:r>
              <a:rPr sz="1100" spc="15" dirty="0">
                <a:latin typeface="Malgun Gothic"/>
                <a:cs typeface="Malgun Gothic"/>
              </a:rPr>
              <a:t>시민을 </a:t>
            </a:r>
            <a:r>
              <a:rPr sz="1100" spc="10" dirty="0">
                <a:latin typeface="Malgun Gothic"/>
                <a:cs typeface="Malgun Gothic"/>
              </a:rPr>
              <a:t>위한 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터키 </a:t>
            </a:r>
            <a:r>
              <a:rPr sz="1100" spc="15" dirty="0">
                <a:latin typeface="Malgun Gothic"/>
                <a:cs typeface="Malgun Gothic"/>
              </a:rPr>
              <a:t>시민을 </a:t>
            </a:r>
            <a:r>
              <a:rPr sz="1100" spc="10" dirty="0">
                <a:latin typeface="Malgun Gothic"/>
                <a:cs typeface="Malgun Gothic"/>
              </a:rPr>
              <a:t>위한 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뉴질랜드 시민을 </a:t>
            </a:r>
            <a:r>
              <a:rPr sz="1100" spc="20" dirty="0">
                <a:latin typeface="Malgun Gothic"/>
                <a:cs typeface="Malgun Gothic"/>
              </a:rPr>
              <a:t> </a:t>
            </a:r>
            <a:r>
              <a:rPr sz="1100" spc="10" dirty="0">
                <a:latin typeface="Malgun Gothic"/>
                <a:cs typeface="Malgun Gothic"/>
              </a:rPr>
              <a:t>위한 터키 </a:t>
            </a:r>
            <a:r>
              <a:rPr sz="1100" spc="15" dirty="0">
                <a:latin typeface="Malgun Gothic"/>
                <a:cs typeface="Malgun Gothic"/>
              </a:rPr>
              <a:t>비자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아프가니스탄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알제리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방글라데시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캄보디아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카보베르데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이집트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적도 </a:t>
            </a:r>
            <a:r>
              <a:rPr sz="1100" spc="15" dirty="0">
                <a:latin typeface="Malgun Gothic"/>
                <a:cs typeface="Malgun Gothic"/>
              </a:rPr>
              <a:t>기니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인도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이라크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리비아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네팔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파키스탄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팔레스타인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필리핀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세네갈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솔로몬 제도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스리랑카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15" dirty="0">
                <a:latin typeface="Malgun Gothic"/>
                <a:cs typeface="Malgun Gothic"/>
              </a:rPr>
              <a:t>대만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20" dirty="0">
                <a:latin typeface="Malgun Gothic"/>
                <a:cs typeface="Malgun Gothic"/>
              </a:rPr>
              <a:t>바누아투</a:t>
            </a:r>
            <a:r>
              <a:rPr sz="1100" spc="20" dirty="0">
                <a:latin typeface="Arial MT"/>
                <a:cs typeface="Arial MT"/>
              </a:rPr>
              <a:t>, </a:t>
            </a:r>
            <a:r>
              <a:rPr sz="1100" spc="15" dirty="0">
                <a:latin typeface="Malgun Gothic"/>
                <a:cs typeface="Malgun Gothic"/>
              </a:rPr>
              <a:t>베트남</a:t>
            </a:r>
            <a:r>
              <a:rPr sz="1100" spc="15" dirty="0">
                <a:latin typeface="Arial MT"/>
                <a:cs typeface="Arial MT"/>
              </a:rPr>
              <a:t>, </a:t>
            </a:r>
            <a:r>
              <a:rPr sz="1100" spc="10" dirty="0">
                <a:latin typeface="Malgun Gothic"/>
                <a:cs typeface="Malgun Gothic"/>
              </a:rPr>
              <a:t>예멘 시민 </a:t>
            </a:r>
            <a:r>
              <a:rPr sz="1100" spc="-5" dirty="0">
                <a:latin typeface="Arial MT"/>
                <a:cs typeface="Arial MT"/>
              </a:rPr>
              <a:t>Online </a:t>
            </a:r>
            <a:r>
              <a:rPr sz="1100" spc="-15" dirty="0">
                <a:latin typeface="Arial MT"/>
                <a:cs typeface="Arial MT"/>
              </a:rPr>
              <a:t>Turkey </a:t>
            </a:r>
            <a:r>
              <a:rPr sz="1100" spc="-5" dirty="0">
                <a:latin typeface="Arial MT"/>
                <a:cs typeface="Arial MT"/>
              </a:rPr>
              <a:t>visa, Online visa for </a:t>
            </a:r>
            <a:r>
              <a:rPr sz="1100" spc="-25" dirty="0">
                <a:latin typeface="Arial MT"/>
                <a:cs typeface="Arial MT"/>
              </a:rPr>
              <a:t>Turkey, </a:t>
            </a:r>
            <a:r>
              <a:rPr sz="1100" spc="-5" dirty="0">
                <a:latin typeface="Arial MT"/>
                <a:cs typeface="Arial MT"/>
              </a:rPr>
              <a:t>Online evisa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Turkey,</a:t>
            </a:r>
            <a:r>
              <a:rPr sz="1100" spc="-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evisa,Turkey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online,Turkey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application,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application,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visaapplication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online,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spc="3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</a:t>
            </a:r>
            <a:r>
              <a:rPr sz="1100" spc="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evisa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Turkey,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evisa,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businessvisa,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medical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tourist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visa,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Turkeyvisa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online,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 </a:t>
            </a:r>
            <a:r>
              <a:rPr sz="1100" spc="-25" dirty="0">
                <a:latin typeface="Arial MT"/>
                <a:cs typeface="Arial MT"/>
              </a:rPr>
              <a:t>Turkey,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Turkey, 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evisa,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evisa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Turkey,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business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10" dirty="0">
                <a:latin typeface="Arial MT"/>
                <a:cs typeface="Arial MT"/>
              </a:rPr>
              <a:t>visa,Turkey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tourist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4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medical</a:t>
            </a:r>
            <a:r>
              <a:rPr sz="1100" spc="3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application centre,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for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uscitizens,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from usa,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for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americans.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urgent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visa,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visaemergency.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citizens,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visa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citizens,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visa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for newzealandcitizens, </a:t>
            </a:r>
            <a:r>
              <a:rPr sz="1100" spc="-15" dirty="0">
                <a:latin typeface="Arial MT"/>
                <a:cs typeface="Arial MT"/>
              </a:rPr>
              <a:t>Turkey</a:t>
            </a:r>
            <a:r>
              <a:rPr sz="1100" spc="-5" dirty="0">
                <a:latin typeface="Arial MT"/>
                <a:cs typeface="Arial MT"/>
              </a:rPr>
              <a:t> visa for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Afghanistan, Algeria,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Bangladesh, Cambodia, Cape </a:t>
            </a:r>
            <a:r>
              <a:rPr sz="1100" spc="-15" dirty="0">
                <a:latin typeface="Arial MT"/>
                <a:cs typeface="Arial MT"/>
              </a:rPr>
              <a:t>Verde, </a:t>
            </a:r>
            <a:r>
              <a:rPr sz="1100" spc="-5" dirty="0">
                <a:latin typeface="Arial MT"/>
                <a:cs typeface="Arial MT"/>
              </a:rPr>
              <a:t>Egypt </a:t>
            </a:r>
            <a:r>
              <a:rPr sz="1100" dirty="0">
                <a:latin typeface="Arial MT"/>
                <a:cs typeface="Arial MT"/>
              </a:rPr>
              <a:t>, </a:t>
            </a:r>
            <a:r>
              <a:rPr sz="1100" spc="-5" dirty="0">
                <a:latin typeface="Arial MT"/>
                <a:cs typeface="Arial MT"/>
              </a:rPr>
              <a:t>Equatorial Guinea, India ,Iraq,Libya, Nepal, 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Pakistan, Palestine,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Philippines,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Senegal, Solomon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Islands,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Sri Lanka,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25" dirty="0">
                <a:latin typeface="Arial MT"/>
                <a:cs typeface="Arial MT"/>
              </a:rPr>
              <a:t>Taiwan,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15" dirty="0">
                <a:latin typeface="Arial MT"/>
                <a:cs typeface="Arial MT"/>
              </a:rPr>
              <a:t>Vanuatu, </a:t>
            </a:r>
            <a:r>
              <a:rPr sz="1100" spc="-10" dirty="0">
                <a:latin typeface="Arial MT"/>
                <a:cs typeface="Arial MT"/>
              </a:rPr>
              <a:t> Vietnam, </a:t>
            </a:r>
            <a:r>
              <a:rPr sz="1100" spc="-25" dirty="0">
                <a:latin typeface="Arial MT"/>
                <a:cs typeface="Arial MT"/>
              </a:rPr>
              <a:t>Yemen</a:t>
            </a:r>
            <a:r>
              <a:rPr sz="1100" spc="-5" dirty="0">
                <a:latin typeface="Arial MT"/>
                <a:cs typeface="Arial MT"/>
              </a:rPr>
              <a:t> citizens.</a:t>
            </a:r>
            <a:endParaRPr sz="11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1329</Words>
  <Application>Microsoft Office PowerPoint</Application>
  <PresentationFormat>Custom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Malgun Gothic</vt:lpstr>
      <vt:lpstr>Arial MT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TURKEY Official Government Immigration Visa Application Online KOREAN CITIZENS</dc:title>
  <cp:lastModifiedBy>Sanim Md Jubaer</cp:lastModifiedBy>
  <cp:revision>1</cp:revision>
  <dcterms:created xsi:type="dcterms:W3CDTF">2023-10-24T09:19:20Z</dcterms:created>
  <dcterms:modified xsi:type="dcterms:W3CDTF">2023-10-24T09:25:14Z</dcterms:modified>
</cp:coreProperties>
</file>