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ink/ink10.xml" ContentType="application/inkml+xml"/>
  <Override PartName="/ppt/ink/ink11.xml" ContentType="application/inkml+xml"/>
  <Override PartName="/ppt/ink/ink12.xml" ContentType="application/inkml+xml"/>
  <Override PartName="/ppt/ink/ink13.xml" ContentType="application/inkml+xml"/>
  <Override PartName="/ppt/ink/ink14.xml" ContentType="application/inkml+xml"/>
  <Override PartName="/ppt/ink/ink15.xml" ContentType="application/inkml+xml"/>
  <Override PartName="/ppt/ink/ink16.xml" ContentType="application/inkml+xml"/>
  <Override PartName="/ppt/ink/ink17.xml" ContentType="application/inkml+xml"/>
  <Override PartName="/ppt/ink/ink18.xml" ContentType="application/inkml+xml"/>
  <Override PartName="/ppt/ink/ink19.xml" ContentType="application/inkml+xml"/>
  <Override PartName="/ppt/ink/ink20.xml" ContentType="application/inkml+xml"/>
  <Override PartName="/ppt/ink/ink21.xml" ContentType="application/inkml+xml"/>
  <Override PartName="/ppt/ink/ink22.xml" ContentType="application/inkml+xml"/>
  <Override PartName="/ppt/ink/ink23.xml" ContentType="application/inkml+xml"/>
  <Override PartName="/ppt/ink/ink24.xml" ContentType="application/inkml+xml"/>
  <Override PartName="/ppt/ink/ink25.xml" ContentType="application/inkml+xml"/>
  <Override PartName="/ppt/ink/ink26.xml" ContentType="application/inkml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5"/>
  </p:notesMasterIdLst>
  <p:sldIdLst>
    <p:sldId id="256" r:id="rId2"/>
    <p:sldId id="266" r:id="rId3"/>
    <p:sldId id="282" r:id="rId4"/>
    <p:sldId id="278" r:id="rId5"/>
    <p:sldId id="267" r:id="rId6"/>
    <p:sldId id="262" r:id="rId7"/>
    <p:sldId id="269" r:id="rId8"/>
    <p:sldId id="264" r:id="rId9"/>
    <p:sldId id="272" r:id="rId10"/>
    <p:sldId id="281" r:id="rId11"/>
    <p:sldId id="276" r:id="rId12"/>
    <p:sldId id="259" r:id="rId13"/>
    <p:sldId id="277" r:id="rId14"/>
  </p:sldIdLst>
  <p:sldSz cx="12192000" cy="6858000"/>
  <p:notesSz cx="6858000" cy="9144000"/>
  <p:defaultTextStyle>
    <a:defPPr>
      <a:defRPr lang="pt-P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451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0000" autoAdjust="0"/>
    <p:restoredTop sz="86410" autoAdjust="0"/>
  </p:normalViewPr>
  <p:slideViewPr>
    <p:cSldViewPr snapToGrid="0" snapToObjects="1">
      <p:cViewPr varScale="1">
        <p:scale>
          <a:sx n="61" d="100"/>
          <a:sy n="61" d="100"/>
        </p:scale>
        <p:origin x="126" y="570"/>
      </p:cViewPr>
      <p:guideLst/>
    </p:cSldViewPr>
  </p:slideViewPr>
  <p:outlineViewPr>
    <p:cViewPr>
      <p:scale>
        <a:sx n="33" d="100"/>
        <a:sy n="33" d="100"/>
      </p:scale>
      <p:origin x="0" y="-4602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64" d="100"/>
          <a:sy n="64" d="100"/>
        </p:scale>
        <p:origin x="2676" y="6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1:19.947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135 2285,'-1'-6,"0"-1,0 1,-1 0,1 0,-1 0,-1 0,-1-3,-8-26,-5-63,13 65,-2 1,-1-1,-3-6,-6-13,2 0,3 0,2-2,2 1,3-1,2-51,1-65,6-152,-1 285,2 1,1 0,2 0,2 1,0 1,3-1,1 2,1 0,10-13,5-4,3 1,2 1,1 2,3 2,22-18,-15 19,1 2,2 3,2 2,1 2,1 2,2 3,1 2,2 3,0 2,11 0,-7 9,1 2,0 3,39 1,196 6,-195 2,1697 5,-1577-6,-135 2,0 4,-1 5,60 14,-2 10,107 42,-78-22,117 44,-229-74,-2 3,0 3,32 23,-52-27,-1 1,-2 2,-1 2,-1 2,-2 1,-2 1,-1 2,-1 2,-3 0,-1 2,-2 0,17 45,17 58,32 128,-76-216,-3 0,-2 1,-2 0,-2 24,-7 236,-3-146,5-79,-5 1,-4-1,-4-1,-4 0,-4-1,-8 11,-140 362,132-377,-4-2,-4-3,-3-1,-17 16,-88 106,-9-6,-9-8,-155 131,46-81,210-186,-3-3,-2-3,-15 3,-76 33,-103 56,195-96,2 3,-35 30,51-31,2 3,3 1,1 3,-37 52,25-25,-2-3,-37 31,13-26,13-13,-6 13,59-56,0 1,2 1,1 0,1 2,-6 13,-69 162,44-90,-39 59,47-95,2 1,-10 40,20-47,-49 141,34-82,17-56,-14 70,31-84,4 1,2 0,3 0,4 26,-2-21,0-49,0-1,1 1,1-1,1 1,1-1,0-1,1 1,6 11,9 13,2 0,17 19,29 53,-44-62,-3 0,6 26,-8-22,2-2,11 17,119 227,-138-270,-2 1,-1 1,-1 0,-2 0,0 1,-2 0,-2 0,-1 1,0 28,0-22,1-1,2 1,10 32,-6-24,7 12,-13-46,-1 0,1 0,-2 0,1 1,-2-1,1 1,-2-1,0 1,0 3,-6 19</inkml:trace>
</inkml:ink>
</file>

<file path=ppt/ink/ink1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3:42.881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0,'7'0,"3"0</inkml:trace>
</inkml:ink>
</file>

<file path=ppt/ink/ink1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3:45.724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490 1580,'0'-796,"0"767,1 1,2-1,0 1,6-20,-5 35,0 0,0 0,1 1,1 0,0 0,1 0,0 0,1 1,0 1,9-10,45-40,2 4,2 2,3 3,1 3,66-32,-102 63,1 2,1 1,0 1,0 3,1 0,18 0,64-7,45 2,485 3,-526 14,-99-3,-1 2,0 1,1 1,-1 1,0 1,-1 1,1 0,-1 2,-1 1,1 1,-1 0,-1 2,0 0,-1 2,7 6,0 0,-1 2,0 1,-2 1,-1 1,-1 1,-1 0,-2 2,11 20,10 21,-4 2,-2 1,-4 1,-3 2,4 25,-16-27,-3 1,-4 0,-2 16,-5 227,-3-180,0-40,-4 1,-5-2,-4 1,-4-2,-4-1,-4 0,-4-2,-5-2,-3-1,-4-2,-4-2,-36 47,22-37,7-11,-3-1,-40 40,46-68,-3-3,-1-2,-3-2,-2-3,-66 37,-207 132,280-183,0-3,-56 20,38-17,-30 18,76-34,-12 7,-1-1,-1-2,-1-2,-29 7,-34 11,70-22,0-1,-1-3,-18 3,32-8,-34 4,0 3,-28 10,65-15,-1 1,1 1,1 0,-1 1,2 1,-1 1,1 0,1 1,-1 3,-87 70,64-54,1 1,1 1,-9 15,13-11,3 1,1 1,-12 24,31-45,1 0,1 0,0 1,2 1,0-1,1 1,1 0,0 0,1 17,0 101,7 21,1 26,-5 472,0-619</inkml:trace>
</inkml:ink>
</file>

<file path=ppt/ink/ink1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3:46.321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0 1</inkml:trace>
</inkml:ink>
</file>

<file path=ppt/ink/ink1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3:51.724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267 1141,'-1'-14,"0"1,-1-1,0 0,-1 1,-1 0,0-1,-6-11,-47-88,16 35,6 10,13 25,1-1,2 0,2-1,2-2,12 35,0 0,1 0,0 0,0 0,1 0,1 0,0 0,1-1,1 1,-1 0,2 0,0 0,0 1,1-1,0 1,1-1,1 1,0 0,4-3,0 0,2 1,0 0,0 0,1 2,14-11,92-58,-103 69,4-1,0 1,0 1,1 1,1 1,-1 0,1 2,1 1,-1 0,8 1,34-6,36-5,1 4,28 3,-91 7,1 3,0 1,0 2,35 9,-48-7,0 1,0 2,-1 1,0 0,-1 2,0 1,9 8,232 184,-238-183,0 2,-2 0,-1 2,-1 1,-1 0,12 23,-22-30,0 0,-2 1,0 0,-2 1,0 0,-2 0,0 1,-2 0,0 0,-1 11,14 172,-4-79,-7 7,-5-80,-3 190,-1-203,-2 0,-1 0,-2 0,-11 28,17-65,-26 88,-5-1,-3-3,-45 80,-58 66,-27 18,-169 211,238-319,7 5,6 3,0 18,35-77,35-70,0 1,1 1,2 0,0 1,2 0,1 0,-4 28,9-34,1 0,1 0,1 0,1 0,1 0,0 0,2-1,0 1,5 11,-6-24,1 0,-1 0,1 0,0 0,1-1,0 1,0-1,1-1,-1 1,1-1,1 0,-1 0,1-1,0 0,1 0,-1 0,1-1,0 0,0-1,0 0,0 0,1-1,7 2,65 3,-62-6,0 0,1 1,9 3,0 4</inkml:trace>
</inkml:ink>
</file>

<file path=ppt/ink/ink1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3:52.221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1,'7'7,"3"3</inkml:trace>
</inkml:ink>
</file>

<file path=ppt/ink/ink1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04.83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0 227,'2'-6,"0"1,0 0,1 0,-1 0,1 0,0 0,0 1,1-1,0 1,-1 0,1 0,5-3,0-3,4-2,1 0,0 1,0 0,1 1,1 1,0 0,0 1,8-2,6-2,0 2,1 1,0 1,12 0,35 0,0 4,1 3,22 5,38-1,420-3,-548-1,-1 1,1 0,-1 1,0 0,0 1,1 0,-1 1,0-1,-1 2,1 0,0 0,-1 0,0 2,0-1,-1 1,1 0,-1 0,0 1,-1 0,0 1,0 0,-1 0,1 0,-2 1,1 0,-1 2,27 48,-2 2,-4 1,8 30,-18-47,9 40,-19-53</inkml:trace>
</inkml:ink>
</file>

<file path=ppt/ink/ink1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07.09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1753 3,'-107'-1,"0"-1,-16 6,10 15,4 0,26-14,24-3,1 3,-16 6,-82 9,90-14,46 0,-1 0,1 1,0 0,0 2,1 0,0 2,0 0,1 1,1 1,-44 25,32-19,0 1,-14 14,-33 23,57-44,1 0,0 1,-5 6,17-13,0-1,0 1,0 0,1 1,0 0,1-1,0 2,0-1,-2 8,-28 69,22-60,2 1,0 0,2 1,1 0,-1 11,-13 73,12-71,2 2,-2 30,8-36</inkml:trace>
</inkml:ink>
</file>

<file path=ppt/ink/ink1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08.55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</inkml:trace>
</inkml:ink>
</file>

<file path=ppt/ink/ink1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13.55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1711,'0'-660,"1"646,0-1,1 1,0 0,1 0,1-1,0 2,1-1,4-8,12-20,2 2,3-3,33-61,-51 92,0-1,0 1,1 1,1 0,9-9,18-21,1-8,3 1,38-33,-61 66,0 0,1 1,0 0,1 2,0 0,1 2,1 0,-1 1,4 0,115-39,73-39,-158 62,2 3,0 2,1 3,1 2,0 3,1 2,0 3,36 1,343 9,-428-3,0 0,0 1,0 0,0 1,0 0,0 1,-1 0,1 0,-1 1,9 5,-12-4,0 0,0 0,0 0,-1 1,1 0,-2 0,1 1,0 0,-1 0,-1 0,1 1,-1-1,0 1,-1 0,87 166,-88-170,29 47,-18-31,-1 0,-1 0,5 15,-6-12,1 0,2 0,14 19,-12-19</inkml:trace>
</inkml:ink>
</file>

<file path=ppt/ink/ink1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15.57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1609 1,'-25'0,"-25"0,1 2,-5 2,35-1,1 1,0 0,0 1,0 1,1 0,0 2,-6 3,-23 17,1 1,-39 34,32-23,-38 22,78-56,-1 0,0 0,0-2,-1 1,0-2,-2 1,1-1,0 1,1 0,-1 2,-13 6,-79 41,65-34,1 1,1 3,1 1,-17 15,44-31,0 0,-1 0,0-1,-11 4,15-8,0 1,0 0,1 1,-1 0,1 0,0 1,0 0,1 1,0-1,0 1,-3 4,-11 23,1 1,-4 11,8-15,-1 0,-1-1,-7 6,2-4,2 2,0 0,3 1,1 1,-5 16,10-23,2-2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1:22.197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1 1</inkml:trace>
</inkml:ink>
</file>

<file path=ppt/ink/ink20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17.23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1,'8'0,"9"0,10 0,-1 7,4 3,4 7,3 1,3-3,-5 3,-8 7,-10-2</inkml:trace>
</inkml:ink>
</file>

<file path=ppt/ink/ink2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18.89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18,'0'-8,"0"-2</inkml:trace>
</inkml:ink>
</file>

<file path=ppt/ink/ink2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24.632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1759,'0'-1,"0"-48,6-37,-4 70,1-1,0 1,2 0,0 0,0 0,2 1,0-1,12-25,-1-2,-2 0,5-22,-6 3,-7 28,1 0,1 0,2 1,1 0,13-20,98-145,-114 184,0 0,0 1,2 1,0-1,0 2,9-7,-4 4,-1-1,-1-1,10-12,-12 10,2 0,0 0,1 2,0 0,1 1,12-8,71-59,-76 61,0 0,1 1,1 2,1 1,10-5,150-81,-117 61,3 3,34-12,-77 41,1 0,0 3,1 0,13 1,77-18,-84 15,1 1,0 3,0 1,9 1,161 5,-78 1,29-6,-29 1,61 8,-161-1,0 1,0 1,0 1,-1 2,-1 2,0 0,0 2,21 14,-26-15</inkml:trace>
</inkml:ink>
</file>

<file path=ppt/ink/ink2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26.63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1104 1,'-2'0,"0"1,0 0,1 0,-1 0,0 0,0 0,0 0,1 0,-1 1,0-1,1 1,-1-1,1 1,0 0,0 0,-1-1,1 1,0 0,0 0,0 2,-21 46,20-44,-23 69,15-42,-1 0,-11 18,-14 25,7-12,-3-1,-3-2,-2-1,-20 21,-4-2,18-22,-3-2,-39 36,55-60,2 1,-2 6,10-13,-1-1,0-1,-2-1,-15 12,31-28,-39 29,-1-2,-1-2,-31 15,23-17,31-17</inkml:trace>
</inkml:ink>
</file>

<file path=ppt/ink/ink2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28.99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3,'175'-3,"197"7,-347-2,0 2,0 1,-1 0,0 2,0 1,0 1,-1 1,-1 0,3 4,17 11,-1 2,-1 2,-2 2,5 7,-27-21,0 2,-2 0,0 0,-1 1,-1 1,-1 0,0 1,-2 0,-1 1,0 3,1 2</inkml:trace>
</inkml:ink>
</file>

<file path=ppt/ink/ink2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30.53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</inkml:trace>
</inkml:ink>
</file>

<file path=ppt/ink/ink2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4:31.833"/>
    </inkml:context>
    <inkml:brush xml:id="br0">
      <inkml:brushProperty name="width" value="0.3" units="cm"/>
      <inkml:brushProperty name="height" value="0.6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0 1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1:51.222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 2153,'0'-1273,"0"1260,1 0,1 0,0-1,0 1,2 0,0 1,0-1,1 1,0-1,1 1,1 1,2-4,1-4,-1-1,-1-1,-1 1,4-20,-4 15,0 1,2 0,5-9,-3 11,9-20,2 1,24-31,-37 59,1 1,1 0,0 0,0 1,1 0,1 1,-1 1,2 0,-1 1,4-1,30-17,27-21,-34 21,40-20,-64 39,1 0,0 0,0 2,0 0,1 1,0 1,0 0,81-3,0 4,28 6,33 0,2336-4,-2480 0,-1 0,1 2,0 0,-1 1,0 0,1 1,-1 1,-1 0,1 1,-1 1,0 0,-1 1,1 1,8 7,-7-5,0-1,1 0,1-1,0-1,2 0,-5-2,0 0,0 1,-1 1,0 0,0 1,-1 0,0 1,2 3,71 84,24 43,-60-81,-34-42,0 0,-1 1,0 1,-2 0,3 7,0 5,-2 0,-2 1,1 6,-1-10,1 0,1 0,2-1,1-1,1-1,1 0,1-1,20 23,3-1,16 12,37 39,99 101,-172-176,-1 1,-1 2,13 19,-25-31,0 1,-1 0,0 0,-2 0,1 1,-2 0,0 0,1 11,2 41,-3 0,-3 1,-5 36,0 30,5-33,1-22,-6 46,1-108,0 0,-1 0,0-1,-1 1,-1-1,-1 0,0-1,-1 0,-1 0,0 0,-1-1,0-1,-1 0,-1 0,-4 3,-28 23,-2-1,-1-3,-41 23,26-17,27-20,0-2,-1-1,-27 9,-41 19,87-36,2 1,-1 0,1 1,1 1,0 0,-11 14,5-6,-1-1,-13 10,-50 35,2 3,4 5,3 2,4 4,-22 33,45-53,23-30,1 1,-16 29,35-51,0 0,1 0,0 1,0 0,1 0,0 0,1 0,0 0,0 0,1 0,0 1,1-1,0 7,1-13,0 0,-1 0,1 0,0 0,0 0,1-1,-1 1,1 0,-1-1,1 1,0-1,0 0,0 1,0-1,0 0,1 0,-1 0,0-1,1 1,0-1,-1 1,1-1,0 0,0 0,0 0,-1 0,1 0,0-1,0 1,0-1,0 0,0 0,1 0,10 0,0 0,0-1,-1 0,1-1,0-1,9-2,7-4,0-1,-1-1,-1-2,0-1,-1 0,0-3,-1 0,0-2,-1-6,-1-2,-1 0,-2-1,0-2,-2 0,-2-1,20-33,2-3,12-12,-8 12,-4-1,-2-2,-1-8,-29 67,1-1,1 1,0 0,1 1,-1 0,2 0,0 1,0 0,0 1,7-3,49-41,-13 0,9-6,43-56,-89 95,-2-2,0 0,-1 0,-1-1,-1-1,-2 0,0-1,1-6,56-230,-35 160,-20 69,-2 0,-2 0,0-1,1-20,-2-95,-9-117,-1 70,5 141,-2-45,0 90,-1 1,0-1,-1 1,1 0,-1-1,-1 1,0 0,0 0,0 1,0-1,-2-1,-26-38,-21-46,-6-9,40 76,-1 0,0 2,-2 0,-20-16,-23-17,-9-1,34 31,-1 2,-1 1,-1 2,-43-14,10 3,48 15,27 17,0-1,0 1,-1 0,1 0,0 0,0-1,-1 1,1 0,0-1,0 1,0 0,0-1,0 1,0 0,-1 0,1-1,0 1,0 0,0-1,0 1,0 0,0-1,0 1,0 0,0-1,1 1,-1 0,0-1,0 1,0 0,0-1,0 1,0 0,1-1,-1 1,0 0,0 0,0-1,1 1,1-1,1 0,-1 1,1-1,-1 1,1-1,-1 1,1 0,-1 0,1 0,-1 0,1 1,-1-1,1 1,-1-1,1 1,-1 0,1 0,1 1,10 4,0 1,0 0,-1 1,0 1,0 0,-1 0,0 1,3 4,6 8,-2 1,0 1,13 22,-10-15,2-1,10 8,-15-17,0 1,-1 1,-1 0,11 23,-22-33,16 27,-1 1,-3 1,-2 1,-1 1,-2 2,1 12,-5-25,-2 0,-1 0,1 31,-5 530,-5-288,2-229,-5-1,-2 1,-4-1,-11 32,-3-19,-4 0,-9 9,25-62,6-19,0 0,-2 0,0-1,-1 0,0-1,-1 0,-1-1,0 0,-1-1,-1-1,0 0,-8 5,-23 12,-2-2,0-2,-40 14,-29 2,83-31,0 1,0 2,-27 16,-20 15,-3-3,-14 2,77-34,1 1,1 0,0 2,0 0,1 1,-15 14,-19 22,-22 29,31-32,-3-1,-3 0,-14 12,-29 35,38-38,20-21,-1-2,-25 16,40-30,1 2,0 0,1 2,1 0,1 0,2 2,-11 18,6-9,-2 0,-1-2,-13 13,16-20,0 0,-9 18,12-15,-2-2,-13 14,-9 9,-18 29,35-43,-1-2,-2-1,-1-1,-1-1,-3 1,6-11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1:54.538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2243 27,'-3'0,"0"-1,1 1,-1-1,0 0,0 0,0 0,1-1,-1 1,1-1,-3 0,-24-12,21 14,-1-1,0 1,0 1,0 0,1 0,-1 1,1-1,-1 2,1-1,0 2,-1-1,1 1,-1 1,-25 13,2 2,-15 13,18-12,-34 26,3 2,-3 8,-58 49,-146 83,77-58,149-98,-25 26,-23 19,-1-1,-13 21,28-27,39-34,1 2,-19 29,17-21,-31 30,13-25,35-35,1 1,1 1,0 0,2 2,-11 16,1 10,3 2,2 0,-6 26,3-11,8-19,1 1,3 1,2 0,2 1,2 0,1 22,-1-16,-1-1,-3-1,-2 1,-7 12,2 0,7-11,3 1,2-1,3 1,2 0,4 30,0 39,-4 387,2-482,1-1,1 0,2 0,5 16,4 20,30 147,-39-188,1-1,1 0,1-1,1 0,1 0,1-1,12 15,-8-11,-1 2,-1 0,-1 0,3 13,20 58,-26-71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1:56.378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0 0,'8'9,"-1"1,0-1,-1 1,0 0,3 8,23 35,8-1,7 6,-4 2,10 21,120 242,-140-273,-25-39,-1-1,1 1,-2 1,0-1,0 1,-1 0,4 13,8 51,-3 1,-4 1,-3-1,-2 36,-4-11,0-3,-7 55,1-128,-2 0,0 0,-2-1,-1 0,0 0,-2-1,-13 18,14-23,-1-1,-1 0,-6 7,14-20,0 1,0-1,0 0,0 0,-1-1,0 0,0 0,0 0,0-1,-1 1,1-2,-1 1,5-3,1 1,0-1,0 0,0 0,-1 1,1-1,0 0,0 0,-1-1,1 1,0 0,0 0,-1-1,1 1,0 0,0-1,0 1,0-1,0 0,0 1,-1-1,2 0,-1 0,-1 0,0-2,0 1,0-1,1 1,-1-1,1 0,0 1,0-1,0 0,0 0,-1-2,0-10,0-1,0 1,2 0,0-2,0 9,5-758,-7 719,-3 0,-1 0,-5-11,9 51,-5-34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1:59.500"/>
    </inkml:context>
    <inkml:brush xml:id="br0">
      <inkml:brushProperty name="width" value="0.2" units="cm"/>
      <inkml:brushProperty name="height" value="0.4" units="cm"/>
      <inkml:brushProperty name="color" value="#FFFC00"/>
      <inkml:brushProperty name="tip" value="rectangle"/>
      <inkml:brushProperty name="rasterOp" value="maskPen"/>
      <inkml:brushProperty name="ignorePressure" value="1"/>
    </inkml:brush>
  </inkml:definitions>
  <inkml:trace contextRef="#ctx0" brushRef="#br0">181 1,'-6'1,"0"0,0 1,0-1,0 1,0 1,0-1,0 1,0 0,1 0,0 1,0-1,0 1,0 1,0-1,1 1,-1-1,1 1,1 0,-1 1,1-1,-2 4,-4 7,0 0,0 1,2 0,0 1,2-1,-5 19,6-13,0 0,2 1,0 0,2-1,0 1,2 0,1-1,0 1,2-1,6 18,-8-32,1 1,0 0,0-1,1 1,0-1,1-1,0 1,0-1,1 0,0 0,0-1,1 0,0 0,0-1,1 0,0 0,0-1,0 0,0-1,1 0,0 0,0-1,0 0,0-1,3 0,7 1,-1 0,1-2,0-1,0 0,0-1,0-1,-1-1,1-1,-1-1,8-3,-19 5,0 0,0 0,0-1,-1 0,0-1,0 0,0 0,0 0,-1-1,0 0,0 0,-1-1,0 0,0 1,0-2,-1 1,0 0,0-1,-1 0,0 0,0 0,-1 0,0-1,-1 1,1-3,2-20,-2 0,-1 0,-1 0,-1 0,-2 0,-1 0,-4-8,7 34,-1 0,1 0,-1 0,-1 0,1 0,-1 0,0 0,0 1,0 0,0-1,-1 1,0 0,0 1,0-1,0 1,-1 0,1 0,-1 0,0 0,0 1,0 0,0 0,-8-2,1 1,-1 1,1 0,-1 0,1 2,-1-1,0 2,0-1,-1 2,4 0,0 0,1 0,0 1,-1 0,1 1,0-1,0 2,-2 1,-4 2,15-8,-1 0,1 0,0 1,0-1,-1 0,1 0,0 0,-1 0,1 0,0 0,0 0,-1 0,1 0,0 0,-1 0,1 0,0 0,-1 0,1 0,0 0,-1 0,1 0,0 0,0-1,-1 1,1 0,0 0,0 0,-1 0,1-1,0 1,0 0,-1 0,1 0,0-1,0 1,0 0,0-1,-1 1,1 0,0 0,0-1,0 1,0 0,0-1,0 1,0 0,0-1,0 1,0 0,0 0,0-1,0 1,0 0,0-1,0 1,2-24,-1 19,0-5,0-1,0 0,-2 0,0-10,-5-7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3:38.561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622 2852,'1'-9,"-1"0,0 0,-1 0,0 0,-1 0,0 0,0 0,0 1,-2-1,1 1,-1 0,0 0,0 0,-1 0,0 1,-1-1,1 1,-6-4,-55-59,3-4,3-2,-38-65,70 101,-2 1,-17-16,17 20,1 0,-20-34,41 55,0 0,1 0,1-1,0 0,1 0,1-1,0 1,1-1,0 0,1-3,-1-22,1-1,2 1,2-1,1 1,2 0,3 0,0 1,3 0,12-30,0 18,1 2,3 0,1 2,3 1,2 1,2 2,2 1,1 3,3 0,34-24,136-112,41-32,-133 126,3 5,3 6,3 5,3 5,54-12,-108 47,1 4,0 4,2 3,0 3,0 4,1 3,28 4,61 1,-45-3,1 6,120 19,-179-7,0 2,-2 3,0 4,-2 2,11 8,-9-3,-1 4,-2 1,5 8,-40-25,-1 1,-1 2,-1 0,0 2,-2 0,-1 2,17 26,-20-20,-2 0,-1 1,-2 0,-1 1,-1 1,-2 0,-2 0,-1 1,-1 9,3 76,-5-1,-5 15,0-27,2-102,0 108,-5 0,-5-1,-12 48,-4-34,-6 37,-46 136,61-249,-3-1,-1 0,-3-1,-1-2,-3 0,-2-2,-27 32,-11 3,-193 225,164-201,-90 73,30-55,65-49,-4-3,-90 48,143-92,-10 12,2 2,2 2,1 2,-9 15,-76 68,66-67,-47 56,83-78,3 1,-16 29,12-19,-25 29,-8 4,-47 81,83-116,3 1,2 1,2 1,-8 28,23-52,1 0,1 0,1 1,1 0,1 5,5 137,0-71,-1-72,0 0,2 0,0-1,2 0,1 0,1 0,1-1,1 0,1 0,1-1,2-1,0 0,11 12,62 91,6-5,5-4,105 96,-125-137,-49-45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3:39.621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</inkml:traceFormat>
        <inkml:channelProperties>
          <inkml:channelProperty channel="X" name="resolution" value="1000" units="1/cm"/>
          <inkml:channelProperty channel="Y" name="resolution" value="1000" units="1/cm"/>
        </inkml:channelProperties>
      </inkml:inkSource>
      <inkml:timestamp xml:id="ts0" timeString="2020-06-02T13:33:42.321"/>
    </inkml:context>
    <inkml:brush xml:id="br0">
      <inkml:brushProperty name="width" value="0.3" units="cm"/>
      <inkml:brushProperty name="height" value="0.6" units="cm"/>
      <inkml:brushProperty name="color" value="#0069AF"/>
      <inkml:brushProperty name="tip" value="rectangle"/>
      <inkml:brushProperty name="rasterOp" value="maskPen"/>
      <inkml:brushProperty name="ignorePressure" value="1"/>
    </inkml:brush>
  </inkml:definitions>
  <inkml:trace contextRef="#ctx0" brushRef="#br0">96 2636,'0'-16,"2"-15,-2 0,-2 0,0 0,-2 0,-2 1,-1-1,-8-23,1 11,2 1,1-2,3 1,2-1,-1-38,3-64,8-18,0 9,-3 77,4-1,11-50,-8 83,3-1,1 1,3 1,1 0,3 1,12-18,2 2,2 1,22-23,132-161,-127 165,-18 23,2 2,2 1,3 3,44-33,-70 64,0 1,1 1,1 1,1 1,-1 2,2 0,0 2,0 2,1 0,0 2,0 1,7 1,171-4,87 12,-58 1,-204-5,-1 2,1 1,0 1,-1 2,6 3,-18-3,0 0,-1 2,0 0,-1 2,0 0,0 1,-1 0,11 11,11 9,-1 3,-2 1,-1 1,-2 2,3 7,50 82,-6 4,-5 3,34 92,-91-180,-1 0,-3 2,-1-1,-3 2,-2-1,-2 2,-2-1,-2 0,-3 18,0 1,-2 98,-8 20,4-128,-2-1,-2-1,-3 0,-3-1,-4 7,-19 37,-4-2,-7 4,22-49,-3-2,-1-1,-3-2,-20 20,-199 200,207-221,-2-3,-2-1,-13 4,-170 104,168-105,3 3,2 2,2 4,2 1,-3 10,33-39,0-1,-2-1,-17 9,24-17,0 0,1 1,1 1,1 0,1 2,0 1,-6 10,-11 26,3 1,2 2,2 1,-11 41,26-64,5-17,1 1,1 0,1 1,1-1,-2 20,6 0,1 1,2-1,3 1,1-1,1 0,3 0,7 17,8 16,4 0,3-1,22 34,-31-71,2-1,1-2,1 0,18 15,26 33,-4-6,3-2,18 11,-40-41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Cabeçalho 1">
            <a:extLst>
              <a:ext uri="{FF2B5EF4-FFF2-40B4-BE49-F238E27FC236}">
                <a16:creationId xmlns:a16="http://schemas.microsoft.com/office/drawing/2014/main" id="{8C0089BD-D527-45C1-AD54-C78616ACC22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F3700972-9B89-43E8-9C79-931F285F5D66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B81B71-C0F3-4A23-B532-F4FE6685E013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4" name="Marcador de Posição da Imagem do Diapositivo 3">
            <a:extLst>
              <a:ext uri="{FF2B5EF4-FFF2-40B4-BE49-F238E27FC236}">
                <a16:creationId xmlns:a16="http://schemas.microsoft.com/office/drawing/2014/main" id="{4C89DD17-86FC-4F9A-90B0-05C3A3D202C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PT"/>
          </a:p>
        </p:txBody>
      </p:sp>
      <p:sp>
        <p:nvSpPr>
          <p:cNvPr id="5" name="Marcador de Posição de Notas 4">
            <a:extLst>
              <a:ext uri="{FF2B5EF4-FFF2-40B4-BE49-F238E27FC236}">
                <a16:creationId xmlns:a16="http://schemas.microsoft.com/office/drawing/2014/main" id="{52F75984-1D3B-4EB6-8C38-D853CF628F1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D19DFF4-3174-4E8F-8ED2-0FF6CF319042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58C8EE04-C6CD-4A12-8F9E-0E1D041651F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7DDFB68-5DFD-49B3-9904-D3CD2D58A8CC}" type="slidenum">
              <a:rPr lang="pt-PT" smtClean="0"/>
              <a:t>‹nº›</a:t>
            </a:fld>
            <a:endParaRPr lang="pt-P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7DDFB68-5DFD-49B3-9904-D3CD2D58A8CC}" type="slidenum">
              <a:rPr lang="pt-PT" smtClean="0"/>
              <a:t>1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73011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  <a:p>
            <a:r>
              <a:rPr lang="pt-PT" dirty="0"/>
              <a:t>Antes durante e após …</a:t>
            </a:r>
          </a:p>
          <a:p>
            <a:r>
              <a:rPr lang="pt-PT" dirty="0"/>
              <a:t>Pergunto por vezes </a:t>
            </a:r>
          </a:p>
          <a:p>
            <a:r>
              <a:rPr lang="pt-PT" dirty="0"/>
              <a:t>Se consideramos habitualmente a SM como algo adquirido e quando alguma </a:t>
            </a:r>
            <a:r>
              <a:rPr lang="pt-PT" dirty="0" err="1"/>
              <a:t>cois</a:t>
            </a:r>
            <a:r>
              <a:rPr lang="pt-PT" dirty="0"/>
              <a:t> acontece então </a:t>
            </a:r>
            <a:r>
              <a:rPr lang="pt-PT" dirty="0" err="1"/>
              <a:t>começamo</a:t>
            </a:r>
            <a:r>
              <a:rPr lang="pt-PT" dirty="0"/>
              <a:t> a dar-lhe mais importância. </a:t>
            </a:r>
          </a:p>
          <a:p>
            <a:r>
              <a:rPr lang="pt-PT" dirty="0"/>
              <a:t>Se damos importância </a:t>
            </a:r>
          </a:p>
          <a:p>
            <a:endParaRPr lang="pt-PT" dirty="0"/>
          </a:p>
          <a:p>
            <a:r>
              <a:rPr lang="pt-PT" dirty="0"/>
              <a:t>Porque</a:t>
            </a:r>
          </a:p>
          <a:p>
            <a:r>
              <a:rPr lang="pt-PT" dirty="0" err="1"/>
              <a:t>Emque</a:t>
            </a:r>
            <a:r>
              <a:rPr lang="pt-PT" dirty="0"/>
              <a:t> </a:t>
            </a:r>
            <a:r>
              <a:rPr lang="pt-PT" dirty="0" err="1"/>
              <a:t>áraes</a:t>
            </a:r>
            <a:r>
              <a:rPr lang="pt-PT" dirty="0"/>
              <a:t> </a:t>
            </a:r>
            <a:r>
              <a:rPr lang="pt-PT" dirty="0" err="1"/>
              <a:t>actua</a:t>
            </a:r>
            <a:r>
              <a:rPr lang="pt-PT" dirty="0"/>
              <a:t>? </a:t>
            </a:r>
          </a:p>
          <a:p>
            <a:r>
              <a:rPr lang="pt-PT" dirty="0"/>
              <a:t>O </a:t>
            </a:r>
            <a:r>
              <a:rPr lang="pt-PT" dirty="0" err="1"/>
              <a:t>qiue</a:t>
            </a:r>
            <a:r>
              <a:rPr lang="pt-PT" dirty="0"/>
              <a:t> nos permite ou em que nos limita </a:t>
            </a:r>
          </a:p>
          <a:p>
            <a:endParaRPr lang="pt-PT" dirty="0"/>
          </a:p>
          <a:p>
            <a:r>
              <a:rPr lang="pt-PT" dirty="0"/>
              <a:t>Teórico discursivamente  é fundamental , temo a noção de que abrange diferentes dimensões da nossa vida mas  na pratica quando tudo está bem é invisível , quando algo não está bem poemos dizer metaforicamente que começa por ser uma pequena sombra que vai </a:t>
            </a:r>
            <a:r>
              <a:rPr lang="pt-PT" dirty="0" err="1"/>
              <a:t>progressivanete</a:t>
            </a:r>
            <a:r>
              <a:rPr lang="pt-PT" dirty="0"/>
              <a:t> </a:t>
            </a:r>
            <a:r>
              <a:rPr lang="pt-PT" dirty="0" err="1"/>
              <a:t>tornano</a:t>
            </a:r>
            <a:r>
              <a:rPr lang="pt-PT" dirty="0"/>
              <a:t> menos brilhantes as experiencias do dia </a:t>
            </a:r>
            <a:r>
              <a:rPr lang="pt-PT" dirty="0" err="1"/>
              <a:t>dia</a:t>
            </a:r>
            <a:r>
              <a:rPr lang="pt-PT" dirty="0"/>
              <a:t> </a:t>
            </a:r>
            <a:r>
              <a:rPr lang="pt-PT" dirty="0" err="1"/>
              <a:t>dia</a:t>
            </a:r>
            <a:r>
              <a:rPr lang="pt-PT" dirty="0"/>
              <a:t> , mais penosas, mais difíceis de desenvolver e  que  pode  transformar se  em incapacidade.. . </a:t>
            </a:r>
          </a:p>
          <a:p>
            <a:endParaRPr lang="pt-PT" dirty="0"/>
          </a:p>
          <a:p>
            <a:r>
              <a:rPr lang="pt-PT" dirty="0"/>
              <a:t>Bem </a:t>
            </a:r>
            <a:r>
              <a:rPr lang="pt-PT" dirty="0" err="1"/>
              <a:t>adquirio</a:t>
            </a:r>
            <a:r>
              <a:rPr lang="pt-PT" dirty="0"/>
              <a:t> ou algo que precisamos manter trabalhar desenvolver ???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0D1FF-DFA0-4A60-A5ED-0A2AC8137CD1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794102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Notas 1">
            <a:extLst>
              <a:ext uri="{FF2B5EF4-FFF2-40B4-BE49-F238E27FC236}">
                <a16:creationId xmlns:a16="http://schemas.microsoft.com/office/drawing/2014/main" id="{974D49C8-C5CC-4696-81AC-70D5429154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8528947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Notas 1">
            <a:extLst>
              <a:ext uri="{FF2B5EF4-FFF2-40B4-BE49-F238E27FC236}">
                <a16:creationId xmlns:a16="http://schemas.microsoft.com/office/drawing/2014/main" id="{974D49C8-C5CC-4696-81AC-70D5429154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09182140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0D1FF-DFA0-4A60-A5ED-0A2AC8137CD1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00947326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  <a:p>
            <a:r>
              <a:rPr lang="pt-PT" dirty="0"/>
              <a:t>Antes durante e após …</a:t>
            </a:r>
          </a:p>
          <a:p>
            <a:r>
              <a:rPr lang="pt-PT" dirty="0"/>
              <a:t>Pergunto por vezes </a:t>
            </a:r>
          </a:p>
          <a:p>
            <a:r>
              <a:rPr lang="pt-PT" dirty="0"/>
              <a:t>Se consideramos habitualmente a SM como algo adquirido e quando alguma coisa acontece então começamos a dar-lhe mais importância. </a:t>
            </a:r>
          </a:p>
          <a:p>
            <a:r>
              <a:rPr lang="pt-PT" dirty="0"/>
              <a:t>Se damos importância </a:t>
            </a:r>
          </a:p>
          <a:p>
            <a:endParaRPr lang="pt-PT" dirty="0"/>
          </a:p>
          <a:p>
            <a:r>
              <a:rPr lang="pt-PT" dirty="0"/>
              <a:t>Porque</a:t>
            </a:r>
          </a:p>
          <a:p>
            <a:r>
              <a:rPr lang="pt-PT" dirty="0"/>
              <a:t>Em que áreas atua? </a:t>
            </a:r>
          </a:p>
          <a:p>
            <a:r>
              <a:rPr lang="pt-PT" dirty="0"/>
              <a:t>O que nos permite ou em que nos limita </a:t>
            </a:r>
          </a:p>
          <a:p>
            <a:endParaRPr lang="pt-PT" dirty="0"/>
          </a:p>
          <a:p>
            <a:r>
              <a:rPr lang="pt-PT" dirty="0"/>
              <a:t>Teórico discursivamente  é fundamental , temo a noção de que abrange diferentes dimensões da nossa vida mas  na pratica quando tudo está bem é invisível , quando algo não está bem poemos dizer metaforicamente que começa por ser uma pequena sombra que vai progressivamente  tornando menos brilhantes as experiencias do dia </a:t>
            </a:r>
            <a:r>
              <a:rPr lang="pt-PT" dirty="0" err="1"/>
              <a:t>dia</a:t>
            </a:r>
            <a:r>
              <a:rPr lang="pt-PT" dirty="0"/>
              <a:t> </a:t>
            </a:r>
            <a:r>
              <a:rPr lang="pt-PT" dirty="0" err="1"/>
              <a:t>dia</a:t>
            </a:r>
            <a:r>
              <a:rPr lang="pt-PT" dirty="0"/>
              <a:t> , mais penosas, mais difíceis de desenvolver e  que  pode  transformar se  em incapacidade.. . </a:t>
            </a:r>
          </a:p>
          <a:p>
            <a:endParaRPr lang="pt-PT" dirty="0"/>
          </a:p>
          <a:p>
            <a:r>
              <a:rPr lang="pt-PT" dirty="0"/>
              <a:t>Bem adquirido ou algo que precisamos manter trabalhar desenvolver ???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0D1FF-DFA0-4A60-A5ED-0A2AC8137CD1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80675955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Notas 1">
            <a:extLst>
              <a:ext uri="{FF2B5EF4-FFF2-40B4-BE49-F238E27FC236}">
                <a16:creationId xmlns:a16="http://schemas.microsoft.com/office/drawing/2014/main" id="{974D49C8-C5CC-4696-81AC-70D5429154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405611788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  <a:p>
            <a:r>
              <a:rPr lang="pt-PT" dirty="0"/>
              <a:t>Antes durante e após …</a:t>
            </a:r>
          </a:p>
          <a:p>
            <a:r>
              <a:rPr lang="pt-PT" dirty="0"/>
              <a:t>Pergunto por vezes </a:t>
            </a:r>
          </a:p>
          <a:p>
            <a:r>
              <a:rPr lang="pt-PT" dirty="0"/>
              <a:t>Se consideramos habitualmente a SM como algo adquirido e quando alguma </a:t>
            </a:r>
            <a:r>
              <a:rPr lang="pt-PT" dirty="0" err="1"/>
              <a:t>cois</a:t>
            </a:r>
            <a:r>
              <a:rPr lang="pt-PT" dirty="0"/>
              <a:t> acontece então </a:t>
            </a:r>
            <a:r>
              <a:rPr lang="pt-PT" dirty="0" err="1"/>
              <a:t>começamo</a:t>
            </a:r>
            <a:r>
              <a:rPr lang="pt-PT" dirty="0"/>
              <a:t> a dar-lhe mais importância. </a:t>
            </a:r>
          </a:p>
          <a:p>
            <a:r>
              <a:rPr lang="pt-PT" dirty="0"/>
              <a:t>Se damos importância </a:t>
            </a:r>
          </a:p>
          <a:p>
            <a:endParaRPr lang="pt-PT" dirty="0"/>
          </a:p>
          <a:p>
            <a:r>
              <a:rPr lang="pt-PT" dirty="0"/>
              <a:t>Porque</a:t>
            </a:r>
          </a:p>
          <a:p>
            <a:r>
              <a:rPr lang="pt-PT" dirty="0" err="1"/>
              <a:t>Emque</a:t>
            </a:r>
            <a:r>
              <a:rPr lang="pt-PT" dirty="0"/>
              <a:t> </a:t>
            </a:r>
            <a:r>
              <a:rPr lang="pt-PT" dirty="0" err="1"/>
              <a:t>áraes</a:t>
            </a:r>
            <a:r>
              <a:rPr lang="pt-PT" dirty="0"/>
              <a:t> </a:t>
            </a:r>
            <a:r>
              <a:rPr lang="pt-PT" dirty="0" err="1"/>
              <a:t>actua</a:t>
            </a:r>
            <a:r>
              <a:rPr lang="pt-PT" dirty="0"/>
              <a:t>? </a:t>
            </a:r>
          </a:p>
          <a:p>
            <a:r>
              <a:rPr lang="pt-PT" dirty="0"/>
              <a:t>O </a:t>
            </a:r>
            <a:r>
              <a:rPr lang="pt-PT" dirty="0" err="1"/>
              <a:t>qiue</a:t>
            </a:r>
            <a:r>
              <a:rPr lang="pt-PT" dirty="0"/>
              <a:t> nos permite ou em que nos limita </a:t>
            </a:r>
          </a:p>
          <a:p>
            <a:endParaRPr lang="pt-PT" dirty="0"/>
          </a:p>
          <a:p>
            <a:r>
              <a:rPr lang="pt-PT" dirty="0"/>
              <a:t>Teórico discursivamente  é fundamental , temo a noção de que abrange diferentes dimensões da nossa vida mas  na pratica quando tudo está bem é invisível , quando algo não está bem poemos dizer metaforicamente que começa por ser uma pequena sombra que vai </a:t>
            </a:r>
            <a:r>
              <a:rPr lang="pt-PT" dirty="0" err="1"/>
              <a:t>progressivanete</a:t>
            </a:r>
            <a:r>
              <a:rPr lang="pt-PT" dirty="0"/>
              <a:t> </a:t>
            </a:r>
            <a:r>
              <a:rPr lang="pt-PT" dirty="0" err="1"/>
              <a:t>tornano</a:t>
            </a:r>
            <a:r>
              <a:rPr lang="pt-PT" dirty="0"/>
              <a:t> menos brilhantes as experiencias do dia </a:t>
            </a:r>
            <a:r>
              <a:rPr lang="pt-PT" dirty="0" err="1"/>
              <a:t>dia</a:t>
            </a:r>
            <a:r>
              <a:rPr lang="pt-PT" dirty="0"/>
              <a:t> </a:t>
            </a:r>
            <a:r>
              <a:rPr lang="pt-PT" dirty="0" err="1"/>
              <a:t>dia</a:t>
            </a:r>
            <a:r>
              <a:rPr lang="pt-PT" dirty="0"/>
              <a:t> , mais penosas, mais difíceis de desenvolver e  que  pode  transformar se  em incapacidade.. . </a:t>
            </a:r>
          </a:p>
          <a:p>
            <a:endParaRPr lang="pt-PT" dirty="0"/>
          </a:p>
          <a:p>
            <a:r>
              <a:rPr lang="pt-PT" dirty="0"/>
              <a:t>Bem </a:t>
            </a:r>
            <a:r>
              <a:rPr lang="pt-PT" dirty="0" err="1"/>
              <a:t>adquirio</a:t>
            </a:r>
            <a:r>
              <a:rPr lang="pt-PT" dirty="0"/>
              <a:t> ou algo que precisamos manter trabalhar desenvolver ???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0D1FF-DFA0-4A60-A5ED-0A2AC8137CD1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9433023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Notas 1">
            <a:extLst>
              <a:ext uri="{FF2B5EF4-FFF2-40B4-BE49-F238E27FC236}">
                <a16:creationId xmlns:a16="http://schemas.microsoft.com/office/drawing/2014/main" id="{3EE1A6CB-68FE-452C-BDD5-61BA7B93D7B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PT" dirty="0"/>
              <a:t>O </a:t>
            </a:r>
            <a:r>
              <a:rPr lang="pt-PT" b="1" dirty="0"/>
              <a:t>depois d</a:t>
            </a:r>
            <a:r>
              <a:rPr lang="pt-PT" dirty="0"/>
              <a:t>a pandemia vai  muito além do tempo de confinamento </a:t>
            </a: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  <a:p>
            <a:r>
              <a:rPr lang="pt-PT" dirty="0"/>
              <a:t>Antes durante e após …</a:t>
            </a:r>
          </a:p>
          <a:p>
            <a:r>
              <a:rPr lang="pt-PT" dirty="0"/>
              <a:t>Pergunto por vezes </a:t>
            </a:r>
          </a:p>
          <a:p>
            <a:r>
              <a:rPr lang="pt-PT" dirty="0"/>
              <a:t>Se consideramos habitualmente a SM como algo adquirido e quando alguma </a:t>
            </a:r>
            <a:r>
              <a:rPr lang="pt-PT" dirty="0" err="1"/>
              <a:t>cois</a:t>
            </a:r>
            <a:r>
              <a:rPr lang="pt-PT" dirty="0"/>
              <a:t> acontece então </a:t>
            </a:r>
            <a:r>
              <a:rPr lang="pt-PT" dirty="0" err="1"/>
              <a:t>começamo</a:t>
            </a:r>
            <a:r>
              <a:rPr lang="pt-PT" dirty="0"/>
              <a:t> a dar-lhe mais importância. </a:t>
            </a:r>
          </a:p>
          <a:p>
            <a:r>
              <a:rPr lang="pt-PT" dirty="0"/>
              <a:t>Se damos importância </a:t>
            </a:r>
          </a:p>
          <a:p>
            <a:endParaRPr lang="pt-PT" dirty="0"/>
          </a:p>
          <a:p>
            <a:r>
              <a:rPr lang="pt-PT" dirty="0"/>
              <a:t>Porque</a:t>
            </a:r>
          </a:p>
          <a:p>
            <a:r>
              <a:rPr lang="pt-PT" dirty="0" err="1"/>
              <a:t>Emque</a:t>
            </a:r>
            <a:r>
              <a:rPr lang="pt-PT" dirty="0"/>
              <a:t> </a:t>
            </a:r>
            <a:r>
              <a:rPr lang="pt-PT" dirty="0" err="1"/>
              <a:t>áraes</a:t>
            </a:r>
            <a:r>
              <a:rPr lang="pt-PT" dirty="0"/>
              <a:t> </a:t>
            </a:r>
            <a:r>
              <a:rPr lang="pt-PT" dirty="0" err="1"/>
              <a:t>actua</a:t>
            </a:r>
            <a:r>
              <a:rPr lang="pt-PT" dirty="0"/>
              <a:t>? </a:t>
            </a:r>
          </a:p>
          <a:p>
            <a:r>
              <a:rPr lang="pt-PT" dirty="0"/>
              <a:t>O </a:t>
            </a:r>
            <a:r>
              <a:rPr lang="pt-PT" dirty="0" err="1"/>
              <a:t>qiue</a:t>
            </a:r>
            <a:r>
              <a:rPr lang="pt-PT" dirty="0"/>
              <a:t> nos permite ou em que nos limita </a:t>
            </a:r>
          </a:p>
          <a:p>
            <a:endParaRPr lang="pt-PT" dirty="0"/>
          </a:p>
          <a:p>
            <a:r>
              <a:rPr lang="pt-PT" dirty="0"/>
              <a:t>Teórico discursivamente  é fundamental , temo a noção de que abrange diferentes dimensões da nossa vida mas  na pratica quando tudo está bem é invisível , quando algo não está bem poemos dizer metaforicamente que começa por ser uma pequena sombra que vai </a:t>
            </a:r>
            <a:r>
              <a:rPr lang="pt-PT" dirty="0" err="1"/>
              <a:t>progressivanete</a:t>
            </a:r>
            <a:r>
              <a:rPr lang="pt-PT" dirty="0"/>
              <a:t> </a:t>
            </a:r>
            <a:r>
              <a:rPr lang="pt-PT" dirty="0" err="1"/>
              <a:t>tornano</a:t>
            </a:r>
            <a:r>
              <a:rPr lang="pt-PT" dirty="0"/>
              <a:t> menos brilhantes as experiencias do dia </a:t>
            </a:r>
            <a:r>
              <a:rPr lang="pt-PT" dirty="0" err="1"/>
              <a:t>dia</a:t>
            </a:r>
            <a:r>
              <a:rPr lang="pt-PT" dirty="0"/>
              <a:t> </a:t>
            </a:r>
            <a:r>
              <a:rPr lang="pt-PT" dirty="0" err="1"/>
              <a:t>dia</a:t>
            </a:r>
            <a:r>
              <a:rPr lang="pt-PT" dirty="0"/>
              <a:t> , mais penosas, mais difíceis de desenvolver e  que  pode  transformar se  em incapacidade.. . </a:t>
            </a:r>
          </a:p>
          <a:p>
            <a:endParaRPr lang="pt-PT" dirty="0"/>
          </a:p>
          <a:p>
            <a:r>
              <a:rPr lang="pt-PT" dirty="0"/>
              <a:t>Bem </a:t>
            </a:r>
            <a:r>
              <a:rPr lang="pt-PT" dirty="0" err="1"/>
              <a:t>adquirio</a:t>
            </a:r>
            <a:r>
              <a:rPr lang="pt-PT" dirty="0"/>
              <a:t> ou algo que precisamos manter trabalhar desenvolver ???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0D1FF-DFA0-4A60-A5ED-0A2AC8137CD1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5344245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e Notas 1">
            <a:extLst>
              <a:ext uri="{FF2B5EF4-FFF2-40B4-BE49-F238E27FC236}">
                <a16:creationId xmlns:a16="http://schemas.microsoft.com/office/drawing/2014/main" id="{974D49C8-C5CC-4696-81AC-70D5429154E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Imagem do Diapositivo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Posição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PT" dirty="0"/>
          </a:p>
          <a:p>
            <a:r>
              <a:rPr lang="pt-PT" dirty="0"/>
              <a:t>Antes durante e após …</a:t>
            </a:r>
          </a:p>
          <a:p>
            <a:r>
              <a:rPr lang="pt-PT" dirty="0"/>
              <a:t>Pergunto por vezes </a:t>
            </a:r>
          </a:p>
          <a:p>
            <a:r>
              <a:rPr lang="pt-PT" dirty="0"/>
              <a:t>Se consideramos habitualmente a SM como algo adquirido e quando alguma </a:t>
            </a:r>
            <a:r>
              <a:rPr lang="pt-PT" dirty="0" err="1"/>
              <a:t>cois</a:t>
            </a:r>
            <a:r>
              <a:rPr lang="pt-PT" dirty="0"/>
              <a:t> acontece então </a:t>
            </a:r>
            <a:r>
              <a:rPr lang="pt-PT" dirty="0" err="1"/>
              <a:t>começamo</a:t>
            </a:r>
            <a:r>
              <a:rPr lang="pt-PT" dirty="0"/>
              <a:t> a dar-lhe mais importância. </a:t>
            </a:r>
          </a:p>
          <a:p>
            <a:r>
              <a:rPr lang="pt-PT" dirty="0"/>
              <a:t>Se damos importância </a:t>
            </a:r>
          </a:p>
          <a:p>
            <a:endParaRPr lang="pt-PT" dirty="0"/>
          </a:p>
          <a:p>
            <a:r>
              <a:rPr lang="pt-PT" dirty="0"/>
              <a:t>Porque</a:t>
            </a:r>
          </a:p>
          <a:p>
            <a:r>
              <a:rPr lang="pt-PT" dirty="0" err="1"/>
              <a:t>Emque</a:t>
            </a:r>
            <a:r>
              <a:rPr lang="pt-PT" dirty="0"/>
              <a:t> </a:t>
            </a:r>
            <a:r>
              <a:rPr lang="pt-PT" dirty="0" err="1"/>
              <a:t>áraes</a:t>
            </a:r>
            <a:r>
              <a:rPr lang="pt-PT" dirty="0"/>
              <a:t> </a:t>
            </a:r>
            <a:r>
              <a:rPr lang="pt-PT" dirty="0" err="1"/>
              <a:t>actua</a:t>
            </a:r>
            <a:r>
              <a:rPr lang="pt-PT" dirty="0"/>
              <a:t>? </a:t>
            </a:r>
          </a:p>
          <a:p>
            <a:r>
              <a:rPr lang="pt-PT" dirty="0"/>
              <a:t>O </a:t>
            </a:r>
            <a:r>
              <a:rPr lang="pt-PT" dirty="0" err="1"/>
              <a:t>qiue</a:t>
            </a:r>
            <a:r>
              <a:rPr lang="pt-PT" dirty="0"/>
              <a:t> nos permite ou em que nos limita </a:t>
            </a:r>
          </a:p>
          <a:p>
            <a:endParaRPr lang="pt-PT" dirty="0"/>
          </a:p>
          <a:p>
            <a:r>
              <a:rPr lang="pt-PT" dirty="0"/>
              <a:t>Teórico discursivamente  é fundamental , temo a noção de que abrange diferentes dimensões da nossa vida mas  na pratica quando tudo está bem é invisível , quando algo não está bem poemos dizer metaforicamente que começa por ser uma pequena sombra que vai </a:t>
            </a:r>
            <a:r>
              <a:rPr lang="pt-PT" dirty="0" err="1"/>
              <a:t>progressivanete</a:t>
            </a:r>
            <a:r>
              <a:rPr lang="pt-PT" dirty="0"/>
              <a:t> </a:t>
            </a:r>
            <a:r>
              <a:rPr lang="pt-PT" dirty="0" err="1"/>
              <a:t>tornano</a:t>
            </a:r>
            <a:r>
              <a:rPr lang="pt-PT" dirty="0"/>
              <a:t> menos brilhantes as experiencias do dia </a:t>
            </a:r>
            <a:r>
              <a:rPr lang="pt-PT" dirty="0" err="1"/>
              <a:t>dia</a:t>
            </a:r>
            <a:r>
              <a:rPr lang="pt-PT" dirty="0"/>
              <a:t> </a:t>
            </a:r>
            <a:r>
              <a:rPr lang="pt-PT" dirty="0" err="1"/>
              <a:t>dia</a:t>
            </a:r>
            <a:r>
              <a:rPr lang="pt-PT" dirty="0"/>
              <a:t> , mais penosas, mais difíceis de desenvolver e  que  pode  transformar se  em incapacidade.. . </a:t>
            </a:r>
          </a:p>
          <a:p>
            <a:endParaRPr lang="pt-PT" dirty="0"/>
          </a:p>
          <a:p>
            <a:r>
              <a:rPr lang="pt-PT" dirty="0"/>
              <a:t>Bem </a:t>
            </a:r>
            <a:r>
              <a:rPr lang="pt-PT" dirty="0" err="1"/>
              <a:t>adquirio</a:t>
            </a:r>
            <a:r>
              <a:rPr lang="pt-PT" dirty="0"/>
              <a:t> ou algo que precisamos manter trabalhar desenvolver ???</a:t>
            </a:r>
          </a:p>
        </p:txBody>
      </p:sp>
      <p:sp>
        <p:nvSpPr>
          <p:cNvPr id="4" name="Marcador de Posição do Número do Diapositivo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84B0D1FF-DFA0-4A60-A5ED-0A2AC8137CD1}" type="slidenum">
              <a:rPr kumimoji="0" lang="pt-PT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pt-PT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3350983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o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3AAB1CD-8A4D-F944-B722-8968FA09F27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3564C39F-5362-CA43-9D7C-F75AC5CA67A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PT"/>
              <a:t>Clique para editar o estilo de subtítulo do Modelo Global</a:t>
            </a:r>
            <a:endParaRPr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82A0000A-86CD-FB49-970B-5B6D1A6305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478BCED2-0751-664F-A570-58213684D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6FFFC1F6-B190-7A4A-A3D5-291CF63809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78266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AD36858-8002-B045-BDD2-0530498DB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90434772-9C22-4844-BA2B-08CCB17F78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954AFBA-CE14-614F-A412-D2E479F233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04CE7EB8-E7EA-7341-A45C-6702F6E096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9E4E8A75-7C76-A34A-A631-67D480E35F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4517089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e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7A8BC25B-F69B-004A-958F-3EFD44A9401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e Texto Vertical 2">
            <a:extLst>
              <a:ext uri="{FF2B5EF4-FFF2-40B4-BE49-F238E27FC236}">
                <a16:creationId xmlns:a16="http://schemas.microsoft.com/office/drawing/2014/main" id="{097C0D14-70A4-0A40-804E-7A2BE98A83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013EB14F-032F-6049-8288-7CE3345911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3DE9CA1-BF11-4744-8C26-65E8653B29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D18E653A-D4F8-094E-AC7F-8D1CEB2628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4152287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Obje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090C065-68F5-A74D-9277-B504E8CB78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0ED76CE2-5927-1249-BE9C-5800B29753D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6AF97A98-463F-FE41-BF81-41EC52BDE9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76AF3EDC-0D8E-784C-BA6C-B418B2559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3EA682AA-EFA6-B448-A484-CAE6FD521F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35709352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c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115DB9BA-1449-DC47-B4A6-96B3ACBEA9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4F713807-D13B-BB43-B888-4797BD8484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5D9A2BD1-598F-AC46-94B6-DEBE9508A2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710DE9C-68B3-FE4A-B645-C8A092CA9B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87E83AA-1FAA-DD4D-92DF-80581D1F7B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3230776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údo Dup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B69A3B7-D2D6-394B-BA5C-52A3E857DE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147DD8A4-1072-4140-9613-F8B10D6D4FF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3126DEF0-54B9-DE42-AD09-56D26211F70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9DA7AE64-76D0-DB4D-9BE8-09232F07F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00F17D0A-79B0-8442-BCCD-BB017215D0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73809D8E-F82D-6C42-8D0F-1D306F5A53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126281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B1213633-0EA7-2A4F-B856-47C23B306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D5C3723F-A088-FE45-A19F-436CDE5609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345DDBDE-08D2-3143-9C34-A7F6C0D1507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5" name="Marcador de Posição do Texto 4">
            <a:extLst>
              <a:ext uri="{FF2B5EF4-FFF2-40B4-BE49-F238E27FC236}">
                <a16:creationId xmlns:a16="http://schemas.microsoft.com/office/drawing/2014/main" id="{25AFFE97-8E3F-1941-BB42-9A3F61DDB4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6" name="Marcador de Posição de Conteúdo 5">
            <a:extLst>
              <a:ext uri="{FF2B5EF4-FFF2-40B4-BE49-F238E27FC236}">
                <a16:creationId xmlns:a16="http://schemas.microsoft.com/office/drawing/2014/main" id="{3E911A62-031E-D440-B644-2EBD69BEADD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7" name="Marcador de Posição da Data 6">
            <a:extLst>
              <a:ext uri="{FF2B5EF4-FFF2-40B4-BE49-F238E27FC236}">
                <a16:creationId xmlns:a16="http://schemas.microsoft.com/office/drawing/2014/main" id="{76AEFF9F-E31B-B241-8762-C7D56D7B93B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8" name="Marcador de Posição do Rodapé 7">
            <a:extLst>
              <a:ext uri="{FF2B5EF4-FFF2-40B4-BE49-F238E27FC236}">
                <a16:creationId xmlns:a16="http://schemas.microsoft.com/office/drawing/2014/main" id="{9093189D-356D-9941-9E61-7F5E341316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9" name="Marcador de Posição do Número do Diapositivo 8">
            <a:extLst>
              <a:ext uri="{FF2B5EF4-FFF2-40B4-BE49-F238E27FC236}">
                <a16:creationId xmlns:a16="http://schemas.microsoft.com/office/drawing/2014/main" id="{662B5145-FB90-0241-8AC6-03150458C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6667685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340C0C73-09F3-C04C-867B-5A8EF03623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a Data 2">
            <a:extLst>
              <a:ext uri="{FF2B5EF4-FFF2-40B4-BE49-F238E27FC236}">
                <a16:creationId xmlns:a16="http://schemas.microsoft.com/office/drawing/2014/main" id="{B5AD1E08-2C34-0246-B624-73E68A1B4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4" name="Marcador de Posição do Rodapé 3">
            <a:extLst>
              <a:ext uri="{FF2B5EF4-FFF2-40B4-BE49-F238E27FC236}">
                <a16:creationId xmlns:a16="http://schemas.microsoft.com/office/drawing/2014/main" id="{8BC008ED-0E57-0743-8746-A86A40139F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5" name="Marcador de Posição do Número do Diapositivo 4">
            <a:extLst>
              <a:ext uri="{FF2B5EF4-FFF2-40B4-BE49-F238E27FC236}">
                <a16:creationId xmlns:a16="http://schemas.microsoft.com/office/drawing/2014/main" id="{0F8AE5BB-EF6B-C748-9D10-F161E141A8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19090785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a Data 1">
            <a:extLst>
              <a:ext uri="{FF2B5EF4-FFF2-40B4-BE49-F238E27FC236}">
                <a16:creationId xmlns:a16="http://schemas.microsoft.com/office/drawing/2014/main" id="{C37AA0F5-3EEE-3C44-BE00-A8E02C48F2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3" name="Marcador de Posição do Rodapé 2">
            <a:extLst>
              <a:ext uri="{FF2B5EF4-FFF2-40B4-BE49-F238E27FC236}">
                <a16:creationId xmlns:a16="http://schemas.microsoft.com/office/drawing/2014/main" id="{FBB292B8-2D75-FB46-8ABE-D616E0BC9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4" name="Marcador de Posição do Número do Diapositivo 3">
            <a:extLst>
              <a:ext uri="{FF2B5EF4-FFF2-40B4-BE49-F238E27FC236}">
                <a16:creationId xmlns:a16="http://schemas.microsoft.com/office/drawing/2014/main" id="{52D2B410-D16C-5D41-996E-7880CF040B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28902189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AF8FE54-045A-0A40-AF38-8AFC86A2301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e Conteúdo 2">
            <a:extLst>
              <a:ext uri="{FF2B5EF4-FFF2-40B4-BE49-F238E27FC236}">
                <a16:creationId xmlns:a16="http://schemas.microsoft.com/office/drawing/2014/main" id="{ECB4EEFB-4B2E-1943-8EB4-EE7E57222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BB13267C-492C-AC46-BBD7-6A480E5A0A5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2AF30EBE-E239-0249-85F0-5A8E7B6104E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145A2EC8-F112-214E-8F89-F92AA8E3D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FB14F127-A2BC-3C40-940D-6E4362FEB6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89571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290BE66-505B-2540-94AB-2041C36703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a Imagem 2">
            <a:extLst>
              <a:ext uri="{FF2B5EF4-FFF2-40B4-BE49-F238E27FC236}">
                <a16:creationId xmlns:a16="http://schemas.microsoft.com/office/drawing/2014/main" id="{5F70FFE1-4ADE-B149-AD99-7757896859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/>
          </a:p>
        </p:txBody>
      </p:sp>
      <p:sp>
        <p:nvSpPr>
          <p:cNvPr id="4" name="Marcador de Posição do Texto 3">
            <a:extLst>
              <a:ext uri="{FF2B5EF4-FFF2-40B4-BE49-F238E27FC236}">
                <a16:creationId xmlns:a16="http://schemas.microsoft.com/office/drawing/2014/main" id="{411315FF-4321-6143-AECE-3A9AE37D9F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PT"/>
              <a:t>Clique para editar os estilos do texto de Modelo Global</a:t>
            </a:r>
          </a:p>
        </p:txBody>
      </p:sp>
      <p:sp>
        <p:nvSpPr>
          <p:cNvPr id="5" name="Marcador de Posição da Data 4">
            <a:extLst>
              <a:ext uri="{FF2B5EF4-FFF2-40B4-BE49-F238E27FC236}">
                <a16:creationId xmlns:a16="http://schemas.microsoft.com/office/drawing/2014/main" id="{F46FD967-CC93-B641-AD07-CFBCAD9DC1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E86139-75DF-C044-853C-AD7D0BB3C0B8}" type="datetimeFigureOut">
              <a:rPr lang="pt-PT" smtClean="0"/>
              <a:t>02/06/2020</a:t>
            </a:fld>
            <a:endParaRPr lang="pt-PT"/>
          </a:p>
        </p:txBody>
      </p:sp>
      <p:sp>
        <p:nvSpPr>
          <p:cNvPr id="6" name="Marcador de Posição do Rodapé 5">
            <a:extLst>
              <a:ext uri="{FF2B5EF4-FFF2-40B4-BE49-F238E27FC236}">
                <a16:creationId xmlns:a16="http://schemas.microsoft.com/office/drawing/2014/main" id="{7CF2B3A0-ED11-AB45-978F-1B0C0C575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PT"/>
          </a:p>
        </p:txBody>
      </p:sp>
      <p:sp>
        <p:nvSpPr>
          <p:cNvPr id="7" name="Marcador de Posição do Número do Diapositivo 6">
            <a:extLst>
              <a:ext uri="{FF2B5EF4-FFF2-40B4-BE49-F238E27FC236}">
                <a16:creationId xmlns:a16="http://schemas.microsoft.com/office/drawing/2014/main" id="{EBC4FD85-86F7-9240-85BB-1E0F5AFE63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ED0697-D672-ED4D-BBF3-E23C91FEE7F5}" type="slidenum">
              <a:rPr lang="pt-PT" smtClean="0"/>
              <a:t>‹nº›</a:t>
            </a:fld>
            <a:endParaRPr lang="pt-PT"/>
          </a:p>
        </p:txBody>
      </p:sp>
    </p:spTree>
    <p:extLst>
      <p:ext uri="{BB962C8B-B14F-4D97-AF65-F5344CB8AC3E}">
        <p14:creationId xmlns:p14="http://schemas.microsoft.com/office/powerpoint/2010/main" val="5988398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Posição do Título 1">
            <a:extLst>
              <a:ext uri="{FF2B5EF4-FFF2-40B4-BE49-F238E27FC236}">
                <a16:creationId xmlns:a16="http://schemas.microsoft.com/office/drawing/2014/main" id="{2492F1BA-4397-954D-BC8D-6E9E5D2F9E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PT"/>
              <a:t>Clique para editar o estilo de título do Modelo Global</a:t>
            </a:r>
            <a:endParaRPr/>
          </a:p>
        </p:txBody>
      </p:sp>
      <p:sp>
        <p:nvSpPr>
          <p:cNvPr id="3" name="Marcador de Posição do Texto 2">
            <a:extLst>
              <a:ext uri="{FF2B5EF4-FFF2-40B4-BE49-F238E27FC236}">
                <a16:creationId xmlns:a16="http://schemas.microsoft.com/office/drawing/2014/main" id="{33648565-6E2D-C746-9C21-0A708D03508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PT"/>
              <a:t>Clique para editar os estilos do texto de Modelo Global</a:t>
            </a:r>
          </a:p>
          <a:p>
            <a:pPr lvl="1"/>
            <a:r>
              <a:rPr lang="pt-PT"/>
              <a:t>Segundo nível</a:t>
            </a:r>
          </a:p>
          <a:p>
            <a:pPr lvl="2"/>
            <a:r>
              <a:rPr lang="pt-PT"/>
              <a:t>Terceiro nível</a:t>
            </a:r>
          </a:p>
          <a:p>
            <a:pPr lvl="3"/>
            <a:r>
              <a:rPr lang="pt-PT"/>
              <a:t>Quarto nível</a:t>
            </a:r>
          </a:p>
          <a:p>
            <a:pPr lvl="4"/>
            <a:r>
              <a:rPr lang="pt-PT"/>
              <a:t>Quinto nível</a:t>
            </a:r>
            <a:endParaRPr/>
          </a:p>
        </p:txBody>
      </p:sp>
      <p:sp>
        <p:nvSpPr>
          <p:cNvPr id="4" name="Marcador de Posição da Data 3">
            <a:extLst>
              <a:ext uri="{FF2B5EF4-FFF2-40B4-BE49-F238E27FC236}">
                <a16:creationId xmlns:a16="http://schemas.microsoft.com/office/drawing/2014/main" id="{4BD40A73-B32D-3D43-8D27-4390CB7DE47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E86139-75DF-C044-853C-AD7D0BB3C0B8}" type="datetimeFigureOut">
              <a:rPr lang="pt-PT" smtClean="0"/>
              <a:t>02/06/2020</a:t>
            </a:fld>
            <a:endParaRPr/>
          </a:p>
        </p:txBody>
      </p:sp>
      <p:sp>
        <p:nvSpPr>
          <p:cNvPr id="5" name="Marcador de Posição do Rodapé 4">
            <a:extLst>
              <a:ext uri="{FF2B5EF4-FFF2-40B4-BE49-F238E27FC236}">
                <a16:creationId xmlns:a16="http://schemas.microsoft.com/office/drawing/2014/main" id="{BC176D6E-7D3B-9040-A423-50F44DE480F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Marcador de Posição do Número do Diapositivo 5">
            <a:extLst>
              <a:ext uri="{FF2B5EF4-FFF2-40B4-BE49-F238E27FC236}">
                <a16:creationId xmlns:a16="http://schemas.microsoft.com/office/drawing/2014/main" id="{A8867FF2-3AD7-A148-9101-A3149A9213C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ED0697-D672-ED4D-BBF3-E23C91FEE7F5}" type="slidenum">
              <a:rPr lang="pt-PT" smtClean="0"/>
              <a:t>‹nº›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915016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P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customXml" Target="../ink/ink6.xml"/><Relationship Id="rId18" Type="http://schemas.openxmlformats.org/officeDocument/2006/relationships/customXml" Target="../ink/ink9.xml"/><Relationship Id="rId26" Type="http://schemas.openxmlformats.org/officeDocument/2006/relationships/image" Target="../media/image14.png"/><Relationship Id="rId39" Type="http://schemas.openxmlformats.org/officeDocument/2006/relationships/customXml" Target="../ink/ink20.xml"/><Relationship Id="rId3" Type="http://schemas.openxmlformats.org/officeDocument/2006/relationships/customXml" Target="../ink/ink1.xml"/><Relationship Id="rId21" Type="http://schemas.openxmlformats.org/officeDocument/2006/relationships/image" Target="../media/image12.png"/><Relationship Id="rId34" Type="http://schemas.openxmlformats.org/officeDocument/2006/relationships/image" Target="../media/image18.png"/><Relationship Id="rId42" Type="http://schemas.openxmlformats.org/officeDocument/2006/relationships/image" Target="../media/image22.png"/><Relationship Id="rId47" Type="http://schemas.openxmlformats.org/officeDocument/2006/relationships/customXml" Target="../ink/ink24.xml"/><Relationship Id="rId50" Type="http://schemas.openxmlformats.org/officeDocument/2006/relationships/customXml" Target="../ink/ink26.xml"/><Relationship Id="rId7" Type="http://schemas.openxmlformats.org/officeDocument/2006/relationships/customXml" Target="../ink/ink3.xml"/><Relationship Id="rId12" Type="http://schemas.openxmlformats.org/officeDocument/2006/relationships/image" Target="../media/image8.png"/><Relationship Id="rId17" Type="http://schemas.openxmlformats.org/officeDocument/2006/relationships/customXml" Target="../ink/ink8.xml"/><Relationship Id="rId25" Type="http://schemas.openxmlformats.org/officeDocument/2006/relationships/customXml" Target="../ink/ink13.xml"/><Relationship Id="rId33" Type="http://schemas.openxmlformats.org/officeDocument/2006/relationships/customXml" Target="../ink/ink17.xml"/><Relationship Id="rId38" Type="http://schemas.openxmlformats.org/officeDocument/2006/relationships/image" Target="../media/image20.png"/><Relationship Id="rId46" Type="http://schemas.openxmlformats.org/officeDocument/2006/relationships/image" Target="../media/image24.png"/><Relationship Id="rId2" Type="http://schemas.openxmlformats.org/officeDocument/2006/relationships/notesSlide" Target="../notesSlides/notesSlide3.xml"/><Relationship Id="rId16" Type="http://schemas.openxmlformats.org/officeDocument/2006/relationships/image" Target="../media/image10.png"/><Relationship Id="rId20" Type="http://schemas.openxmlformats.org/officeDocument/2006/relationships/customXml" Target="../ink/ink10.xml"/><Relationship Id="rId29" Type="http://schemas.openxmlformats.org/officeDocument/2006/relationships/customXml" Target="../ink/ink15.xml"/><Relationship Id="rId41" Type="http://schemas.openxmlformats.org/officeDocument/2006/relationships/customXml" Target="../ink/ink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customXml" Target="../ink/ink5.xml"/><Relationship Id="rId24" Type="http://schemas.openxmlformats.org/officeDocument/2006/relationships/customXml" Target="../ink/ink12.xml"/><Relationship Id="rId32" Type="http://schemas.openxmlformats.org/officeDocument/2006/relationships/image" Target="../media/image17.png"/><Relationship Id="rId37" Type="http://schemas.openxmlformats.org/officeDocument/2006/relationships/customXml" Target="../ink/ink19.xml"/><Relationship Id="rId40" Type="http://schemas.openxmlformats.org/officeDocument/2006/relationships/image" Target="../media/image21.png"/><Relationship Id="rId45" Type="http://schemas.openxmlformats.org/officeDocument/2006/relationships/customXml" Target="../ink/ink23.xml"/><Relationship Id="rId5" Type="http://schemas.openxmlformats.org/officeDocument/2006/relationships/customXml" Target="../ink/ink2.xml"/><Relationship Id="rId15" Type="http://schemas.openxmlformats.org/officeDocument/2006/relationships/customXml" Target="../ink/ink7.xml"/><Relationship Id="rId23" Type="http://schemas.openxmlformats.org/officeDocument/2006/relationships/image" Target="../media/image13.png"/><Relationship Id="rId28" Type="http://schemas.openxmlformats.org/officeDocument/2006/relationships/image" Target="../media/image15.png"/><Relationship Id="rId36" Type="http://schemas.openxmlformats.org/officeDocument/2006/relationships/image" Target="../media/image19.png"/><Relationship Id="rId49" Type="http://schemas.openxmlformats.org/officeDocument/2006/relationships/customXml" Target="../ink/ink25.xml"/><Relationship Id="rId10" Type="http://schemas.openxmlformats.org/officeDocument/2006/relationships/image" Target="../media/image7.png"/><Relationship Id="rId19" Type="http://schemas.openxmlformats.org/officeDocument/2006/relationships/image" Target="../media/image11.png"/><Relationship Id="rId31" Type="http://schemas.openxmlformats.org/officeDocument/2006/relationships/customXml" Target="../ink/ink16.xml"/><Relationship Id="rId44" Type="http://schemas.openxmlformats.org/officeDocument/2006/relationships/image" Target="../media/image23.png"/><Relationship Id="rId4" Type="http://schemas.openxmlformats.org/officeDocument/2006/relationships/image" Target="../media/image4.png"/><Relationship Id="rId9" Type="http://schemas.openxmlformats.org/officeDocument/2006/relationships/customXml" Target="../ink/ink4.xml"/><Relationship Id="rId14" Type="http://schemas.openxmlformats.org/officeDocument/2006/relationships/image" Target="../media/image9.png"/><Relationship Id="rId22" Type="http://schemas.openxmlformats.org/officeDocument/2006/relationships/customXml" Target="../ink/ink11.xml"/><Relationship Id="rId27" Type="http://schemas.openxmlformats.org/officeDocument/2006/relationships/customXml" Target="../ink/ink14.xml"/><Relationship Id="rId30" Type="http://schemas.openxmlformats.org/officeDocument/2006/relationships/image" Target="../media/image16.png"/><Relationship Id="rId35" Type="http://schemas.openxmlformats.org/officeDocument/2006/relationships/customXml" Target="../ink/ink18.xml"/><Relationship Id="rId43" Type="http://schemas.openxmlformats.org/officeDocument/2006/relationships/customXml" Target="../ink/ink22.xml"/><Relationship Id="rId48" Type="http://schemas.openxmlformats.org/officeDocument/2006/relationships/image" Target="../media/image25.png"/><Relationship Id="rId8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ns.gov.pt/reforma-faq/promocao-da-saude-e-prevencao-da-doenca-%E2%80%A2-saude-mental-%E2%80%A2-conceito-2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rtaldasaudemental.pt/interferencias-na-saude-mental/crise/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hyperlink" Target="file:///D:\webinar%20SM\Recomenda&#231;&#245;es-da-OMS_Sa&#250;de-mental-durante-a-COVID-19.pd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m 11" descr="Uma imagem com computador&#10;&#10;Descrição gerada automaticamente">
            <a:extLst>
              <a:ext uri="{FF2B5EF4-FFF2-40B4-BE49-F238E27FC236}">
                <a16:creationId xmlns:a16="http://schemas.microsoft.com/office/drawing/2014/main" id="{2960FFEF-35C5-574C-918F-421CDD8F89A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615" t="2766" r="1788" b="59026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C13A0878-BE0F-2B41-9FDC-39676D7EF81B}"/>
              </a:ext>
            </a:extLst>
          </p:cNvPr>
          <p:cNvSpPr/>
          <p:nvPr/>
        </p:nvSpPr>
        <p:spPr>
          <a:xfrm>
            <a:off x="768570" y="5029456"/>
            <a:ext cx="9144001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4000" b="1" dirty="0">
                <a:solidFill>
                  <a:schemeClr val="bg1"/>
                </a:solidFill>
                <a:latin typeface="Gilroy ExtraBold" pitchFamily="2" charset="77"/>
              </a:rPr>
              <a:t>Saúde mental</a:t>
            </a:r>
          </a:p>
          <a:p>
            <a:pPr algn="r"/>
            <a:r>
              <a:rPr lang="pt-PT" sz="3200" b="1" dirty="0">
                <a:solidFill>
                  <a:schemeClr val="bg1"/>
                </a:solidFill>
                <a:latin typeface="Gilroy ExtraBold" pitchFamily="2" charset="77"/>
              </a:rPr>
              <a:t>Teresa Coelho</a:t>
            </a:r>
          </a:p>
          <a:p>
            <a:pPr algn="r"/>
            <a:r>
              <a:rPr lang="pt-PT" sz="1600" b="1" dirty="0">
                <a:solidFill>
                  <a:schemeClr val="bg1"/>
                </a:solidFill>
                <a:latin typeface="Gilroy ExtraBold" pitchFamily="2" charset="77"/>
              </a:rPr>
              <a:t>Moderador: Filipe Madeira</a:t>
            </a:r>
            <a:endParaRPr sz="1600" b="1" dirty="0">
              <a:solidFill>
                <a:schemeClr val="bg1"/>
              </a:solidFill>
              <a:latin typeface="Gilroy ExtraBold" pitchFamily="2" charset="77"/>
            </a:endParaRPr>
          </a:p>
        </p:txBody>
      </p:sp>
      <p:pic>
        <p:nvPicPr>
          <p:cNvPr id="10" name="Imagem 9" descr="Uma imagem com desenho&#10;&#10;Descrição gerada automaticamente">
            <a:extLst>
              <a:ext uri="{FF2B5EF4-FFF2-40B4-BE49-F238E27FC236}">
                <a16:creationId xmlns:a16="http://schemas.microsoft.com/office/drawing/2014/main" id="{99220B93-2940-6247-8750-78980F29551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8570" y="2466592"/>
            <a:ext cx="8542049" cy="2907505"/>
          </a:xfrm>
          <a:prstGeom prst="rect">
            <a:avLst/>
          </a:prstGeom>
        </p:spPr>
      </p:pic>
      <p:sp>
        <p:nvSpPr>
          <p:cNvPr id="11" name="Retângulo 10">
            <a:extLst>
              <a:ext uri="{FF2B5EF4-FFF2-40B4-BE49-F238E27FC236}">
                <a16:creationId xmlns:a16="http://schemas.microsoft.com/office/drawing/2014/main" id="{5573EC2D-CBBE-5548-B9FA-189B454EC6B9}"/>
              </a:ext>
            </a:extLst>
          </p:cNvPr>
          <p:cNvSpPr/>
          <p:nvPr/>
        </p:nvSpPr>
        <p:spPr>
          <a:xfrm>
            <a:off x="9481868" y="1080559"/>
            <a:ext cx="27101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pt-PT" sz="3600" b="1" dirty="0">
                <a:solidFill>
                  <a:srgbClr val="34519D"/>
                </a:solidFill>
                <a:latin typeface="Gilroy ExtraBold" pitchFamily="2" charset="77"/>
              </a:rPr>
              <a:t>1 de junho de 2020</a:t>
            </a:r>
            <a:endParaRPr sz="3600" b="1" dirty="0">
              <a:solidFill>
                <a:srgbClr val="34519D"/>
              </a:solidFill>
              <a:latin typeface="Gilroy ExtraBold" pitchFamily="2" charset="77"/>
            </a:endParaRPr>
          </a:p>
        </p:txBody>
      </p:sp>
      <p:pic>
        <p:nvPicPr>
          <p:cNvPr id="14" name="Imagem 13" descr="Uma imagem com desenho&#10;&#10;Descrição gerada automaticamente">
            <a:extLst>
              <a:ext uri="{FF2B5EF4-FFF2-40B4-BE49-F238E27FC236}">
                <a16:creationId xmlns:a16="http://schemas.microsoft.com/office/drawing/2014/main" id="{3C85A9B4-44C0-D447-B451-7E947314B8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9643" y="371014"/>
            <a:ext cx="1951247" cy="141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7692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"/>
            <a:ext cx="11804732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saúde mental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durante e após a pandemia de coronavírus;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Como lidar com o isolamento em tempos de pandemia?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0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sp>
        <p:nvSpPr>
          <p:cNvPr id="5" name="Marcador de Posição de Conteúdo 4" descr="Todos nós  temos a nossa própria caixa de Pandora &#10;">
            <a:extLst>
              <a:ext uri="{FF2B5EF4-FFF2-40B4-BE49-F238E27FC236}">
                <a16:creationId xmlns:a16="http://schemas.microsoft.com/office/drawing/2014/main" id="{EF142725-0FA7-4080-8954-29EA3C2EF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61535"/>
            <a:ext cx="11353800" cy="5696465"/>
          </a:xfrm>
        </p:spPr>
        <p:txBody>
          <a:bodyPr>
            <a:normAutofit fontScale="47500" lnSpcReduction="20000"/>
          </a:bodyPr>
          <a:lstStyle/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PT" dirty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pt-PT" sz="3200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r>
              <a:rPr lang="pt-PT" sz="5100" dirty="0">
                <a:solidFill>
                  <a:schemeClr val="accent1">
                    <a:lumMod val="75000"/>
                  </a:schemeClr>
                </a:solidFill>
              </a:rPr>
              <a:t>Esperança </a:t>
            </a:r>
          </a:p>
          <a:p>
            <a:pPr marL="0" indent="0">
              <a:buNone/>
            </a:pPr>
            <a:endParaRPr lang="pt-PT" sz="51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PT" sz="51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pt-PT" sz="5100" dirty="0">
                <a:solidFill>
                  <a:schemeClr val="accent1">
                    <a:lumMod val="75000"/>
                  </a:schemeClr>
                </a:solidFill>
              </a:rPr>
              <a:t>             Experiencias positivas </a:t>
            </a:r>
          </a:p>
          <a:p>
            <a:pPr marL="0" indent="0">
              <a:buNone/>
            </a:pPr>
            <a:endParaRPr lang="pt-PT" sz="51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PT" sz="51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PT" sz="51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pt-PT" sz="5100" dirty="0">
                <a:solidFill>
                  <a:schemeClr val="accent1">
                    <a:lumMod val="75000"/>
                  </a:schemeClr>
                </a:solidFill>
              </a:rPr>
              <a:t>                                      Atenção ao Outro </a:t>
            </a:r>
          </a:p>
          <a:p>
            <a:pPr marL="0" indent="0">
              <a:buNone/>
            </a:pPr>
            <a:endParaRPr lang="pt-PT" sz="36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PT" sz="36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PT" sz="36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PT" sz="36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PT" sz="36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endParaRPr lang="pt-PT" sz="36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pt-PT" sz="2300" dirty="0"/>
              <a:t>+&amp;</a:t>
            </a:r>
            <a:r>
              <a:rPr lang="pt-PT" sz="2300" dirty="0" err="1"/>
              <a:t>oq</a:t>
            </a:r>
            <a:r>
              <a:rPr lang="pt-PT" sz="2300" dirty="0"/>
              <a:t>=</a:t>
            </a:r>
            <a:r>
              <a:rPr lang="pt-PT" sz="2300" dirty="0" err="1"/>
              <a:t>imagem+caixa+de+pandora&amp;gs_lcp</a:t>
            </a:r>
            <a:r>
              <a:rPr lang="pt-PT" sz="2300" dirty="0"/>
              <a:t>=CgNpbWcQAzICCAA6BggAEAcQHjoICAAQCBAHEB5QjKIKWIKtCmC9xQpoAHAAeACAAZMBiAHeBpIBAzAuN5gBAKABAaoBC2d3cy13aXotaW1n&amp;sclient=</a:t>
            </a:r>
            <a:r>
              <a:rPr lang="pt-PT" sz="2300" dirty="0" err="1"/>
              <a:t>img&amp;ei</a:t>
            </a:r>
            <a:r>
              <a:rPr lang="pt-PT" sz="2300" dirty="0"/>
              <a:t>=rlXWXserI4foa8-7g6gB&amp;bih</a:t>
            </a:r>
            <a:r>
              <a:rPr lang="pt-PT" sz="2300" dirty="0">
                <a:solidFill>
                  <a:schemeClr val="accent1">
                    <a:lumMod val="75000"/>
                  </a:schemeClr>
                </a:solidFill>
              </a:rPr>
              <a:t>  </a:t>
            </a:r>
            <a:endParaRPr lang="pt-PT" sz="2300" dirty="0"/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7CB7AE6C-5370-4227-AC59-C5A84B289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73734" y="2021822"/>
            <a:ext cx="2915067" cy="4005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93075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"/>
            <a:ext cx="11804732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saúde mental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antes,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durante e após a pandemia de coronavírus;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Como lidar com o isolamento em tempos de pandemia?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0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417132" y="2839049"/>
            <a:ext cx="2387600" cy="23876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BED6DF1-C4F0-4A5E-8CDA-7611E865A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609600" y="1161535"/>
            <a:ext cx="10744200" cy="1378465"/>
          </a:xfrm>
        </p:spPr>
        <p:txBody>
          <a:bodyPr>
            <a:normAutofit fontScale="90000"/>
          </a:bodyPr>
          <a:lstStyle/>
          <a:p>
            <a:br>
              <a:rPr lang="pt-PT" dirty="0"/>
            </a:br>
            <a:br>
              <a:rPr lang="pt-PT" dirty="0"/>
            </a:br>
            <a:endParaRPr lang="pt-PT" dirty="0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BDE20F8-5000-43EE-AAC6-981F38245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569646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PT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pt-PT" dirty="0">
                <a:solidFill>
                  <a:schemeClr val="tx2"/>
                </a:solidFill>
              </a:rPr>
              <a:t>Em síntese </a:t>
            </a:r>
          </a:p>
          <a:p>
            <a:pPr marL="0" indent="0">
              <a:buNone/>
            </a:pPr>
            <a:endParaRPr lang="pt-PT" dirty="0"/>
          </a:p>
          <a:p>
            <a:r>
              <a:rPr lang="pt-PT" dirty="0">
                <a:solidFill>
                  <a:schemeClr val="tx2"/>
                </a:solidFill>
              </a:rPr>
              <a:t>Os sinais podem ser subtis, verbalizados ou não; </a:t>
            </a:r>
          </a:p>
          <a:p>
            <a:r>
              <a:rPr lang="pt-PT" dirty="0">
                <a:solidFill>
                  <a:schemeClr val="tx2"/>
                </a:solidFill>
              </a:rPr>
              <a:t>Esteja especialmente atento a qualquer alteração e valorize-a;</a:t>
            </a:r>
          </a:p>
          <a:p>
            <a:r>
              <a:rPr lang="pt-PT" dirty="0">
                <a:solidFill>
                  <a:schemeClr val="tx2"/>
                </a:solidFill>
              </a:rPr>
              <a:t>Conjugue todos os indícios verbais e não verbais;</a:t>
            </a:r>
          </a:p>
          <a:p>
            <a:endParaRPr lang="pt-PT" dirty="0">
              <a:solidFill>
                <a:schemeClr val="tx2"/>
              </a:solidFill>
            </a:endParaRPr>
          </a:p>
          <a:p>
            <a:r>
              <a:rPr lang="pt-PT" dirty="0">
                <a:solidFill>
                  <a:schemeClr val="tx2"/>
                </a:solidFill>
              </a:rPr>
              <a:t>A atenção ao outro é um desafio com ganhos para todos;</a:t>
            </a:r>
          </a:p>
          <a:p>
            <a:r>
              <a:rPr lang="pt-PT" dirty="0">
                <a:solidFill>
                  <a:schemeClr val="tx2"/>
                </a:solidFill>
              </a:rPr>
              <a:t>Utilize a  imaginação </a:t>
            </a:r>
            <a:r>
              <a:rPr lang="pt-PT">
                <a:solidFill>
                  <a:schemeClr val="tx2"/>
                </a:solidFill>
              </a:rPr>
              <a:t>como recurso;</a:t>
            </a:r>
            <a:endParaRPr lang="pt-PT" dirty="0">
              <a:solidFill>
                <a:schemeClr val="tx2"/>
              </a:solidFill>
            </a:endParaRP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32114475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m 8" descr="Uma imagem com computador&#10;&#10;Descrição gerada automaticamente">
            <a:extLst>
              <a:ext uri="{FF2B5EF4-FFF2-40B4-BE49-F238E27FC236}">
                <a16:creationId xmlns:a16="http://schemas.microsoft.com/office/drawing/2014/main" id="{9CFDCE54-9DA6-2345-8162-DAF84E44484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15" t="2766" r="1788" b="59026"/>
          <a:stretch/>
        </p:blipFill>
        <p:spPr>
          <a:xfrm>
            <a:off x="0" y="1"/>
            <a:ext cx="12192000" cy="6858000"/>
          </a:xfrm>
          <a:prstGeom prst="rect">
            <a:avLst/>
          </a:prstGeom>
        </p:spPr>
      </p:pic>
      <p:sp>
        <p:nvSpPr>
          <p:cNvPr id="8" name="Retângulo 7">
            <a:extLst>
              <a:ext uri="{FF2B5EF4-FFF2-40B4-BE49-F238E27FC236}">
                <a16:creationId xmlns:a16="http://schemas.microsoft.com/office/drawing/2014/main" id="{C13A0878-BE0F-2B41-9FDC-39676D7EF81B}"/>
              </a:ext>
            </a:extLst>
          </p:cNvPr>
          <p:cNvSpPr/>
          <p:nvPr/>
        </p:nvSpPr>
        <p:spPr>
          <a:xfrm>
            <a:off x="557840" y="3829754"/>
            <a:ext cx="826410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pt-PT" sz="7200" b="1" dirty="0">
                <a:solidFill>
                  <a:schemeClr val="bg1"/>
                </a:solidFill>
                <a:latin typeface="Gilroy ExtraBold" pitchFamily="2" charset="77"/>
              </a:rPr>
              <a:t>MUITO OBRIGADA!</a:t>
            </a:r>
            <a:endParaRPr sz="3600" b="1" dirty="0">
              <a:solidFill>
                <a:schemeClr val="bg1"/>
              </a:solidFill>
              <a:latin typeface="Gilroy ExtraBold" pitchFamily="2" charset="77"/>
            </a:endParaRPr>
          </a:p>
        </p:txBody>
      </p:sp>
      <p:pic>
        <p:nvPicPr>
          <p:cNvPr id="10" name="Imagem 9" descr="Uma imagem com desenho&#10;&#10;Descrição gerada automaticamente">
            <a:extLst>
              <a:ext uri="{FF2B5EF4-FFF2-40B4-BE49-F238E27FC236}">
                <a16:creationId xmlns:a16="http://schemas.microsoft.com/office/drawing/2014/main" id="{B6C44DD9-4CE4-954C-A6DB-64631260860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643" y="371014"/>
            <a:ext cx="1951247" cy="14190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482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"/>
            <a:ext cx="11804732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saúde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mental antes, durante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 após a pandemia de coronavírus;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Como lidar com o isolamento em tempos de pandemia?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0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BED6DF1-C4F0-4A5E-8CDA-7611E865A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609600" y="1161535"/>
            <a:ext cx="10744200" cy="1378465"/>
          </a:xfrm>
        </p:spPr>
        <p:txBody>
          <a:bodyPr>
            <a:normAutofit fontScale="90000"/>
          </a:bodyPr>
          <a:lstStyle/>
          <a:p>
            <a:br>
              <a:rPr lang="pt-PT" dirty="0"/>
            </a:br>
            <a:br>
              <a:rPr lang="pt-PT" dirty="0"/>
            </a:br>
            <a:endParaRPr lang="pt-PT" dirty="0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BDE20F8-5000-43EE-AAC6-981F38245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31351"/>
            <a:ext cx="10515600" cy="5226648"/>
          </a:xfrm>
        </p:spPr>
        <p:txBody>
          <a:bodyPr>
            <a:normAutofit/>
          </a:bodyPr>
          <a:lstStyle/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5275699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"/>
            <a:ext cx="11804732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saúde mental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durante e após a pandemia de coronavírus;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Como lidar com o isolamento em tempos de pandemia?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0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sp>
        <p:nvSpPr>
          <p:cNvPr id="5" name="Marcador de Posição de Conteúdo 4">
            <a:extLst>
              <a:ext uri="{FF2B5EF4-FFF2-40B4-BE49-F238E27FC236}">
                <a16:creationId xmlns:a16="http://schemas.microsoft.com/office/drawing/2014/main" id="{EF142725-0FA7-4080-8954-29EA3C2EF8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Vemos que um 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</a:rPr>
              <a:t>pequeno movimento quase impercetível </a:t>
            </a:r>
          </a:p>
          <a:p>
            <a:pPr marL="0" indent="0" algn="r">
              <a:buNone/>
            </a:pPr>
            <a:r>
              <a:rPr lang="pt-PT" b="1" dirty="0">
                <a:solidFill>
                  <a:schemeClr val="accent1">
                    <a:lumMod val="75000"/>
                  </a:schemeClr>
                </a:solidFill>
              </a:rPr>
              <a:t>do leme </a:t>
            </a:r>
          </a:p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Tem o poder de mudar o rumo de um navio</a:t>
            </a:r>
          </a:p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Extraordinariamente grande e extremamente  carregado </a:t>
            </a:r>
          </a:p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Apesar do peso da água que pressiona cada uma das suas </a:t>
            </a:r>
          </a:p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pranchas</a:t>
            </a:r>
          </a:p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E apesar dos ventos poderosos que inflam as suas poderosas</a:t>
            </a:r>
          </a:p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 velas</a:t>
            </a:r>
          </a:p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Leonardo da Vinci </a:t>
            </a:r>
            <a:r>
              <a:rPr lang="pt-PT" dirty="0">
                <a:solidFill>
                  <a:srgbClr val="0070C0"/>
                </a:solidFill>
              </a:rPr>
              <a:t> 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312576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"/>
            <a:ext cx="11804732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saúde mental durante e após a pandemia de coronavírus;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Como lidar com o isolamento em tempos de pandemia?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0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sp>
        <p:nvSpPr>
          <p:cNvPr id="6" name="Retângulo 5">
            <a:extLst>
              <a:ext uri="{FF2B5EF4-FFF2-40B4-BE49-F238E27FC236}">
                <a16:creationId xmlns:a16="http://schemas.microsoft.com/office/drawing/2014/main" id="{A6C0629E-5802-4F84-841D-D285043417FD}"/>
              </a:ext>
            </a:extLst>
          </p:cNvPr>
          <p:cNvSpPr/>
          <p:nvPr/>
        </p:nvSpPr>
        <p:spPr>
          <a:xfrm rot="19804728">
            <a:off x="-218246" y="2107402"/>
            <a:ext cx="3806045" cy="137948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highlight>
                  <a:srgbClr val="0000FF"/>
                </a:highlight>
                <a:uLnTx/>
                <a:uFillTx/>
                <a:latin typeface="Calibri" panose="020F0502020204030204"/>
                <a:ea typeface="+mn-ea"/>
                <a:cs typeface="+mn-cs"/>
              </a:rPr>
              <a:t>Bem adquirido? </a:t>
            </a:r>
          </a:p>
        </p:txBody>
      </p:sp>
      <p:sp>
        <p:nvSpPr>
          <p:cNvPr id="7" name="Retângulo 6">
            <a:extLst>
              <a:ext uri="{FF2B5EF4-FFF2-40B4-BE49-F238E27FC236}">
                <a16:creationId xmlns:a16="http://schemas.microsoft.com/office/drawing/2014/main" id="{964A7CBB-3B1E-423B-A091-6E943092CCED}"/>
              </a:ext>
            </a:extLst>
          </p:cNvPr>
          <p:cNvSpPr/>
          <p:nvPr/>
        </p:nvSpPr>
        <p:spPr>
          <a:xfrm>
            <a:off x="8657878" y="5177482"/>
            <a:ext cx="3146854" cy="14333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3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Algo que precisa de ser promovido? </a:t>
            </a:r>
          </a:p>
        </p:txBody>
      </p:sp>
      <mc:AlternateContent xmlns:mc="http://schemas.openxmlformats.org/markup-compatibility/2006">
        <mc:Choice xmlns:p14="http://schemas.microsoft.com/office/powerpoint/2010/main" Requires="p14">
          <p:contentPart p14:bwMode="auto" r:id="rId3">
            <p14:nvContentPartPr>
              <p14:cNvPr id="2" name="Tinta 1">
                <a:extLst>
                  <a:ext uri="{FF2B5EF4-FFF2-40B4-BE49-F238E27FC236}">
                    <a16:creationId xmlns:a16="http://schemas.microsoft.com/office/drawing/2014/main" id="{EA15B9C3-AC25-4E66-84DF-E28E9FDF44FF}"/>
                  </a:ext>
                </a:extLst>
              </p14:cNvPr>
              <p14:cNvContentPartPr/>
              <p14:nvPr/>
            </p14:nvContentPartPr>
            <p14:xfrm>
              <a:off x="3908421" y="1589040"/>
              <a:ext cx="2117160" cy="3627360"/>
            </p14:xfrm>
          </p:contentPart>
        </mc:Choice>
        <mc:Fallback>
          <p:pic>
            <p:nvPicPr>
              <p:cNvPr id="2" name="Tinta 1">
                <a:extLst>
                  <a:ext uri="{FF2B5EF4-FFF2-40B4-BE49-F238E27FC236}">
                    <a16:creationId xmlns:a16="http://schemas.microsoft.com/office/drawing/2014/main" id="{EA15B9C3-AC25-4E66-84DF-E28E9FDF44FF}"/>
                  </a:ext>
                </a:extLst>
              </p:cNvPr>
              <p:cNvPicPr/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3854421" y="1481400"/>
                <a:ext cx="2224800" cy="3843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">
            <p14:nvContentPartPr>
              <p14:cNvPr id="9" name="Tinta 8">
                <a:extLst>
                  <a:ext uri="{FF2B5EF4-FFF2-40B4-BE49-F238E27FC236}">
                    <a16:creationId xmlns:a16="http://schemas.microsoft.com/office/drawing/2014/main" id="{765995CA-6F86-4927-A0F7-F3D530CFB5AB}"/>
                  </a:ext>
                </a:extLst>
              </p14:cNvPr>
              <p14:cNvContentPartPr/>
              <p14:nvPr/>
            </p14:nvContentPartPr>
            <p14:xfrm>
              <a:off x="4839741" y="5722560"/>
              <a:ext cx="360" cy="360"/>
            </p14:xfrm>
          </p:contentPart>
        </mc:Choice>
        <mc:Fallback>
          <p:pic>
            <p:nvPicPr>
              <p:cNvPr id="9" name="Tinta 8">
                <a:extLst>
                  <a:ext uri="{FF2B5EF4-FFF2-40B4-BE49-F238E27FC236}">
                    <a16:creationId xmlns:a16="http://schemas.microsoft.com/office/drawing/2014/main" id="{765995CA-6F86-4927-A0F7-F3D530CFB5AB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4786101" y="5614920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7">
            <p14:nvContentPartPr>
              <p14:cNvPr id="14" name="Tinta 13">
                <a:extLst>
                  <a:ext uri="{FF2B5EF4-FFF2-40B4-BE49-F238E27FC236}">
                    <a16:creationId xmlns:a16="http://schemas.microsoft.com/office/drawing/2014/main" id="{BB18DD77-46BF-4CB1-B2B1-E81BB75C8838}"/>
                  </a:ext>
                </a:extLst>
              </p14:cNvPr>
              <p14:cNvContentPartPr/>
              <p14:nvPr/>
            </p14:nvContentPartPr>
            <p14:xfrm>
              <a:off x="4003821" y="1668240"/>
              <a:ext cx="1895040" cy="1841400"/>
            </p14:xfrm>
          </p:contentPart>
        </mc:Choice>
        <mc:Fallback>
          <p:pic>
            <p:nvPicPr>
              <p:cNvPr id="14" name="Tinta 13">
                <a:extLst>
                  <a:ext uri="{FF2B5EF4-FFF2-40B4-BE49-F238E27FC236}">
                    <a16:creationId xmlns:a16="http://schemas.microsoft.com/office/drawing/2014/main" id="{BB18DD77-46BF-4CB1-B2B1-E81BB75C8838}"/>
                  </a:ext>
                </a:extLst>
              </p:cNvPr>
              <p:cNvPicPr/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3968181" y="1596240"/>
                <a:ext cx="1966680" cy="19850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9">
            <p14:nvContentPartPr>
              <p14:cNvPr id="15" name="Tinta 14">
                <a:extLst>
                  <a:ext uri="{FF2B5EF4-FFF2-40B4-BE49-F238E27FC236}">
                    <a16:creationId xmlns:a16="http://schemas.microsoft.com/office/drawing/2014/main" id="{CA1D067F-A980-46A6-89BC-BCD4D16D8E1D}"/>
                  </a:ext>
                </a:extLst>
              </p14:cNvPr>
              <p14:cNvContentPartPr/>
              <p14:nvPr/>
            </p14:nvContentPartPr>
            <p14:xfrm>
              <a:off x="4615821" y="3237840"/>
              <a:ext cx="807840" cy="1590120"/>
            </p14:xfrm>
          </p:contentPart>
        </mc:Choice>
        <mc:Fallback>
          <p:pic>
            <p:nvPicPr>
              <p:cNvPr id="15" name="Tinta 14">
                <a:extLst>
                  <a:ext uri="{FF2B5EF4-FFF2-40B4-BE49-F238E27FC236}">
                    <a16:creationId xmlns:a16="http://schemas.microsoft.com/office/drawing/2014/main" id="{CA1D067F-A980-46A6-89BC-BCD4D16D8E1D}"/>
                  </a:ext>
                </a:extLst>
              </p:cNvPr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4580181" y="3165840"/>
                <a:ext cx="879480" cy="17337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1">
            <p14:nvContentPartPr>
              <p14:cNvPr id="16" name="Tinta 15">
                <a:extLst>
                  <a:ext uri="{FF2B5EF4-FFF2-40B4-BE49-F238E27FC236}">
                    <a16:creationId xmlns:a16="http://schemas.microsoft.com/office/drawing/2014/main" id="{9B51B8F4-903D-4A36-B4A6-EEE27ACAC6D6}"/>
                  </a:ext>
                </a:extLst>
              </p14:cNvPr>
              <p14:cNvContentPartPr/>
              <p14:nvPr/>
            </p14:nvContentPartPr>
            <p14:xfrm>
              <a:off x="4682061" y="4539960"/>
              <a:ext cx="207000" cy="712080"/>
            </p14:xfrm>
          </p:contentPart>
        </mc:Choice>
        <mc:Fallback>
          <p:pic>
            <p:nvPicPr>
              <p:cNvPr id="16" name="Tinta 15">
                <a:extLst>
                  <a:ext uri="{FF2B5EF4-FFF2-40B4-BE49-F238E27FC236}">
                    <a16:creationId xmlns:a16="http://schemas.microsoft.com/office/drawing/2014/main" id="{9B51B8F4-903D-4A36-B4A6-EEE27ACAC6D6}"/>
                  </a:ext>
                </a:extLst>
              </p:cNvPr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4646061" y="4467960"/>
                <a:ext cx="278640" cy="8557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3">
            <p14:nvContentPartPr>
              <p14:cNvPr id="17" name="Tinta 16">
                <a:extLst>
                  <a:ext uri="{FF2B5EF4-FFF2-40B4-BE49-F238E27FC236}">
                    <a16:creationId xmlns:a16="http://schemas.microsoft.com/office/drawing/2014/main" id="{4566FEEE-A429-458C-A94B-1216CDE1C2A7}"/>
                  </a:ext>
                </a:extLst>
              </p14:cNvPr>
              <p14:cNvContentPartPr/>
              <p14:nvPr/>
            </p14:nvContentPartPr>
            <p14:xfrm>
              <a:off x="4727061" y="5596200"/>
              <a:ext cx="210960" cy="241560"/>
            </p14:xfrm>
          </p:contentPart>
        </mc:Choice>
        <mc:Fallback>
          <p:pic>
            <p:nvPicPr>
              <p:cNvPr id="17" name="Tinta 16">
                <a:extLst>
                  <a:ext uri="{FF2B5EF4-FFF2-40B4-BE49-F238E27FC236}">
                    <a16:creationId xmlns:a16="http://schemas.microsoft.com/office/drawing/2014/main" id="{4566FEEE-A429-458C-A94B-1216CDE1C2A7}"/>
                  </a:ext>
                </a:extLst>
              </p:cNvPr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4691421" y="5524560"/>
                <a:ext cx="282600" cy="3852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5">
            <p14:nvContentPartPr>
              <p14:cNvPr id="33" name="Tinta 32">
                <a:extLst>
                  <a:ext uri="{FF2B5EF4-FFF2-40B4-BE49-F238E27FC236}">
                    <a16:creationId xmlns:a16="http://schemas.microsoft.com/office/drawing/2014/main" id="{2FD64826-1F5B-450B-A948-ACD50B2F1BF0}"/>
                  </a:ext>
                </a:extLst>
              </p14:cNvPr>
              <p14:cNvContentPartPr/>
              <p14:nvPr/>
            </p14:nvContentPartPr>
            <p14:xfrm>
              <a:off x="7626861" y="1905120"/>
              <a:ext cx="1456560" cy="2417760"/>
            </p14:xfrm>
          </p:contentPart>
        </mc:Choice>
        <mc:Fallback>
          <p:pic>
            <p:nvPicPr>
              <p:cNvPr id="33" name="Tinta 32">
                <a:extLst>
                  <a:ext uri="{FF2B5EF4-FFF2-40B4-BE49-F238E27FC236}">
                    <a16:creationId xmlns:a16="http://schemas.microsoft.com/office/drawing/2014/main" id="{2FD64826-1F5B-450B-A948-ACD50B2F1BF0}"/>
                  </a:ext>
                </a:extLst>
              </p:cNvPr>
              <p:cNvPicPr/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7573221" y="1797120"/>
                <a:ext cx="1564200" cy="26334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7">
            <p14:nvContentPartPr>
              <p14:cNvPr id="34" name="Tinta 33">
                <a:extLst>
                  <a:ext uri="{FF2B5EF4-FFF2-40B4-BE49-F238E27FC236}">
                    <a16:creationId xmlns:a16="http://schemas.microsoft.com/office/drawing/2014/main" id="{A656C1DF-040E-4B8E-8279-E70CC8CE7613}"/>
                  </a:ext>
                </a:extLst>
              </p14:cNvPr>
              <p14:cNvContentPartPr/>
              <p14:nvPr/>
            </p14:nvContentPartPr>
            <p14:xfrm>
              <a:off x="8450181" y="4792680"/>
              <a:ext cx="360" cy="360"/>
            </p14:xfrm>
          </p:contentPart>
        </mc:Choice>
        <mc:Fallback>
          <p:pic>
            <p:nvPicPr>
              <p:cNvPr id="34" name="Tinta 33">
                <a:extLst>
                  <a:ext uri="{FF2B5EF4-FFF2-40B4-BE49-F238E27FC236}">
                    <a16:creationId xmlns:a16="http://schemas.microsoft.com/office/drawing/2014/main" id="{A656C1DF-040E-4B8E-8279-E70CC8CE7613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8396181" y="4684680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18">
            <p14:nvContentPartPr>
              <p14:cNvPr id="35" name="Tinta 34">
                <a:extLst>
                  <a:ext uri="{FF2B5EF4-FFF2-40B4-BE49-F238E27FC236}">
                    <a16:creationId xmlns:a16="http://schemas.microsoft.com/office/drawing/2014/main" id="{3264B87B-CBCE-4256-919F-6B340ADCD1A4}"/>
                  </a:ext>
                </a:extLst>
              </p14:cNvPr>
              <p14:cNvContentPartPr/>
              <p14:nvPr/>
            </p14:nvContentPartPr>
            <p14:xfrm>
              <a:off x="6255621" y="3938040"/>
              <a:ext cx="1062360" cy="2062800"/>
            </p14:xfrm>
          </p:contentPart>
        </mc:Choice>
        <mc:Fallback>
          <p:pic>
            <p:nvPicPr>
              <p:cNvPr id="35" name="Tinta 34">
                <a:extLst>
                  <a:ext uri="{FF2B5EF4-FFF2-40B4-BE49-F238E27FC236}">
                    <a16:creationId xmlns:a16="http://schemas.microsoft.com/office/drawing/2014/main" id="{3264B87B-CBCE-4256-919F-6B340ADCD1A4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6201621" y="3830040"/>
                <a:ext cx="1170000" cy="2278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0">
            <p14:nvContentPartPr>
              <p14:cNvPr id="36" name="Tinta 35">
                <a:extLst>
                  <a:ext uri="{FF2B5EF4-FFF2-40B4-BE49-F238E27FC236}">
                    <a16:creationId xmlns:a16="http://schemas.microsoft.com/office/drawing/2014/main" id="{2553AB2F-8ADB-4D36-B206-34DC83116FBD}"/>
                  </a:ext>
                </a:extLst>
              </p14:cNvPr>
              <p14:cNvContentPartPr/>
              <p14:nvPr/>
            </p14:nvContentPartPr>
            <p14:xfrm>
              <a:off x="6842061" y="6573600"/>
              <a:ext cx="6480" cy="360"/>
            </p14:xfrm>
          </p:contentPart>
        </mc:Choice>
        <mc:Fallback>
          <p:pic>
            <p:nvPicPr>
              <p:cNvPr id="36" name="Tinta 35">
                <a:extLst>
                  <a:ext uri="{FF2B5EF4-FFF2-40B4-BE49-F238E27FC236}">
                    <a16:creationId xmlns:a16="http://schemas.microsoft.com/office/drawing/2014/main" id="{2553AB2F-8ADB-4D36-B206-34DC83116FBD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6788061" y="6465600"/>
                <a:ext cx="11412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2">
            <p14:nvContentPartPr>
              <p14:cNvPr id="37" name="Tinta 36">
                <a:extLst>
                  <a:ext uri="{FF2B5EF4-FFF2-40B4-BE49-F238E27FC236}">
                    <a16:creationId xmlns:a16="http://schemas.microsoft.com/office/drawing/2014/main" id="{6F229013-2C06-41F5-92E5-6A30D73296A2}"/>
                  </a:ext>
                </a:extLst>
              </p14:cNvPr>
              <p14:cNvContentPartPr/>
              <p14:nvPr/>
            </p14:nvContentPartPr>
            <p14:xfrm>
              <a:off x="1778301" y="3514320"/>
              <a:ext cx="1140480" cy="2190960"/>
            </p14:xfrm>
          </p:contentPart>
        </mc:Choice>
        <mc:Fallback>
          <p:pic>
            <p:nvPicPr>
              <p:cNvPr id="37" name="Tinta 36">
                <a:extLst>
                  <a:ext uri="{FF2B5EF4-FFF2-40B4-BE49-F238E27FC236}">
                    <a16:creationId xmlns:a16="http://schemas.microsoft.com/office/drawing/2014/main" id="{6F229013-2C06-41F5-92E5-6A30D73296A2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1724301" y="3406320"/>
                <a:ext cx="1248120" cy="24066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4">
            <p14:nvContentPartPr>
              <p14:cNvPr id="38" name="Tinta 37">
                <a:extLst>
                  <a:ext uri="{FF2B5EF4-FFF2-40B4-BE49-F238E27FC236}">
                    <a16:creationId xmlns:a16="http://schemas.microsoft.com/office/drawing/2014/main" id="{AB8089FC-12A0-4F99-97E1-E30E5AA78D9A}"/>
                  </a:ext>
                </a:extLst>
              </p14:cNvPr>
              <p14:cNvContentPartPr/>
              <p14:nvPr/>
            </p14:nvContentPartPr>
            <p14:xfrm>
              <a:off x="1749861" y="6289920"/>
              <a:ext cx="360" cy="360"/>
            </p14:xfrm>
          </p:contentPart>
        </mc:Choice>
        <mc:Fallback>
          <p:pic>
            <p:nvPicPr>
              <p:cNvPr id="38" name="Tinta 37">
                <a:extLst>
                  <a:ext uri="{FF2B5EF4-FFF2-40B4-BE49-F238E27FC236}">
                    <a16:creationId xmlns:a16="http://schemas.microsoft.com/office/drawing/2014/main" id="{AB8089FC-12A0-4F99-97E1-E30E5AA78D9A}"/>
                  </a:ext>
                </a:extLst>
              </p:cNvPr>
              <p:cNvPicPr/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695861" y="6182280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5">
            <p14:nvContentPartPr>
              <p14:cNvPr id="39" name="Tinta 38">
                <a:extLst>
                  <a:ext uri="{FF2B5EF4-FFF2-40B4-BE49-F238E27FC236}">
                    <a16:creationId xmlns:a16="http://schemas.microsoft.com/office/drawing/2014/main" id="{D89A297E-4FD4-4C79-A33B-F06CFEF638E7}"/>
                  </a:ext>
                </a:extLst>
              </p14:cNvPr>
              <p14:cNvContentPartPr/>
              <p14:nvPr/>
            </p14:nvContentPartPr>
            <p14:xfrm>
              <a:off x="10482021" y="1338840"/>
              <a:ext cx="680400" cy="1632600"/>
            </p14:xfrm>
          </p:contentPart>
        </mc:Choice>
        <mc:Fallback>
          <p:pic>
            <p:nvPicPr>
              <p:cNvPr id="39" name="Tinta 38">
                <a:extLst>
                  <a:ext uri="{FF2B5EF4-FFF2-40B4-BE49-F238E27FC236}">
                    <a16:creationId xmlns:a16="http://schemas.microsoft.com/office/drawing/2014/main" id="{D89A297E-4FD4-4C79-A33B-F06CFEF638E7}"/>
                  </a:ext>
                </a:extLst>
              </p:cNvPr>
              <p:cNvPicPr/>
              <p:nvPr/>
            </p:nvPicPr>
            <p:blipFill>
              <a:blip r:embed="rId26"/>
              <a:stretch>
                <a:fillRect/>
              </a:stretch>
            </p:blipFill>
            <p:spPr>
              <a:xfrm>
                <a:off x="10428021" y="1230840"/>
                <a:ext cx="788040" cy="1848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7">
            <p14:nvContentPartPr>
              <p14:cNvPr id="40" name="Tinta 39">
                <a:extLst>
                  <a:ext uri="{FF2B5EF4-FFF2-40B4-BE49-F238E27FC236}">
                    <a16:creationId xmlns:a16="http://schemas.microsoft.com/office/drawing/2014/main" id="{96CDC911-ECDF-4626-B13E-605462BE0F73}"/>
                  </a:ext>
                </a:extLst>
              </p14:cNvPr>
              <p14:cNvContentPartPr/>
              <p14:nvPr/>
            </p14:nvContentPartPr>
            <p14:xfrm>
              <a:off x="10735821" y="3483360"/>
              <a:ext cx="6480" cy="6840"/>
            </p14:xfrm>
          </p:contentPart>
        </mc:Choice>
        <mc:Fallback>
          <p:pic>
            <p:nvPicPr>
              <p:cNvPr id="40" name="Tinta 39">
                <a:extLst>
                  <a:ext uri="{FF2B5EF4-FFF2-40B4-BE49-F238E27FC236}">
                    <a16:creationId xmlns:a16="http://schemas.microsoft.com/office/drawing/2014/main" id="{96CDC911-ECDF-4626-B13E-605462BE0F73}"/>
                  </a:ext>
                </a:extLst>
              </p:cNvPr>
              <p:cNvPicPr/>
              <p:nvPr/>
            </p:nvPicPr>
            <p:blipFill>
              <a:blip r:embed="rId28"/>
              <a:stretch>
                <a:fillRect/>
              </a:stretch>
            </p:blipFill>
            <p:spPr>
              <a:xfrm>
                <a:off x="10682181" y="3375720"/>
                <a:ext cx="114120" cy="22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29">
            <p14:nvContentPartPr>
              <p14:cNvPr id="41" name="Tinta 40">
                <a:extLst>
                  <a:ext uri="{FF2B5EF4-FFF2-40B4-BE49-F238E27FC236}">
                    <a16:creationId xmlns:a16="http://schemas.microsoft.com/office/drawing/2014/main" id="{55E84C3C-0881-4F4F-B230-7CEF35BA2594}"/>
                  </a:ext>
                </a:extLst>
              </p14:cNvPr>
              <p14:cNvContentPartPr/>
              <p14:nvPr/>
            </p14:nvContentPartPr>
            <p14:xfrm>
              <a:off x="2143701" y="3670200"/>
              <a:ext cx="646200" cy="206640"/>
            </p14:xfrm>
          </p:contentPart>
        </mc:Choice>
        <mc:Fallback>
          <p:pic>
            <p:nvPicPr>
              <p:cNvPr id="41" name="Tinta 40">
                <a:extLst>
                  <a:ext uri="{FF2B5EF4-FFF2-40B4-BE49-F238E27FC236}">
                    <a16:creationId xmlns:a16="http://schemas.microsoft.com/office/drawing/2014/main" id="{55E84C3C-0881-4F4F-B230-7CEF35BA2594}"/>
                  </a:ext>
                </a:extLst>
              </p:cNvPr>
              <p:cNvPicPr/>
              <p:nvPr/>
            </p:nvPicPr>
            <p:blipFill>
              <a:blip r:embed="rId30"/>
              <a:stretch>
                <a:fillRect/>
              </a:stretch>
            </p:blipFill>
            <p:spPr>
              <a:xfrm>
                <a:off x="2089701" y="3562560"/>
                <a:ext cx="753840" cy="42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1">
            <p14:nvContentPartPr>
              <p14:cNvPr id="42" name="Tinta 41">
                <a:extLst>
                  <a:ext uri="{FF2B5EF4-FFF2-40B4-BE49-F238E27FC236}">
                    <a16:creationId xmlns:a16="http://schemas.microsoft.com/office/drawing/2014/main" id="{14BED790-B7A0-4EFA-8051-49D3522CCF7A}"/>
                  </a:ext>
                </a:extLst>
              </p14:cNvPr>
              <p14:cNvContentPartPr/>
              <p14:nvPr/>
            </p14:nvContentPartPr>
            <p14:xfrm>
              <a:off x="1717461" y="4791600"/>
              <a:ext cx="631440" cy="377640"/>
            </p14:xfrm>
          </p:contentPart>
        </mc:Choice>
        <mc:Fallback>
          <p:pic>
            <p:nvPicPr>
              <p:cNvPr id="42" name="Tinta 41">
                <a:extLst>
                  <a:ext uri="{FF2B5EF4-FFF2-40B4-BE49-F238E27FC236}">
                    <a16:creationId xmlns:a16="http://schemas.microsoft.com/office/drawing/2014/main" id="{14BED790-B7A0-4EFA-8051-49D3522CCF7A}"/>
                  </a:ext>
                </a:extLst>
              </p:cNvPr>
              <p:cNvPicPr/>
              <p:nvPr/>
            </p:nvPicPr>
            <p:blipFill>
              <a:blip r:embed="rId32"/>
              <a:stretch>
                <a:fillRect/>
              </a:stretch>
            </p:blipFill>
            <p:spPr>
              <a:xfrm>
                <a:off x="1663821" y="4683600"/>
                <a:ext cx="739080" cy="593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3">
            <p14:nvContentPartPr>
              <p14:cNvPr id="43" name="Tinta 42">
                <a:extLst>
                  <a:ext uri="{FF2B5EF4-FFF2-40B4-BE49-F238E27FC236}">
                    <a16:creationId xmlns:a16="http://schemas.microsoft.com/office/drawing/2014/main" id="{F51E8D10-D7B5-411D-8AFE-38647EECDA3F}"/>
                  </a:ext>
                </a:extLst>
              </p14:cNvPr>
              <p14:cNvContentPartPr/>
              <p14:nvPr/>
            </p14:nvContentPartPr>
            <p14:xfrm>
              <a:off x="1812861" y="6384600"/>
              <a:ext cx="360" cy="360"/>
            </p14:xfrm>
          </p:contentPart>
        </mc:Choice>
        <mc:Fallback>
          <p:pic>
            <p:nvPicPr>
              <p:cNvPr id="43" name="Tinta 42">
                <a:extLst>
                  <a:ext uri="{FF2B5EF4-FFF2-40B4-BE49-F238E27FC236}">
                    <a16:creationId xmlns:a16="http://schemas.microsoft.com/office/drawing/2014/main" id="{F51E8D10-D7B5-411D-8AFE-38647EECDA3F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758861" y="6276960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5">
            <p14:nvContentPartPr>
              <p14:cNvPr id="44" name="Tinta 43">
                <a:extLst>
                  <a:ext uri="{FF2B5EF4-FFF2-40B4-BE49-F238E27FC236}">
                    <a16:creationId xmlns:a16="http://schemas.microsoft.com/office/drawing/2014/main" id="{C18CB551-C295-4D3E-B4D0-B6DAFA38661A}"/>
                  </a:ext>
                </a:extLst>
              </p14:cNvPr>
              <p14:cNvContentPartPr/>
              <p14:nvPr/>
            </p14:nvContentPartPr>
            <p14:xfrm>
              <a:off x="6353181" y="3813840"/>
              <a:ext cx="876600" cy="616320"/>
            </p14:xfrm>
          </p:contentPart>
        </mc:Choice>
        <mc:Fallback>
          <p:pic>
            <p:nvPicPr>
              <p:cNvPr id="44" name="Tinta 43">
                <a:extLst>
                  <a:ext uri="{FF2B5EF4-FFF2-40B4-BE49-F238E27FC236}">
                    <a16:creationId xmlns:a16="http://schemas.microsoft.com/office/drawing/2014/main" id="{C18CB551-C295-4D3E-B4D0-B6DAFA38661A}"/>
                  </a:ext>
                </a:extLst>
              </p:cNvPr>
              <p:cNvPicPr/>
              <p:nvPr/>
            </p:nvPicPr>
            <p:blipFill>
              <a:blip r:embed="rId36"/>
              <a:stretch>
                <a:fillRect/>
              </a:stretch>
            </p:blipFill>
            <p:spPr>
              <a:xfrm>
                <a:off x="6299541" y="3705840"/>
                <a:ext cx="984240" cy="83196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7">
            <p14:nvContentPartPr>
              <p14:cNvPr id="45" name="Tinta 44">
                <a:extLst>
                  <a:ext uri="{FF2B5EF4-FFF2-40B4-BE49-F238E27FC236}">
                    <a16:creationId xmlns:a16="http://schemas.microsoft.com/office/drawing/2014/main" id="{ADFAC21C-4868-4952-BF7F-B88DBD0A5541}"/>
                  </a:ext>
                </a:extLst>
              </p14:cNvPr>
              <p14:cNvContentPartPr/>
              <p14:nvPr/>
            </p14:nvContentPartPr>
            <p14:xfrm>
              <a:off x="6672861" y="4823280"/>
              <a:ext cx="579240" cy="414000"/>
            </p14:xfrm>
          </p:contentPart>
        </mc:Choice>
        <mc:Fallback>
          <p:pic>
            <p:nvPicPr>
              <p:cNvPr id="45" name="Tinta 44">
                <a:extLst>
                  <a:ext uri="{FF2B5EF4-FFF2-40B4-BE49-F238E27FC236}">
                    <a16:creationId xmlns:a16="http://schemas.microsoft.com/office/drawing/2014/main" id="{ADFAC21C-4868-4952-BF7F-B88DBD0A5541}"/>
                  </a:ext>
                </a:extLst>
              </p:cNvPr>
              <p:cNvPicPr/>
              <p:nvPr/>
            </p:nvPicPr>
            <p:blipFill>
              <a:blip r:embed="rId38"/>
              <a:stretch>
                <a:fillRect/>
              </a:stretch>
            </p:blipFill>
            <p:spPr>
              <a:xfrm>
                <a:off x="6619221" y="4715640"/>
                <a:ext cx="686880" cy="6296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39">
            <p14:nvContentPartPr>
              <p14:cNvPr id="46" name="Tinta 45">
                <a:extLst>
                  <a:ext uri="{FF2B5EF4-FFF2-40B4-BE49-F238E27FC236}">
                    <a16:creationId xmlns:a16="http://schemas.microsoft.com/office/drawing/2014/main" id="{A9C6B386-03BE-41AB-A8A3-F9CFD2E94DC9}"/>
                  </a:ext>
                </a:extLst>
              </p14:cNvPr>
              <p14:cNvContentPartPr/>
              <p14:nvPr/>
            </p14:nvContentPartPr>
            <p14:xfrm>
              <a:off x="6700221" y="5643360"/>
              <a:ext cx="107640" cy="48240"/>
            </p14:xfrm>
          </p:contentPart>
        </mc:Choice>
        <mc:Fallback>
          <p:pic>
            <p:nvPicPr>
              <p:cNvPr id="46" name="Tinta 45">
                <a:extLst>
                  <a:ext uri="{FF2B5EF4-FFF2-40B4-BE49-F238E27FC236}">
                    <a16:creationId xmlns:a16="http://schemas.microsoft.com/office/drawing/2014/main" id="{A9C6B386-03BE-41AB-A8A3-F9CFD2E94DC9}"/>
                  </a:ext>
                </a:extLst>
              </p:cNvPr>
              <p:cNvPicPr/>
              <p:nvPr/>
            </p:nvPicPr>
            <p:blipFill>
              <a:blip r:embed="rId40"/>
              <a:stretch>
                <a:fillRect/>
              </a:stretch>
            </p:blipFill>
            <p:spPr>
              <a:xfrm>
                <a:off x="6646221" y="5535720"/>
                <a:ext cx="215280" cy="263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1">
            <p14:nvContentPartPr>
              <p14:cNvPr id="47" name="Tinta 46">
                <a:extLst>
                  <a:ext uri="{FF2B5EF4-FFF2-40B4-BE49-F238E27FC236}">
                    <a16:creationId xmlns:a16="http://schemas.microsoft.com/office/drawing/2014/main" id="{EA037ED1-8BF2-4E5A-A4CD-168F70A3C3B4}"/>
                  </a:ext>
                </a:extLst>
              </p14:cNvPr>
              <p14:cNvContentPartPr/>
              <p14:nvPr/>
            </p14:nvContentPartPr>
            <p14:xfrm>
              <a:off x="6920541" y="6615000"/>
              <a:ext cx="360" cy="6840"/>
            </p14:xfrm>
          </p:contentPart>
        </mc:Choice>
        <mc:Fallback>
          <p:pic>
            <p:nvPicPr>
              <p:cNvPr id="47" name="Tinta 46">
                <a:extLst>
                  <a:ext uri="{FF2B5EF4-FFF2-40B4-BE49-F238E27FC236}">
                    <a16:creationId xmlns:a16="http://schemas.microsoft.com/office/drawing/2014/main" id="{EA037ED1-8BF2-4E5A-A4CD-168F70A3C3B4}"/>
                  </a:ext>
                </a:extLst>
              </p:cNvPr>
              <p:cNvPicPr/>
              <p:nvPr/>
            </p:nvPicPr>
            <p:blipFill>
              <a:blip r:embed="rId42"/>
              <a:stretch>
                <a:fillRect/>
              </a:stretch>
            </p:blipFill>
            <p:spPr>
              <a:xfrm>
                <a:off x="6866901" y="6507000"/>
                <a:ext cx="108000" cy="2224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3">
            <p14:nvContentPartPr>
              <p14:cNvPr id="48" name="Tinta 47">
                <a:extLst>
                  <a:ext uri="{FF2B5EF4-FFF2-40B4-BE49-F238E27FC236}">
                    <a16:creationId xmlns:a16="http://schemas.microsoft.com/office/drawing/2014/main" id="{CCFCA288-B346-4EA6-9A3F-D24B2B421503}"/>
                  </a:ext>
                </a:extLst>
              </p14:cNvPr>
              <p14:cNvContentPartPr/>
              <p14:nvPr/>
            </p14:nvContentPartPr>
            <p14:xfrm>
              <a:off x="7850781" y="1794600"/>
              <a:ext cx="1061280" cy="633240"/>
            </p14:xfrm>
          </p:contentPart>
        </mc:Choice>
        <mc:Fallback>
          <p:pic>
            <p:nvPicPr>
              <p:cNvPr id="48" name="Tinta 47">
                <a:extLst>
                  <a:ext uri="{FF2B5EF4-FFF2-40B4-BE49-F238E27FC236}">
                    <a16:creationId xmlns:a16="http://schemas.microsoft.com/office/drawing/2014/main" id="{CCFCA288-B346-4EA6-9A3F-D24B2B421503}"/>
                  </a:ext>
                </a:extLst>
              </p:cNvPr>
              <p:cNvPicPr/>
              <p:nvPr/>
            </p:nvPicPr>
            <p:blipFill>
              <a:blip r:embed="rId44"/>
              <a:stretch>
                <a:fillRect/>
              </a:stretch>
            </p:blipFill>
            <p:spPr>
              <a:xfrm>
                <a:off x="7796781" y="1686960"/>
                <a:ext cx="1168920" cy="8488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5">
            <p14:nvContentPartPr>
              <p14:cNvPr id="49" name="Tinta 48">
                <a:extLst>
                  <a:ext uri="{FF2B5EF4-FFF2-40B4-BE49-F238E27FC236}">
                    <a16:creationId xmlns:a16="http://schemas.microsoft.com/office/drawing/2014/main" id="{4D612FD9-36EA-4B0F-9663-E03F5219027B}"/>
                  </a:ext>
                </a:extLst>
              </p14:cNvPr>
              <p14:cNvContentPartPr/>
              <p14:nvPr/>
            </p14:nvContentPartPr>
            <p14:xfrm>
              <a:off x="8588421" y="2726640"/>
              <a:ext cx="397800" cy="500040"/>
            </p14:xfrm>
          </p:contentPart>
        </mc:Choice>
        <mc:Fallback>
          <p:pic>
            <p:nvPicPr>
              <p:cNvPr id="49" name="Tinta 48">
                <a:extLst>
                  <a:ext uri="{FF2B5EF4-FFF2-40B4-BE49-F238E27FC236}">
                    <a16:creationId xmlns:a16="http://schemas.microsoft.com/office/drawing/2014/main" id="{4D612FD9-36EA-4B0F-9663-E03F5219027B}"/>
                  </a:ext>
                </a:extLst>
              </p:cNvPr>
              <p:cNvPicPr/>
              <p:nvPr/>
            </p:nvPicPr>
            <p:blipFill>
              <a:blip r:embed="rId46"/>
              <a:stretch>
                <a:fillRect/>
              </a:stretch>
            </p:blipFill>
            <p:spPr>
              <a:xfrm>
                <a:off x="8534421" y="2619000"/>
                <a:ext cx="505440" cy="7156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7">
            <p14:nvContentPartPr>
              <p14:cNvPr id="50" name="Tinta 49">
                <a:extLst>
                  <a:ext uri="{FF2B5EF4-FFF2-40B4-BE49-F238E27FC236}">
                    <a16:creationId xmlns:a16="http://schemas.microsoft.com/office/drawing/2014/main" id="{CEEA1FEA-C9DD-421B-AFE3-B2116FC9537A}"/>
                  </a:ext>
                </a:extLst>
              </p14:cNvPr>
              <p14:cNvContentPartPr/>
              <p14:nvPr/>
            </p14:nvContentPartPr>
            <p14:xfrm>
              <a:off x="10641141" y="1528200"/>
              <a:ext cx="408240" cy="174600"/>
            </p14:xfrm>
          </p:contentPart>
        </mc:Choice>
        <mc:Fallback>
          <p:pic>
            <p:nvPicPr>
              <p:cNvPr id="50" name="Tinta 49">
                <a:extLst>
                  <a:ext uri="{FF2B5EF4-FFF2-40B4-BE49-F238E27FC236}">
                    <a16:creationId xmlns:a16="http://schemas.microsoft.com/office/drawing/2014/main" id="{CEEA1FEA-C9DD-421B-AFE3-B2116FC9537A}"/>
                  </a:ext>
                </a:extLst>
              </p:cNvPr>
              <p:cNvPicPr/>
              <p:nvPr/>
            </p:nvPicPr>
            <p:blipFill>
              <a:blip r:embed="rId48"/>
              <a:stretch>
                <a:fillRect/>
              </a:stretch>
            </p:blipFill>
            <p:spPr>
              <a:xfrm>
                <a:off x="10587501" y="1420200"/>
                <a:ext cx="515880" cy="3902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49">
            <p14:nvContentPartPr>
              <p14:cNvPr id="51" name="Tinta 50">
                <a:extLst>
                  <a:ext uri="{FF2B5EF4-FFF2-40B4-BE49-F238E27FC236}">
                    <a16:creationId xmlns:a16="http://schemas.microsoft.com/office/drawing/2014/main" id="{E7480C4D-315C-478A-8C06-7135FBCE0DA1}"/>
                  </a:ext>
                </a:extLst>
              </p14:cNvPr>
              <p14:cNvContentPartPr/>
              <p14:nvPr/>
            </p14:nvContentPartPr>
            <p14:xfrm>
              <a:off x="10799181" y="3594240"/>
              <a:ext cx="360" cy="360"/>
            </p14:xfrm>
          </p:contentPart>
        </mc:Choice>
        <mc:Fallback>
          <p:pic>
            <p:nvPicPr>
              <p:cNvPr id="51" name="Tinta 50">
                <a:extLst>
                  <a:ext uri="{FF2B5EF4-FFF2-40B4-BE49-F238E27FC236}">
                    <a16:creationId xmlns:a16="http://schemas.microsoft.com/office/drawing/2014/main" id="{E7480C4D-315C-478A-8C06-7135FBCE0DA1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10745181" y="3486600"/>
                <a:ext cx="108000" cy="2160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>
        <mc:Choice xmlns:p14="http://schemas.microsoft.com/office/powerpoint/2010/main" Requires="p14">
          <p:contentPart p14:bwMode="auto" r:id="rId50">
            <p14:nvContentPartPr>
              <p14:cNvPr id="52" name="Tinta 51">
                <a:extLst>
                  <a:ext uri="{FF2B5EF4-FFF2-40B4-BE49-F238E27FC236}">
                    <a16:creationId xmlns:a16="http://schemas.microsoft.com/office/drawing/2014/main" id="{4F19785B-9F0A-447B-B74D-09383D9B8CE7}"/>
                  </a:ext>
                </a:extLst>
              </p14:cNvPr>
              <p14:cNvContentPartPr/>
              <p14:nvPr/>
            </p14:nvContentPartPr>
            <p14:xfrm>
              <a:off x="8450181" y="4871160"/>
              <a:ext cx="360" cy="360"/>
            </p14:xfrm>
          </p:contentPart>
        </mc:Choice>
        <mc:Fallback>
          <p:pic>
            <p:nvPicPr>
              <p:cNvPr id="52" name="Tinta 51">
                <a:extLst>
                  <a:ext uri="{FF2B5EF4-FFF2-40B4-BE49-F238E27FC236}">
                    <a16:creationId xmlns:a16="http://schemas.microsoft.com/office/drawing/2014/main" id="{4F19785B-9F0A-447B-B74D-09383D9B8CE7}"/>
                  </a:ext>
                </a:extLst>
              </p:cNvPr>
              <p:cNvPicPr/>
              <p:nvPr/>
            </p:nvPicPr>
            <p:blipFill>
              <a:blip r:embed="rId34"/>
              <a:stretch>
                <a:fillRect/>
              </a:stretch>
            </p:blipFill>
            <p:spPr>
              <a:xfrm>
                <a:off x="8396181" y="4763520"/>
                <a:ext cx="108000" cy="21600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5423357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"/>
            <a:ext cx="12192000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0" algn="ctr">
              <a:defRPr/>
            </a:pPr>
            <a:r>
              <a:rPr lang="pt-PT" dirty="0">
                <a:solidFill>
                  <a:schemeClr val="bg1"/>
                </a:solidFill>
              </a:rPr>
              <a:t>A saúde mental durante e após a pandemia de coronavírus; </a:t>
            </a:r>
          </a:p>
          <a:p>
            <a:pPr lvl="0" algn="ctr">
              <a:defRPr/>
            </a:pPr>
            <a:r>
              <a:rPr lang="pt-PT" dirty="0">
                <a:solidFill>
                  <a:schemeClr val="bg1"/>
                </a:solidFill>
              </a:rPr>
              <a:t>Como lidar com o isolamento em tempos de pandemia?</a:t>
            </a:r>
          </a:p>
          <a:p>
            <a:endParaRPr lang="pt-PT" dirty="0">
              <a:solidFill>
                <a:schemeClr val="bg1"/>
              </a:solidFill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138022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BDE20F8-5000-43EE-AAC6-981F38245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292773"/>
            <a:ext cx="12192000" cy="5565226"/>
          </a:xfrm>
        </p:spPr>
        <p:txBody>
          <a:bodyPr>
            <a:normAutofit/>
          </a:bodyPr>
          <a:lstStyle/>
          <a:p>
            <a:pPr marL="0" lvl="0" indent="0" algn="ctr">
              <a:lnSpc>
                <a:spcPct val="100000"/>
              </a:lnSpc>
              <a:spcBef>
                <a:spcPts val="0"/>
              </a:spcBef>
              <a:buNone/>
              <a:defRPr/>
            </a:pPr>
            <a:r>
              <a:rPr lang="pt-PT" dirty="0">
                <a:solidFill>
                  <a:prstClr val="white"/>
                </a:solidFill>
              </a:rPr>
              <a:t>A</a:t>
            </a:r>
            <a:endParaRPr lang="pt-PT" dirty="0">
              <a:solidFill>
                <a:srgbClr val="FF0000"/>
              </a:solidFill>
            </a:endParaRPr>
          </a:p>
          <a:p>
            <a:r>
              <a:rPr lang="pt-PT" sz="4000" dirty="0">
                <a:solidFill>
                  <a:srgbClr val="002060"/>
                </a:solidFill>
              </a:rPr>
              <a:t>A Unicidade de cada Pessoa </a:t>
            </a:r>
          </a:p>
          <a:p>
            <a:pPr marL="0" indent="0">
              <a:buNone/>
            </a:pPr>
            <a:r>
              <a:rPr lang="pt-PT" dirty="0"/>
              <a:t> </a:t>
            </a:r>
            <a:r>
              <a:rPr lang="pt-PT" sz="2400" dirty="0"/>
              <a:t>(experiencias, fatores de vulnerabilidade, fatores protetores,…)</a:t>
            </a:r>
          </a:p>
          <a:p>
            <a:pPr marL="0" indent="0">
              <a:buNone/>
            </a:pPr>
            <a:endParaRPr lang="pt-PT" sz="2400" dirty="0"/>
          </a:p>
          <a:p>
            <a:pPr marL="0" indent="0">
              <a:buNone/>
            </a:pPr>
            <a:r>
              <a:rPr lang="pt-PT" sz="2400" dirty="0"/>
              <a:t> </a:t>
            </a:r>
          </a:p>
          <a:p>
            <a:pPr marL="0" indent="0">
              <a:buNone/>
            </a:pPr>
            <a:r>
              <a:rPr lang="pt-PT" dirty="0">
                <a:solidFill>
                  <a:srgbClr val="FF0000"/>
                </a:solidFill>
              </a:rPr>
              <a:t>     </a:t>
            </a:r>
            <a:r>
              <a:rPr lang="pt-PT" b="1" dirty="0">
                <a:solidFill>
                  <a:srgbClr val="0070C0"/>
                </a:solidFill>
              </a:rPr>
              <a:t>A saúde mental </a:t>
            </a:r>
            <a:r>
              <a:rPr lang="pt-PT" b="1" dirty="0">
                <a:solidFill>
                  <a:schemeClr val="accent5">
                    <a:lumMod val="50000"/>
                  </a:schemeClr>
                </a:solidFill>
              </a:rPr>
              <a:t>antes,</a:t>
            </a:r>
            <a:r>
              <a:rPr lang="pt-PT" b="1" dirty="0">
                <a:solidFill>
                  <a:srgbClr val="7030A0"/>
                </a:solidFill>
              </a:rPr>
              <a:t> </a:t>
            </a:r>
            <a:r>
              <a:rPr lang="pt-PT" b="1" dirty="0">
                <a:solidFill>
                  <a:srgbClr val="0070C0"/>
                </a:solidFill>
              </a:rPr>
              <a:t>durante e após a pandemia de coronavírus; </a:t>
            </a:r>
          </a:p>
          <a:p>
            <a:pPr marL="0" indent="0">
              <a:buNone/>
            </a:pPr>
            <a:r>
              <a:rPr lang="pt-PT" b="1" dirty="0">
                <a:solidFill>
                  <a:srgbClr val="0070C0"/>
                </a:solidFill>
              </a:rPr>
              <a:t>      Como lidar com o isolamento em tempos de pandemia? </a:t>
            </a:r>
          </a:p>
          <a:p>
            <a:endParaRPr lang="pt-PT" dirty="0">
              <a:solidFill>
                <a:srgbClr val="FF0000"/>
              </a:solidFill>
            </a:endParaRPr>
          </a:p>
          <a:p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6178756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"/>
            <a:ext cx="11804732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lvl="0" algn="ctr"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saúde mental </a:t>
            </a:r>
            <a:r>
              <a:rPr lang="pt-PT" dirty="0">
                <a:solidFill>
                  <a:prstClr val="white"/>
                </a:solidFill>
              </a:rPr>
              <a:t>antes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durante e após a pandemia de coronavírus;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Como lidar com o isolamento em tempos de pandemia?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0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sp>
        <p:nvSpPr>
          <p:cNvPr id="5" name="Marcador de Posição de Conteúdo 4">
            <a:extLst>
              <a:ext uri="{FF2B5EF4-FFF2-40B4-BE49-F238E27FC236}">
                <a16:creationId xmlns:a16="http://schemas.microsoft.com/office/drawing/2014/main" id="{EF142725-0FA7-4080-8954-29EA3C2EF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71600"/>
            <a:ext cx="10515600" cy="4805363"/>
          </a:xfrm>
        </p:spPr>
        <p:txBody>
          <a:bodyPr>
            <a:normAutofit fontScale="62500" lnSpcReduction="20000"/>
          </a:bodyPr>
          <a:lstStyle/>
          <a:p>
            <a:pPr marL="0" indent="0">
              <a:lnSpc>
                <a:spcPct val="107000"/>
              </a:lnSpc>
              <a:spcAft>
                <a:spcPts val="800"/>
              </a:spcAft>
              <a:buNone/>
            </a:pPr>
            <a:r>
              <a:rPr lang="pt-PT" sz="4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Promoção da Saúde </a:t>
            </a: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Prevenção da Doença • </a:t>
            </a:r>
            <a:r>
              <a:rPr lang="pt-PT" sz="41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Saúde Mental  </a:t>
            </a: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(DGS)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 3" panose="05040102010807070707" pitchFamily="18" charset="2"/>
              <a:buChar char=""/>
              <a:tabLst>
                <a:tab pos="457200" algn="l"/>
              </a:tabLst>
            </a:pPr>
            <a:r>
              <a:rPr lang="pt-PT" sz="3600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saúde mental é a base do bem-estar geral, </a:t>
            </a:r>
            <a:r>
              <a:rPr lang="pt-PT" sz="3600" b="1" dirty="0">
                <a:solidFill>
                  <a:schemeClr val="tx2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“não há saúde sem saúde mental”. </a:t>
            </a: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 3" panose="05040102010807070707" pitchFamily="18" charset="2"/>
              <a:buChar char=""/>
              <a:tabLst>
                <a:tab pos="457200" algn="l"/>
              </a:tabLst>
            </a:pP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Ao considerarmos a “saúde mental” estamos a falar de:</a:t>
            </a:r>
            <a:b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a) </a:t>
            </a:r>
            <a:r>
              <a:rPr lang="pt-PT" sz="3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Capacidade de adaptação a novas circunstâncias de vida/mudanças</a:t>
            </a: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b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b</a:t>
            </a:r>
            <a:r>
              <a:rPr lang="pt-PT" sz="3800" b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 </a:t>
            </a:r>
            <a:r>
              <a:rPr lang="pt-PT" sz="3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Superação de crises </a:t>
            </a: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 resolução de perdas afetivas e conflitos emocionais;</a:t>
            </a:r>
            <a:b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c) Ter capacidade de reconhecer limites e sinais de mal-estar;</a:t>
            </a:r>
            <a:b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d) Ter sentido crítico e de realidade mas também humor, criatividade e </a:t>
            </a:r>
            <a:r>
              <a:rPr lang="pt-PT" sz="3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capacidade de sonhar</a:t>
            </a: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</a:t>
            </a:r>
            <a:b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e) </a:t>
            </a:r>
            <a:r>
              <a:rPr lang="pt-PT" sz="3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Estabelecer relações satisfatórias </a:t>
            </a: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 outros membros da comunidade;</a:t>
            </a:r>
            <a:b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f) </a:t>
            </a:r>
            <a:r>
              <a:rPr lang="pt-PT" sz="3800" b="1" dirty="0">
                <a:solidFill>
                  <a:schemeClr val="accent1">
                    <a:lumMod val="75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 projetos de vida </a:t>
            </a:r>
            <a:r>
              <a:rPr lang="pt-PT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e, sobretudo, descobrir um sentido para a vida.</a:t>
            </a: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endParaRPr lang="pt-P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Aft>
                <a:spcPts val="800"/>
              </a:spcAft>
              <a:buNone/>
              <a:tabLst>
                <a:tab pos="457200" algn="l"/>
              </a:tabLst>
            </a:pPr>
            <a:r>
              <a:rPr lang="pt-PT" u="sng" dirty="0">
                <a:solidFill>
                  <a:srgbClr val="0563C1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https://www.sns.gov.pt/reforma-faq/promocao-da-saude-e-prevencao-da-doenca-%E2%80%A2-saude-mental-%E2%80%A2-conceito-2/</a:t>
            </a:r>
            <a:endParaRPr lang="pt-PT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0791821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5767"/>
            <a:ext cx="11804732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saúde mental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antes, durante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 após a pandemia de coronavírus;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Como lidar com o isolamento em tempos de pandemia?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0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Retângulo 1">
            <a:extLst>
              <a:ext uri="{FF2B5EF4-FFF2-40B4-BE49-F238E27FC236}">
                <a16:creationId xmlns:a16="http://schemas.microsoft.com/office/drawing/2014/main" id="{E2FD25E8-6C23-49B7-9FCC-2C963285A3C5}"/>
              </a:ext>
            </a:extLst>
          </p:cNvPr>
          <p:cNvSpPr/>
          <p:nvPr/>
        </p:nvSpPr>
        <p:spPr>
          <a:xfrm>
            <a:off x="435429" y="1277257"/>
            <a:ext cx="11654971" cy="54718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PT"/>
          </a:p>
        </p:txBody>
      </p:sp>
      <p:sp>
        <p:nvSpPr>
          <p:cNvPr id="10" name="Marcador de Posição de Conteúdo 9">
            <a:extLst>
              <a:ext uri="{FF2B5EF4-FFF2-40B4-BE49-F238E27FC236}">
                <a16:creationId xmlns:a16="http://schemas.microsoft.com/office/drawing/2014/main" id="{6E20EAF3-B62D-4B8D-9A5D-59EFD4C497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5429" y="1161535"/>
            <a:ext cx="10918371" cy="5587608"/>
          </a:xfrm>
        </p:spPr>
        <p:txBody>
          <a:bodyPr>
            <a:normAutofit fontScale="92500" lnSpcReduction="20000"/>
          </a:bodyPr>
          <a:lstStyle/>
          <a:p>
            <a:endParaRPr lang="pt-PT" dirty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pt-PT" dirty="0"/>
              <a:t>Quanto 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</a:rPr>
              <a:t>mais tempo </a:t>
            </a:r>
            <a:r>
              <a:rPr lang="pt-PT" dirty="0"/>
              <a:t>estivermos isolados </a:t>
            </a:r>
            <a:r>
              <a:rPr lang="pt-PT" b="1" dirty="0">
                <a:solidFill>
                  <a:schemeClr val="accent1">
                    <a:lumMod val="75000"/>
                  </a:schemeClr>
                </a:solidFill>
              </a:rPr>
              <a:t>maiores serão os riscos </a:t>
            </a:r>
            <a:r>
              <a:rPr lang="pt-PT" dirty="0"/>
              <a:t>de sofrermos doenças psiquiátricas;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pt-PT" dirty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pt-PT" dirty="0"/>
              <a:t>Sabemos que a quarentena pode originar uma constelação de sintomas psicopatológicos, designadamente, humor deprimido, irritabilidade, ansiedade, medo, raiva, insónia, </a:t>
            </a:r>
            <a:r>
              <a:rPr lang="pt-PT" dirty="0" err="1"/>
              <a:t>etc</a:t>
            </a:r>
            <a:r>
              <a:rPr lang="pt-PT" dirty="0"/>
              <a:t>;</a:t>
            </a:r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endParaRPr lang="pt-PT" dirty="0"/>
          </a:p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pt-PT" dirty="0"/>
              <a:t>Vivemos tempos estranhos em que se levantam muitas dúvidas, e irá certamente demorar muitos anos até compreendermos qual foi o verdadeiro impacto da pandemia na saúde mental. </a:t>
            </a:r>
          </a:p>
          <a:p>
            <a:pPr marL="0" indent="0" algn="r">
              <a:lnSpc>
                <a:spcPct val="120000"/>
              </a:lnSpc>
              <a:spcBef>
                <a:spcPts val="0"/>
              </a:spcBef>
              <a:buNone/>
            </a:pPr>
            <a:r>
              <a:rPr lang="pt-PT" dirty="0"/>
              <a:t>(Afonso, 2020)</a:t>
            </a:r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pt-PT" sz="18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endParaRPr lang="pt-PT" sz="1800" dirty="0"/>
          </a:p>
          <a:p>
            <a:pPr marL="0" indent="0" algn="just">
              <a:lnSpc>
                <a:spcPct val="120000"/>
              </a:lnSpc>
              <a:spcBef>
                <a:spcPts val="0"/>
              </a:spcBef>
              <a:buNone/>
            </a:pPr>
            <a:r>
              <a:rPr lang="pt-PT" sz="1800" dirty="0"/>
              <a:t>Revista Científica da Ordem dos Médicos        www.actamedicaportuguesa.com 2020 </a:t>
            </a:r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14205880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"/>
            <a:ext cx="11804732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saúde mental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durante e após a pandemia de coronavírus;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Como lidar com o isolamento em tempos de pandemia?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0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sp>
        <p:nvSpPr>
          <p:cNvPr id="5" name="Marcador de Posição de Conteúdo 4">
            <a:extLst>
              <a:ext uri="{FF2B5EF4-FFF2-40B4-BE49-F238E27FC236}">
                <a16:creationId xmlns:a16="http://schemas.microsoft.com/office/drawing/2014/main" id="{EF142725-0FA7-4080-8954-29EA3C2EF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61535"/>
            <a:ext cx="10515600" cy="5696464"/>
          </a:xfrm>
        </p:spPr>
        <p:txBody>
          <a:bodyPr>
            <a:normAutofit lnSpcReduction="10000"/>
          </a:bodyPr>
          <a:lstStyle/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PT" dirty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Numa crise psicológica evidencia-se:</a:t>
            </a:r>
          </a:p>
          <a:p>
            <a:pPr lvl="0" algn="just"/>
            <a:r>
              <a:rPr lang="pt-PT" dirty="0"/>
              <a:t> Quebra no equilíbrio psicológico</a:t>
            </a:r>
          </a:p>
          <a:p>
            <a:pPr lvl="0" algn="just"/>
            <a:r>
              <a:rPr lang="pt-PT" b="1" dirty="0">
                <a:solidFill>
                  <a:schemeClr val="tx2">
                    <a:lumMod val="75000"/>
                  </a:schemeClr>
                </a:solidFill>
              </a:rPr>
              <a:t>Declínio das suas estratégias de </a:t>
            </a:r>
            <a:r>
              <a:rPr lang="pt-PT" b="1" i="1" dirty="0" err="1">
                <a:solidFill>
                  <a:schemeClr val="tx2">
                    <a:lumMod val="75000"/>
                  </a:schemeClr>
                </a:solidFill>
              </a:rPr>
              <a:t>coping</a:t>
            </a:r>
            <a:r>
              <a:rPr lang="pt-PT" dirty="0"/>
              <a:t>: as formas de lidar habituais da pessoa não estão a ser eficientes</a:t>
            </a:r>
          </a:p>
          <a:p>
            <a:pPr lvl="0" algn="just"/>
            <a:r>
              <a:rPr lang="pt-PT" dirty="0"/>
              <a:t>Experienciam-se </a:t>
            </a:r>
            <a:r>
              <a:rPr lang="pt-PT" b="1" dirty="0">
                <a:solidFill>
                  <a:schemeClr val="tx2">
                    <a:lumMod val="75000"/>
                  </a:schemeClr>
                </a:solidFill>
              </a:rPr>
              <a:t>sentimentos de desorganização emocional, desesperança, tristeza, confusão e pânico</a:t>
            </a:r>
          </a:p>
          <a:p>
            <a:pPr lvl="0" algn="just"/>
            <a:r>
              <a:rPr lang="pt-PT" dirty="0"/>
              <a:t>A adaptação a uma crise psicológica depende de fatores como a </a:t>
            </a:r>
            <a:r>
              <a:rPr lang="pt-PT" b="1" dirty="0">
                <a:solidFill>
                  <a:schemeClr val="tx2">
                    <a:lumMod val="75000"/>
                  </a:schemeClr>
                </a:solidFill>
              </a:rPr>
              <a:t>perceção/significado do indivíduo face ao evento</a:t>
            </a:r>
            <a:r>
              <a:rPr lang="pt-PT" dirty="0"/>
              <a:t>.</a:t>
            </a:r>
          </a:p>
          <a:p>
            <a:pPr lvl="0" algn="just"/>
            <a:r>
              <a:rPr lang="pt-PT" dirty="0"/>
              <a:t>A crise pode, de facto, ameaçar a saúde mental, mas pode também potenciar o crescimento individual.</a:t>
            </a:r>
          </a:p>
          <a:p>
            <a:pPr marL="0" lvl="0" indent="0" algn="just">
              <a:buNone/>
            </a:pPr>
            <a:endParaRPr lang="pt-PT" dirty="0"/>
          </a:p>
          <a:p>
            <a:pPr marL="0" indent="0">
              <a:buNone/>
            </a:pPr>
            <a:r>
              <a:rPr lang="pt-PT" sz="2200" b="1" u="sng" dirty="0">
                <a:hlinkClick r:id="rId3"/>
              </a:rPr>
              <a:t>https://www.portaldasaudemental.pt/interferencias-na-saude-mental/crise/</a:t>
            </a:r>
            <a:endParaRPr lang="pt-PT" sz="2200" dirty="0"/>
          </a:p>
          <a:p>
            <a:pPr lvl="0"/>
            <a:endParaRPr lang="pt-PT" dirty="0"/>
          </a:p>
          <a:p>
            <a:endParaRPr lang="pt-PT" dirty="0"/>
          </a:p>
        </p:txBody>
      </p:sp>
    </p:spTree>
    <p:extLst>
      <p:ext uri="{BB962C8B-B14F-4D97-AF65-F5344CB8AC3E}">
        <p14:creationId xmlns:p14="http://schemas.microsoft.com/office/powerpoint/2010/main" val="39959177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"/>
            <a:ext cx="11804732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saúde mental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antes,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durante e após a pandemia de coronavírus;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Como lidar com o isolamento em tempos de pandemia?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0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pic>
        <p:nvPicPr>
          <p:cNvPr id="5" name="Imagem 4">
            <a:extLst>
              <a:ext uri="{FF2B5EF4-FFF2-40B4-BE49-F238E27FC236}">
                <a16:creationId xmlns:a16="http://schemas.microsoft.com/office/drawing/2014/main" id="{85529069-21DC-1042-BDB0-C900B5AB9BB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055778" y="2839049"/>
            <a:ext cx="2387600" cy="2387600"/>
          </a:xfrm>
          <a:prstGeom prst="rect">
            <a:avLst/>
          </a:prstGeom>
        </p:spPr>
      </p:pic>
      <p:pic>
        <p:nvPicPr>
          <p:cNvPr id="9" name="Imagem 8">
            <a:extLst>
              <a:ext uri="{FF2B5EF4-FFF2-40B4-BE49-F238E27FC236}">
                <a16:creationId xmlns:a16="http://schemas.microsoft.com/office/drawing/2014/main" id="{9B2202DB-B880-6A4F-BA78-F9A708D62A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998200" y="4032849"/>
            <a:ext cx="2387600" cy="2387600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ABED6DF1-C4F0-4A5E-8CDA-7611E865AD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 rot="10800000" flipV="1">
            <a:off x="609600" y="1161535"/>
            <a:ext cx="10744200" cy="935279"/>
          </a:xfrm>
        </p:spPr>
        <p:txBody>
          <a:bodyPr>
            <a:normAutofit fontScale="90000"/>
          </a:bodyPr>
          <a:lstStyle/>
          <a:p>
            <a:br>
              <a:rPr lang="pt-PT" dirty="0"/>
            </a:br>
            <a:r>
              <a:rPr lang="pt-PT" b="1" dirty="0">
                <a:solidFill>
                  <a:schemeClr val="accent1">
                    <a:lumMod val="75000"/>
                  </a:schemeClr>
                </a:solidFill>
              </a:rPr>
              <a:t>Recomendações da OMS - Saúde Mental durante a COVID-19</a:t>
            </a:r>
            <a:br>
              <a:rPr lang="pt-PT" dirty="0"/>
            </a:br>
            <a:endParaRPr lang="pt-PT" dirty="0"/>
          </a:p>
        </p:txBody>
      </p:sp>
      <p:sp>
        <p:nvSpPr>
          <p:cNvPr id="4" name="Marcador de Posição de Conteúdo 3">
            <a:extLst>
              <a:ext uri="{FF2B5EF4-FFF2-40B4-BE49-F238E27FC236}">
                <a16:creationId xmlns:a16="http://schemas.microsoft.com/office/drawing/2014/main" id="{0BDE20F8-5000-43EE-AAC6-981F38245F5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2096814"/>
            <a:ext cx="10515600" cy="4603531"/>
          </a:xfrm>
        </p:spPr>
        <p:txBody>
          <a:bodyPr>
            <a:normAutofit fontScale="25000" lnSpcReduction="20000"/>
          </a:bodyPr>
          <a:lstStyle/>
          <a:p>
            <a:endParaRPr lang="pt-PT" dirty="0"/>
          </a:p>
          <a:p>
            <a:r>
              <a:rPr lang="pt-PT" sz="9600" b="1" dirty="0">
                <a:solidFill>
                  <a:schemeClr val="tx2"/>
                </a:solidFill>
              </a:rPr>
              <a:t>Evite</a:t>
            </a:r>
            <a:r>
              <a:rPr lang="pt-PT" sz="9600" dirty="0"/>
              <a:t> ler, ouvir ou ver notícias que o deixem ansioso ou angustiado</a:t>
            </a:r>
          </a:p>
          <a:p>
            <a:r>
              <a:rPr lang="pt-PT" sz="9600" b="1" dirty="0">
                <a:solidFill>
                  <a:schemeClr val="tx2"/>
                </a:solidFill>
              </a:rPr>
              <a:t>Partilhe</a:t>
            </a:r>
            <a:r>
              <a:rPr lang="pt-PT" sz="9600" dirty="0"/>
              <a:t> histórias positivas</a:t>
            </a:r>
          </a:p>
          <a:p>
            <a:r>
              <a:rPr lang="pt-PT" sz="9600" dirty="0"/>
              <a:t>A difusão de mensagens simples e claras é fulcral na relação entre os profissionais de saúde e a sociedade.</a:t>
            </a:r>
          </a:p>
          <a:p>
            <a:r>
              <a:rPr lang="pt-PT" sz="9600" dirty="0"/>
              <a:t>A </a:t>
            </a:r>
            <a:r>
              <a:rPr lang="pt-PT" sz="9600" b="1" dirty="0">
                <a:solidFill>
                  <a:schemeClr val="tx2"/>
                </a:solidFill>
              </a:rPr>
              <a:t>manutenção</a:t>
            </a:r>
            <a:r>
              <a:rPr lang="pt-PT" sz="9600" dirty="0"/>
              <a:t> das rotinas familiares é importante, especialmente se as crianças estiverem confinadas a casa. </a:t>
            </a:r>
          </a:p>
          <a:p>
            <a:r>
              <a:rPr lang="pt-PT" sz="9600" dirty="0"/>
              <a:t>As pessoas em isolamento devem </a:t>
            </a:r>
            <a:r>
              <a:rPr lang="pt-PT" sz="9600" b="1" dirty="0">
                <a:solidFill>
                  <a:schemeClr val="tx2"/>
                </a:solidFill>
              </a:rPr>
              <a:t>manter</a:t>
            </a:r>
            <a:r>
              <a:rPr lang="pt-PT" sz="9600" dirty="0"/>
              <a:t> os seus contactos sociais, seja online ou por telemóvel</a:t>
            </a:r>
          </a:p>
          <a:p>
            <a:r>
              <a:rPr lang="pt-PT" sz="9600" dirty="0"/>
              <a:t>As situações de ansiedade e stress, em momentos como o que vivemos atualmente, são normais – é preciso coloca-las em perspetiva</a:t>
            </a:r>
            <a:r>
              <a:rPr lang="pt-PT" sz="7400" dirty="0"/>
              <a:t>.</a:t>
            </a:r>
          </a:p>
          <a:p>
            <a:endParaRPr lang="pt-PT" sz="7400" dirty="0">
              <a:hlinkClick r:id="rId4" action="ppaction://hlinkfile"/>
            </a:endParaRPr>
          </a:p>
          <a:p>
            <a:r>
              <a:rPr lang="pt-PT" sz="8000" dirty="0">
                <a:hlinkClick r:id="rId4" action="ppaction://hlinkfile"/>
              </a:rPr>
              <a:t> file:///D:/webinar%20SM/Recomendações-da-OMS_Saúde-mental-durante-a-COVID-19.pdf</a:t>
            </a:r>
            <a:r>
              <a:rPr lang="pt-PT" sz="8000" dirty="0"/>
              <a:t> </a:t>
            </a:r>
          </a:p>
          <a:p>
            <a:endParaRPr lang="pt-PT" sz="7400" dirty="0"/>
          </a:p>
          <a:p>
            <a:endParaRPr lang="pt-PT" sz="3800" dirty="0"/>
          </a:p>
          <a:p>
            <a:pPr marL="0" indent="0">
              <a:buNone/>
            </a:pPr>
            <a:endParaRPr lang="pt-PT" sz="3800" dirty="0"/>
          </a:p>
          <a:p>
            <a:endParaRPr lang="pt-PT" dirty="0"/>
          </a:p>
          <a:p>
            <a:pPr marL="0" indent="0">
              <a:buNone/>
            </a:pPr>
            <a:r>
              <a:rPr lang="pt-PT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9038988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tângulo 2">
            <a:extLst>
              <a:ext uri="{FF2B5EF4-FFF2-40B4-BE49-F238E27FC236}">
                <a16:creationId xmlns:a16="http://schemas.microsoft.com/office/drawing/2014/main" id="{2F9851D0-6BE9-ED4C-8030-0744441AF324}"/>
              </a:ext>
            </a:extLst>
          </p:cNvPr>
          <p:cNvSpPr/>
          <p:nvPr/>
        </p:nvSpPr>
        <p:spPr>
          <a:xfrm>
            <a:off x="0" y="1"/>
            <a:ext cx="11804732" cy="1161534"/>
          </a:xfrm>
          <a:prstGeom prst="rect">
            <a:avLst/>
          </a:prstGeom>
          <a:solidFill>
            <a:srgbClr val="34519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pt-PT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A saúde mental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srgbClr val="FFC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, </a:t>
            </a: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durante e após a pandemia de coronavírus;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Como lidar com o isolamento em tempos de pandemia?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8" name="Retângulo 7">
            <a:extLst>
              <a:ext uri="{FF2B5EF4-FFF2-40B4-BE49-F238E27FC236}">
                <a16:creationId xmlns:a16="http://schemas.microsoft.com/office/drawing/2014/main" id="{9A75AD66-C9B1-224B-9934-4648075AFB49}"/>
              </a:ext>
            </a:extLst>
          </p:cNvPr>
          <p:cNvSpPr/>
          <p:nvPr/>
        </p:nvSpPr>
        <p:spPr>
          <a:xfrm>
            <a:off x="0" y="0"/>
            <a:ext cx="9531268" cy="707886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pt-PT" sz="40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Gilroy ExtraBold" pitchFamily="2" charset="77"/>
                <a:ea typeface="+mn-ea"/>
                <a:cs typeface="+mn-cs"/>
              </a:rPr>
              <a:t>Saúde mental</a:t>
            </a:r>
          </a:p>
        </p:txBody>
      </p:sp>
      <p:sp>
        <p:nvSpPr>
          <p:cNvPr id="5" name="Marcador de Posição de Conteúdo 4" descr="Todos nós  temos a nossa própria caixa de Pandora &#10;">
            <a:extLst>
              <a:ext uri="{FF2B5EF4-FFF2-40B4-BE49-F238E27FC236}">
                <a16:creationId xmlns:a16="http://schemas.microsoft.com/office/drawing/2014/main" id="{EF142725-0FA7-4080-8954-29EA3C2EF8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0" y="1161535"/>
            <a:ext cx="12192000" cy="5340484"/>
          </a:xfrm>
        </p:spPr>
        <p:txBody>
          <a:bodyPr>
            <a:normAutofit/>
          </a:bodyPr>
          <a:lstStyle/>
          <a:p>
            <a:pPr marL="0" indent="0" algn="r">
              <a:buNone/>
            </a:pPr>
            <a:r>
              <a:rPr lang="pt-PT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pt-PT" dirty="0">
                <a:solidFill>
                  <a:srgbClr val="0070C0"/>
                </a:solidFill>
              </a:rPr>
              <a:t> </a:t>
            </a:r>
          </a:p>
          <a:p>
            <a:pPr marL="0" indent="0">
              <a:buNone/>
            </a:pPr>
            <a:endParaRPr lang="pt-PT" sz="3200" dirty="0">
              <a:solidFill>
                <a:schemeClr val="accent1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pt-PT" sz="3600" dirty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pPr marL="0" indent="0">
              <a:buNone/>
            </a:pPr>
            <a:r>
              <a:rPr lang="pt-PT" sz="3600" dirty="0">
                <a:solidFill>
                  <a:schemeClr val="accent1">
                    <a:lumMod val="75000"/>
                  </a:schemeClr>
                </a:solidFill>
              </a:rPr>
              <a:t>     Todos nós  temos </a:t>
            </a:r>
          </a:p>
          <a:p>
            <a:pPr marL="0" indent="0">
              <a:buNone/>
            </a:pPr>
            <a:r>
              <a:rPr lang="pt-PT" sz="3600" dirty="0">
                <a:solidFill>
                  <a:schemeClr val="accent1">
                    <a:lumMod val="75000"/>
                  </a:schemeClr>
                </a:solidFill>
              </a:rPr>
              <a:t>                a nossa própria </a:t>
            </a:r>
          </a:p>
          <a:p>
            <a:pPr marL="0" indent="0">
              <a:buNone/>
            </a:pPr>
            <a:r>
              <a:rPr lang="pt-PT" sz="3600" dirty="0">
                <a:solidFill>
                  <a:schemeClr val="accent1">
                    <a:lumMod val="75000"/>
                  </a:schemeClr>
                </a:solidFill>
              </a:rPr>
              <a:t>                         caixa de Pandora</a:t>
            </a:r>
            <a:r>
              <a:rPr lang="pt-PT" sz="3600" dirty="0"/>
              <a:t> </a:t>
            </a:r>
          </a:p>
        </p:txBody>
      </p:sp>
      <p:pic>
        <p:nvPicPr>
          <p:cNvPr id="13" name="Imagem 12">
            <a:extLst>
              <a:ext uri="{FF2B5EF4-FFF2-40B4-BE49-F238E27FC236}">
                <a16:creationId xmlns:a16="http://schemas.microsoft.com/office/drawing/2014/main" id="{7CB7AE6C-5370-4227-AC59-C5A84B2899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19835" y="1422024"/>
            <a:ext cx="3697108" cy="5079995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2174776A-53AB-4CBB-8129-B4A4C8F3FF7B}"/>
              </a:ext>
            </a:extLst>
          </p:cNvPr>
          <p:cNvSpPr/>
          <p:nvPr/>
        </p:nvSpPr>
        <p:spPr>
          <a:xfrm>
            <a:off x="0" y="6306206"/>
            <a:ext cx="12888310" cy="100899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PT" dirty="0"/>
              <a:t>https://www.google.com/search?q=imagem+caixa+</a:t>
            </a:r>
            <a:r>
              <a:rPr lang="pt-PT" dirty="0">
                <a:solidFill>
                  <a:schemeClr val="tx1"/>
                </a:solidFill>
              </a:rPr>
              <a:t>&amp;oq=imagem+caixa+de+pandora&amp;gs_lcp=CgNpbWcQAzICCAA6BggAEAcQHjoICAAQCBAHEB5QjKIKWIKtCmC9xQpoAHAAeACAAZMBiAHeBpIBAzAuN5gBAKABAaoBC2d3cy13aXotaW1n&amp;sclient=img&amp;ei=rlXWXserI4foa8-7g6gB</a:t>
            </a:r>
            <a:r>
              <a:rPr lang="pt-PT" dirty="0"/>
              <a:t>&amp;bih=574&amp;biw=1054&amp;client=firefox-b-d</a:t>
            </a:r>
          </a:p>
        </p:txBody>
      </p:sp>
    </p:spTree>
    <p:extLst>
      <p:ext uri="{BB962C8B-B14F-4D97-AF65-F5344CB8AC3E}">
        <p14:creationId xmlns:p14="http://schemas.microsoft.com/office/powerpoint/2010/main" val="3086330355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1656</TotalTime>
  <Words>1643</Words>
  <Application>Microsoft Office PowerPoint</Application>
  <PresentationFormat>Ecrã Panorâmico</PresentationFormat>
  <Paragraphs>236</Paragraphs>
  <Slides>13</Slides>
  <Notes>12</Notes>
  <HiddenSlides>0</HiddenSlides>
  <MMClips>0</MMClips>
  <ScaleCrop>false</ScaleCrop>
  <HeadingPairs>
    <vt:vector size="6" baseType="variant">
      <vt:variant>
        <vt:lpstr>Tipos de letra usados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dos diapositivos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Gilroy ExtraBold</vt:lpstr>
      <vt:lpstr>Wingdings 3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 Recomendações da OMS - Saúde Mental durante a COVID-19 </vt:lpstr>
      <vt:lpstr>Apresentação do PowerPoint</vt:lpstr>
      <vt:lpstr>Apresentação do PowerPoint</vt:lpstr>
      <vt:lpstr>  </vt:lpstr>
      <vt:lpstr>Apresentação do PowerPoint</vt:lpstr>
      <vt:lpstr>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Mário José</dc:creator>
  <cp:lastModifiedBy>Teresa Coelho - ESSaude</cp:lastModifiedBy>
  <cp:revision>60</cp:revision>
  <dcterms:created xsi:type="dcterms:W3CDTF">2020-05-11T08:48:41Z</dcterms:created>
  <dcterms:modified xsi:type="dcterms:W3CDTF">2020-06-02T13:55:04Z</dcterms:modified>
</cp:coreProperties>
</file>