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4" r:id="rId10"/>
    <p:sldId id="268" r:id="rId11"/>
    <p:sldId id="269" r:id="rId12"/>
    <p:sldId id="271" r:id="rId13"/>
    <p:sldId id="272" r:id="rId14"/>
    <p:sldId id="273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82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76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29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16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35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610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7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498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01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86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1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9E745-5787-4AEE-925A-D4DA054F062E}" type="datetimeFigureOut">
              <a:rPr lang="en-GB" smtClean="0"/>
              <a:t>24/01/2017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0FFFA-F86F-49BC-BDF1-51CDB0B74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09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towergateinsurance.co.uk/care-award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2529332"/>
            <a:ext cx="10905066" cy="179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98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10882" y="2514600"/>
            <a:ext cx="836980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3200" b="1" i="0" dirty="0">
                <a:solidFill>
                  <a:schemeClr val="tx2"/>
                </a:solidFill>
                <a:effectLst/>
              </a:rPr>
              <a:t>The winner of this category will:</a:t>
            </a:r>
          </a:p>
          <a:p>
            <a:pPr fontAlgn="base"/>
            <a:endParaRPr lang="en-US" sz="24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 Be any type of therapist, including but not limited to: talking, alternative or complementary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Be someone who has demonstrated creative ways of supporting their clients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Have used their experience in the field to develop a new or improved technique for helping and supporting clients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82" y="418810"/>
            <a:ext cx="8369808" cy="180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86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10882" y="2514600"/>
            <a:ext cx="836980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3200" b="1" i="0" dirty="0">
                <a:solidFill>
                  <a:schemeClr val="tx2"/>
                </a:solidFill>
                <a:effectLst/>
              </a:rPr>
              <a:t>‘Towergate Care Awards Winner of 2017’ </a:t>
            </a:r>
          </a:p>
          <a:p>
            <a:pPr fontAlgn="base"/>
            <a:endParaRPr lang="en-US" sz="3200" b="1" i="0" dirty="0">
              <a:solidFill>
                <a:schemeClr val="tx2"/>
              </a:solidFill>
              <a:effectLst/>
            </a:endParaRPr>
          </a:p>
          <a:p>
            <a:pPr algn="ctr" fontAlgn="base"/>
            <a:r>
              <a:rPr lang="en-US" sz="2200" b="1" i="0" dirty="0">
                <a:solidFill>
                  <a:schemeClr val="tx2"/>
                </a:solidFill>
                <a:effectLst/>
              </a:rPr>
              <a:t>J</a:t>
            </a:r>
            <a:r>
              <a:rPr lang="en-US" sz="2200" b="1" dirty="0">
                <a:solidFill>
                  <a:schemeClr val="tx2"/>
                </a:solidFill>
              </a:rPr>
              <a:t>u</a:t>
            </a:r>
            <a:r>
              <a:rPr lang="en-US" sz="2200" b="1" i="0" dirty="0">
                <a:solidFill>
                  <a:schemeClr val="tx2"/>
                </a:solidFill>
                <a:effectLst/>
              </a:rPr>
              <a:t>dges will award to just one of our finalists and the winner will be revealed on the day! The winner of this special award will receive a £2,500 Virgin holiday voucher to pay for a well-deserved break.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82" y="418810"/>
            <a:ext cx="8369808" cy="180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50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429" y="244662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chemeClr val="tx2"/>
                </a:solidFill>
              </a:rPr>
              <a:t>2016 National Coverage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 rot="21417334">
            <a:off x="676330" y="1745102"/>
            <a:ext cx="2150148" cy="3804008"/>
            <a:chOff x="-3257867" y="1445419"/>
            <a:chExt cx="2571433" cy="454933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257867" y="2314576"/>
              <a:ext cx="2571433" cy="3680182"/>
            </a:xfrm>
            <a:prstGeom prst="rect">
              <a:avLst/>
            </a:prstGeom>
          </p:spPr>
        </p:pic>
        <p:pic>
          <p:nvPicPr>
            <p:cNvPr id="12" name="Picture 11" descr="http://www.thesleepguru.co.uk/wp-content/uploads/2014/01/Ok-Magazine-Logo-screen-shot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10351" y="1445419"/>
              <a:ext cx="1676400" cy="8413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" name="Group 12"/>
          <p:cNvGrpSpPr/>
          <p:nvPr/>
        </p:nvGrpSpPr>
        <p:grpSpPr>
          <a:xfrm>
            <a:off x="9106970" y="2033717"/>
            <a:ext cx="2706688" cy="3195060"/>
            <a:chOff x="0" y="858895"/>
            <a:chExt cx="2933065" cy="366966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52700"/>
              <a:ext cx="2933065" cy="197586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15" name="Picture 14" descr="https://upload.wikimedia.org/wikipedia/en/5/5d/Lorraine_Logo_(2014)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877" y="858895"/>
              <a:ext cx="1253310" cy="14259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" name="Group 15"/>
          <p:cNvGrpSpPr/>
          <p:nvPr/>
        </p:nvGrpSpPr>
        <p:grpSpPr>
          <a:xfrm>
            <a:off x="6304272" y="1373630"/>
            <a:ext cx="1971485" cy="3133087"/>
            <a:chOff x="0" y="0"/>
            <a:chExt cx="3248025" cy="619633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3218815" cy="483425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75" y="0"/>
              <a:ext cx="3219450" cy="831215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3791979" y="2551561"/>
            <a:ext cx="2000172" cy="3404422"/>
            <a:chOff x="0" y="0"/>
            <a:chExt cx="3581400" cy="600773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62075"/>
              <a:ext cx="3581400" cy="4645660"/>
            </a:xfrm>
            <a:prstGeom prst="rect">
              <a:avLst/>
            </a:prstGeom>
          </p:spPr>
        </p:pic>
        <p:pic>
          <p:nvPicPr>
            <p:cNvPr id="21" name="Picture 20" descr="http://cdn.images.express.co.uk/theme/Responsive/img/static/sections_headers/S-Mag.jp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0"/>
              <a:ext cx="2365375" cy="86677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99117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2"/>
                </a:solidFill>
              </a:rPr>
              <a:t>2016 Regional Coverage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559859"/>
            <a:ext cx="2832100" cy="3180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600" y="4744384"/>
            <a:ext cx="3441700" cy="19147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0189" y="495953"/>
            <a:ext cx="2887436" cy="23894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9312" y="1559859"/>
            <a:ext cx="3505200" cy="29374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2162" y="3135783"/>
            <a:ext cx="2759466" cy="33357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785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300" y="12160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GB" sz="5400" dirty="0">
                <a:solidFill>
                  <a:schemeClr val="tx2"/>
                </a:solidFill>
              </a:rPr>
              <a:t>For more information on the Towergate Care Awards 2017</a:t>
            </a:r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>
                <a:solidFill>
                  <a:schemeClr val="tx2"/>
                </a:solidFill>
              </a:rPr>
              <a:t>Visit: </a:t>
            </a:r>
            <a:r>
              <a:rPr lang="en-GB" sz="3600" dirty="0">
                <a:hlinkClick r:id="rId2"/>
              </a:rPr>
              <a:t>www.towergateinsurance.co.uk/care-awards</a:t>
            </a:r>
            <a:r>
              <a:rPr lang="en-GB" sz="3600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91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>
            <a:solidFill>
              <a:srgbClr val="373F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997" y="787400"/>
            <a:ext cx="3337003" cy="4876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0" y="2721523"/>
            <a:ext cx="6109735" cy="100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04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75" y="4150515"/>
            <a:ext cx="3279025" cy="983708"/>
          </a:xfrm>
          <a:prstGeom prst="rect">
            <a:avLst/>
          </a:prstGeom>
        </p:spPr>
      </p:pic>
      <p:cxnSp>
        <p:nvCxnSpPr>
          <p:cNvPr id="8" name="Straight Connector 7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573887"/>
            <a:ext cx="0" cy="3710227"/>
          </a:xfrm>
          <a:prstGeom prst="line">
            <a:avLst/>
          </a:prstGeom>
          <a:ln w="19050"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83472"/>
            <a:ext cx="3292524" cy="543266"/>
          </a:xfrm>
          <a:prstGeom prst="rect">
            <a:avLst/>
          </a:prstGeom>
        </p:spPr>
      </p:pic>
      <p:cxnSp>
        <p:nvCxnSpPr>
          <p:cNvPr id="9" name="Straight Connector 8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02080" y="3429000"/>
            <a:ext cx="2636520" cy="0"/>
          </a:xfrm>
          <a:prstGeom prst="line">
            <a:avLst/>
          </a:prstGeom>
          <a:ln w="19050"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1221570"/>
            <a:ext cx="7358100" cy="441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446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00220"/>
            <a:ext cx="7620000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796" y="297351"/>
            <a:ext cx="1854203" cy="17072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9616" y="296042"/>
            <a:ext cx="1594162" cy="18428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3423" y="4586260"/>
            <a:ext cx="1628081" cy="18089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7686" y="227466"/>
            <a:ext cx="1594162" cy="17637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2385" y="304475"/>
            <a:ext cx="1616775" cy="16619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9050" y="202639"/>
            <a:ext cx="1560244" cy="17524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0" y="4498339"/>
            <a:ext cx="1548938" cy="17750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10049" y="4543563"/>
            <a:ext cx="1616775" cy="17298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67449" y="4496513"/>
            <a:ext cx="1605468" cy="172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77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82" y="296745"/>
            <a:ext cx="8369808" cy="18013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10882" y="2514600"/>
            <a:ext cx="836980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3200" b="1" i="0" dirty="0">
                <a:solidFill>
                  <a:schemeClr val="tx2"/>
                </a:solidFill>
                <a:effectLst/>
              </a:rPr>
              <a:t>The winner of this category will:</a:t>
            </a:r>
          </a:p>
          <a:p>
            <a:pPr fontAlgn="base"/>
            <a:endParaRPr lang="en-US" sz="24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 Work in a care home, in any job role or position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 Have made a real difference to the residents in their care home, in the last 12 months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 Will be someone who doesn’t often get the recognition they deserve for the fantastic job they do</a:t>
            </a:r>
          </a:p>
        </p:txBody>
      </p:sp>
    </p:spTree>
    <p:extLst>
      <p:ext uri="{BB962C8B-B14F-4D97-AF65-F5344CB8AC3E}">
        <p14:creationId xmlns:p14="http://schemas.microsoft.com/office/powerpoint/2010/main" val="2922923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10882" y="2514600"/>
            <a:ext cx="836980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3200" b="1" i="0" dirty="0">
                <a:solidFill>
                  <a:schemeClr val="tx2"/>
                </a:solidFill>
                <a:effectLst/>
              </a:rPr>
              <a:t>The winner of this category will:</a:t>
            </a:r>
          </a:p>
          <a:p>
            <a:pPr fontAlgn="base"/>
            <a:endParaRPr lang="en-US" sz="24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 Work in a nursery or other early years establishment, in any job role or position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Demonstrate a passion for the early years sector and be dedicated to improving the quality of nursery care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Have made a real contribution to their establishment in the past 12 months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82" y="305816"/>
            <a:ext cx="8369808" cy="180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90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10882" y="2514600"/>
            <a:ext cx="836980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3200" b="1" i="0" dirty="0">
                <a:solidFill>
                  <a:schemeClr val="tx2"/>
                </a:solidFill>
                <a:effectLst/>
              </a:rPr>
              <a:t>The winner of this category will:</a:t>
            </a:r>
          </a:p>
          <a:p>
            <a:pPr fontAlgn="base"/>
            <a:endParaRPr lang="en-US" sz="24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 Have worked as a practice manager within the last 12 months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Have demonstrated commitment to the improved quality of care in their practice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Have, in the last 12 months, evidence of putting the needs of patients first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82" y="331216"/>
            <a:ext cx="8369808" cy="180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86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10882" y="2514600"/>
            <a:ext cx="836980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3200" b="1" i="0" dirty="0">
                <a:solidFill>
                  <a:schemeClr val="tx2"/>
                </a:solidFill>
                <a:effectLst/>
              </a:rPr>
              <a:t>The winner of this category will:</a:t>
            </a:r>
          </a:p>
          <a:p>
            <a:pPr fontAlgn="base"/>
            <a:endParaRPr lang="en-US" sz="24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 Be in some way involved in foster care, including but not limited to: a foster </a:t>
            </a:r>
            <a:r>
              <a:rPr lang="en-US" sz="2200" b="0" i="0" dirty="0" err="1">
                <a:solidFill>
                  <a:schemeClr val="tx2"/>
                </a:solidFill>
                <a:effectLst/>
              </a:rPr>
              <a:t>carer</a:t>
            </a:r>
            <a:r>
              <a:rPr lang="en-US" sz="2200" b="0" i="0" dirty="0">
                <a:solidFill>
                  <a:schemeClr val="tx2"/>
                </a:solidFill>
                <a:effectLst/>
              </a:rPr>
              <a:t>; working in a fostering agency or local authority; a social worker or someone in foster care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Demonstrate a passion for foster care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Have made a real contribution to improving the quality of care for foster children during 2016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82" y="343916"/>
            <a:ext cx="8369808" cy="180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36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10882" y="2514600"/>
            <a:ext cx="836980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3200" b="1" i="0" dirty="0">
                <a:solidFill>
                  <a:schemeClr val="tx2"/>
                </a:solidFill>
                <a:effectLst/>
              </a:rPr>
              <a:t>The winner of this category will:</a:t>
            </a:r>
          </a:p>
          <a:p>
            <a:pPr fontAlgn="base"/>
            <a:endParaRPr lang="en-US" sz="24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 Have volunteered for a charity or not-for-profit </a:t>
            </a:r>
            <a:r>
              <a:rPr lang="en-US" sz="2200" b="0" i="0" dirty="0" err="1">
                <a:solidFill>
                  <a:schemeClr val="tx2"/>
                </a:solidFill>
                <a:effectLst/>
              </a:rPr>
              <a:t>organisation</a:t>
            </a:r>
            <a:r>
              <a:rPr lang="en-US" sz="2200" b="0" i="0" dirty="0">
                <a:solidFill>
                  <a:schemeClr val="tx2"/>
                </a:solidFill>
                <a:effectLst/>
              </a:rPr>
              <a:t> in the last 12 months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Have demonstrated a passion for supporting a charity by giving up their own time to help raise funds and awareness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Have shown commitment to the long-term success of a charity or not-for-profit </a:t>
            </a:r>
            <a:r>
              <a:rPr lang="en-US" sz="2200" b="0" i="0" dirty="0" err="1">
                <a:solidFill>
                  <a:schemeClr val="tx2"/>
                </a:solidFill>
                <a:effectLst/>
              </a:rPr>
              <a:t>organisation</a:t>
            </a:r>
            <a:endParaRPr lang="en-US" sz="2200" b="0" i="0" dirty="0">
              <a:solidFill>
                <a:schemeClr val="tx2"/>
              </a:solidFill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82" y="356616"/>
            <a:ext cx="8369808" cy="180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07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28" y="5955983"/>
            <a:ext cx="3141472" cy="5155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10882" y="2514600"/>
            <a:ext cx="836980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3200" b="1" i="0" dirty="0">
                <a:solidFill>
                  <a:schemeClr val="tx2"/>
                </a:solidFill>
                <a:effectLst/>
              </a:rPr>
              <a:t>The winner of this category will:</a:t>
            </a:r>
          </a:p>
          <a:p>
            <a:pPr fontAlgn="base"/>
            <a:endParaRPr lang="en-US" sz="24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 Work in the home care sector, in any job role or position – which can include shared lives and private care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Have made a real difference to the life/lives of the person/people they provide care to in the last 12 months</a:t>
            </a:r>
          </a:p>
          <a:p>
            <a:pPr fontAlgn="base"/>
            <a:endParaRPr lang="en-US" sz="2200" b="0" i="0" dirty="0">
              <a:solidFill>
                <a:schemeClr val="tx2"/>
              </a:solidFill>
              <a:effectLst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chemeClr val="tx2"/>
                </a:solidFill>
                <a:effectLst/>
              </a:rPr>
              <a:t>Will be someone who doesn’t often get the recognition they deserve for the fantastic job they do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882" y="382016"/>
            <a:ext cx="8369808" cy="180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78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467</Words>
  <Application>Microsoft Office PowerPoint</Application>
  <PresentationFormat>Widescreen</PresentationFormat>
  <Paragraphs>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2016 National Coverage</vt:lpstr>
      <vt:lpstr>2016 Regional Coverage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Lawrence</dc:creator>
  <cp:lastModifiedBy>Wendy Prosser</cp:lastModifiedBy>
  <cp:revision>11</cp:revision>
  <dcterms:created xsi:type="dcterms:W3CDTF">2017-01-17T14:36:10Z</dcterms:created>
  <dcterms:modified xsi:type="dcterms:W3CDTF">2017-01-24T13:57:49Z</dcterms:modified>
</cp:coreProperties>
</file>