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59" r:id="rId2"/>
    <p:sldId id="658" r:id="rId3"/>
    <p:sldId id="631" r:id="rId4"/>
    <p:sldId id="677" r:id="rId5"/>
    <p:sldId id="693" r:id="rId6"/>
    <p:sldId id="678" r:id="rId7"/>
    <p:sldId id="663" r:id="rId8"/>
    <p:sldId id="694" r:id="rId9"/>
    <p:sldId id="679" r:id="rId10"/>
    <p:sldId id="695" r:id="rId11"/>
    <p:sldId id="664" r:id="rId12"/>
    <p:sldId id="696" r:id="rId13"/>
    <p:sldId id="697" r:id="rId14"/>
    <p:sldId id="698" r:id="rId15"/>
    <p:sldId id="681" r:id="rId16"/>
    <p:sldId id="699" r:id="rId17"/>
    <p:sldId id="688" r:id="rId18"/>
    <p:sldId id="701" r:id="rId19"/>
    <p:sldId id="689" r:id="rId20"/>
    <p:sldId id="702" r:id="rId21"/>
    <p:sldId id="674" r:id="rId22"/>
    <p:sldId id="685" r:id="rId23"/>
    <p:sldId id="537" r:id="rId24"/>
    <p:sldId id="709" r:id="rId25"/>
    <p:sldId id="708" r:id="rId26"/>
    <p:sldId id="598" r:id="rId27"/>
    <p:sldId id="282" r:id="rId2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sos Vasiliou" initials="TV" lastIdx="1" clrIdx="0">
    <p:extLst>
      <p:ext uri="{19B8F6BF-5375-455C-9EA6-DF929625EA0E}">
        <p15:presenceInfo xmlns:p15="http://schemas.microsoft.com/office/powerpoint/2012/main" userId="eb89d014ba593cc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9A"/>
    <a:srgbClr val="E2C4D7"/>
    <a:srgbClr val="546578"/>
    <a:srgbClr val="C993B6"/>
    <a:srgbClr val="009900"/>
    <a:srgbClr val="DF2929"/>
    <a:srgbClr val="FFFF99"/>
    <a:srgbClr val="E85E5E"/>
    <a:srgbClr val="66FFCC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0" autoAdjust="0"/>
    <p:restoredTop sz="99822" autoAdjust="0"/>
  </p:normalViewPr>
  <p:slideViewPr>
    <p:cSldViewPr snapToObjects="1">
      <p:cViewPr varScale="1">
        <p:scale>
          <a:sx n="86" d="100"/>
          <a:sy n="86" d="100"/>
        </p:scale>
        <p:origin x="331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5588539370160508"/>
          <c:y val="1.4447619759532175E-2"/>
          <c:w val="0.48099826835595982"/>
          <c:h val="0.962881344622478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Στήλη2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dLbl>
              <c:idx val="16"/>
              <c:tx>
                <c:rich>
                  <a:bodyPr/>
                  <a:lstStyle/>
                  <a:p>
                    <a:fld id="{3EC25A5E-2941-4B6B-ABD4-14067007389C}" type="VALUE">
                      <a:rPr lang="en-US">
                        <a:solidFill>
                          <a:schemeClr val="tx1"/>
                        </a:solidFill>
                      </a:rPr>
                      <a:pPr/>
                      <a:t>[ΤΙΜΗ]</a:t>
                    </a:fld>
                    <a:endParaRPr lang="el-GR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54D-423A-8A4F-DC8CF52C13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Φύλλο1!$A$2:$A$20</c:f>
              <c:strCache>
                <c:ptCount val="19"/>
                <c:pt idx="0">
                  <c:v>Κυκλοφοριακό - Δημόσιες Συγκοινωνίες</c:v>
                </c:pt>
                <c:pt idx="1">
                  <c:v>Ρατσισμός - Ξενοφοβία</c:v>
                </c:pt>
                <c:pt idx="2">
                  <c:v>Συντάξεις - Ασφαλιστικό Σύστημα</c:v>
                </c:pt>
                <c:pt idx="3">
                  <c:v>Κοινωνική Πρόνοια &amp; Προστασία Ευάλωτων Κοινωνικών Ομάδων</c:v>
                </c:pt>
                <c:pt idx="4">
                  <c:v>Φορολογία / Φορολογικό Σύστημα</c:v>
                </c:pt>
                <c:pt idx="5">
                  <c:v>Λειτουργία Δημοσίου - Γραφειοκρατία</c:v>
                </c:pt>
                <c:pt idx="6">
                  <c:v>Περιβάλλον / Κλιματική Κρίση</c:v>
                </c:pt>
                <c:pt idx="7">
                  <c:v>Εγκληματικότητα - Δημόσια Ασφάλεια</c:v>
                </c:pt>
                <c:pt idx="8">
                  <c:v>Οικονομική Ανάπτυξη - Επενδύσεις</c:v>
                </c:pt>
                <c:pt idx="9">
                  <c:v>Ατομικά Δικαιώματα και Ελευθερίες</c:v>
                </c:pt>
                <c:pt idx="10">
                  <c:v>Προσφυγικό - Μεταναστευτικό</c:v>
                </c:pt>
                <c:pt idx="11">
                  <c:v>Ανεργία</c:v>
                </c:pt>
                <c:pt idx="12">
                  <c:v>Παιδεία / Εκπαίδευση</c:v>
                </c:pt>
                <c:pt idx="13">
                  <c:v>Υγεία - Περίθαλψη (εκτός Covid)</c:v>
                </c:pt>
                <c:pt idx="14">
                  <c:v>Εθνικά Θέματα (πχ. ελληνοτουρκικά)</c:v>
                </c:pt>
                <c:pt idx="15">
                  <c:v>Διαφθορά και Θέματα Διαφάνειας</c:v>
                </c:pt>
                <c:pt idx="16">
                  <c:v>Χαμηλοί μισθοί - Συνθήκες Εργασίας</c:v>
                </c:pt>
                <c:pt idx="17">
                  <c:v>Πανδημία Covid 19</c:v>
                </c:pt>
                <c:pt idx="18">
                  <c:v>Ακρίβεια</c:v>
                </c:pt>
              </c:strCache>
            </c:strRef>
          </c:cat>
          <c:val>
            <c:numRef>
              <c:f>Φύλλο1!$B$2:$B$20</c:f>
              <c:numCache>
                <c:formatCode>General</c:formatCode>
                <c:ptCount val="19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8</c:v>
                </c:pt>
                <c:pt idx="7">
                  <c:v>11</c:v>
                </c:pt>
                <c:pt idx="8">
                  <c:v>13</c:v>
                </c:pt>
                <c:pt idx="9">
                  <c:v>13</c:v>
                </c:pt>
                <c:pt idx="10">
                  <c:v>15</c:v>
                </c:pt>
                <c:pt idx="11">
                  <c:v>17</c:v>
                </c:pt>
                <c:pt idx="12">
                  <c:v>17</c:v>
                </c:pt>
                <c:pt idx="13">
                  <c:v>18</c:v>
                </c:pt>
                <c:pt idx="14">
                  <c:v>18</c:v>
                </c:pt>
                <c:pt idx="15">
                  <c:v>22</c:v>
                </c:pt>
                <c:pt idx="16">
                  <c:v>28</c:v>
                </c:pt>
                <c:pt idx="17">
                  <c:v>40</c:v>
                </c:pt>
                <c:pt idx="18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8F-4A6A-86C8-DEAE9069C9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977472"/>
        <c:axId val="75979008"/>
      </c:barChart>
      <c:catAx>
        <c:axId val="75977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just">
              <a:defRPr lang="en-US" sz="12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75979008"/>
        <c:crosses val="autoZero"/>
        <c:auto val="1"/>
        <c:lblAlgn val="ctr"/>
        <c:lblOffset val="100"/>
        <c:noMultiLvlLbl val="0"/>
      </c:catAx>
      <c:valAx>
        <c:axId val="75979008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one"/>
        <c:crossAx val="7597747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8626363057957E-2"/>
          <c:y val="2.0706915494003494E-2"/>
          <c:w val="0.96032494232903065"/>
          <c:h val="0.813973268466105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Στήλη1</c:v>
                </c:pt>
              </c:strCache>
            </c:strRef>
          </c:tx>
          <c:spPr>
            <a:solidFill>
              <a:srgbClr val="546578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F82-4AEA-AC6E-BA4EB37D519A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9F82-4AEA-AC6E-BA4EB37D519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9F82-4AEA-AC6E-BA4EB37D519A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9F82-4AEA-AC6E-BA4EB37D519A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F82-4AEA-AC6E-BA4EB37D519A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F82-4AEA-AC6E-BA4EB37D519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Φύλλο1!$A$2:$A$7</c:f>
              <c:numCache>
                <c:formatCode>General</c:formatCode>
                <c:ptCount val="6"/>
              </c:numCache>
            </c:numRef>
          </c:cat>
          <c:val>
            <c:numRef>
              <c:f>Φύλλο1!$B$2:$B$7</c:f>
              <c:numCache>
                <c:formatCode>General</c:formatCode>
                <c:ptCount val="6"/>
                <c:pt idx="0">
                  <c:v>32.5</c:v>
                </c:pt>
                <c:pt idx="1">
                  <c:v>25.5</c:v>
                </c:pt>
                <c:pt idx="2">
                  <c:v>12</c:v>
                </c:pt>
                <c:pt idx="3">
                  <c:v>4.5</c:v>
                </c:pt>
                <c:pt idx="4">
                  <c:v>3.5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F82-4AEA-AC6E-BA4EB37D51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axId val="109315200"/>
        <c:axId val="109316736"/>
      </c:barChart>
      <c:catAx>
        <c:axId val="109315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109316736"/>
        <c:crosses val="autoZero"/>
        <c:auto val="1"/>
        <c:lblAlgn val="ctr"/>
        <c:lblOffset val="100"/>
        <c:noMultiLvlLbl val="0"/>
      </c:catAx>
      <c:valAx>
        <c:axId val="109316736"/>
        <c:scaling>
          <c:orientation val="minMax"/>
          <c:max val="100"/>
        </c:scaling>
        <c:delete val="1"/>
        <c:axPos val="l"/>
        <c:numFmt formatCode="General" sourceLinked="1"/>
        <c:majorTickMark val="out"/>
        <c:minorTickMark val="none"/>
        <c:tickLblPos val="none"/>
        <c:crossAx val="109315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3943820630607E-2"/>
          <c:y val="3.5717084802007068E-5"/>
          <c:w val="0.96032494232903065"/>
          <c:h val="0.95628669378699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Ιανουάριος '22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F82-4AEA-AC6E-BA4EB37D519A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9F82-4AEA-AC6E-BA4EB37D519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9F82-4AEA-AC6E-BA4EB37D519A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9F82-4AEA-AC6E-BA4EB37D519A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F82-4AEA-AC6E-BA4EB37D519A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F82-4AEA-AC6E-BA4EB37D519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Φύλλο1!$A$2:$A$9</c:f>
              <c:numCache>
                <c:formatCode>General</c:formatCode>
                <c:ptCount val="8"/>
              </c:numCache>
            </c:numRef>
          </c:cat>
          <c:val>
            <c:numRef>
              <c:f>Φύλλο1!$B$2:$B$9</c:f>
              <c:numCache>
                <c:formatCode>General</c:formatCode>
                <c:ptCount val="8"/>
                <c:pt idx="0">
                  <c:v>32.5</c:v>
                </c:pt>
                <c:pt idx="1">
                  <c:v>25.5</c:v>
                </c:pt>
                <c:pt idx="2">
                  <c:v>12</c:v>
                </c:pt>
                <c:pt idx="3">
                  <c:v>4.5</c:v>
                </c:pt>
                <c:pt idx="4">
                  <c:v>3.5</c:v>
                </c:pt>
                <c:pt idx="5">
                  <c:v>2</c:v>
                </c:pt>
                <c:pt idx="6">
                  <c:v>7</c:v>
                </c:pt>
                <c:pt idx="7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F82-4AEA-AC6E-BA4EB37D519A}"/>
            </c:ext>
          </c:extLst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Ιανουάριος '23</c:v>
                </c:pt>
              </c:strCache>
            </c:strRef>
          </c:tx>
          <c:spPr>
            <a:solidFill>
              <a:srgbClr val="E2C4D7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Φύλλο1!$A$2:$A$9</c:f>
              <c:numCache>
                <c:formatCode>General</c:formatCode>
                <c:ptCount val="8"/>
              </c:numCache>
            </c:numRef>
          </c:cat>
          <c:val>
            <c:numRef>
              <c:f>Φύλλο1!$C$2:$C$9</c:f>
              <c:numCache>
                <c:formatCode>General</c:formatCode>
                <c:ptCount val="8"/>
                <c:pt idx="0">
                  <c:v>33</c:v>
                </c:pt>
                <c:pt idx="1">
                  <c:v>25</c:v>
                </c:pt>
                <c:pt idx="2">
                  <c:v>11</c:v>
                </c:pt>
                <c:pt idx="3">
                  <c:v>4.5</c:v>
                </c:pt>
                <c:pt idx="4">
                  <c:v>3.5</c:v>
                </c:pt>
                <c:pt idx="5">
                  <c:v>2</c:v>
                </c:pt>
                <c:pt idx="6">
                  <c:v>8</c:v>
                </c:pt>
                <c:pt idx="7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75D-4D7F-AF2C-8CA8CAE15E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axId val="109315200"/>
        <c:axId val="109316736"/>
      </c:barChart>
      <c:catAx>
        <c:axId val="109315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109316736"/>
        <c:crosses val="autoZero"/>
        <c:auto val="1"/>
        <c:lblAlgn val="ctr"/>
        <c:lblOffset val="100"/>
        <c:noMultiLvlLbl val="0"/>
      </c:catAx>
      <c:valAx>
        <c:axId val="109316736"/>
        <c:scaling>
          <c:orientation val="minMax"/>
          <c:max val="100"/>
        </c:scaling>
        <c:delete val="1"/>
        <c:axPos val="l"/>
        <c:numFmt formatCode="General" sourceLinked="1"/>
        <c:majorTickMark val="out"/>
        <c:minorTickMark val="none"/>
        <c:tickLblPos val="none"/>
        <c:crossAx val="109315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427110231298653"/>
          <c:y val="3.0402573693961536E-2"/>
          <c:w val="0.62959166153255686"/>
          <c:h val="0.962881344622478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Στήλη1</c:v>
                </c:pt>
              </c:strCache>
            </c:strRef>
          </c:tx>
          <c:spPr>
            <a:solidFill>
              <a:srgbClr val="4A6E7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Φύλλο1!$A$2:$A$12</c:f>
              <c:strCache>
                <c:ptCount val="11"/>
                <c:pt idx="0">
                  <c:v>Δεν ψήφισα</c:v>
                </c:pt>
                <c:pt idx="1">
                  <c:v>Δεν θυμάμαι / ΔΑ</c:v>
                </c:pt>
                <c:pt idx="2">
                  <c:v>Άκυρο – Λευκό</c:v>
                </c:pt>
                <c:pt idx="3">
                  <c:v>ΑΛΛΟ</c:v>
                </c:pt>
                <c:pt idx="4">
                  <c:v>Χρυσή Αυγή</c:v>
                </c:pt>
                <c:pt idx="5">
                  <c:v>ΜεΡΑ 25</c:v>
                </c:pt>
                <c:pt idx="6">
                  <c:v>Ελληνική Λύση</c:v>
                </c:pt>
                <c:pt idx="7">
                  <c:v>ΚΚΕ</c:v>
                </c:pt>
                <c:pt idx="8">
                  <c:v>ΚΙΝΗΜΑ ΑΛΛΑΓΗΣ / ΠΑΣΟΚ</c:v>
                </c:pt>
                <c:pt idx="9">
                  <c:v>ΣΥΡΙΖΑ</c:v>
                </c:pt>
                <c:pt idx="10">
                  <c:v>Νέα Δημοκρατία</c:v>
                </c:pt>
              </c:strCache>
            </c:strRef>
          </c:cat>
          <c:val>
            <c:numRef>
              <c:f>Φύλλο1!$B$2:$B$12</c:f>
              <c:numCache>
                <c:formatCode>General</c:formatCode>
                <c:ptCount val="11"/>
                <c:pt idx="0">
                  <c:v>11</c:v>
                </c:pt>
                <c:pt idx="1">
                  <c:v>27</c:v>
                </c:pt>
                <c:pt idx="2">
                  <c:v>2</c:v>
                </c:pt>
                <c:pt idx="3">
                  <c:v>4</c:v>
                </c:pt>
                <c:pt idx="4">
                  <c:v>3</c:v>
                </c:pt>
                <c:pt idx="5">
                  <c:v>6</c:v>
                </c:pt>
                <c:pt idx="6">
                  <c:v>2</c:v>
                </c:pt>
                <c:pt idx="7">
                  <c:v>1</c:v>
                </c:pt>
                <c:pt idx="8">
                  <c:v>4</c:v>
                </c:pt>
                <c:pt idx="9">
                  <c:v>14</c:v>
                </c:pt>
                <c:pt idx="10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1D-4BB6-9DB2-962EF174A9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5691776"/>
        <c:axId val="145904000"/>
      </c:barChart>
      <c:catAx>
        <c:axId val="1456917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200"/>
            </a:pPr>
            <a:endParaRPr lang="el-GR"/>
          </a:p>
        </c:txPr>
        <c:crossAx val="145904000"/>
        <c:crosses val="autoZero"/>
        <c:auto val="1"/>
        <c:lblAlgn val="ctr"/>
        <c:lblOffset val="100"/>
        <c:noMultiLvlLbl val="0"/>
      </c:catAx>
      <c:valAx>
        <c:axId val="145904000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one"/>
        <c:crossAx val="145691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entury Gothic" panose="020B0502020202020204" pitchFamily="34" charset="0"/>
        </a:defRPr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879252898545253"/>
          <c:y val="1.8290966148357943E-2"/>
          <c:w val="0.59735658544417347"/>
          <c:h val="0.962881344622478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ONLINE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42C-4261-951F-C4AD4904A555}"/>
              </c:ext>
            </c:extLst>
          </c:dPt>
          <c:dPt>
            <c:idx val="1"/>
            <c:invertIfNegative val="0"/>
            <c:bubble3D val="0"/>
            <c:spPr>
              <a:solidFill>
                <a:srgbClr val="E85E5E"/>
              </a:solidFill>
            </c:spPr>
            <c:extLst>
              <c:ext xmlns:c16="http://schemas.microsoft.com/office/drawing/2014/chart" uri="{C3380CC4-5D6E-409C-BE32-E72D297353CC}">
                <c16:uniqueId val="{00000003-142C-4261-951F-C4AD4904A555}"/>
              </c:ext>
            </c:extLst>
          </c:dPt>
          <c:dPt>
            <c:idx val="2"/>
            <c:invertIfNegative val="0"/>
            <c:bubble3D val="0"/>
            <c:spPr>
              <a:solidFill>
                <a:srgbClr val="E85E5E"/>
              </a:solidFill>
            </c:spPr>
            <c:extLst>
              <c:ext xmlns:c16="http://schemas.microsoft.com/office/drawing/2014/chart" uri="{C3380CC4-5D6E-409C-BE32-E72D297353CC}">
                <c16:uniqueId val="{00000005-142C-4261-951F-C4AD4904A5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Φύλλο1!$A$2:$A$6</c:f>
              <c:strCache>
                <c:ptCount val="5"/>
                <c:pt idx="0">
                  <c:v>ΔΞ / ΔΑ</c:v>
                </c:pt>
                <c:pt idx="1">
                  <c:v>Σίγουρα αρνητικά</c:v>
                </c:pt>
                <c:pt idx="2">
                  <c:v>Μάλλον αρνητικά</c:v>
                </c:pt>
                <c:pt idx="3">
                  <c:v>Μάλλον θετικά</c:v>
                </c:pt>
                <c:pt idx="4">
                  <c:v>Σίγουρα θετικά</c:v>
                </c:pt>
              </c:strCache>
            </c:strRef>
          </c:cat>
          <c:val>
            <c:numRef>
              <c:f>Φύλλο1!$B$2:$B$6</c:f>
              <c:numCache>
                <c:formatCode>General</c:formatCode>
                <c:ptCount val="5"/>
                <c:pt idx="0">
                  <c:v>1</c:v>
                </c:pt>
                <c:pt idx="1">
                  <c:v>44</c:v>
                </c:pt>
                <c:pt idx="2">
                  <c:v>17</c:v>
                </c:pt>
                <c:pt idx="3">
                  <c:v>26</c:v>
                </c:pt>
                <c:pt idx="4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42C-4261-951F-C4AD4904A5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977472"/>
        <c:axId val="75979008"/>
      </c:barChart>
      <c:catAx>
        <c:axId val="75977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75979008"/>
        <c:crosses val="autoZero"/>
        <c:auto val="1"/>
        <c:lblAlgn val="ctr"/>
        <c:lblOffset val="100"/>
        <c:noMultiLvlLbl val="0"/>
      </c:catAx>
      <c:valAx>
        <c:axId val="75979008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one"/>
        <c:crossAx val="7597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2987628215338856"/>
          <c:y val="2.0706915494003494E-2"/>
          <c:w val="0.43887576748500506"/>
          <c:h val="0.962881344622478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ONLINE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chemeClr val="tx2"/>
              </a:solidFill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CCFC-420A-9763-3DEC1F3A7B7B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CCFC-420A-9763-3DEC1F3A7B7B}"/>
              </c:ext>
            </c:extLst>
          </c:dPt>
          <c:dPt>
            <c:idx val="2"/>
            <c:invertIfNegative val="0"/>
            <c:bubble3D val="0"/>
            <c:spPr>
              <a:solidFill>
                <a:srgbClr val="002060"/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5-CCFC-420A-9763-3DEC1F3A7B7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Φύλλο1!$A$2:$A$5</c:f>
              <c:strCache>
                <c:ptCount val="4"/>
                <c:pt idx="0">
                  <c:v>ΔΞ / ΔΑ</c:v>
                </c:pt>
                <c:pt idx="1">
                  <c:v>Διαφωνώ ανεξάρτητα από το αν είναι ή όχι δημοσιονομικά εφικτό</c:v>
                </c:pt>
                <c:pt idx="2">
                  <c:v>Συμφωνώ αλλά θεωρώ πως δεν είναι δημοσιονομικά εφικτό</c:v>
                </c:pt>
                <c:pt idx="3">
                  <c:v>Συμφωνώ και θεωρώ πως είναι δημοσιονομικά εφικτό</c:v>
                </c:pt>
              </c:strCache>
            </c:strRef>
          </c:cat>
          <c:val>
            <c:numRef>
              <c:f>Φύλλο1!$B$2:$B$5</c:f>
              <c:numCache>
                <c:formatCode>General</c:formatCode>
                <c:ptCount val="4"/>
                <c:pt idx="0">
                  <c:v>2</c:v>
                </c:pt>
                <c:pt idx="1">
                  <c:v>12</c:v>
                </c:pt>
                <c:pt idx="2">
                  <c:v>28</c:v>
                </c:pt>
                <c:pt idx="3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CFC-420A-9763-3DEC1F3A7B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977472"/>
        <c:axId val="75979008"/>
      </c:barChart>
      <c:catAx>
        <c:axId val="75977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75979008"/>
        <c:crosses val="autoZero"/>
        <c:auto val="1"/>
        <c:lblAlgn val="ctr"/>
        <c:lblOffset val="100"/>
        <c:noMultiLvlLbl val="0"/>
      </c:catAx>
      <c:valAx>
        <c:axId val="75979008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one"/>
        <c:crossAx val="7597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8253633031912611"/>
          <c:y val="3.4526434684107522E-2"/>
          <c:w val="0.39162570893622589"/>
          <c:h val="0.962881344622478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ONLINE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chemeClr val="tx2"/>
              </a:solidFill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839-4D88-BB72-5A75D60C7D4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839-4D88-BB72-5A75D60C7D4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2839-4D88-BB72-5A75D60C7D4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Φύλλο1!$A$2:$A$5</c:f>
              <c:strCache>
                <c:ptCount val="4"/>
                <c:pt idx="0">
                  <c:v>ΔΞ / ΔΑ</c:v>
                </c:pt>
                <c:pt idx="1">
                  <c:v>Διαφωνώ ανεξάρτητα από το αν είναι ή όχι εφικτό</c:v>
                </c:pt>
                <c:pt idx="2">
                  <c:v>Συμφωνώ αλλά θεωρώ πως δεν είναι εφικτό</c:v>
                </c:pt>
                <c:pt idx="3">
                  <c:v>Συμφωνώ και θεωρώ πως είναι εφικτό</c:v>
                </c:pt>
              </c:strCache>
            </c:strRef>
          </c:cat>
          <c:val>
            <c:numRef>
              <c:f>Φύλλο1!$B$2:$B$5</c:f>
              <c:numCache>
                <c:formatCode>General</c:formatCode>
                <c:ptCount val="4"/>
                <c:pt idx="0">
                  <c:v>2</c:v>
                </c:pt>
                <c:pt idx="1">
                  <c:v>6</c:v>
                </c:pt>
                <c:pt idx="2">
                  <c:v>22</c:v>
                </c:pt>
                <c:pt idx="3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839-4D88-BB72-5A75D60C7D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977472"/>
        <c:axId val="75979008"/>
      </c:barChart>
      <c:catAx>
        <c:axId val="75977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75979008"/>
        <c:crosses val="autoZero"/>
        <c:auto val="1"/>
        <c:lblAlgn val="ctr"/>
        <c:lblOffset val="100"/>
        <c:noMultiLvlLbl val="0"/>
      </c:catAx>
      <c:valAx>
        <c:axId val="75979008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one"/>
        <c:crossAx val="7597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741137196268686"/>
          <c:y val="2.0706818739217654E-2"/>
          <c:w val="0.51046372740942492"/>
          <c:h val="0.962881344622478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ONLINE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42C-4261-951F-C4AD4904A55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142C-4261-951F-C4AD4904A55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142C-4261-951F-C4AD4904A5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Φύλλο1!$A$2:$A$5</c:f>
              <c:strCache>
                <c:ptCount val="4"/>
                <c:pt idx="0">
                  <c:v>ΔΞ / ΔΑ</c:v>
                </c:pt>
                <c:pt idx="1">
                  <c:v>Διαφωνώ ανεξάρτητα από το αν είναι ή όχι δημοσιονομικά εφικτό</c:v>
                </c:pt>
                <c:pt idx="2">
                  <c:v>Συμφωνώ αλλά θεωρώ πως δεν είναι δημοσιονομικά εφικτό</c:v>
                </c:pt>
                <c:pt idx="3">
                  <c:v>Συμφωνώ και θεωρώ πως είναι δημοσιονομικά εφικτό</c:v>
                </c:pt>
              </c:strCache>
            </c:strRef>
          </c:cat>
          <c:val>
            <c:numRef>
              <c:f>Φύλλο1!$B$2:$B$5</c:f>
              <c:numCache>
                <c:formatCode>General</c:formatCode>
                <c:ptCount val="4"/>
                <c:pt idx="0">
                  <c:v>4</c:v>
                </c:pt>
                <c:pt idx="1">
                  <c:v>19</c:v>
                </c:pt>
                <c:pt idx="2">
                  <c:v>21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42C-4261-951F-C4AD4904A5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977472"/>
        <c:axId val="75979008"/>
      </c:barChart>
      <c:catAx>
        <c:axId val="75977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75979008"/>
        <c:crosses val="autoZero"/>
        <c:auto val="1"/>
        <c:lblAlgn val="ctr"/>
        <c:lblOffset val="100"/>
        <c:noMultiLvlLbl val="0"/>
      </c:catAx>
      <c:valAx>
        <c:axId val="75979008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one"/>
        <c:crossAx val="7597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6498747737436824"/>
          <c:y val="2.0706915494003494E-2"/>
          <c:w val="0.52460815870571864"/>
          <c:h val="0.962881344622478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ONLINE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4FF-4694-97EC-731F7EF6C914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4FF-4694-97EC-731F7EF6C9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Φύλλο1!$A$2:$A$5</c:f>
              <c:strCache>
                <c:ptCount val="4"/>
                <c:pt idx="0">
                  <c:v>ΔΞ / ΔΑ</c:v>
                </c:pt>
                <c:pt idx="1">
                  <c:v>Διαφωνώ, δεν υπάρχει λόγος να αναστέλλεται η λειτουργία των σχολικών τμημάτων λόγω Covid-19</c:v>
                </c:pt>
                <c:pt idx="2">
                  <c:v>Διαφωνώ, τα σχολικά τμήματα πρέπει να αναστέλλουν τη λειτουργία τους με λιγότερα κρούσματα</c:v>
                </c:pt>
                <c:pt idx="3">
                  <c:v>Συμφωνώ</c:v>
                </c:pt>
              </c:strCache>
            </c:strRef>
          </c:cat>
          <c:val>
            <c:numRef>
              <c:f>Φύλλο1!$B$2:$B$5</c:f>
              <c:numCache>
                <c:formatCode>General</c:formatCode>
                <c:ptCount val="4"/>
                <c:pt idx="0">
                  <c:v>2</c:v>
                </c:pt>
                <c:pt idx="1">
                  <c:v>9</c:v>
                </c:pt>
                <c:pt idx="2">
                  <c:v>58</c:v>
                </c:pt>
                <c:pt idx="3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4FF-4694-97EC-731F7EF6C9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977472"/>
        <c:axId val="75979008"/>
      </c:barChart>
      <c:catAx>
        <c:axId val="75977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75979008"/>
        <c:crosses val="autoZero"/>
        <c:auto val="1"/>
        <c:lblAlgn val="ctr"/>
        <c:lblOffset val="100"/>
        <c:noMultiLvlLbl val="0"/>
      </c:catAx>
      <c:valAx>
        <c:axId val="75979008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one"/>
        <c:crossAx val="7597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70436434548460325"/>
          <c:y val="2.0706818739217654E-2"/>
          <c:w val="0.28281350426182861"/>
          <c:h val="0.962881344622478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583-4B4D-91E7-AA14AD18DE48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583-4B4D-91E7-AA14AD18DE48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6583-4B4D-91E7-AA14AD18DE4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Φύλλο1!$A$2:$A$6</c:f>
              <c:strCache>
                <c:ptCount val="5"/>
                <c:pt idx="0">
                  <c:v>ΔΞ / ΔΑ</c:v>
                </c:pt>
                <c:pt idx="1">
                  <c:v>Δεν μπορούμε να τους πληρώσουμε</c:v>
                </c:pt>
                <c:pt idx="2">
                  <c:v>Μπορούμε να τους πληρώσουμε με πολλές δυσκολίες</c:v>
                </c:pt>
                <c:pt idx="3">
                  <c:v>Μπορούμε να τους πληρώσουμε με ορισμένες δυσκολίες</c:v>
                </c:pt>
                <c:pt idx="4">
                  <c:v>Μπορούμε να τους πληρώσουμε χωρίς δυσκολίες</c:v>
                </c:pt>
              </c:strCache>
            </c:strRef>
          </c:cat>
          <c:val>
            <c:numRef>
              <c:f>Φύλλο1!$B$2:$B$6</c:f>
              <c:numCache>
                <c:formatCode>General</c:formatCode>
                <c:ptCount val="5"/>
                <c:pt idx="0">
                  <c:v>2</c:v>
                </c:pt>
                <c:pt idx="1">
                  <c:v>24</c:v>
                </c:pt>
                <c:pt idx="2">
                  <c:v>39</c:v>
                </c:pt>
                <c:pt idx="3">
                  <c:v>28</c:v>
                </c:pt>
                <c:pt idx="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83-4B4D-91E7-AA14AD18DE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977472"/>
        <c:axId val="75979008"/>
      </c:barChart>
      <c:catAx>
        <c:axId val="75977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75979008"/>
        <c:crosses val="autoZero"/>
        <c:auto val="1"/>
        <c:lblAlgn val="ctr"/>
        <c:lblOffset val="100"/>
        <c:noMultiLvlLbl val="0"/>
      </c:catAx>
      <c:valAx>
        <c:axId val="75979008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one"/>
        <c:crossAx val="7597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751285210734163"/>
          <c:y val="2.0706915494003494E-2"/>
          <c:w val="0.56208274838149308"/>
          <c:h val="0.962881344622478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A71-4EF4-87CF-D69B04A8E62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A71-4EF4-87CF-D69B04A8E62D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5A71-4EF4-87CF-D69B04A8E62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Φύλλο1!$A$2:$A$6</c:f>
              <c:strCache>
                <c:ptCount val="5"/>
                <c:pt idx="0">
                  <c:v>ΔΞ / ΔΑ</c:v>
                </c:pt>
                <c:pt idx="1">
                  <c:v>Έχουν παραμείνει στα ίδια επίπεδα ή έχουν μειωθεί</c:v>
                </c:pt>
                <c:pt idx="2">
                  <c:v>Έχουν αυξηθεί λίγο</c:v>
                </c:pt>
                <c:pt idx="3">
                  <c:v>Έχουν αυξηθεί αρκετά</c:v>
                </c:pt>
                <c:pt idx="4">
                  <c:v>Έχουν αυξηθεί πολύ</c:v>
                </c:pt>
              </c:strCache>
            </c:strRef>
          </c:cat>
          <c:val>
            <c:numRef>
              <c:f>Φύλλο1!$B$2:$B$6</c:f>
              <c:numCache>
                <c:formatCode>General</c:formatCode>
                <c:ptCount val="5"/>
                <c:pt idx="0">
                  <c:v>2</c:v>
                </c:pt>
                <c:pt idx="1">
                  <c:v>1</c:v>
                </c:pt>
                <c:pt idx="2">
                  <c:v>18</c:v>
                </c:pt>
                <c:pt idx="3">
                  <c:v>38</c:v>
                </c:pt>
                <c:pt idx="4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A71-4EF4-87CF-D69B04A8E6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977472"/>
        <c:axId val="75979008"/>
      </c:barChart>
      <c:catAx>
        <c:axId val="75977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75979008"/>
        <c:crosses val="autoZero"/>
        <c:auto val="1"/>
        <c:lblAlgn val="ctr"/>
        <c:lblOffset val="100"/>
        <c:noMultiLvlLbl val="0"/>
      </c:catAx>
      <c:valAx>
        <c:axId val="75979008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one"/>
        <c:crossAx val="7597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186628311500339E-2"/>
          <c:y val="0.13692108403376807"/>
          <c:w val="0.98346917264631362"/>
          <c:h val="0.80029670825185695"/>
        </c:manualLayout>
      </c:layout>
      <c:lineChart>
        <c:grouping val="standar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Η Νέα Δημοκρατία</c:v>
                </c:pt>
              </c:strCache>
            </c:strRef>
          </c:tx>
          <c:spPr>
            <a:ln w="44450" cap="rnd">
              <a:solidFill>
                <a:schemeClr val="accent5">
                  <a:lumMod val="75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l-G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Φύλλο1!$A$2:$A$5</c:f>
              <c:strCache>
                <c:ptCount val="4"/>
                <c:pt idx="0">
                  <c:v>ΙΟΥΛΙΟΣ '21</c:v>
                </c:pt>
                <c:pt idx="1">
                  <c:v>ΟΚΤΩΒΡΙΟΣ '21</c:v>
                </c:pt>
                <c:pt idx="2">
                  <c:v>ΝΟΕΜΒΡΙΟΣ '21</c:v>
                </c:pt>
                <c:pt idx="3">
                  <c:v>ΙΑΝΟΥΑΡΙΟΣ '22</c:v>
                </c:pt>
              </c:strCache>
            </c:strRef>
          </c:cat>
          <c:val>
            <c:numRef>
              <c:f>Φύλλο1!$B$2:$B$5</c:f>
              <c:numCache>
                <c:formatCode>###0</c:formatCode>
                <c:ptCount val="4"/>
                <c:pt idx="0">
                  <c:v>39</c:v>
                </c:pt>
                <c:pt idx="1">
                  <c:v>40</c:v>
                </c:pt>
                <c:pt idx="2">
                  <c:v>43</c:v>
                </c:pt>
                <c:pt idx="3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04A-4D8F-83FD-CAC27B4C6559}"/>
            </c:ext>
          </c:extLst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Ο ΣΥΡΙΖΑ</c:v>
                </c:pt>
              </c:strCache>
            </c:strRef>
          </c:tx>
          <c:spPr>
            <a:ln w="44450" cap="rnd">
              <a:solidFill>
                <a:srgbClr val="D54747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l-G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Φύλλο1!$A$2:$A$5</c:f>
              <c:strCache>
                <c:ptCount val="4"/>
                <c:pt idx="0">
                  <c:v>ΙΟΥΛΙΟΣ '21</c:v>
                </c:pt>
                <c:pt idx="1">
                  <c:v>ΟΚΤΩΒΡΙΟΣ '21</c:v>
                </c:pt>
                <c:pt idx="2">
                  <c:v>ΝΟΕΜΒΡΙΟΣ '21</c:v>
                </c:pt>
                <c:pt idx="3">
                  <c:v>ΙΑΝΟΥΑΡΙΟΣ '22</c:v>
                </c:pt>
              </c:strCache>
            </c:strRef>
          </c:cat>
          <c:val>
            <c:numRef>
              <c:f>Φύλλο1!$C$2:$C$5</c:f>
              <c:numCache>
                <c:formatCode>###0</c:formatCode>
                <c:ptCount val="4"/>
                <c:pt idx="0">
                  <c:v>49</c:v>
                </c:pt>
                <c:pt idx="1">
                  <c:v>48</c:v>
                </c:pt>
                <c:pt idx="2">
                  <c:v>46</c:v>
                </c:pt>
                <c:pt idx="3">
                  <c:v>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104A-4D8F-83FD-CAC27B4C65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4037304"/>
        <c:axId val="334147536"/>
      </c:lineChart>
      <c:catAx>
        <c:axId val="334037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334147536"/>
        <c:crosses val="autoZero"/>
        <c:auto val="1"/>
        <c:lblAlgn val="ctr"/>
        <c:lblOffset val="100"/>
        <c:noMultiLvlLbl val="0"/>
      </c:catAx>
      <c:valAx>
        <c:axId val="334147536"/>
        <c:scaling>
          <c:orientation val="minMax"/>
        </c:scaling>
        <c:delete val="1"/>
        <c:axPos val="l"/>
        <c:numFmt formatCode="###0" sourceLinked="1"/>
        <c:majorTickMark val="none"/>
        <c:minorTickMark val="none"/>
        <c:tickLblPos val="nextTo"/>
        <c:crossAx val="334037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5.5460066959193505E-2"/>
          <c:w val="0.38388542161721179"/>
          <c:h val="5.05510055849451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entury Gothic" panose="020B0502020202020204" pitchFamily="34" charset="0"/>
        </a:defRPr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366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7829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047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62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50947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3027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15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1885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34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22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474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5A645-2585-4842-9B32-7E1CA207D65A}" type="datetimeFigureOut">
              <a:rPr lang="el-GR" smtClean="0"/>
              <a:pPr/>
              <a:t>18/1/2022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3903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chart" Target="../charts/chart9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6.png"/><Relationship Id="rId7" Type="http://schemas.openxmlformats.org/officeDocument/2006/relationships/image" Target="../media/image32.png"/><Relationship Id="rId12" Type="http://schemas.openxmlformats.org/officeDocument/2006/relationships/image" Target="../media/image27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6.png"/><Relationship Id="rId7" Type="http://schemas.openxmlformats.org/officeDocument/2006/relationships/image" Target="../media/image32.png"/><Relationship Id="rId12" Type="http://schemas.openxmlformats.org/officeDocument/2006/relationships/image" Target="../media/image27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chart" Target="../charts/char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Ορθογώνιο 22">
            <a:extLst>
              <a:ext uri="{FF2B5EF4-FFF2-40B4-BE49-F238E27FC236}">
                <a16:creationId xmlns:a16="http://schemas.microsoft.com/office/drawing/2014/main" id="{37334F63-B061-40CE-90AA-3DF7F979B35C}"/>
              </a:ext>
            </a:extLst>
          </p:cNvPr>
          <p:cNvSpPr/>
          <p:nvPr/>
        </p:nvSpPr>
        <p:spPr>
          <a:xfrm>
            <a:off x="0" y="980728"/>
            <a:ext cx="12192000" cy="1109313"/>
          </a:xfrm>
          <a:prstGeom prst="rect">
            <a:avLst/>
          </a:prstGeom>
          <a:solidFill>
            <a:srgbClr val="D5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213248" y="1302795"/>
            <a:ext cx="83140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2000" b="1" dirty="0">
                <a:solidFill>
                  <a:schemeClr val="bg1"/>
                </a:solidFill>
                <a:latin typeface="Century Gothic" panose="020B0502020202020204" pitchFamily="34" charset="0"/>
                <a:cs typeface="Arial" charset="0"/>
              </a:rPr>
              <a:t>Έρευνα πολιτικής επικαιρότητας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0AC6CBC-6609-4EF2-8000-2A5B8BD6A585}"/>
              </a:ext>
            </a:extLst>
          </p:cNvPr>
          <p:cNvGrpSpPr/>
          <p:nvPr/>
        </p:nvGrpSpPr>
        <p:grpSpPr>
          <a:xfrm>
            <a:off x="9049429" y="5316754"/>
            <a:ext cx="3097935" cy="1121035"/>
            <a:chOff x="7863652" y="2719972"/>
            <a:chExt cx="3097935" cy="1121035"/>
          </a:xfrm>
        </p:grpSpPr>
        <p:pic>
          <p:nvPicPr>
            <p:cNvPr id="14" name="Εικόνα 13">
              <a:extLst>
                <a:ext uri="{FF2B5EF4-FFF2-40B4-BE49-F238E27FC236}">
                  <a16:creationId xmlns:a16="http://schemas.microsoft.com/office/drawing/2014/main" id="{184CFE92-B1DA-4998-919C-6E7BDA637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7074" y="2719972"/>
              <a:ext cx="1962192" cy="417656"/>
            </a:xfrm>
            <a:prstGeom prst="rect">
              <a:avLst/>
            </a:prstGeom>
          </p:spPr>
        </p:pic>
        <p:sp>
          <p:nvSpPr>
            <p:cNvPr id="16" name="Ορθογώνιο 15">
              <a:extLst>
                <a:ext uri="{FF2B5EF4-FFF2-40B4-BE49-F238E27FC236}">
                  <a16:creationId xmlns:a16="http://schemas.microsoft.com/office/drawing/2014/main" id="{3B4C9AE5-9824-48DE-9E90-1997A4664613}"/>
                </a:ext>
              </a:extLst>
            </p:cNvPr>
            <p:cNvSpPr/>
            <p:nvPr/>
          </p:nvSpPr>
          <p:spPr>
            <a:xfrm>
              <a:off x="7927062" y="3189055"/>
              <a:ext cx="3034525" cy="3693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US" b="1" dirty="0">
                  <a:latin typeface="Century Gothic" panose="020B0502020202020204" pitchFamily="34" charset="0"/>
                </a:rPr>
                <a:t>The hub of public opinion</a:t>
              </a:r>
              <a:endParaRPr lang="el-GR" b="1" dirty="0">
                <a:latin typeface="Century Gothic" panose="020B0502020202020204" pitchFamily="34" charset="0"/>
              </a:endParaRPr>
            </a:p>
          </p:txBody>
        </p:sp>
        <p:grpSp>
          <p:nvGrpSpPr>
            <p:cNvPr id="17" name="Ομάδα 16">
              <a:extLst>
                <a:ext uri="{FF2B5EF4-FFF2-40B4-BE49-F238E27FC236}">
                  <a16:creationId xmlns:a16="http://schemas.microsoft.com/office/drawing/2014/main" id="{47FE789C-49F3-47C2-9540-0AC383349B12}"/>
                </a:ext>
              </a:extLst>
            </p:cNvPr>
            <p:cNvGrpSpPr/>
            <p:nvPr/>
          </p:nvGrpSpPr>
          <p:grpSpPr>
            <a:xfrm>
              <a:off x="7863652" y="3558387"/>
              <a:ext cx="2291820" cy="282620"/>
              <a:chOff x="3067855" y="4826408"/>
              <a:chExt cx="2291820" cy="282620"/>
            </a:xfrm>
          </p:grpSpPr>
          <p:pic>
            <p:nvPicPr>
              <p:cNvPr id="20" name="Γραφικό 19" descr="Γίνεται φόρτωση">
                <a:extLst>
                  <a:ext uri="{FF2B5EF4-FFF2-40B4-BE49-F238E27FC236}">
                    <a16:creationId xmlns:a16="http://schemas.microsoft.com/office/drawing/2014/main" id="{9A09F872-76BF-4AEE-A9DD-08033CD5B3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067855" y="4826408"/>
                <a:ext cx="1008691" cy="282620"/>
              </a:xfrm>
              <a:prstGeom prst="rect">
                <a:avLst/>
              </a:prstGeom>
            </p:spPr>
          </p:pic>
          <p:pic>
            <p:nvPicPr>
              <p:cNvPr id="21" name="Γραφικό 20" descr="Γίνεται φόρτωση">
                <a:extLst>
                  <a:ext uri="{FF2B5EF4-FFF2-40B4-BE49-F238E27FC236}">
                    <a16:creationId xmlns:a16="http://schemas.microsoft.com/office/drawing/2014/main" id="{01798E77-76F4-43CF-873A-002B04CD97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3709420" y="4826408"/>
                <a:ext cx="1008691" cy="282620"/>
              </a:xfrm>
              <a:prstGeom prst="rect">
                <a:avLst/>
              </a:prstGeom>
            </p:spPr>
          </p:pic>
          <p:pic>
            <p:nvPicPr>
              <p:cNvPr id="22" name="Γραφικό 21" descr="Γίνεται φόρτωση">
                <a:extLst>
                  <a:ext uri="{FF2B5EF4-FFF2-40B4-BE49-F238E27FC236}">
                    <a16:creationId xmlns:a16="http://schemas.microsoft.com/office/drawing/2014/main" id="{29285A6E-108D-4911-85AB-448E022D98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350984" y="4826408"/>
                <a:ext cx="1008691" cy="282620"/>
              </a:xfrm>
              <a:prstGeom prst="rect">
                <a:avLst/>
              </a:prstGeom>
            </p:spPr>
          </p:pic>
        </p:grpSp>
      </p:grpSp>
      <p:sp>
        <p:nvSpPr>
          <p:cNvPr id="24" name="TextBox 40">
            <a:extLst>
              <a:ext uri="{FF2B5EF4-FFF2-40B4-BE49-F238E27FC236}">
                <a16:creationId xmlns:a16="http://schemas.microsoft.com/office/drawing/2014/main" id="{164FCD38-71AE-415B-B53E-AAF3CF362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248" y="2389142"/>
            <a:ext cx="45015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2000" b="1" dirty="0">
                <a:latin typeface="Century Gothic" panose="020B0502020202020204" pitchFamily="34" charset="0"/>
                <a:cs typeface="Arial" charset="0"/>
              </a:rPr>
              <a:t>14 - 16 Ιανουαρίου 2022</a:t>
            </a:r>
          </a:p>
        </p:txBody>
      </p:sp>
      <p:grpSp>
        <p:nvGrpSpPr>
          <p:cNvPr id="19" name="Ομάδα 18">
            <a:extLst>
              <a:ext uri="{FF2B5EF4-FFF2-40B4-BE49-F238E27FC236}">
                <a16:creationId xmlns:a16="http://schemas.microsoft.com/office/drawing/2014/main" id="{135D6C84-BD88-4E66-85C0-C0A971BBDF82}"/>
              </a:ext>
            </a:extLst>
          </p:cNvPr>
          <p:cNvGrpSpPr/>
          <p:nvPr/>
        </p:nvGrpSpPr>
        <p:grpSpPr>
          <a:xfrm>
            <a:off x="213248" y="3467599"/>
            <a:ext cx="6754553" cy="1040579"/>
            <a:chOff x="882818" y="1942622"/>
            <a:chExt cx="6754553" cy="1040579"/>
          </a:xfrm>
        </p:grpSpPr>
        <p:pic>
          <p:nvPicPr>
            <p:cNvPr id="25" name="Εικόνα 24" descr="Εικόνα που περιέχει ρολόι, δωμάτιο, υπογραφή&#10;&#10;Περιγραφή που δημιουργήθηκε αυτόματα">
              <a:extLst>
                <a:ext uri="{FF2B5EF4-FFF2-40B4-BE49-F238E27FC236}">
                  <a16:creationId xmlns:a16="http://schemas.microsoft.com/office/drawing/2014/main" id="{749ECAF8-E6B7-4C13-908C-AB79215670F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5879" y="1942624"/>
              <a:ext cx="1022309" cy="1022309"/>
            </a:xfrm>
            <a:prstGeom prst="rect">
              <a:avLst/>
            </a:prstGeom>
          </p:spPr>
        </p:pic>
        <p:pic>
          <p:nvPicPr>
            <p:cNvPr id="26" name="Εικόνα 25" descr="Εικόνα που περιέχει παιχνίδι&#10;&#10;Περιγραφή που δημιουργήθηκε αυτόματα">
              <a:extLst>
                <a:ext uri="{FF2B5EF4-FFF2-40B4-BE49-F238E27FC236}">
                  <a16:creationId xmlns:a16="http://schemas.microsoft.com/office/drawing/2014/main" id="{AE41081F-2B9F-4AC6-B159-EC4993145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8940" y="1960892"/>
              <a:ext cx="1022309" cy="1022309"/>
            </a:xfrm>
            <a:prstGeom prst="rect">
              <a:avLst/>
            </a:prstGeom>
          </p:spPr>
        </p:pic>
        <p:pic>
          <p:nvPicPr>
            <p:cNvPr id="27" name="Εικόνα 26" descr="Εικόνα που περιέχει κτίριο, σχεδίαση&#10;&#10;Περιγραφή που δημιουργήθηκε αυτόματα">
              <a:extLst>
                <a:ext uri="{FF2B5EF4-FFF2-40B4-BE49-F238E27FC236}">
                  <a16:creationId xmlns:a16="http://schemas.microsoft.com/office/drawing/2014/main" id="{FC27E1B7-826A-4DDA-810A-DBC51523E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818" y="1942624"/>
              <a:ext cx="1022309" cy="1022309"/>
            </a:xfrm>
            <a:prstGeom prst="rect">
              <a:avLst/>
            </a:prstGeom>
          </p:spPr>
        </p:pic>
        <p:pic>
          <p:nvPicPr>
            <p:cNvPr id="28" name="Εικόνα 27" descr="Εικόνα που περιέχει υπογραφή, ρολόι, δωμάτιο&#10;&#10;Περιγραφή που δημιουργήθηκε αυτόματα">
              <a:extLst>
                <a:ext uri="{FF2B5EF4-FFF2-40B4-BE49-F238E27FC236}">
                  <a16:creationId xmlns:a16="http://schemas.microsoft.com/office/drawing/2014/main" id="{EB832C71-F467-415A-ACEC-7B22B3CBE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2002" y="1942623"/>
              <a:ext cx="1022309" cy="1022309"/>
            </a:xfrm>
            <a:prstGeom prst="rect">
              <a:avLst/>
            </a:prstGeom>
          </p:spPr>
        </p:pic>
        <p:pic>
          <p:nvPicPr>
            <p:cNvPr id="29" name="Εικόνα 28">
              <a:extLst>
                <a:ext uri="{FF2B5EF4-FFF2-40B4-BE49-F238E27FC236}">
                  <a16:creationId xmlns:a16="http://schemas.microsoft.com/office/drawing/2014/main" id="{2FA724AA-15E0-4A95-84C6-C01F9C436F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5062" y="1942622"/>
              <a:ext cx="1022309" cy="10223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5627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400013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Συμφωνείτε ή διαφωνείτε με την δωρεάν </a:t>
            </a:r>
            <a:r>
              <a:rPr lang="el-GR" sz="1600" b="1" dirty="0" err="1">
                <a:latin typeface="Century Gothic" pitchFamily="34" charset="0"/>
              </a:rPr>
              <a:t>συνταγογράφηση</a:t>
            </a:r>
            <a:r>
              <a:rPr lang="el-GR" sz="1600" b="1" dirty="0">
                <a:latin typeface="Century Gothic" pitchFamily="34" charset="0"/>
              </a:rPr>
              <a:t> των μοριακών τεστ (PCR) και των </a:t>
            </a:r>
            <a:r>
              <a:rPr lang="el-GR" sz="1600" b="1" dirty="0" err="1">
                <a:latin typeface="Century Gothic" pitchFamily="34" charset="0"/>
              </a:rPr>
              <a:t>rapid</a:t>
            </a:r>
            <a:r>
              <a:rPr lang="el-GR" sz="1600" b="1" dirty="0">
                <a:latin typeface="Century Gothic" pitchFamily="34" charset="0"/>
              </a:rPr>
              <a:t> - </a:t>
            </a:r>
            <a:r>
              <a:rPr lang="el-GR" sz="1600" b="1" dirty="0" err="1">
                <a:latin typeface="Century Gothic" pitchFamily="34" charset="0"/>
              </a:rPr>
              <a:t>test</a:t>
            </a:r>
            <a:r>
              <a:rPr lang="el-GR" sz="1600" b="1" dirty="0">
                <a:latin typeface="Century Gothic" pitchFamily="34" charset="0"/>
              </a:rPr>
              <a:t> για τον Covid - 19;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301159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99F9FEC-C026-4B1E-A348-7C76DE3B1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415775"/>
              </p:ext>
            </p:extLst>
          </p:nvPr>
        </p:nvGraphicFramePr>
        <p:xfrm>
          <a:off x="366870" y="2125525"/>
          <a:ext cx="9041499" cy="15405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8620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476240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066174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558253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312212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</a:tblGrid>
              <a:tr h="32932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προηγούμενης ψήφου (Ιούλιος ‘19)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Νέα Δημοκρατία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ΣΥΡΙΖΑ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Κίνημα Αλλαγής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και είναι δημοσιονομικά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αλλά δεν είναι δημοσιονομικά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Διαφωνώ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645201"/>
                  </a:ext>
                </a:extLst>
              </a:tr>
              <a:tr h="278588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8AB025A-6D31-42EA-B760-FBBB8EAC21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604133"/>
              </p:ext>
            </p:extLst>
          </p:nvPr>
        </p:nvGraphicFramePr>
        <p:xfrm>
          <a:off x="381070" y="4077072"/>
          <a:ext cx="11259546" cy="15841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96028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313746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897633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094788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459718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  <a:gridCol w="1021802">
                  <a:extLst>
                    <a:ext uri="{9D8B030D-6E8A-4147-A177-3AD203B41FA5}">
                      <a16:colId xmlns:a16="http://schemas.microsoft.com/office/drawing/2014/main" val="3188261245"/>
                    </a:ext>
                  </a:extLst>
                </a:gridCol>
                <a:gridCol w="875831">
                  <a:extLst>
                    <a:ext uri="{9D8B030D-6E8A-4147-A177-3AD203B41FA5}">
                      <a16:colId xmlns:a16="http://schemas.microsoft.com/office/drawing/2014/main" val="2278700948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πολιτικής </a:t>
                      </a:r>
                      <a:r>
                        <a:rPr lang="el-GR" sz="1200" b="1" dirty="0" err="1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αυτοτοποθέτησης</a:t>
                      </a:r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Αριστεροί (0-2)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Κεντροαριστεροί (3-4)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Κεντρώοι (5)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Κεντροδεξιοί (6-7)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Δεξιοί (8-10)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και είναι δημοσιονομικά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αλλά δεν είναι δημοσιονομικά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Διαφωνώ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176511"/>
                  </a:ext>
                </a:extLst>
              </a:tr>
              <a:tr h="315101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106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22435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Συμφωνείτε ή διαφωνείτε με την παροχή άδειας ειδικού σκοπού μετ’ αποδοχών για τους εργαζόμενους γονείς ιδιωτικού και δημοσίου τομέα παιδιών προσχολικής και υποχρεωτικής εκπαίδευσης που διαγιγνώσκονται θετικά στον Covid-19;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10" name="Γράφημα 10">
            <a:extLst>
              <a:ext uri="{FF2B5EF4-FFF2-40B4-BE49-F238E27FC236}">
                <a16:creationId xmlns:a16="http://schemas.microsoft.com/office/drawing/2014/main" id="{6A165218-8DB0-4271-A9DF-F0F08374DD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447683"/>
              </p:ext>
            </p:extLst>
          </p:nvPr>
        </p:nvGraphicFramePr>
        <p:xfrm>
          <a:off x="-321331" y="2060848"/>
          <a:ext cx="11737304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19306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22435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Συμφωνείτε ή διαφωνείτε με την παροχή άδειας ειδικού σκοπού μετ’ αποδοχών για τους εργαζόμενους γονείς ιδιωτικού και δημοσίου τομέα παιδιών προσχολικής και υποχρεωτικής εκπαίδευσης που διαγιγνώσκονται θετικά στον Covid-19;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EC79D30-9870-414E-9354-861FDB694C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467241"/>
              </p:ext>
            </p:extLst>
          </p:nvPr>
        </p:nvGraphicFramePr>
        <p:xfrm>
          <a:off x="360334" y="1892593"/>
          <a:ext cx="8826083" cy="15287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42167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441068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040772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521128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280948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</a:tblGrid>
              <a:tr h="333787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προηγούμενης ψήφου (Ιούλιος ‘19)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Νέα Δημοκρατία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ΣΥΡΙΖΑ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Κίνημα Αλλαγής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15111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και είναι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15111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αλλά δεν είναι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282365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Διαφωνώ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  <a:tr h="282365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05098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1F99C46-FFFF-4080-A1D4-08B2277DB2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465577"/>
              </p:ext>
            </p:extLst>
          </p:nvPr>
        </p:nvGraphicFramePr>
        <p:xfrm>
          <a:off x="360334" y="3861048"/>
          <a:ext cx="11108688" cy="15091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47848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18826124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278700948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πολιτικής </a:t>
                      </a:r>
                      <a:r>
                        <a:rPr lang="el-GR" sz="1200" b="1" dirty="0" err="1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αυτοτοποθέτησης</a:t>
                      </a:r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Αριστεροί (0-2)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Κεντροαριστεροί (3-4)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Κεντρώοι (5)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Κεντροδεξιοί (6-7)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Δεξιοί (8-10)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και είναι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αλλά δεν είναι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271524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Διαφωνώ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  <a:tr h="271524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611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261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22435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Συμφωνείτε ή διαφωνείτε με την παροχή ειδικής άδειας των εκπαιδευτικών με υποκείμενα νοσήματα;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11" name="Γράφημα 10">
            <a:extLst>
              <a:ext uri="{FF2B5EF4-FFF2-40B4-BE49-F238E27FC236}">
                <a16:creationId xmlns:a16="http://schemas.microsoft.com/office/drawing/2014/main" id="{66B8DCEE-ACE6-40FD-943E-30B894BFFD09}"/>
              </a:ext>
            </a:extLst>
          </p:cNvPr>
          <p:cNvGraphicFramePr/>
          <p:nvPr/>
        </p:nvGraphicFramePr>
        <p:xfrm>
          <a:off x="558768" y="1916832"/>
          <a:ext cx="1195332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23736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22435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Συμφωνείτε ή διαφωνείτε με την παροχή ειδικής άδειας των εκπαιδευτικών με υποκείμενα νοσήματα;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6ECE408-59DF-4670-88B6-83B828DBCB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112764"/>
              </p:ext>
            </p:extLst>
          </p:nvPr>
        </p:nvGraphicFramePr>
        <p:xfrm>
          <a:off x="366870" y="1819608"/>
          <a:ext cx="9041499" cy="15405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8620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476240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066174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558253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312212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</a:tblGrid>
              <a:tr h="32932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προηγούμενης ψήφου (Ιούλιος ‘19)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Νέα Δημοκρατία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ΣΥΡΙΖΑ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Κίνημα Αλλαγής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και είναι δημοσιονομικά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αλλά δεν είναι δημοσιονομικά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Διαφωνώ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645201"/>
                  </a:ext>
                </a:extLst>
              </a:tr>
              <a:tr h="278588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8CD0F27-AC92-4655-86A9-15FA1AC3E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374153"/>
              </p:ext>
            </p:extLst>
          </p:nvPr>
        </p:nvGraphicFramePr>
        <p:xfrm>
          <a:off x="381070" y="4077072"/>
          <a:ext cx="11259546" cy="15841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96028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313746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897633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094788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459718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  <a:gridCol w="1021802">
                  <a:extLst>
                    <a:ext uri="{9D8B030D-6E8A-4147-A177-3AD203B41FA5}">
                      <a16:colId xmlns:a16="http://schemas.microsoft.com/office/drawing/2014/main" val="3188261245"/>
                    </a:ext>
                  </a:extLst>
                </a:gridCol>
                <a:gridCol w="875831">
                  <a:extLst>
                    <a:ext uri="{9D8B030D-6E8A-4147-A177-3AD203B41FA5}">
                      <a16:colId xmlns:a16="http://schemas.microsoft.com/office/drawing/2014/main" val="2278700948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πολιτικής </a:t>
                      </a:r>
                      <a:r>
                        <a:rPr lang="el-GR" sz="1200" b="1" dirty="0" err="1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αυτοτοποθέτησης</a:t>
                      </a:r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Αριστεροί (0-2)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Κεντροαριστεροί (3-4)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Κεντρώοι (5)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Κεντροδεξιοί (6-7)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Δεξιοί (8-10)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και είναι δημοσιονομικά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 αλλά δεν είναι δημοσιονομικά εφικτό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Διαφωνώ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176511"/>
                  </a:ext>
                </a:extLst>
              </a:tr>
              <a:tr h="315101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405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80286" y="448176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Συμφωνά με το ισχύον υγειονομικό πρωτόκολλο, η λειτουργία ενός σχολικού τμήματος θα αναστέλλεται στην περίπτωση που περισσότεροι από τους μισούς μαθητές/</a:t>
            </a:r>
            <a:r>
              <a:rPr lang="el-GR" sz="1600" b="1" dirty="0" err="1">
                <a:latin typeface="Century Gothic" pitchFamily="34" charset="0"/>
              </a:rPr>
              <a:t>ριες</a:t>
            </a:r>
            <a:r>
              <a:rPr lang="el-GR" sz="1600" b="1" dirty="0">
                <a:latin typeface="Century Gothic" pitchFamily="34" charset="0"/>
              </a:rPr>
              <a:t> (50%+1) του συγκεκριμένου τμήματος διαγνωσθούν θετικοί/</a:t>
            </a:r>
            <a:r>
              <a:rPr lang="el-GR" sz="1600" b="1" dirty="0" err="1">
                <a:latin typeface="Century Gothic" pitchFamily="34" charset="0"/>
              </a:rPr>
              <a:t>ες</a:t>
            </a:r>
            <a:r>
              <a:rPr lang="el-GR" sz="1600" b="1" dirty="0">
                <a:latin typeface="Century Gothic" pitchFamily="34" charset="0"/>
              </a:rPr>
              <a:t> στον Covid -19. Εσείς συμφωνείτε ή διαφωνείτε με το συγκεκριμένο μέτρο; 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11" name="Γράφημα 10">
            <a:extLst>
              <a:ext uri="{FF2B5EF4-FFF2-40B4-BE49-F238E27FC236}">
                <a16:creationId xmlns:a16="http://schemas.microsoft.com/office/drawing/2014/main" id="{DA01D6F3-70CE-41FC-973D-D5EF7398BA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3376146"/>
              </p:ext>
            </p:extLst>
          </p:nvPr>
        </p:nvGraphicFramePr>
        <p:xfrm>
          <a:off x="918808" y="2348880"/>
          <a:ext cx="10505784" cy="3132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17267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80286" y="448176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Συμφωνά με το ισχύον υγειονομικό πρωτόκολλο, η λειτουργία ενός σχολικού τμήματος θα αναστέλλεται στην περίπτωση που περισσότεροι από τους μισούς μαθητές/</a:t>
            </a:r>
            <a:r>
              <a:rPr lang="el-GR" sz="1600" b="1" dirty="0" err="1">
                <a:latin typeface="Century Gothic" pitchFamily="34" charset="0"/>
              </a:rPr>
              <a:t>ριες</a:t>
            </a:r>
            <a:r>
              <a:rPr lang="el-GR" sz="1600" b="1" dirty="0">
                <a:latin typeface="Century Gothic" pitchFamily="34" charset="0"/>
              </a:rPr>
              <a:t> (50%+1) του συγκεκριμένου τμήματος διαγνωσθούν θετικοί/</a:t>
            </a:r>
            <a:r>
              <a:rPr lang="el-GR" sz="1600" b="1" dirty="0" err="1">
                <a:latin typeface="Century Gothic" pitchFamily="34" charset="0"/>
              </a:rPr>
              <a:t>ες</a:t>
            </a:r>
            <a:r>
              <a:rPr lang="el-GR" sz="1600" b="1" dirty="0">
                <a:latin typeface="Century Gothic" pitchFamily="34" charset="0"/>
              </a:rPr>
              <a:t> στον Covid -19. Εσείς συμφωνείτε ή διαφωνείτε με το συγκεκριμένο μέτρο; 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ABF776D-1240-4959-B550-B98E9D8FE0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113336"/>
              </p:ext>
            </p:extLst>
          </p:nvPr>
        </p:nvGraphicFramePr>
        <p:xfrm>
          <a:off x="366870" y="2004514"/>
          <a:ext cx="11273747" cy="15405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65234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</a:tblGrid>
              <a:tr h="32932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ηλικίας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17 - 34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35 - 54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Άνω των 55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Διαφωνώ, τα τμήματα πρέπει να αναστέλλουν τη λειτουργία τους με λιγότερα κρούσματα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Διαφωνώ, δεν υπάρχει λόγος να αναστέλλεται η λειτουργία τους λόγω του </a:t>
                      </a:r>
                      <a:r>
                        <a:rPr lang="en-US" sz="1200" dirty="0">
                          <a:latin typeface="Century Gothic" panose="020B0502020202020204" pitchFamily="34" charset="0"/>
                        </a:rPr>
                        <a:t>Covid-19</a:t>
                      </a:r>
                      <a:endParaRPr lang="el-GR" sz="1200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645201"/>
                  </a:ext>
                </a:extLst>
              </a:tr>
              <a:tr h="278588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39BD620-5718-4749-A07E-703D8F88BC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478998"/>
              </p:ext>
            </p:extLst>
          </p:nvPr>
        </p:nvGraphicFramePr>
        <p:xfrm>
          <a:off x="370483" y="4192921"/>
          <a:ext cx="11273748" cy="15405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1321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074035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</a:tblGrid>
              <a:tr h="32932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προηγούμενης ψήφου (Ιούλιος ‘19)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Νέα Δημοκρατία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ΣΥΡΙΖΑ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Κίνημα Αλλαγής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Διαφωνώ, τα τμήματα πρέπει να αναστέλλουν τη λειτουργία τους με λιγότερα κρούσματα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Διαφωνώ, δεν υπάρχει λόγος να αναστέλλεται η λειτουργία τους λόγω του </a:t>
                      </a:r>
                      <a:r>
                        <a:rPr lang="en-US" sz="1200" dirty="0">
                          <a:latin typeface="Century Gothic" panose="020B0502020202020204" pitchFamily="34" charset="0"/>
                        </a:rPr>
                        <a:t>Covid-19</a:t>
                      </a:r>
                      <a:endParaRPr lang="el-GR" sz="1200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645201"/>
                  </a:ext>
                </a:extLst>
              </a:tr>
              <a:tr h="278588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9087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80286" y="448176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Ποια από τις παρακάτω φράσεις περιγράφει καλύτερα του λογαριασμούς ενέργειας (ηλεκτρικό ρεύμα, πετρέλαιο, φυσικό αέριο) του νοικοκυριού σας αυτή την περίοδο;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6305" y="365969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11" name="Γράφημα 10">
            <a:extLst>
              <a:ext uri="{FF2B5EF4-FFF2-40B4-BE49-F238E27FC236}">
                <a16:creationId xmlns:a16="http://schemas.microsoft.com/office/drawing/2014/main" id="{3CFE6BBD-4B1F-48A3-A1DF-1101806216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4286597"/>
              </p:ext>
            </p:extLst>
          </p:nvPr>
        </p:nvGraphicFramePr>
        <p:xfrm>
          <a:off x="-600744" y="2204864"/>
          <a:ext cx="10361768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92207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80286" y="448176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Ποια από τις παρακάτω φράσεις περιγράφει καλύτερα του λογαριασμούς ενέργειας (ηλεκτρικό ρεύμα, πετρέλαιο, φυσικό αέριο) του νοικοκυριού σας αυτή την περίοδο;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6305" y="365969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7" name="Πίνακας 10">
            <a:extLst>
              <a:ext uri="{FF2B5EF4-FFF2-40B4-BE49-F238E27FC236}">
                <a16:creationId xmlns:a16="http://schemas.microsoft.com/office/drawing/2014/main" id="{1B7063E7-CA8C-4945-9A2F-8386BF7620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217303"/>
              </p:ext>
            </p:extLst>
          </p:nvPr>
        </p:nvGraphicFramePr>
        <p:xfrm>
          <a:off x="623392" y="2316969"/>
          <a:ext cx="10801200" cy="27236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8311">
                  <a:extLst>
                    <a:ext uri="{9D8B030D-6E8A-4147-A177-3AD203B41FA5}">
                      <a16:colId xmlns:a16="http://schemas.microsoft.com/office/drawing/2014/main" val="1538414665"/>
                    </a:ext>
                  </a:extLst>
                </a:gridCol>
                <a:gridCol w="1668503">
                  <a:extLst>
                    <a:ext uri="{9D8B030D-6E8A-4147-A177-3AD203B41FA5}">
                      <a16:colId xmlns:a16="http://schemas.microsoft.com/office/drawing/2014/main" val="2671471115"/>
                    </a:ext>
                  </a:extLst>
                </a:gridCol>
                <a:gridCol w="1634392">
                  <a:extLst>
                    <a:ext uri="{9D8B030D-6E8A-4147-A177-3AD203B41FA5}">
                      <a16:colId xmlns:a16="http://schemas.microsoft.com/office/drawing/2014/main" val="591807996"/>
                    </a:ext>
                  </a:extLst>
                </a:gridCol>
                <a:gridCol w="1136969">
                  <a:extLst>
                    <a:ext uri="{9D8B030D-6E8A-4147-A177-3AD203B41FA5}">
                      <a16:colId xmlns:a16="http://schemas.microsoft.com/office/drawing/2014/main" val="48291549"/>
                    </a:ext>
                  </a:extLst>
                </a:gridCol>
                <a:gridCol w="1918634">
                  <a:extLst>
                    <a:ext uri="{9D8B030D-6E8A-4147-A177-3AD203B41FA5}">
                      <a16:colId xmlns:a16="http://schemas.microsoft.com/office/drawing/2014/main" val="4166198691"/>
                    </a:ext>
                  </a:extLst>
                </a:gridCol>
                <a:gridCol w="781666">
                  <a:extLst>
                    <a:ext uri="{9D8B030D-6E8A-4147-A177-3AD203B41FA5}">
                      <a16:colId xmlns:a16="http://schemas.microsoft.com/office/drawing/2014/main" val="3790566712"/>
                    </a:ext>
                  </a:extLst>
                </a:gridCol>
                <a:gridCol w="852725">
                  <a:extLst>
                    <a:ext uri="{9D8B030D-6E8A-4147-A177-3AD203B41FA5}">
                      <a16:colId xmlns:a16="http://schemas.microsoft.com/office/drawing/2014/main" val="1562195337"/>
                    </a:ext>
                  </a:extLst>
                </a:gridCol>
              </a:tblGrid>
              <a:tr h="41180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επαγγελματικής κατάστασης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Μισθωτοί Δημοσίου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Μισθωτοί Ιδιωτικού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Συνταξιούχοι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Ελεύθεροι Επαγγελματίες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Άνεργοι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242475"/>
                  </a:ext>
                </a:extLst>
              </a:tr>
              <a:tr h="41180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Δεν μπορούμε να τους πληρώσουμε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550518"/>
                  </a:ext>
                </a:extLst>
              </a:tr>
              <a:tr h="49609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Μπορούμε να τους πληρώσουμε με πολλές δυσκολίες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289734"/>
                  </a:ext>
                </a:extLst>
              </a:tr>
              <a:tr h="49609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Μπορούμε να τους πληρώσουμε με ορισμένες δυσκολίες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753804"/>
                  </a:ext>
                </a:extLst>
              </a:tr>
              <a:tr h="49609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Μπορούμε να τους πληρώσουμε χωρίς δυσκολίες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32092"/>
                  </a:ext>
                </a:extLst>
              </a:tr>
              <a:tr h="41180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753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6810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80286" y="448176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Με βάση την προσωπική σας εμπειρία, τι από τα παρακάτω ισχύει ως προς τις τιμές των προϊόντων στα </a:t>
            </a:r>
            <a:r>
              <a:rPr lang="el-GR" sz="1600" b="1" dirty="0" err="1">
                <a:latin typeface="Century Gothic" pitchFamily="34" charset="0"/>
              </a:rPr>
              <a:t>supermarket</a:t>
            </a:r>
            <a:r>
              <a:rPr lang="el-GR" sz="1600" b="1" dirty="0">
                <a:latin typeface="Century Gothic" pitchFamily="34" charset="0"/>
              </a:rPr>
              <a:t> συγκριτικά με ένα χρόνο νωρίτερα;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6305" y="365969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11" name="Γράφημα 10">
            <a:extLst>
              <a:ext uri="{FF2B5EF4-FFF2-40B4-BE49-F238E27FC236}">
                <a16:creationId xmlns:a16="http://schemas.microsoft.com/office/drawing/2014/main" id="{F87CFFAF-C7B1-4096-9305-A110865A7E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9027416"/>
              </p:ext>
            </p:extLst>
          </p:nvPr>
        </p:nvGraphicFramePr>
        <p:xfrm>
          <a:off x="983432" y="2081929"/>
          <a:ext cx="10505784" cy="3348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74949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99832" y="334853"/>
            <a:ext cx="4664120" cy="498683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l-GR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 η ταυτότητα της έρευνας</a:t>
            </a:r>
            <a:endParaRPr lang="en-US" sz="2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2444750" y="2408238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l-GR" sz="1600"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311276" y="2564904"/>
            <a:ext cx="4873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Ποσοτική Έρευνα με OnLine συμπλήρωση δομημένου ερωτηματολογίου (</a:t>
            </a:r>
            <a:r>
              <a:rPr lang="en-US" sz="1200" b="1" dirty="0">
                <a:latin typeface="Century Gothic" panose="020B0502020202020204" pitchFamily="34" charset="0"/>
                <a:cs typeface="Arial" charset="0"/>
              </a:rPr>
              <a:t>CAWI)</a:t>
            </a:r>
            <a:endParaRPr lang="el-GR" sz="1200" b="1" dirty="0">
              <a:latin typeface="Century Gothic" panose="020B0502020202020204" pitchFamily="34" charset="0"/>
              <a:cs typeface="Arial" charset="0"/>
            </a:endParaRPr>
          </a:p>
        </p:txBody>
      </p:sp>
      <p:pic>
        <p:nvPicPr>
          <p:cNvPr id="14" name="Picture 24" descr="peopl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3578150"/>
            <a:ext cx="64293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25"/>
          <p:cNvSpPr txBox="1">
            <a:spLocks noChangeArrowheads="1"/>
          </p:cNvSpPr>
          <p:nvPr/>
        </p:nvSpPr>
        <p:spPr bwMode="auto">
          <a:xfrm>
            <a:off x="1303917" y="1644189"/>
            <a:ext cx="5720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200" b="1" dirty="0" err="1">
                <a:latin typeface="Century Gothic" panose="020B0502020202020204" pitchFamily="34" charset="0"/>
                <a:cs typeface="Arial" charset="0"/>
              </a:rPr>
              <a:t>ProRata</a:t>
            </a:r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 A.E. Εταιρεία Ερευνών Κοινής Γνώμης και Εφαρμογών Επικοινωνίας (Αριθμός Μητρώου ΕΣΡ: 56)</a:t>
            </a:r>
          </a:p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Εντολέας έρευνας:</a:t>
            </a:r>
          </a:p>
        </p:txBody>
      </p:sp>
      <p:pic>
        <p:nvPicPr>
          <p:cNvPr id="16" name="Picture 26" descr="lett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3" y="1628800"/>
            <a:ext cx="55086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27"/>
          <p:cNvSpPr>
            <a:spLocks noChangeArrowheads="1"/>
          </p:cNvSpPr>
          <p:nvPr/>
        </p:nvSpPr>
        <p:spPr bwMode="auto">
          <a:xfrm>
            <a:off x="1311275" y="3789040"/>
            <a:ext cx="47127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Πληθυσμός Στόχος:</a:t>
            </a:r>
            <a:r>
              <a:rPr lang="en-US" sz="1200" b="1" dirty="0">
                <a:latin typeface="Century Gothic" panose="020B0502020202020204" pitchFamily="34" charset="0"/>
                <a:cs typeface="Arial" charset="0"/>
              </a:rPr>
              <a:t> </a:t>
            </a:r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Άτομα άνω των 17 ετών με πρόσβαση στο διαδίκτυο</a:t>
            </a:r>
          </a:p>
        </p:txBody>
      </p:sp>
      <p:pic>
        <p:nvPicPr>
          <p:cNvPr id="18" name="Picture 30" descr="locatio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4676750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2"/>
          <p:cNvSpPr txBox="1">
            <a:spLocks noChangeArrowheads="1"/>
          </p:cNvSpPr>
          <p:nvPr/>
        </p:nvSpPr>
        <p:spPr bwMode="auto">
          <a:xfrm>
            <a:off x="1120775" y="1509713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l-GR" sz="1600"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21" name="TextBox 33"/>
          <p:cNvSpPr txBox="1">
            <a:spLocks noChangeArrowheads="1"/>
          </p:cNvSpPr>
          <p:nvPr/>
        </p:nvSpPr>
        <p:spPr bwMode="auto">
          <a:xfrm>
            <a:off x="1311276" y="4808185"/>
            <a:ext cx="48736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Γεωγραφική κάλυψη: Σύνολο της επικράτειας</a:t>
            </a:r>
          </a:p>
        </p:txBody>
      </p:sp>
      <p:pic>
        <p:nvPicPr>
          <p:cNvPr id="22" name="Picture 39" descr="calendar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973" y="3362945"/>
            <a:ext cx="557212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40"/>
          <p:cNvSpPr txBox="1">
            <a:spLocks noChangeArrowheads="1"/>
          </p:cNvSpPr>
          <p:nvPr/>
        </p:nvSpPr>
        <p:spPr bwMode="auto">
          <a:xfrm>
            <a:off x="8116828" y="3513915"/>
            <a:ext cx="28944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14 - 16 Ιανουαρίου 2022</a:t>
            </a:r>
          </a:p>
        </p:txBody>
      </p:sp>
      <p:pic>
        <p:nvPicPr>
          <p:cNvPr id="24" name="Picture 44" descr="commerc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1552137"/>
            <a:ext cx="723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5" descr="paint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5613047"/>
            <a:ext cx="5810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46"/>
          <p:cNvSpPr txBox="1">
            <a:spLocks noChangeArrowheads="1"/>
          </p:cNvSpPr>
          <p:nvPr/>
        </p:nvSpPr>
        <p:spPr bwMode="auto">
          <a:xfrm>
            <a:off x="1303917" y="5744289"/>
            <a:ext cx="53723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Μέγεθος δείγματος: 1000 </a:t>
            </a:r>
          </a:p>
          <a:p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Ελάχιστες βάσεις δείγματος: 72</a:t>
            </a:r>
          </a:p>
          <a:p>
            <a:endParaRPr lang="el-GR" sz="1200" b="1" dirty="0"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29" name="TextBox 47"/>
          <p:cNvSpPr txBox="1">
            <a:spLocks noChangeArrowheads="1"/>
          </p:cNvSpPr>
          <p:nvPr/>
        </p:nvSpPr>
        <p:spPr bwMode="auto">
          <a:xfrm>
            <a:off x="8112783" y="1595326"/>
            <a:ext cx="331180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Δειγματοληψία κρίσης με χρήση ποσοστώσεων στο φύλο, την ηλικία και την περιφέρεια μόνιμης διαμονής βάσει της απογραφής της ΕΛΣΤΑΤ του 2011</a:t>
            </a:r>
          </a:p>
          <a:p>
            <a:pPr eaLnBrk="1" hangingPunct="1"/>
            <a:endParaRPr lang="el-GR" sz="1200" b="1" dirty="0">
              <a:latin typeface="Century Gothic" panose="020B0502020202020204" pitchFamily="34" charset="0"/>
              <a:cs typeface="Arial" charset="0"/>
            </a:endParaRPr>
          </a:p>
          <a:p>
            <a:pPr eaLnBrk="1" hangingPunct="1"/>
            <a:endParaRPr lang="el-GR" sz="1200" b="1" dirty="0">
              <a:latin typeface="Century Gothic" panose="020B0502020202020204" pitchFamily="34" charset="0"/>
              <a:cs typeface="Arial" charset="0"/>
            </a:endParaRPr>
          </a:p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Μέγιστο τυπικό σφάλμα:</a:t>
            </a:r>
          </a:p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+/- 3.1% σε διάστημα εμπιστοσύνης 95%</a:t>
            </a:r>
          </a:p>
        </p:txBody>
      </p:sp>
      <p:cxnSp>
        <p:nvCxnSpPr>
          <p:cNvPr id="30" name="Straight Connector 49"/>
          <p:cNvCxnSpPr>
            <a:cxnSpLocks/>
          </p:cNvCxnSpPr>
          <p:nvPr/>
        </p:nvCxnSpPr>
        <p:spPr>
          <a:xfrm flipH="1">
            <a:off x="6918165" y="980648"/>
            <a:ext cx="0" cy="5760720"/>
          </a:xfrm>
          <a:prstGeom prst="line">
            <a:avLst/>
          </a:prstGeom>
          <a:ln w="101600">
            <a:solidFill>
              <a:srgbClr val="D5474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29" descr="typography-2 αντίγραφο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00" y="260648"/>
            <a:ext cx="798513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5" descr="icon.png"/>
          <p:cNvPicPr>
            <a:picLocks noChangeAspect="1"/>
          </p:cNvPicPr>
          <p:nvPr/>
        </p:nvPicPr>
        <p:blipFill>
          <a:blip r:embed="rId9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75233" y="178406"/>
            <a:ext cx="1013691" cy="1013691"/>
          </a:xfrm>
          <a:prstGeom prst="rect">
            <a:avLst/>
          </a:prstGeom>
        </p:spPr>
      </p:pic>
      <p:pic>
        <p:nvPicPr>
          <p:cNvPr id="35" name="Picture 50" descr="telephone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2093" y="2584413"/>
            <a:ext cx="5476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Εικόνα 31">
            <a:extLst>
              <a:ext uri="{FF2B5EF4-FFF2-40B4-BE49-F238E27FC236}">
                <a16:creationId xmlns:a16="http://schemas.microsoft.com/office/drawing/2014/main" id="{ED0625F3-BAAE-4095-88D8-4366F4F9875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289" y="5023020"/>
            <a:ext cx="2518711" cy="536111"/>
          </a:xfrm>
          <a:prstGeom prst="rect">
            <a:avLst/>
          </a:prstGeom>
        </p:spPr>
      </p:pic>
      <p:grpSp>
        <p:nvGrpSpPr>
          <p:cNvPr id="36" name="Ομάδα 35">
            <a:extLst>
              <a:ext uri="{FF2B5EF4-FFF2-40B4-BE49-F238E27FC236}">
                <a16:creationId xmlns:a16="http://schemas.microsoft.com/office/drawing/2014/main" id="{04A9E1B2-6E22-4C80-874E-FEFD86BD6506}"/>
              </a:ext>
            </a:extLst>
          </p:cNvPr>
          <p:cNvGrpSpPr/>
          <p:nvPr/>
        </p:nvGrpSpPr>
        <p:grpSpPr>
          <a:xfrm>
            <a:off x="7636959" y="5840453"/>
            <a:ext cx="3018375" cy="668704"/>
            <a:chOff x="1822221" y="6024970"/>
            <a:chExt cx="3018375" cy="668704"/>
          </a:xfrm>
        </p:grpSpPr>
        <p:pic>
          <p:nvPicPr>
            <p:cNvPr id="37" name="Picture 10" descr="esomar icon.png">
              <a:extLst>
                <a:ext uri="{FF2B5EF4-FFF2-40B4-BE49-F238E27FC236}">
                  <a16:creationId xmlns:a16="http://schemas.microsoft.com/office/drawing/2014/main" id="{9E543100-8119-448D-A247-848E3AD0F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2221" y="6024970"/>
              <a:ext cx="664453" cy="668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8" name="Ομάδα 37">
              <a:extLst>
                <a:ext uri="{FF2B5EF4-FFF2-40B4-BE49-F238E27FC236}">
                  <a16:creationId xmlns:a16="http://schemas.microsoft.com/office/drawing/2014/main" id="{4AB572FD-314A-4B1C-9893-EF2B8468F2B3}"/>
                </a:ext>
              </a:extLst>
            </p:cNvPr>
            <p:cNvGrpSpPr/>
            <p:nvPr/>
          </p:nvGrpSpPr>
          <p:grpSpPr>
            <a:xfrm>
              <a:off x="2674049" y="6171721"/>
              <a:ext cx="2166547" cy="521953"/>
              <a:chOff x="1067748" y="6229761"/>
              <a:chExt cx="2166547" cy="521953"/>
            </a:xfrm>
          </p:grpSpPr>
          <p:pic>
            <p:nvPicPr>
              <p:cNvPr id="39" name="Εικόνα 38">
                <a:extLst>
                  <a:ext uri="{FF2B5EF4-FFF2-40B4-BE49-F238E27FC236}">
                    <a16:creationId xmlns:a16="http://schemas.microsoft.com/office/drawing/2014/main" id="{8BBB63E6-E38B-446A-8DDB-C7DC444009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7748" y="6229761"/>
                <a:ext cx="822206" cy="478814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9A2C798-A627-4283-999B-1CE31B854FD6}"/>
                  </a:ext>
                </a:extLst>
              </p:cNvPr>
              <p:cNvSpPr txBox="1"/>
              <p:nvPr/>
            </p:nvSpPr>
            <p:spPr>
              <a:xfrm>
                <a:off x="1895355" y="6382382"/>
                <a:ext cx="13389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900" b="1" dirty="0">
                    <a:latin typeface="Century Gothic" panose="020B0502020202020204" pitchFamily="34" charset="0"/>
                  </a:rPr>
                  <a:t>ΕΝ </a:t>
                </a:r>
                <a:r>
                  <a:rPr lang="en-US" sz="900" b="1" dirty="0">
                    <a:latin typeface="Century Gothic" panose="020B0502020202020204" pitchFamily="34" charset="0"/>
                  </a:rPr>
                  <a:t>ISO 27001:2013</a:t>
                </a:r>
              </a:p>
              <a:p>
                <a:r>
                  <a:rPr lang="en-US" sz="900" b="1" dirty="0">
                    <a:latin typeface="Century Gothic" panose="020B0502020202020204" pitchFamily="34" charset="0"/>
                  </a:rPr>
                  <a:t>No.  20201210004539</a:t>
                </a:r>
                <a:endParaRPr lang="el-GR" sz="900" b="1" dirty="0">
                  <a:latin typeface="Century Gothic" panose="020B0502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3876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80286" y="448176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Με βάση την προσωπική σας εμπειρία, τι από τα παρακάτω ισχύει ως προς τις τιμές των προϊόντων στα </a:t>
            </a:r>
            <a:r>
              <a:rPr lang="el-GR" sz="1600" b="1" dirty="0" err="1">
                <a:latin typeface="Century Gothic" pitchFamily="34" charset="0"/>
              </a:rPr>
              <a:t>supermarket</a:t>
            </a:r>
            <a:r>
              <a:rPr lang="el-GR" sz="1600" b="1" dirty="0">
                <a:latin typeface="Century Gothic" pitchFamily="34" charset="0"/>
              </a:rPr>
              <a:t> συγκριτικά με ένα χρόνο νωρίτερα;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6305" y="365969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7" name="Πίνακας 10">
            <a:extLst>
              <a:ext uri="{FF2B5EF4-FFF2-40B4-BE49-F238E27FC236}">
                <a16:creationId xmlns:a16="http://schemas.microsoft.com/office/drawing/2014/main" id="{43B0AA94-01E1-4764-967D-1738D265A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967293"/>
              </p:ext>
            </p:extLst>
          </p:nvPr>
        </p:nvGraphicFramePr>
        <p:xfrm>
          <a:off x="623392" y="2316969"/>
          <a:ext cx="10801200" cy="27236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8311">
                  <a:extLst>
                    <a:ext uri="{9D8B030D-6E8A-4147-A177-3AD203B41FA5}">
                      <a16:colId xmlns:a16="http://schemas.microsoft.com/office/drawing/2014/main" val="1538414665"/>
                    </a:ext>
                  </a:extLst>
                </a:gridCol>
                <a:gridCol w="1668503">
                  <a:extLst>
                    <a:ext uri="{9D8B030D-6E8A-4147-A177-3AD203B41FA5}">
                      <a16:colId xmlns:a16="http://schemas.microsoft.com/office/drawing/2014/main" val="2671471115"/>
                    </a:ext>
                  </a:extLst>
                </a:gridCol>
                <a:gridCol w="1634392">
                  <a:extLst>
                    <a:ext uri="{9D8B030D-6E8A-4147-A177-3AD203B41FA5}">
                      <a16:colId xmlns:a16="http://schemas.microsoft.com/office/drawing/2014/main" val="591807996"/>
                    </a:ext>
                  </a:extLst>
                </a:gridCol>
                <a:gridCol w="1136969">
                  <a:extLst>
                    <a:ext uri="{9D8B030D-6E8A-4147-A177-3AD203B41FA5}">
                      <a16:colId xmlns:a16="http://schemas.microsoft.com/office/drawing/2014/main" val="48291549"/>
                    </a:ext>
                  </a:extLst>
                </a:gridCol>
                <a:gridCol w="1918634">
                  <a:extLst>
                    <a:ext uri="{9D8B030D-6E8A-4147-A177-3AD203B41FA5}">
                      <a16:colId xmlns:a16="http://schemas.microsoft.com/office/drawing/2014/main" val="4166198691"/>
                    </a:ext>
                  </a:extLst>
                </a:gridCol>
                <a:gridCol w="781666">
                  <a:extLst>
                    <a:ext uri="{9D8B030D-6E8A-4147-A177-3AD203B41FA5}">
                      <a16:colId xmlns:a16="http://schemas.microsoft.com/office/drawing/2014/main" val="3790566712"/>
                    </a:ext>
                  </a:extLst>
                </a:gridCol>
                <a:gridCol w="852725">
                  <a:extLst>
                    <a:ext uri="{9D8B030D-6E8A-4147-A177-3AD203B41FA5}">
                      <a16:colId xmlns:a16="http://schemas.microsoft.com/office/drawing/2014/main" val="1562195337"/>
                    </a:ext>
                  </a:extLst>
                </a:gridCol>
              </a:tblGrid>
              <a:tr h="41180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επαγγελματικής κατάστασης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Μισθωτοί Δημοσίου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Μισθωτοί Ιδιωτικού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Συνταξιούχοι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Ελεύθεροι Επαγγελματίες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Άνεργοι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242475"/>
                  </a:ext>
                </a:extLst>
              </a:tr>
              <a:tr h="41180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Έχουν αυξηθεί πολύ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550518"/>
                  </a:ext>
                </a:extLst>
              </a:tr>
              <a:tr h="49609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Έχουν αυξηθεί αρκετά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289734"/>
                  </a:ext>
                </a:extLst>
              </a:tr>
              <a:tr h="49609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Έχουν αυξηθεί λίγο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753804"/>
                  </a:ext>
                </a:extLst>
              </a:tr>
              <a:tr h="49609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Έχουν παραμείνει στα ίδια επίπεδα </a:t>
                      </a:r>
                    </a:p>
                    <a:p>
                      <a:pPr algn="l" fontAlgn="t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ή έχουν μειωθεί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32092"/>
                  </a:ext>
                </a:extLst>
              </a:tr>
              <a:tr h="41180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7478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0692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22435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Μεταξύ της Νέας Δημοκρατίας και του ΣΥΡΙΖΑ, ποιο κόμμα θα σας ενοχλούσε περισσότερο να κερδίσει τις εκλογές αν αυτές διεξάγονταν αύριο; 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15770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21" name="Γράφημα 20">
            <a:extLst>
              <a:ext uri="{FF2B5EF4-FFF2-40B4-BE49-F238E27FC236}">
                <a16:creationId xmlns:a16="http://schemas.microsoft.com/office/drawing/2014/main" id="{84287938-89D7-4C57-B3A6-1735B83D76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8226117"/>
              </p:ext>
            </p:extLst>
          </p:nvPr>
        </p:nvGraphicFramePr>
        <p:xfrm>
          <a:off x="177232" y="1000539"/>
          <a:ext cx="11463384" cy="5054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2" name="Εικόνα 21">
            <a:extLst>
              <a:ext uri="{FF2B5EF4-FFF2-40B4-BE49-F238E27FC236}">
                <a16:creationId xmlns:a16="http://schemas.microsoft.com/office/drawing/2014/main" id="{1C602F38-B235-49EC-ADE2-6A0977460E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785" y="934325"/>
            <a:ext cx="945437" cy="945437"/>
          </a:xfrm>
          <a:prstGeom prst="rect">
            <a:avLst/>
          </a:prstGeom>
        </p:spPr>
      </p:pic>
      <p:pic>
        <p:nvPicPr>
          <p:cNvPr id="23" name="Picture 2" descr="https://upload.wikimedia.org/wikipedia/commons/7/7d/Syriza_new_logo.png">
            <a:extLst>
              <a:ext uri="{FF2B5EF4-FFF2-40B4-BE49-F238E27FC236}">
                <a16:creationId xmlns:a16="http://schemas.microsoft.com/office/drawing/2014/main" id="{B1B96A82-F79F-4FBE-A2F2-2461AAF3B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3711" y="1083154"/>
            <a:ext cx="1147333" cy="562241"/>
          </a:xfrm>
          <a:prstGeom prst="rect">
            <a:avLst/>
          </a:prstGeom>
          <a:noFill/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9FC4577-8526-4780-8793-ED413FC57CA1}"/>
              </a:ext>
            </a:extLst>
          </p:cNvPr>
          <p:cNvSpPr txBox="1"/>
          <p:nvPr/>
        </p:nvSpPr>
        <p:spPr>
          <a:xfrm>
            <a:off x="365366" y="6423300"/>
            <a:ext cx="60906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200" b="1" dirty="0">
                <a:solidFill>
                  <a:srgbClr val="C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Τα υπολειπόμενα ποσοστά μέχρι το 100% αφορούν στην απάντηση ΔΞ/ΔΑ</a:t>
            </a:r>
            <a:endParaRPr lang="en-US" sz="12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518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13595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51937C18-CBF3-42A8-9B17-F229CB323F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sp>
        <p:nvSpPr>
          <p:cNvPr id="12" name="Τίτλος 7">
            <a:extLst>
              <a:ext uri="{FF2B5EF4-FFF2-40B4-BE49-F238E27FC236}">
                <a16:creationId xmlns:a16="http://schemas.microsoft.com/office/drawing/2014/main" id="{53298831-4A95-465B-A056-9F97EF48988B}"/>
              </a:ext>
            </a:extLst>
          </p:cNvPr>
          <p:cNvSpPr txBox="1">
            <a:spLocks/>
          </p:cNvSpPr>
          <p:nvPr/>
        </p:nvSpPr>
        <p:spPr>
          <a:xfrm>
            <a:off x="774792" y="222435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Μεταξύ της Νέας Δημοκρατίας και του ΣΥΡΙΖΑ, ποιο κόμμα θα σας ενοχλούσε περισσότερο να κερδίσει τις εκλογές αν αυτές διεξάγονταν αύριο; </a:t>
            </a:r>
            <a:endParaRPr lang="en-GB" sz="1600" b="1" dirty="0">
              <a:latin typeface="Century Gothic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6D8559A-4DA0-439E-959B-E5A9A0E4B1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963852"/>
              </p:ext>
            </p:extLst>
          </p:nvPr>
        </p:nvGraphicFramePr>
        <p:xfrm>
          <a:off x="332077" y="1149869"/>
          <a:ext cx="8177402" cy="12804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3603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405367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</a:tblGrid>
              <a:tr h="342918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ηλικίας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17 - 34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35 - 54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Άνω των 55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23731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Η Νέα Δημοκρατία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23731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Ο ΣΥΡΙΖΑ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</a:tbl>
          </a:graphicData>
        </a:graphic>
      </p:graphicFrame>
      <p:graphicFrame>
        <p:nvGraphicFramePr>
          <p:cNvPr id="10" name="Πίνακας 10">
            <a:extLst>
              <a:ext uri="{FF2B5EF4-FFF2-40B4-BE49-F238E27FC236}">
                <a16:creationId xmlns:a16="http://schemas.microsoft.com/office/drawing/2014/main" id="{33C9FF57-19A1-4ED9-BBB1-D45AA2B2DA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412038"/>
              </p:ext>
            </p:extLst>
          </p:nvPr>
        </p:nvGraphicFramePr>
        <p:xfrm>
          <a:off x="325902" y="2802714"/>
          <a:ext cx="11170697" cy="13713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04380">
                  <a:extLst>
                    <a:ext uri="{9D8B030D-6E8A-4147-A177-3AD203B41FA5}">
                      <a16:colId xmlns:a16="http://schemas.microsoft.com/office/drawing/2014/main" val="1538414665"/>
                    </a:ext>
                  </a:extLst>
                </a:gridCol>
                <a:gridCol w="1725581">
                  <a:extLst>
                    <a:ext uri="{9D8B030D-6E8A-4147-A177-3AD203B41FA5}">
                      <a16:colId xmlns:a16="http://schemas.microsoft.com/office/drawing/2014/main" val="2671471115"/>
                    </a:ext>
                  </a:extLst>
                </a:gridCol>
                <a:gridCol w="1690303">
                  <a:extLst>
                    <a:ext uri="{9D8B030D-6E8A-4147-A177-3AD203B41FA5}">
                      <a16:colId xmlns:a16="http://schemas.microsoft.com/office/drawing/2014/main" val="591807996"/>
                    </a:ext>
                  </a:extLst>
                </a:gridCol>
                <a:gridCol w="1175863">
                  <a:extLst>
                    <a:ext uri="{9D8B030D-6E8A-4147-A177-3AD203B41FA5}">
                      <a16:colId xmlns:a16="http://schemas.microsoft.com/office/drawing/2014/main" val="48291549"/>
                    </a:ext>
                  </a:extLst>
                </a:gridCol>
                <a:gridCol w="1984268">
                  <a:extLst>
                    <a:ext uri="{9D8B030D-6E8A-4147-A177-3AD203B41FA5}">
                      <a16:colId xmlns:a16="http://schemas.microsoft.com/office/drawing/2014/main" val="4166198691"/>
                    </a:ext>
                  </a:extLst>
                </a:gridCol>
                <a:gridCol w="808406">
                  <a:extLst>
                    <a:ext uri="{9D8B030D-6E8A-4147-A177-3AD203B41FA5}">
                      <a16:colId xmlns:a16="http://schemas.microsoft.com/office/drawing/2014/main" val="3790566712"/>
                    </a:ext>
                  </a:extLst>
                </a:gridCol>
                <a:gridCol w="881896">
                  <a:extLst>
                    <a:ext uri="{9D8B030D-6E8A-4147-A177-3AD203B41FA5}">
                      <a16:colId xmlns:a16="http://schemas.microsoft.com/office/drawing/2014/main" val="1562195337"/>
                    </a:ext>
                  </a:extLst>
                </a:gridCol>
              </a:tblGrid>
              <a:tr h="311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επαγγελματικής κατάστασης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Μισθωτοί Δημοσίου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Μισθωτοί Ιδιωτικού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Συνταξιούχοι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Ελεύθεροι Επαγγελματίες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Άνεργοι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242475"/>
                  </a:ext>
                </a:extLst>
              </a:tr>
              <a:tr h="311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Η Νέα Δημοκρατία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550518"/>
                  </a:ext>
                </a:extLst>
              </a:tr>
              <a:tr h="37467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Ο ΣΥΡΙΖΑ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289734"/>
                  </a:ext>
                </a:extLst>
              </a:tr>
              <a:tr h="37467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753804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442674A-F3F4-466D-A3AF-1D43F1529C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684916"/>
              </p:ext>
            </p:extLst>
          </p:nvPr>
        </p:nvGraphicFramePr>
        <p:xfrm>
          <a:off x="325903" y="4546473"/>
          <a:ext cx="11259546" cy="1269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9777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188261245"/>
                    </a:ext>
                  </a:extLst>
                </a:gridCol>
                <a:gridCol w="1168969">
                  <a:extLst>
                    <a:ext uri="{9D8B030D-6E8A-4147-A177-3AD203B41FA5}">
                      <a16:colId xmlns:a16="http://schemas.microsoft.com/office/drawing/2014/main" val="2278700948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πολιτικής </a:t>
                      </a:r>
                      <a:r>
                        <a:rPr lang="el-GR" sz="1200" b="1" dirty="0" err="1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αυτοτοποθέτησης</a:t>
                      </a:r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Αριστεροί (0-2)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Κεντροαριστεροί (3-4)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Κεντρώοι (5)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Κεντροδεξιοί (6-7)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Δεξιοί (8-10)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Η Νέα Δημοκρατία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Ο ΣΥΡΙΖΑ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176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0477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Γράφημα 23">
            <a:extLst>
              <a:ext uri="{FF2B5EF4-FFF2-40B4-BE49-F238E27FC236}">
                <a16:creationId xmlns:a16="http://schemas.microsoft.com/office/drawing/2014/main" id="{E86FD006-84B5-45A7-AE48-CA7CAB0D06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891401"/>
              </p:ext>
            </p:extLst>
          </p:nvPr>
        </p:nvGraphicFramePr>
        <p:xfrm>
          <a:off x="275629" y="727578"/>
          <a:ext cx="11156017" cy="5725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Τίτλος 7"/>
          <p:cNvSpPr txBox="1">
            <a:spLocks/>
          </p:cNvSpPr>
          <p:nvPr/>
        </p:nvSpPr>
        <p:spPr>
          <a:xfrm>
            <a:off x="751275" y="227534"/>
            <a:ext cx="10092060" cy="45909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Εκτίμηση της Πρόθεσης Ψήφου - Ιανουάριος 2022</a:t>
            </a:r>
          </a:p>
        </p:txBody>
      </p:sp>
      <p:pic>
        <p:nvPicPr>
          <p:cNvPr id="17" name="Picture 10" descr="typography-2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127990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s://upload.wikimedia.org/wikipedia/commons/7/7d/Syriza_new_logo.png">
            <a:extLst>
              <a:ext uri="{FF2B5EF4-FFF2-40B4-BE49-F238E27FC236}">
                <a16:creationId xmlns:a16="http://schemas.microsoft.com/office/drawing/2014/main" id="{32951338-F88A-41E5-A63F-2E5035A0C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39326" y="5775789"/>
            <a:ext cx="1201633" cy="588851"/>
          </a:xfrm>
          <a:prstGeom prst="rect">
            <a:avLst/>
          </a:prstGeom>
          <a:noFill/>
        </p:spPr>
      </p:pic>
      <p:pic>
        <p:nvPicPr>
          <p:cNvPr id="15" name="Εικόνα 50">
            <a:extLst>
              <a:ext uri="{FF2B5EF4-FFF2-40B4-BE49-F238E27FC236}">
                <a16:creationId xmlns:a16="http://schemas.microsoft.com/office/drawing/2014/main" id="{48CD3E8C-7F45-4397-93D1-5AF22C58B3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856" y="5775789"/>
            <a:ext cx="748547" cy="760825"/>
          </a:xfrm>
          <a:prstGeom prst="rect">
            <a:avLst/>
          </a:prstGeom>
        </p:spPr>
      </p:pic>
      <p:pic>
        <p:nvPicPr>
          <p:cNvPr id="16" name="Picture 36">
            <a:extLst>
              <a:ext uri="{FF2B5EF4-FFF2-40B4-BE49-F238E27FC236}">
                <a16:creationId xmlns:a16="http://schemas.microsoft.com/office/drawing/2014/main" id="{B418DA67-73C4-4C9A-89C1-24B9A1E33DA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893" y="5775789"/>
            <a:ext cx="748547" cy="5716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C53398A7-F758-4936-9A9C-DE67EC28EA4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815" y="5791416"/>
            <a:ext cx="1008112" cy="540348"/>
          </a:xfrm>
          <a:prstGeom prst="rect">
            <a:avLst/>
          </a:prstGeom>
        </p:spPr>
      </p:pic>
      <p:pic>
        <p:nvPicPr>
          <p:cNvPr id="19" name="Εικόνα 18">
            <a:extLst>
              <a:ext uri="{FF2B5EF4-FFF2-40B4-BE49-F238E27FC236}">
                <a16:creationId xmlns:a16="http://schemas.microsoft.com/office/drawing/2014/main" id="{0410946F-3EAE-4B5E-BC07-A337DCAC971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207" y="5774720"/>
            <a:ext cx="1120520" cy="630547"/>
          </a:xfrm>
          <a:prstGeom prst="rect">
            <a:avLst/>
          </a:prstGeom>
        </p:spPr>
      </p:pic>
      <p:pic>
        <p:nvPicPr>
          <p:cNvPr id="20" name="Εικόνα 19">
            <a:extLst>
              <a:ext uri="{FF2B5EF4-FFF2-40B4-BE49-F238E27FC236}">
                <a16:creationId xmlns:a16="http://schemas.microsoft.com/office/drawing/2014/main" id="{30EB80B8-F2C3-4303-989C-96C150231DD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86" y="5556535"/>
            <a:ext cx="1147773" cy="1147773"/>
          </a:xfrm>
          <a:prstGeom prst="rect">
            <a:avLst/>
          </a:prstGeom>
        </p:spPr>
      </p:pic>
      <p:graphicFrame>
        <p:nvGraphicFramePr>
          <p:cNvPr id="21" name="Πίνακας 5">
            <a:extLst>
              <a:ext uri="{FF2B5EF4-FFF2-40B4-BE49-F238E27FC236}">
                <a16:creationId xmlns:a16="http://schemas.microsoft.com/office/drawing/2014/main" id="{DAF130FC-1F5B-42D1-93C2-7C5E790E2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851351"/>
              </p:ext>
            </p:extLst>
          </p:nvPr>
        </p:nvGraphicFramePr>
        <p:xfrm>
          <a:off x="7464152" y="1074684"/>
          <a:ext cx="4634346" cy="11703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3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72">
                <a:tc>
                  <a:txBody>
                    <a:bodyPr/>
                    <a:lstStyle/>
                    <a:p>
                      <a:pPr algn="l"/>
                      <a:r>
                        <a:rPr lang="el-GR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ΑΛΛΟ ΚΟΜΜΑ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  <a:endParaRPr lang="el-GR" sz="16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7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0" baseline="0" dirty="0">
                          <a:solidFill>
                            <a:schemeClr val="tx1"/>
                          </a:solidFill>
                          <a:latin typeface="Century Gothic" pitchFamily="34" charset="0"/>
                          <a:cs typeface="Times New Roman"/>
                        </a:rPr>
                        <a:t>ΑΚΥΡΟ / ΛΕΥΚΟ / ΔΕΝ ΘΑ ΨΗΦΙΣΩ</a:t>
                      </a:r>
                      <a:endParaRPr lang="el-GR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97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0" baseline="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+mn-ea"/>
                          <a:cs typeface="Times New Roman"/>
                        </a:rPr>
                        <a:t>ΔΕΝ ΕΧΩ ΑΠΟΦΑΣΙΣΕΙ</a:t>
                      </a:r>
                      <a:endParaRPr lang="el-GR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</a:t>
                      </a:r>
                      <a:endParaRPr lang="el-GR" sz="16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6488465"/>
                  </a:ext>
                </a:extLst>
              </a:tr>
            </a:tbl>
          </a:graphicData>
        </a:graphic>
      </p:graphicFrame>
      <p:sp>
        <p:nvSpPr>
          <p:cNvPr id="25" name="1 - TextBox"/>
          <p:cNvSpPr txBox="1"/>
          <p:nvPr/>
        </p:nvSpPr>
        <p:spPr>
          <a:xfrm>
            <a:off x="2353315" y="2714620"/>
            <a:ext cx="2230518" cy="121444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l-GR" sz="1500" b="1" dirty="0">
              <a:solidFill>
                <a:schemeClr val="bg1"/>
              </a:solidFill>
            </a:endParaRPr>
          </a:p>
          <a:p>
            <a:pPr algn="ctr"/>
            <a:endParaRPr lang="el-GR" sz="1500" b="1" dirty="0">
              <a:solidFill>
                <a:schemeClr val="bg1"/>
              </a:solidFill>
            </a:endParaRPr>
          </a:p>
          <a:p>
            <a:pPr algn="ctr"/>
            <a:r>
              <a:rPr lang="el-GR" sz="1300" dirty="0">
                <a:solidFill>
                  <a:schemeClr val="bg1"/>
                </a:solidFill>
                <a:latin typeface="Century Gothic" pitchFamily="34" charset="0"/>
              </a:rPr>
              <a:t>24</a:t>
            </a:r>
          </a:p>
        </p:txBody>
      </p:sp>
      <p:sp>
        <p:nvSpPr>
          <p:cNvPr id="26" name="1 - TextBox"/>
          <p:cNvSpPr txBox="1"/>
          <p:nvPr/>
        </p:nvSpPr>
        <p:spPr>
          <a:xfrm>
            <a:off x="4810116" y="4929198"/>
            <a:ext cx="1296624" cy="57150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1300" dirty="0">
                <a:solidFill>
                  <a:schemeClr val="bg1"/>
                </a:solidFill>
                <a:latin typeface="Century Gothic" pitchFamily="34" charset="0"/>
              </a:rPr>
              <a:t>5</a:t>
            </a:r>
          </a:p>
          <a:p>
            <a:pPr algn="ctr"/>
            <a:endParaRPr lang="el-GR" sz="1500" b="1" dirty="0">
              <a:solidFill>
                <a:schemeClr val="bg1"/>
              </a:solidFill>
            </a:endParaRPr>
          </a:p>
        </p:txBody>
      </p:sp>
      <p:sp>
        <p:nvSpPr>
          <p:cNvPr id="27" name="1 - TextBox"/>
          <p:cNvSpPr txBox="1"/>
          <p:nvPr/>
        </p:nvSpPr>
        <p:spPr>
          <a:xfrm>
            <a:off x="6600056" y="4786323"/>
            <a:ext cx="1567645" cy="111075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l-GR" sz="1500" b="1" dirty="0">
              <a:solidFill>
                <a:schemeClr val="bg1"/>
              </a:solidFill>
            </a:endParaRPr>
          </a:p>
          <a:p>
            <a:pPr algn="ctr"/>
            <a:r>
              <a:rPr lang="el-GR" sz="1300" dirty="0">
                <a:solidFill>
                  <a:schemeClr val="bg1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8" name="1 - TextBox"/>
          <p:cNvSpPr txBox="1"/>
          <p:nvPr/>
        </p:nvSpPr>
        <p:spPr>
          <a:xfrm>
            <a:off x="8986623" y="5129832"/>
            <a:ext cx="768855" cy="37087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1300" dirty="0">
                <a:solidFill>
                  <a:schemeClr val="bg1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29" name="1 - TextBox"/>
          <p:cNvSpPr txBox="1"/>
          <p:nvPr/>
        </p:nvSpPr>
        <p:spPr>
          <a:xfrm>
            <a:off x="10770096" y="5129832"/>
            <a:ext cx="1065124" cy="37087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1300" dirty="0">
                <a:solidFill>
                  <a:schemeClr val="bg1"/>
                </a:solidFill>
                <a:latin typeface="Century Gothic" pitchFamily="34" charset="0"/>
              </a:rPr>
              <a:t>2,5</a:t>
            </a:r>
          </a:p>
        </p:txBody>
      </p:sp>
      <p:pic>
        <p:nvPicPr>
          <p:cNvPr id="22" name="Εικόνα 21">
            <a:extLst>
              <a:ext uri="{FF2B5EF4-FFF2-40B4-BE49-F238E27FC236}">
                <a16:creationId xmlns:a16="http://schemas.microsoft.com/office/drawing/2014/main" id="{45C6A8D2-8DBC-4C99-90A3-EC930EE67E2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194346"/>
            <a:ext cx="620360" cy="620360"/>
          </a:xfrm>
          <a:prstGeom prst="rect">
            <a:avLst/>
          </a:prstGeom>
        </p:spPr>
      </p:pic>
      <p:pic>
        <p:nvPicPr>
          <p:cNvPr id="23" name="Εικόνα 22">
            <a:extLst>
              <a:ext uri="{FF2B5EF4-FFF2-40B4-BE49-F238E27FC236}">
                <a16:creationId xmlns:a16="http://schemas.microsoft.com/office/drawing/2014/main" id="{9B5D32E2-91A0-4D61-A91E-D6F4FF08CB2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925" y="220377"/>
            <a:ext cx="1167454" cy="248494"/>
          </a:xfrm>
          <a:prstGeom prst="rect">
            <a:avLst/>
          </a:prstGeom>
        </p:spPr>
      </p:pic>
      <p:pic>
        <p:nvPicPr>
          <p:cNvPr id="31" name="Εικόνα 30">
            <a:extLst>
              <a:ext uri="{FF2B5EF4-FFF2-40B4-BE49-F238E27FC236}">
                <a16:creationId xmlns:a16="http://schemas.microsoft.com/office/drawing/2014/main" id="{1DA9B168-9AB7-49DE-BA4F-8907E18DBBC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5652" y="3532190"/>
            <a:ext cx="398264" cy="39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1763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Γράφημα 23">
            <a:extLst>
              <a:ext uri="{FF2B5EF4-FFF2-40B4-BE49-F238E27FC236}">
                <a16:creationId xmlns:a16="http://schemas.microsoft.com/office/drawing/2014/main" id="{E86FD006-84B5-45A7-AE48-CA7CAB0D06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2338659"/>
              </p:ext>
            </p:extLst>
          </p:nvPr>
        </p:nvGraphicFramePr>
        <p:xfrm>
          <a:off x="275629" y="127991"/>
          <a:ext cx="11364987" cy="5855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Τίτλος 7"/>
          <p:cNvSpPr txBox="1">
            <a:spLocks/>
          </p:cNvSpPr>
          <p:nvPr/>
        </p:nvSpPr>
        <p:spPr>
          <a:xfrm>
            <a:off x="751275" y="227534"/>
            <a:ext cx="10092060" cy="45909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Εκτίμηση της Πρόθεσης Ψήφου - Ιανουάριος 2022</a:t>
            </a:r>
          </a:p>
        </p:txBody>
      </p:sp>
      <p:pic>
        <p:nvPicPr>
          <p:cNvPr id="17" name="Picture 10" descr="typography-2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127990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s://upload.wikimedia.org/wikipedia/commons/7/7d/Syriza_new_logo.png">
            <a:extLst>
              <a:ext uri="{FF2B5EF4-FFF2-40B4-BE49-F238E27FC236}">
                <a16:creationId xmlns:a16="http://schemas.microsoft.com/office/drawing/2014/main" id="{32951338-F88A-41E5-A63F-2E5035A0C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5126" y="6027304"/>
            <a:ext cx="1201633" cy="588851"/>
          </a:xfrm>
          <a:prstGeom prst="rect">
            <a:avLst/>
          </a:prstGeom>
          <a:noFill/>
        </p:spPr>
      </p:pic>
      <p:pic>
        <p:nvPicPr>
          <p:cNvPr id="15" name="Εικόνα 50">
            <a:extLst>
              <a:ext uri="{FF2B5EF4-FFF2-40B4-BE49-F238E27FC236}">
                <a16:creationId xmlns:a16="http://schemas.microsoft.com/office/drawing/2014/main" id="{48CD3E8C-7F45-4397-93D1-5AF22C58B3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332" y="6011741"/>
            <a:ext cx="748547" cy="760825"/>
          </a:xfrm>
          <a:prstGeom prst="rect">
            <a:avLst/>
          </a:prstGeom>
        </p:spPr>
      </p:pic>
      <p:pic>
        <p:nvPicPr>
          <p:cNvPr id="16" name="Picture 36">
            <a:extLst>
              <a:ext uri="{FF2B5EF4-FFF2-40B4-BE49-F238E27FC236}">
                <a16:creationId xmlns:a16="http://schemas.microsoft.com/office/drawing/2014/main" id="{B418DA67-73C4-4C9A-89C1-24B9A1E33DA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068" y="6014010"/>
            <a:ext cx="748547" cy="5716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C53398A7-F758-4936-9A9C-DE67EC28EA4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290" y="6061589"/>
            <a:ext cx="1008112" cy="540348"/>
          </a:xfrm>
          <a:prstGeom prst="rect">
            <a:avLst/>
          </a:prstGeom>
        </p:spPr>
      </p:pic>
      <p:pic>
        <p:nvPicPr>
          <p:cNvPr id="19" name="Εικόνα 18">
            <a:extLst>
              <a:ext uri="{FF2B5EF4-FFF2-40B4-BE49-F238E27FC236}">
                <a16:creationId xmlns:a16="http://schemas.microsoft.com/office/drawing/2014/main" id="{0410946F-3EAE-4B5E-BC07-A337DCAC971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521" y="6035528"/>
            <a:ext cx="1120520" cy="630547"/>
          </a:xfrm>
          <a:prstGeom prst="rect">
            <a:avLst/>
          </a:prstGeom>
        </p:spPr>
      </p:pic>
      <p:pic>
        <p:nvPicPr>
          <p:cNvPr id="20" name="Εικόνα 19">
            <a:extLst>
              <a:ext uri="{FF2B5EF4-FFF2-40B4-BE49-F238E27FC236}">
                <a16:creationId xmlns:a16="http://schemas.microsoft.com/office/drawing/2014/main" id="{30EB80B8-F2C3-4303-989C-96C150231DD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84" y="5757877"/>
            <a:ext cx="1147773" cy="1147773"/>
          </a:xfrm>
          <a:prstGeom prst="rect">
            <a:avLst/>
          </a:prstGeom>
        </p:spPr>
      </p:pic>
      <p:sp>
        <p:nvSpPr>
          <p:cNvPr id="25" name="1 - TextBox"/>
          <p:cNvSpPr txBox="1"/>
          <p:nvPr/>
        </p:nvSpPr>
        <p:spPr>
          <a:xfrm>
            <a:off x="2353315" y="2714620"/>
            <a:ext cx="2230518" cy="121444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l-GR" sz="1500" b="1" dirty="0">
              <a:solidFill>
                <a:schemeClr val="bg1"/>
              </a:solidFill>
            </a:endParaRPr>
          </a:p>
          <a:p>
            <a:pPr algn="ctr"/>
            <a:endParaRPr lang="el-GR" sz="1500" b="1" dirty="0">
              <a:solidFill>
                <a:schemeClr val="bg1"/>
              </a:solidFill>
            </a:endParaRPr>
          </a:p>
          <a:p>
            <a:pPr algn="ctr"/>
            <a:r>
              <a:rPr lang="el-GR" sz="1300" dirty="0">
                <a:solidFill>
                  <a:schemeClr val="bg1"/>
                </a:solidFill>
                <a:latin typeface="Century Gothic" pitchFamily="34" charset="0"/>
              </a:rPr>
              <a:t>24</a:t>
            </a:r>
          </a:p>
        </p:txBody>
      </p:sp>
      <p:sp>
        <p:nvSpPr>
          <p:cNvPr id="26" name="1 - TextBox"/>
          <p:cNvSpPr txBox="1"/>
          <p:nvPr/>
        </p:nvSpPr>
        <p:spPr>
          <a:xfrm>
            <a:off x="4810116" y="4929198"/>
            <a:ext cx="1296624" cy="57150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1300" dirty="0">
                <a:solidFill>
                  <a:schemeClr val="bg1"/>
                </a:solidFill>
                <a:latin typeface="Century Gothic" pitchFamily="34" charset="0"/>
              </a:rPr>
              <a:t>5</a:t>
            </a:r>
          </a:p>
          <a:p>
            <a:pPr algn="ctr"/>
            <a:endParaRPr lang="el-GR" sz="1500" b="1" dirty="0">
              <a:solidFill>
                <a:schemeClr val="bg1"/>
              </a:solidFill>
            </a:endParaRPr>
          </a:p>
        </p:txBody>
      </p:sp>
      <p:sp>
        <p:nvSpPr>
          <p:cNvPr id="27" name="1 - TextBox"/>
          <p:cNvSpPr txBox="1"/>
          <p:nvPr/>
        </p:nvSpPr>
        <p:spPr>
          <a:xfrm>
            <a:off x="6600056" y="4786323"/>
            <a:ext cx="1567645" cy="111075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l-GR" sz="1500" b="1" dirty="0">
              <a:solidFill>
                <a:schemeClr val="bg1"/>
              </a:solidFill>
            </a:endParaRPr>
          </a:p>
          <a:p>
            <a:pPr algn="ctr"/>
            <a:r>
              <a:rPr lang="el-GR" sz="1300" dirty="0">
                <a:solidFill>
                  <a:schemeClr val="bg1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8" name="1 - TextBox"/>
          <p:cNvSpPr txBox="1"/>
          <p:nvPr/>
        </p:nvSpPr>
        <p:spPr>
          <a:xfrm>
            <a:off x="8986623" y="5129832"/>
            <a:ext cx="768855" cy="37087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l-GR" sz="13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" name="1 - TextBox"/>
          <p:cNvSpPr txBox="1"/>
          <p:nvPr/>
        </p:nvSpPr>
        <p:spPr>
          <a:xfrm>
            <a:off x="10770096" y="5129832"/>
            <a:ext cx="1065124" cy="37087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l-GR" sz="13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22" name="Εικόνα 21">
            <a:extLst>
              <a:ext uri="{FF2B5EF4-FFF2-40B4-BE49-F238E27FC236}">
                <a16:creationId xmlns:a16="http://schemas.microsoft.com/office/drawing/2014/main" id="{45C6A8D2-8DBC-4C99-90A3-EC930EE67E2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194346"/>
            <a:ext cx="620360" cy="620360"/>
          </a:xfrm>
          <a:prstGeom prst="rect">
            <a:avLst/>
          </a:prstGeom>
        </p:spPr>
      </p:pic>
      <p:pic>
        <p:nvPicPr>
          <p:cNvPr id="23" name="Εικόνα 22">
            <a:extLst>
              <a:ext uri="{FF2B5EF4-FFF2-40B4-BE49-F238E27FC236}">
                <a16:creationId xmlns:a16="http://schemas.microsoft.com/office/drawing/2014/main" id="{9B5D32E2-91A0-4D61-A91E-D6F4FF08CB2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925" y="220377"/>
            <a:ext cx="1167454" cy="248494"/>
          </a:xfrm>
          <a:prstGeom prst="rect">
            <a:avLst/>
          </a:prstGeom>
        </p:spPr>
      </p:pic>
      <p:pic>
        <p:nvPicPr>
          <p:cNvPr id="31" name="Εικόνα 30">
            <a:extLst>
              <a:ext uri="{FF2B5EF4-FFF2-40B4-BE49-F238E27FC236}">
                <a16:creationId xmlns:a16="http://schemas.microsoft.com/office/drawing/2014/main" id="{1DA9B168-9AB7-49DE-BA4F-8907E18DBBC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5652" y="3532190"/>
            <a:ext cx="398264" cy="398253"/>
          </a:xfrm>
          <a:prstGeom prst="rect">
            <a:avLst/>
          </a:prstGeom>
        </p:spPr>
      </p:pic>
      <p:sp>
        <p:nvSpPr>
          <p:cNvPr id="33" name="TextBox 22">
            <a:extLst>
              <a:ext uri="{FF2B5EF4-FFF2-40B4-BE49-F238E27FC236}">
                <a16:creationId xmlns:a16="http://schemas.microsoft.com/office/drawing/2014/main" id="{D0D247CA-823B-45D4-85EA-9E2A3343C67C}"/>
              </a:ext>
            </a:extLst>
          </p:cNvPr>
          <p:cNvSpPr txBox="1"/>
          <p:nvPr/>
        </p:nvSpPr>
        <p:spPr>
          <a:xfrm>
            <a:off x="8776705" y="6053589"/>
            <a:ext cx="139016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1300" b="1" dirty="0">
                <a:latin typeface="Century Gothic" panose="020B0502020202020204" pitchFamily="34" charset="0"/>
              </a:rPr>
              <a:t>ΑΛΛΟ </a:t>
            </a:r>
          </a:p>
          <a:p>
            <a:pPr algn="ctr"/>
            <a:r>
              <a:rPr lang="el-GR" sz="1300" b="1" dirty="0">
                <a:latin typeface="Century Gothic" panose="020B0502020202020204" pitchFamily="34" charset="0"/>
              </a:rPr>
              <a:t>ΚΟΜΜΑ</a:t>
            </a:r>
          </a:p>
        </p:txBody>
      </p:sp>
      <p:sp>
        <p:nvSpPr>
          <p:cNvPr id="34" name="TextBox 23">
            <a:extLst>
              <a:ext uri="{FF2B5EF4-FFF2-40B4-BE49-F238E27FC236}">
                <a16:creationId xmlns:a16="http://schemas.microsoft.com/office/drawing/2014/main" id="{BC83C452-61E6-4C4F-BF21-53CC63A93476}"/>
              </a:ext>
            </a:extLst>
          </p:cNvPr>
          <p:cNvSpPr txBox="1"/>
          <p:nvPr/>
        </p:nvSpPr>
        <p:spPr>
          <a:xfrm>
            <a:off x="9837013" y="6090896"/>
            <a:ext cx="22023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b="1" baseline="0" dirty="0">
                <a:latin typeface="Century Gothic" pitchFamily="34" charset="0"/>
                <a:cs typeface="Times New Roman"/>
              </a:rPr>
              <a:t>ΔΕΝ ΕΧΩ ΑΠΟΦΑΣΙΣΕΙ /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b="1" baseline="0" dirty="0">
                <a:latin typeface="Century Gothic" pitchFamily="34" charset="0"/>
                <a:cs typeface="Times New Roman"/>
              </a:rPr>
              <a:t>Α-Λ / ΔΕΝ ΘΑ ΨΗΦΙΣΩ</a:t>
            </a:r>
            <a:endParaRPr lang="el-GR" sz="1200" b="1" dirty="0"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3621EA0-9F76-48E9-8EC5-E5E1A89DF473}"/>
              </a:ext>
            </a:extLst>
          </p:cNvPr>
          <p:cNvSpPr/>
          <p:nvPr/>
        </p:nvSpPr>
        <p:spPr>
          <a:xfrm>
            <a:off x="7466444" y="1705174"/>
            <a:ext cx="281731" cy="246156"/>
          </a:xfrm>
          <a:prstGeom prst="rect">
            <a:avLst/>
          </a:prstGeom>
          <a:solidFill>
            <a:srgbClr val="546578"/>
          </a:solidFill>
          <a:ln>
            <a:solidFill>
              <a:srgbClr val="E2C4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E05BE8-B3C1-4B1E-8693-6DC67B7641D5}"/>
              </a:ext>
            </a:extLst>
          </p:cNvPr>
          <p:cNvSpPr txBox="1"/>
          <p:nvPr/>
        </p:nvSpPr>
        <p:spPr>
          <a:xfrm>
            <a:off x="7790610" y="1670676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latin typeface="Century Gothic" panose="020B0502020202020204" pitchFamily="34" charset="0"/>
              </a:rPr>
              <a:t>ΙΑΝΟΥΑΡΙΟΣ ‘22</a:t>
            </a:r>
            <a:endParaRPr lang="en-US" sz="1400" dirty="0">
              <a:latin typeface="Century Gothic" panose="020B0502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014E9CE-6C64-49E2-B648-836D70E5F1DE}"/>
              </a:ext>
            </a:extLst>
          </p:cNvPr>
          <p:cNvSpPr/>
          <p:nvPr/>
        </p:nvSpPr>
        <p:spPr>
          <a:xfrm>
            <a:off x="7461563" y="2103730"/>
            <a:ext cx="281731" cy="246156"/>
          </a:xfrm>
          <a:prstGeom prst="rect">
            <a:avLst/>
          </a:prstGeom>
          <a:solidFill>
            <a:srgbClr val="E2C4D7"/>
          </a:solidFill>
          <a:ln>
            <a:solidFill>
              <a:srgbClr val="E2C4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3243A4E-8AAA-43F7-9669-D2BE768ED972}"/>
              </a:ext>
            </a:extLst>
          </p:cNvPr>
          <p:cNvSpPr txBox="1"/>
          <p:nvPr/>
        </p:nvSpPr>
        <p:spPr>
          <a:xfrm>
            <a:off x="7798491" y="2064826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latin typeface="Century Gothic" panose="020B0502020202020204" pitchFamily="34" charset="0"/>
              </a:rPr>
              <a:t>ΔΕΚΕΜΒΡΙΟΣ ‘21</a:t>
            </a:r>
            <a:endParaRPr lang="en-US" sz="1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786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upload.wikimedia.org/wikipedia/commons/7/7d/Syriza_new_logo.png">
            <a:extLst>
              <a:ext uri="{FF2B5EF4-FFF2-40B4-BE49-F238E27FC236}">
                <a16:creationId xmlns:a16="http://schemas.microsoft.com/office/drawing/2014/main" id="{32951338-F88A-41E5-A63F-2E5035A0C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9718" y="3482713"/>
            <a:ext cx="1201633" cy="588851"/>
          </a:xfrm>
          <a:prstGeom prst="rect">
            <a:avLst/>
          </a:prstGeom>
          <a:noFill/>
        </p:spPr>
      </p:pic>
      <p:pic>
        <p:nvPicPr>
          <p:cNvPr id="20" name="Εικόνα 19">
            <a:extLst>
              <a:ext uri="{FF2B5EF4-FFF2-40B4-BE49-F238E27FC236}">
                <a16:creationId xmlns:a16="http://schemas.microsoft.com/office/drawing/2014/main" id="{30EB80B8-F2C3-4303-989C-96C150231D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316" y="3254637"/>
            <a:ext cx="1147773" cy="1147773"/>
          </a:xfrm>
          <a:prstGeom prst="rect">
            <a:avLst/>
          </a:prstGeom>
        </p:spPr>
      </p:pic>
      <p:pic>
        <p:nvPicPr>
          <p:cNvPr id="34" name="Εικόνα 33">
            <a:extLst>
              <a:ext uri="{FF2B5EF4-FFF2-40B4-BE49-F238E27FC236}">
                <a16:creationId xmlns:a16="http://schemas.microsoft.com/office/drawing/2014/main" id="{12611F73-F693-420B-8DBA-8E4DB5B8A8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367" y="127990"/>
            <a:ext cx="620360" cy="620360"/>
          </a:xfrm>
          <a:prstGeom prst="rect">
            <a:avLst/>
          </a:prstGeom>
        </p:spPr>
      </p:pic>
      <p:pic>
        <p:nvPicPr>
          <p:cNvPr id="15" name="Εικόνα 14">
            <a:extLst>
              <a:ext uri="{FF2B5EF4-FFF2-40B4-BE49-F238E27FC236}">
                <a16:creationId xmlns:a16="http://schemas.microsoft.com/office/drawing/2014/main" id="{9FE133C7-649F-49B2-ABFA-AE9C6D93E7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925" y="220377"/>
            <a:ext cx="1167454" cy="248494"/>
          </a:xfrm>
          <a:prstGeom prst="rect">
            <a:avLst/>
          </a:prstGeom>
        </p:spPr>
      </p:pic>
      <p:sp>
        <p:nvSpPr>
          <p:cNvPr id="17" name="Τίτλος 7">
            <a:extLst>
              <a:ext uri="{FF2B5EF4-FFF2-40B4-BE49-F238E27FC236}">
                <a16:creationId xmlns:a16="http://schemas.microsoft.com/office/drawing/2014/main" id="{333A322A-61C5-4739-8ACB-62C927A490D7}"/>
              </a:ext>
            </a:extLst>
          </p:cNvPr>
          <p:cNvSpPr txBox="1">
            <a:spLocks/>
          </p:cNvSpPr>
          <p:nvPr/>
        </p:nvSpPr>
        <p:spPr>
          <a:xfrm>
            <a:off x="751275" y="239324"/>
            <a:ext cx="10092060" cy="45909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Συσπειρώσεις ΝΔ και ΣΥΡΙΖΑ - Ιανουάριος 2022</a:t>
            </a: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F98A4CD1-FF3E-4399-830A-5FE13A4291C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127990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D7323E-FC0D-42F2-98FA-1FCED5615471}"/>
              </a:ext>
            </a:extLst>
          </p:cNvPr>
          <p:cNvSpPr txBox="1"/>
          <p:nvPr/>
        </p:nvSpPr>
        <p:spPr>
          <a:xfrm>
            <a:off x="1969677" y="4126131"/>
            <a:ext cx="1388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200" dirty="0">
                <a:latin typeface="Century Gothic" panose="020B0502020202020204" pitchFamily="34" charset="0"/>
              </a:rPr>
              <a:t>Συσπείρωση Ψηφοφόρων Ιουλίου ‘19</a:t>
            </a:r>
            <a:endParaRPr lang="en-US" sz="1200" dirty="0">
              <a:latin typeface="Century Gothic" panose="020B0502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ED8538-32B6-4E3B-9D08-5FF90E9347DF}"/>
              </a:ext>
            </a:extLst>
          </p:cNvPr>
          <p:cNvSpPr txBox="1"/>
          <p:nvPr/>
        </p:nvSpPr>
        <p:spPr>
          <a:xfrm>
            <a:off x="2403064" y="4703541"/>
            <a:ext cx="77817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b="1" dirty="0">
                <a:latin typeface="Century Gothic" panose="020B0502020202020204" pitchFamily="34" charset="0"/>
              </a:rPr>
              <a:t>70</a:t>
            </a:r>
            <a:r>
              <a:rPr lang="el-GR" sz="1600" b="1" i="0" u="none" strike="noStrike" baseline="0" dirty="0">
                <a:latin typeface="Century Gothic" panose="020B0502020202020204" pitchFamily="34" charset="0"/>
              </a:rPr>
              <a:t>%</a:t>
            </a:r>
            <a:r>
              <a:rPr lang="en-US" sz="1800" b="0" i="0" u="none" strike="noStrike" baseline="0" dirty="0">
                <a:latin typeface="Century Gothic" panose="020B0502020202020204" pitchFamily="34" charset="0"/>
              </a:rPr>
              <a:t>	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2E0DF5C-1DE9-4672-A080-4EE27A4BD22D}"/>
              </a:ext>
            </a:extLst>
          </p:cNvPr>
          <p:cNvSpPr txBox="1"/>
          <p:nvPr/>
        </p:nvSpPr>
        <p:spPr>
          <a:xfrm>
            <a:off x="8100041" y="4651275"/>
            <a:ext cx="77817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b="1" dirty="0">
                <a:latin typeface="Century Gothic" panose="020B0502020202020204" pitchFamily="34" charset="0"/>
              </a:rPr>
              <a:t>71</a:t>
            </a:r>
            <a:r>
              <a:rPr lang="el-GR" sz="1600" b="1" i="0" u="none" strike="noStrike" baseline="0" dirty="0">
                <a:latin typeface="Century Gothic" panose="020B0502020202020204" pitchFamily="34" charset="0"/>
              </a:rPr>
              <a:t>%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Century Gothic" panose="020B0502020202020204" pitchFamily="34" charset="0"/>
              </a:rPr>
              <a:t>	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8C2369-784E-4710-994D-6F0517CB40A1}"/>
              </a:ext>
            </a:extLst>
          </p:cNvPr>
          <p:cNvSpPr txBox="1"/>
          <p:nvPr/>
        </p:nvSpPr>
        <p:spPr>
          <a:xfrm>
            <a:off x="7647765" y="4062424"/>
            <a:ext cx="1388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200" dirty="0">
                <a:latin typeface="Century Gothic" panose="020B0502020202020204" pitchFamily="34" charset="0"/>
              </a:rPr>
              <a:t>Συσπείρωση Ψηφοφόρων Ιουλίου ‘19</a:t>
            </a:r>
            <a:endParaRPr lang="en-US" sz="1200" dirty="0">
              <a:latin typeface="Century Gothic" panose="020B0502020202020204" pitchFamily="34" charset="0"/>
            </a:endParaRPr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4E79BD11-7750-4888-842F-D3D1FC1BC80E}"/>
              </a:ext>
            </a:extLst>
          </p:cNvPr>
          <p:cNvSpPr/>
          <p:nvPr/>
        </p:nvSpPr>
        <p:spPr>
          <a:xfrm rot="10800000">
            <a:off x="1343379" y="3600204"/>
            <a:ext cx="640149" cy="459095"/>
          </a:xfrm>
          <a:prstGeom prst="rightArrow">
            <a:avLst>
              <a:gd name="adj1" fmla="val 50000"/>
              <a:gd name="adj2" fmla="val 60623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DB86B228-FF56-46AD-B8A9-FE1E35D3523C}"/>
              </a:ext>
            </a:extLst>
          </p:cNvPr>
          <p:cNvSpPr/>
          <p:nvPr/>
        </p:nvSpPr>
        <p:spPr>
          <a:xfrm rot="10800000">
            <a:off x="7030765" y="3635538"/>
            <a:ext cx="640149" cy="45909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BFEA1B4F-359F-4BA0-BDD3-9CA6B7F63EE3}"/>
              </a:ext>
            </a:extLst>
          </p:cNvPr>
          <p:cNvSpPr/>
          <p:nvPr/>
        </p:nvSpPr>
        <p:spPr>
          <a:xfrm>
            <a:off x="8968303" y="3579421"/>
            <a:ext cx="640149" cy="45909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1B17C468-5B21-4297-A840-6DEFD02E9998}"/>
              </a:ext>
            </a:extLst>
          </p:cNvPr>
          <p:cNvSpPr/>
          <p:nvPr/>
        </p:nvSpPr>
        <p:spPr>
          <a:xfrm rot="16200000">
            <a:off x="2343822" y="2786321"/>
            <a:ext cx="640149" cy="45909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16A871B-4766-413D-8C5F-ACCCC65D41FC}"/>
              </a:ext>
            </a:extLst>
          </p:cNvPr>
          <p:cNvSpPr txBox="1"/>
          <p:nvPr/>
        </p:nvSpPr>
        <p:spPr>
          <a:xfrm>
            <a:off x="700281" y="4094633"/>
            <a:ext cx="77817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0" u="none" strike="noStrike" baseline="0" dirty="0">
                <a:latin typeface="Century Gothic" panose="020B0502020202020204" pitchFamily="34" charset="0"/>
              </a:rPr>
              <a:t>8</a:t>
            </a:r>
            <a:r>
              <a:rPr lang="el-GR" sz="1600" b="1" i="0" u="none" strike="noStrike" baseline="0" dirty="0">
                <a:latin typeface="Century Gothic" panose="020B0502020202020204" pitchFamily="34" charset="0"/>
              </a:rPr>
              <a:t>%</a:t>
            </a:r>
            <a:r>
              <a:rPr lang="en-US" sz="1800" b="0" i="0" u="none" strike="noStrike" baseline="0" dirty="0">
                <a:latin typeface="Century Gothic" panose="020B0502020202020204" pitchFamily="34" charset="0"/>
              </a:rPr>
              <a:t>	</a:t>
            </a:r>
          </a:p>
        </p:txBody>
      </p:sp>
      <p:pic>
        <p:nvPicPr>
          <p:cNvPr id="43" name="Εικόνα 24">
            <a:extLst>
              <a:ext uri="{FF2B5EF4-FFF2-40B4-BE49-F238E27FC236}">
                <a16:creationId xmlns:a16="http://schemas.microsoft.com/office/drawing/2014/main" id="{EF94E3B8-8229-4111-816C-60B7FF622C2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84" y="3460364"/>
            <a:ext cx="720347" cy="665767"/>
          </a:xfrm>
          <a:prstGeom prst="rect">
            <a:avLst/>
          </a:prstGeom>
        </p:spPr>
      </p:pic>
      <p:pic>
        <p:nvPicPr>
          <p:cNvPr id="51" name="Picture 2" descr="https://upload.wikimedia.org/wikipedia/commons/7/7d/Syriza_new_logo.png">
            <a:extLst>
              <a:ext uri="{FF2B5EF4-FFF2-40B4-BE49-F238E27FC236}">
                <a16:creationId xmlns:a16="http://schemas.microsoft.com/office/drawing/2014/main" id="{30A43F28-3101-477F-9113-ECFD417A1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9761" y="3414879"/>
            <a:ext cx="1109711" cy="625150"/>
          </a:xfrm>
          <a:prstGeom prst="rect">
            <a:avLst/>
          </a:prstGeom>
          <a:noFill/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334F3B8-BFF6-4A23-B361-057197A75F84}"/>
              </a:ext>
            </a:extLst>
          </p:cNvPr>
          <p:cNvSpPr txBox="1"/>
          <p:nvPr/>
        </p:nvSpPr>
        <p:spPr>
          <a:xfrm>
            <a:off x="4193668" y="4020937"/>
            <a:ext cx="22288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entury Gothic" panose="020B0502020202020204" pitchFamily="34" charset="0"/>
              </a:rPr>
              <a:t>6</a:t>
            </a:r>
            <a:r>
              <a:rPr lang="el-GR" sz="1800" b="1" i="0" u="none" strike="noStrike" baseline="0" dirty="0">
                <a:latin typeface="Century Gothic" panose="020B0502020202020204" pitchFamily="34" charset="0"/>
              </a:rPr>
              <a:t>%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EAD819-2AB7-46E0-91A8-CCD1143B10E9}"/>
              </a:ext>
            </a:extLst>
          </p:cNvPr>
          <p:cNvSpPr txBox="1"/>
          <p:nvPr/>
        </p:nvSpPr>
        <p:spPr>
          <a:xfrm>
            <a:off x="823425" y="1916601"/>
            <a:ext cx="36809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100" b="1" dirty="0">
                <a:latin typeface="Century Gothic" panose="020B0502020202020204" pitchFamily="34" charset="0"/>
              </a:rPr>
              <a:t>Γκρίζα ζώνη </a:t>
            </a:r>
          </a:p>
          <a:p>
            <a:pPr algn="ctr"/>
            <a:r>
              <a:rPr lang="el-GR" sz="1100" b="1" dirty="0">
                <a:latin typeface="Century Gothic" panose="020B0502020202020204" pitchFamily="34" charset="0"/>
              </a:rPr>
              <a:t>(ΔΞ, Άκυρο-Λευκό, Δεν θα ψηφίσω)</a:t>
            </a:r>
            <a:endParaRPr lang="en-US" sz="1100" b="1" dirty="0">
              <a:latin typeface="Century Gothic" panose="020B0502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726D046-5058-4AB7-8832-34F3725B56D0}"/>
              </a:ext>
            </a:extLst>
          </p:cNvPr>
          <p:cNvSpPr txBox="1"/>
          <p:nvPr/>
        </p:nvSpPr>
        <p:spPr>
          <a:xfrm>
            <a:off x="2436811" y="2312959"/>
            <a:ext cx="12797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b="1" dirty="0">
                <a:latin typeface="Century Gothic" panose="020B0502020202020204" pitchFamily="34" charset="0"/>
              </a:rPr>
              <a:t>9</a:t>
            </a:r>
            <a:r>
              <a:rPr lang="el-GR" sz="1800" b="1" i="0" u="none" strike="noStrike" baseline="0" dirty="0">
                <a:latin typeface="Century Gothic" panose="020B0502020202020204" pitchFamily="34" charset="0"/>
              </a:rPr>
              <a:t>%</a:t>
            </a:r>
            <a:endParaRPr lang="en-US" dirty="0"/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BDEFA774-B197-413B-AEF6-8ACB719EDB69}"/>
              </a:ext>
            </a:extLst>
          </p:cNvPr>
          <p:cNvSpPr/>
          <p:nvPr/>
        </p:nvSpPr>
        <p:spPr>
          <a:xfrm rot="18485491">
            <a:off x="8618998" y="2839344"/>
            <a:ext cx="640149" cy="45909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6B13AC3-4279-4F81-8556-359DB2401EB4}"/>
              </a:ext>
            </a:extLst>
          </p:cNvPr>
          <p:cNvSpPr txBox="1"/>
          <p:nvPr/>
        </p:nvSpPr>
        <p:spPr>
          <a:xfrm>
            <a:off x="6427631" y="4091137"/>
            <a:ext cx="9679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b="1" dirty="0">
                <a:latin typeface="Century Gothic" panose="020B0502020202020204" pitchFamily="34" charset="0"/>
              </a:rPr>
              <a:t>9</a:t>
            </a:r>
            <a:r>
              <a:rPr lang="el-GR" sz="1800" b="1" i="0" u="none" strike="noStrike" baseline="0" dirty="0">
                <a:latin typeface="Century Gothic" panose="020B0502020202020204" pitchFamily="34" charset="0"/>
              </a:rPr>
              <a:t>%</a:t>
            </a:r>
            <a:endParaRPr lang="en-US" dirty="0"/>
          </a:p>
        </p:txBody>
      </p:sp>
      <p:pic>
        <p:nvPicPr>
          <p:cNvPr id="63" name="Εικόνα 24">
            <a:extLst>
              <a:ext uri="{FF2B5EF4-FFF2-40B4-BE49-F238E27FC236}">
                <a16:creationId xmlns:a16="http://schemas.microsoft.com/office/drawing/2014/main" id="{07043669-2557-44F6-A263-E27CAC0578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589" y="3467323"/>
            <a:ext cx="720347" cy="665767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90301049-AC93-45FA-A428-5126EC5EBDAF}"/>
              </a:ext>
            </a:extLst>
          </p:cNvPr>
          <p:cNvSpPr txBox="1"/>
          <p:nvPr/>
        </p:nvSpPr>
        <p:spPr>
          <a:xfrm>
            <a:off x="9900152" y="4020937"/>
            <a:ext cx="12797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b="1" dirty="0">
                <a:latin typeface="Century Gothic" panose="020B0502020202020204" pitchFamily="34" charset="0"/>
              </a:rPr>
              <a:t>5</a:t>
            </a:r>
            <a:r>
              <a:rPr lang="el-GR" sz="1800" b="1" i="0" u="none" strike="noStrike" baseline="0" dirty="0">
                <a:latin typeface="Century Gothic" panose="020B0502020202020204" pitchFamily="34" charset="0"/>
              </a:rPr>
              <a:t>%</a:t>
            </a:r>
            <a:endParaRPr lang="en-US" dirty="0"/>
          </a:p>
        </p:txBody>
      </p:sp>
      <p:pic>
        <p:nvPicPr>
          <p:cNvPr id="65" name="Εικόνα 19">
            <a:extLst>
              <a:ext uri="{FF2B5EF4-FFF2-40B4-BE49-F238E27FC236}">
                <a16:creationId xmlns:a16="http://schemas.microsoft.com/office/drawing/2014/main" id="{2DDB8BFF-B067-46E1-BB41-13A4D6B559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144" y="3364325"/>
            <a:ext cx="871762" cy="871762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94EE517C-4C59-4677-B91D-BE9871DB5A47}"/>
              </a:ext>
            </a:extLst>
          </p:cNvPr>
          <p:cNvSpPr txBox="1"/>
          <p:nvPr/>
        </p:nvSpPr>
        <p:spPr>
          <a:xfrm>
            <a:off x="9093605" y="2407307"/>
            <a:ext cx="2298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b="1" i="0" u="none" strike="noStrike" baseline="0" dirty="0">
                <a:latin typeface="Century Gothic" panose="020B0502020202020204" pitchFamily="34" charset="0"/>
              </a:rPr>
              <a:t>7%</a:t>
            </a:r>
            <a:endParaRPr lang="en-US" dirty="0"/>
          </a:p>
        </p:txBody>
      </p:sp>
      <p:sp>
        <p:nvSpPr>
          <p:cNvPr id="70" name="Arrow: Right 69">
            <a:extLst>
              <a:ext uri="{FF2B5EF4-FFF2-40B4-BE49-F238E27FC236}">
                <a16:creationId xmlns:a16="http://schemas.microsoft.com/office/drawing/2014/main" id="{D7D06D79-0386-479C-B4BA-5C9AED5E5A3B}"/>
              </a:ext>
            </a:extLst>
          </p:cNvPr>
          <p:cNvSpPr/>
          <p:nvPr/>
        </p:nvSpPr>
        <p:spPr>
          <a:xfrm>
            <a:off x="3216089" y="3598975"/>
            <a:ext cx="640149" cy="45909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Arrow: Right 74">
            <a:extLst>
              <a:ext uri="{FF2B5EF4-FFF2-40B4-BE49-F238E27FC236}">
                <a16:creationId xmlns:a16="http://schemas.microsoft.com/office/drawing/2014/main" id="{F6AA68EE-1B61-48DD-A952-EBD081D01598}"/>
              </a:ext>
            </a:extLst>
          </p:cNvPr>
          <p:cNvSpPr/>
          <p:nvPr/>
        </p:nvSpPr>
        <p:spPr>
          <a:xfrm rot="13837920">
            <a:off x="7570197" y="2859293"/>
            <a:ext cx="640149" cy="45909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36">
            <a:extLst>
              <a:ext uri="{FF2B5EF4-FFF2-40B4-BE49-F238E27FC236}">
                <a16:creationId xmlns:a16="http://schemas.microsoft.com/office/drawing/2014/main" id="{D15EEFC3-2C10-4F87-A281-2CA4DCB850E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183" y="2046615"/>
            <a:ext cx="512195" cy="3911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EE5B80C2-19B8-427A-A4C3-2D4E921B1A73}"/>
              </a:ext>
            </a:extLst>
          </p:cNvPr>
          <p:cNvSpPr txBox="1"/>
          <p:nvPr/>
        </p:nvSpPr>
        <p:spPr>
          <a:xfrm>
            <a:off x="7030764" y="2472836"/>
            <a:ext cx="2298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b="1" dirty="0">
                <a:latin typeface="Century Gothic" panose="020B0502020202020204" pitchFamily="34" charset="0"/>
              </a:rPr>
              <a:t>3</a:t>
            </a:r>
            <a:r>
              <a:rPr lang="el-GR" sz="1800" b="1" i="0" u="none" strike="noStrike" baseline="0" dirty="0">
                <a:latin typeface="Century Gothic" panose="020B0502020202020204" pitchFamily="34" charset="0"/>
              </a:rPr>
              <a:t>%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476CCB7-750C-4D1B-942B-872E9FD68D2C}"/>
              </a:ext>
            </a:extLst>
          </p:cNvPr>
          <p:cNvSpPr txBox="1"/>
          <p:nvPr/>
        </p:nvSpPr>
        <p:spPr>
          <a:xfrm>
            <a:off x="7447906" y="2007040"/>
            <a:ext cx="36809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100" b="1" dirty="0">
                <a:latin typeface="Century Gothic" panose="020B0502020202020204" pitchFamily="34" charset="0"/>
              </a:rPr>
              <a:t>Γκρίζα ζώνη </a:t>
            </a:r>
          </a:p>
          <a:p>
            <a:pPr algn="ctr"/>
            <a:r>
              <a:rPr lang="el-GR" sz="1100" b="1" dirty="0">
                <a:latin typeface="Century Gothic" panose="020B0502020202020204" pitchFamily="34" charset="0"/>
              </a:rPr>
              <a:t>(ΔΞ, Άκυρο-Λευκό, Δεν θα ψηφίσω)</a:t>
            </a:r>
            <a:endParaRPr lang="en-US" sz="1100" b="1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7F3E3C-BBFE-43DA-9C90-0D348CC4EEE6}"/>
              </a:ext>
            </a:extLst>
          </p:cNvPr>
          <p:cNvSpPr txBox="1"/>
          <p:nvPr/>
        </p:nvSpPr>
        <p:spPr>
          <a:xfrm>
            <a:off x="3888017" y="5415032"/>
            <a:ext cx="3288104" cy="338554"/>
          </a:xfrm>
          <a:prstGeom prst="rect">
            <a:avLst/>
          </a:prstGeom>
          <a:solidFill>
            <a:srgbClr val="DB259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Συσπειρώσεις &amp; Βασικές Εκροές</a:t>
            </a:r>
            <a:endParaRPr lang="en-US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1537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Ομάδα 9"/>
          <p:cNvGrpSpPr/>
          <p:nvPr/>
        </p:nvGrpSpPr>
        <p:grpSpPr>
          <a:xfrm>
            <a:off x="366262" y="127990"/>
            <a:ext cx="10403834" cy="492698"/>
            <a:chOff x="3570489" y="35096"/>
            <a:chExt cx="10403834" cy="492698"/>
          </a:xfrm>
        </p:grpSpPr>
        <p:sp>
          <p:nvSpPr>
            <p:cNvPr id="11" name="Τίτλος 7"/>
            <p:cNvSpPr txBox="1">
              <a:spLocks/>
            </p:cNvSpPr>
            <p:nvPr/>
          </p:nvSpPr>
          <p:spPr>
            <a:xfrm>
              <a:off x="3882263" y="175590"/>
              <a:ext cx="10092060" cy="352204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l-GR" sz="1600" b="1" dirty="0">
                  <a:latin typeface="Century Gothic" pitchFamily="34" charset="0"/>
                </a:rPr>
                <a:t>Αναποφάσιστοι ψηφοφόροι</a:t>
              </a:r>
            </a:p>
          </p:txBody>
        </p:sp>
        <p:pic>
          <p:nvPicPr>
            <p:cNvPr id="17" name="Picture 10" descr="typography-2.png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D54747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3570489" y="35096"/>
              <a:ext cx="385013" cy="280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5F1F1DB5-1753-41EC-A8E2-5E2DFA9FA2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36" y="154830"/>
            <a:ext cx="847668" cy="847668"/>
          </a:xfrm>
          <a:prstGeom prst="rect">
            <a:avLst/>
          </a:prstGeom>
        </p:spPr>
      </p:pic>
      <p:graphicFrame>
        <p:nvGraphicFramePr>
          <p:cNvPr id="19" name="Γράφημα 18">
            <a:extLst>
              <a:ext uri="{FF2B5EF4-FFF2-40B4-BE49-F238E27FC236}">
                <a16:creationId xmlns:a16="http://schemas.microsoft.com/office/drawing/2014/main" id="{F450091E-0B97-4B73-ADE0-B89CDB2E9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7058032"/>
              </p:ext>
            </p:extLst>
          </p:nvPr>
        </p:nvGraphicFramePr>
        <p:xfrm>
          <a:off x="3143672" y="1332205"/>
          <a:ext cx="7128792" cy="5287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2" name="Εικόνα 21">
            <a:extLst>
              <a:ext uri="{FF2B5EF4-FFF2-40B4-BE49-F238E27FC236}">
                <a16:creationId xmlns:a16="http://schemas.microsoft.com/office/drawing/2014/main" id="{58116465-3224-4B06-918D-E054879AB83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pic>
        <p:nvPicPr>
          <p:cNvPr id="24" name="Εικόνα 23">
            <a:extLst>
              <a:ext uri="{FF2B5EF4-FFF2-40B4-BE49-F238E27FC236}">
                <a16:creationId xmlns:a16="http://schemas.microsoft.com/office/drawing/2014/main" id="{D2C789E7-D85C-424A-A751-9E972E7705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B58364D-4A77-4C5F-AD96-04DE251D9E21}"/>
              </a:ext>
            </a:extLst>
          </p:cNvPr>
          <p:cNvSpPr txBox="1"/>
          <p:nvPr/>
        </p:nvSpPr>
        <p:spPr>
          <a:xfrm>
            <a:off x="431632" y="1184533"/>
            <a:ext cx="3288104" cy="338554"/>
          </a:xfrm>
          <a:prstGeom prst="rect">
            <a:avLst/>
          </a:prstGeom>
          <a:solidFill>
            <a:srgbClr val="DB259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Προηγούμενη Ψήφος</a:t>
            </a:r>
            <a:endParaRPr lang="en-US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7503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Ομάδα 13"/>
          <p:cNvGrpSpPr/>
          <p:nvPr/>
        </p:nvGrpSpPr>
        <p:grpSpPr>
          <a:xfrm>
            <a:off x="5364831" y="6280058"/>
            <a:ext cx="1462339" cy="261610"/>
            <a:chOff x="2684658" y="6171883"/>
            <a:chExt cx="1462339" cy="261610"/>
          </a:xfrm>
        </p:grpSpPr>
        <p:sp>
          <p:nvSpPr>
            <p:cNvPr id="15" name="TextBox 14"/>
            <p:cNvSpPr txBox="1"/>
            <p:nvPr/>
          </p:nvSpPr>
          <p:spPr>
            <a:xfrm>
              <a:off x="2878864" y="6171883"/>
              <a:ext cx="12681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100" b="1" dirty="0">
                  <a:latin typeface="Century Gothic" panose="020B0502020202020204" pitchFamily="34" charset="0"/>
                </a:rPr>
                <a:t>Prorata 20</a:t>
              </a:r>
              <a:r>
                <a:rPr lang="el-GR" sz="1100" b="1" dirty="0">
                  <a:latin typeface="Century Gothic" panose="020B0502020202020204" pitchFamily="34" charset="0"/>
                </a:rPr>
                <a:t>21</a:t>
              </a:r>
            </a:p>
          </p:txBody>
        </p:sp>
        <p:pic>
          <p:nvPicPr>
            <p:cNvPr id="16" name="Εικόνα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4658" y="6182422"/>
              <a:ext cx="245722" cy="245722"/>
            </a:xfrm>
            <a:prstGeom prst="rect">
              <a:avLst/>
            </a:prstGeom>
          </p:spPr>
        </p:pic>
      </p:grpSp>
      <p:pic>
        <p:nvPicPr>
          <p:cNvPr id="13" name="Εικόνα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876" y="2859110"/>
            <a:ext cx="3670249" cy="78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10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22435"/>
            <a:ext cx="10361768" cy="3982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Ποια τρία από τα παρακάτω είναι κατά τη γνώμη σας τα σημαντικότερα ζητήματα που αντιμετωπίζει η χώρα σήμερα;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Γράφημα 1">
            <a:extLst>
              <a:ext uri="{FF2B5EF4-FFF2-40B4-BE49-F238E27FC236}">
                <a16:creationId xmlns:a16="http://schemas.microsoft.com/office/drawing/2014/main" id="{27FC220E-6FD4-48DF-AA77-2704173C36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3125908"/>
              </p:ext>
            </p:extLst>
          </p:nvPr>
        </p:nvGraphicFramePr>
        <p:xfrm>
          <a:off x="543026" y="692695"/>
          <a:ext cx="10881566" cy="6086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784F41-1120-4002-BBEB-984B13120B32}"/>
              </a:ext>
            </a:extLst>
          </p:cNvPr>
          <p:cNvSpPr txBox="1"/>
          <p:nvPr/>
        </p:nvSpPr>
        <p:spPr>
          <a:xfrm>
            <a:off x="9069736" y="5502423"/>
            <a:ext cx="30120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200" dirty="0">
                <a:solidFill>
                  <a:srgbClr val="C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Άθροισμα μεγαλύτερο του 100% λόγω δυνατότητας πολλαπλής επιλογής</a:t>
            </a:r>
            <a:endParaRPr lang="en-US" sz="1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740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22435"/>
            <a:ext cx="10361768" cy="3982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Ποια τρία από τα παρακάτω είναι κατά τη γνώμη σας τα σημαντικότερα ζητήματα που αντιμετωπίζει η χώρα σήμερα;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784F41-1120-4002-BBEB-984B13120B32}"/>
              </a:ext>
            </a:extLst>
          </p:cNvPr>
          <p:cNvSpPr txBox="1"/>
          <p:nvPr/>
        </p:nvSpPr>
        <p:spPr>
          <a:xfrm>
            <a:off x="6923361" y="6189460"/>
            <a:ext cx="30120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200" dirty="0">
                <a:solidFill>
                  <a:srgbClr val="C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Άθροισμα μεγαλύτερο του 100% λόγω δυνατότητας πολλαπλής επιλογής</a:t>
            </a:r>
            <a:endParaRPr lang="en-US" sz="1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11" name="Πίνακας 10">
            <a:extLst>
              <a:ext uri="{FF2B5EF4-FFF2-40B4-BE49-F238E27FC236}">
                <a16:creationId xmlns:a16="http://schemas.microsoft.com/office/drawing/2014/main" id="{127B8DE1-10BB-467D-BB63-67E77F6CC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950591"/>
              </p:ext>
            </p:extLst>
          </p:nvPr>
        </p:nvGraphicFramePr>
        <p:xfrm>
          <a:off x="479376" y="908720"/>
          <a:ext cx="9073007" cy="51845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7422">
                  <a:extLst>
                    <a:ext uri="{9D8B030D-6E8A-4147-A177-3AD203B41FA5}">
                      <a16:colId xmlns:a16="http://schemas.microsoft.com/office/drawing/2014/main" val="1538414665"/>
                    </a:ext>
                  </a:extLst>
                </a:gridCol>
                <a:gridCol w="1134126">
                  <a:extLst>
                    <a:ext uri="{9D8B030D-6E8A-4147-A177-3AD203B41FA5}">
                      <a16:colId xmlns:a16="http://schemas.microsoft.com/office/drawing/2014/main" val="2671471115"/>
                    </a:ext>
                  </a:extLst>
                </a:gridCol>
                <a:gridCol w="1377153">
                  <a:extLst>
                    <a:ext uri="{9D8B030D-6E8A-4147-A177-3AD203B41FA5}">
                      <a16:colId xmlns:a16="http://schemas.microsoft.com/office/drawing/2014/main" val="591807996"/>
                    </a:ext>
                  </a:extLst>
                </a:gridCol>
                <a:gridCol w="1377153">
                  <a:extLst>
                    <a:ext uri="{9D8B030D-6E8A-4147-A177-3AD203B41FA5}">
                      <a16:colId xmlns:a16="http://schemas.microsoft.com/office/drawing/2014/main" val="48291549"/>
                    </a:ext>
                  </a:extLst>
                </a:gridCol>
                <a:gridCol w="1377153">
                  <a:extLst>
                    <a:ext uri="{9D8B030D-6E8A-4147-A177-3AD203B41FA5}">
                      <a16:colId xmlns:a16="http://schemas.microsoft.com/office/drawing/2014/main" val="314422012"/>
                    </a:ext>
                  </a:extLst>
                </a:gridCol>
              </a:tblGrid>
              <a:tr h="275207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ηλικίας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17 - 34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35 - 54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Άνω των 55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242475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Χαμηλοί μισθοί - Συνθήκες Εργασίας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550518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Οικονομική Ανάπτυξη - Επενδύσεις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289734"/>
                  </a:ext>
                </a:extLst>
              </a:tr>
              <a:tr h="23281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Ακρίβεια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753804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>
                          <a:latin typeface="Century Gothic" panose="020B0502020202020204" pitchFamily="34" charset="0"/>
                        </a:rPr>
                        <a:t>Ανεργία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32092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Συντάξεις - Ασφαλιστικό Σύστημα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753076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Φορολογία / Φορολογικό Σύστημα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1136558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>
                          <a:latin typeface="Century Gothic" panose="020B0502020202020204" pitchFamily="34" charset="0"/>
                        </a:rPr>
                        <a:t>Πανδημία </a:t>
                      </a:r>
                      <a:r>
                        <a:rPr lang="en-US" sz="1200">
                          <a:latin typeface="Century Gothic" panose="020B0502020202020204" pitchFamily="34" charset="0"/>
                        </a:rPr>
                        <a:t>Covid 19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418501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Υγεία - Περίθαλψη (εκτός </a:t>
                      </a:r>
                      <a:r>
                        <a:rPr lang="en-US" sz="1200" dirty="0">
                          <a:latin typeface="Century Gothic" panose="020B0502020202020204" pitchFamily="34" charset="0"/>
                        </a:rPr>
                        <a:t>Covid)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202870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Παιδεία / Εκπαίδευση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954751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Προσφυγικό - Μεταναστευτικό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847965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Εγκληματικότητα - Δημόσια Ασφάλεια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365077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Διαφθορά και Θέματα Διαφάνειας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148656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Λειτουργία Δημοσίου - Γραφειοκρατία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226127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Εθνικά Θέματα (πχ. ελληνοτουρκικά)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985329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Περιβάλλον / Κλιματική Κρίση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048103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Κοινωνική Πρόνοια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082160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Ατομικά Δικαιώματα και Ελευθερίες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198807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Ρατσισμός - Ξενοφοβία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402143"/>
                  </a:ext>
                </a:extLst>
              </a:tr>
              <a:tr h="25980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Κυκλοφοριακό - Δημόσιες Συγκοινωνίες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61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3338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22435"/>
            <a:ext cx="10361768" cy="3982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Ποια τρία από τα παρακάτω είναι κατά τη γνώμη σας τα σημαντικότερα ζητήματα που αντιμετωπίζει η χώρα σήμερα;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784F41-1120-4002-BBEB-984B13120B32}"/>
              </a:ext>
            </a:extLst>
          </p:cNvPr>
          <p:cNvSpPr txBox="1"/>
          <p:nvPr/>
        </p:nvSpPr>
        <p:spPr>
          <a:xfrm>
            <a:off x="7078867" y="6184368"/>
            <a:ext cx="30120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200" dirty="0">
                <a:solidFill>
                  <a:srgbClr val="C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Άθροισμα μεγαλύτερο του 100% λόγω δυνατότητας πολλαπλής επιλογής</a:t>
            </a:r>
            <a:endParaRPr lang="en-US" sz="1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11" name="Πίνακας 10">
            <a:extLst>
              <a:ext uri="{FF2B5EF4-FFF2-40B4-BE49-F238E27FC236}">
                <a16:creationId xmlns:a16="http://schemas.microsoft.com/office/drawing/2014/main" id="{127B8DE1-10BB-467D-BB63-67E77F6CC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951236"/>
              </p:ext>
            </p:extLst>
          </p:nvPr>
        </p:nvGraphicFramePr>
        <p:xfrm>
          <a:off x="479376" y="908717"/>
          <a:ext cx="10945215" cy="5214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153841466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67147111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59180799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48291549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416619869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790566712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1562195337"/>
                    </a:ext>
                  </a:extLst>
                </a:gridCol>
              </a:tblGrid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επαγγελματικής κατάστασης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Μισθωτοί Δημοσίου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Μισθωτοί Ιδιωτικού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Συνταξιούχοι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Ελεύθεροι Επαγγελματίες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Άνεργοι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242475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Χαμηλοί μισθοί - Συνθήκες Εργασίας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550518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Οικονομική Ανάπτυξη - Επενδύσεις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289734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Ακρίβεια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753804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>
                          <a:latin typeface="Century Gothic" panose="020B0502020202020204" pitchFamily="34" charset="0"/>
                        </a:rPr>
                        <a:t>Ανεργία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32092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Συντάξεις - Ασφαλιστικό Σύστημα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753076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Φορολογία / Φορολογικό Σύστημα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1136558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>
                          <a:latin typeface="Century Gothic" panose="020B0502020202020204" pitchFamily="34" charset="0"/>
                        </a:rPr>
                        <a:t>Πανδημία </a:t>
                      </a:r>
                      <a:r>
                        <a:rPr lang="en-US" sz="1200">
                          <a:latin typeface="Century Gothic" panose="020B0502020202020204" pitchFamily="34" charset="0"/>
                        </a:rPr>
                        <a:t>Covid 19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418501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Υγεία - Περίθαλψη (εκτός </a:t>
                      </a:r>
                      <a:r>
                        <a:rPr lang="en-US" sz="1200" dirty="0">
                          <a:latin typeface="Century Gothic" panose="020B0502020202020204" pitchFamily="34" charset="0"/>
                        </a:rPr>
                        <a:t>Covid)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202870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Παιδεία / Εκπαίδευση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954751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Προσφυγικό - Μεταναστευτικό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847965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Εγκληματικότητα - Δημόσια Ασφάλεια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365077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Διαφθορά και Θέματα Διαφάνειας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148656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Λειτουργία Δημοσίου - Γραφειοκρατία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226127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Εθνικά Θέματα (πχ. ελληνοτουρκικά)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985329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Περιβάλλον / Κλιματική Κρίση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048103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Κοινωνική Πρόνοια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082160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Ατομικά Δικαιώματα και Ελευθερίες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198807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Ρατσισμός - Ξενοφοβία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402143"/>
                  </a:ext>
                </a:extLst>
              </a:tr>
              <a:tr h="260743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Κυκλοφοριακό - Δημόσιες Συγκοινωνίες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61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95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22435"/>
            <a:ext cx="10361768" cy="3982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Ποια τρία από τα παρακάτω είναι κατά τη γνώμη σας τα σημαντικότερα ζητήματα που αντιμετωπίζει η χώρα σήμερα;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784F41-1120-4002-BBEB-984B13120B32}"/>
              </a:ext>
            </a:extLst>
          </p:cNvPr>
          <p:cNvSpPr txBox="1"/>
          <p:nvPr/>
        </p:nvSpPr>
        <p:spPr>
          <a:xfrm>
            <a:off x="6992292" y="6209627"/>
            <a:ext cx="30120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200" dirty="0">
                <a:solidFill>
                  <a:srgbClr val="C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Άθροισμα μεγαλύτερο του 100% λόγω δυνατότητας πολλαπλής επιλογής</a:t>
            </a:r>
            <a:endParaRPr lang="en-US" sz="1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11" name="Πίνακας 10">
            <a:extLst>
              <a:ext uri="{FF2B5EF4-FFF2-40B4-BE49-F238E27FC236}">
                <a16:creationId xmlns:a16="http://schemas.microsoft.com/office/drawing/2014/main" id="{127B8DE1-10BB-467D-BB63-67E77F6CC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881873"/>
              </p:ext>
            </p:extLst>
          </p:nvPr>
        </p:nvGraphicFramePr>
        <p:xfrm>
          <a:off x="479374" y="980770"/>
          <a:ext cx="9433048" cy="5112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8354">
                  <a:extLst>
                    <a:ext uri="{9D8B030D-6E8A-4147-A177-3AD203B41FA5}">
                      <a16:colId xmlns:a16="http://schemas.microsoft.com/office/drawing/2014/main" val="1538414665"/>
                    </a:ext>
                  </a:extLst>
                </a:gridCol>
                <a:gridCol w="1530751">
                  <a:extLst>
                    <a:ext uri="{9D8B030D-6E8A-4147-A177-3AD203B41FA5}">
                      <a16:colId xmlns:a16="http://schemas.microsoft.com/office/drawing/2014/main" val="2671471115"/>
                    </a:ext>
                  </a:extLst>
                </a:gridCol>
                <a:gridCol w="1577981">
                  <a:extLst>
                    <a:ext uri="{9D8B030D-6E8A-4147-A177-3AD203B41FA5}">
                      <a16:colId xmlns:a16="http://schemas.microsoft.com/office/drawing/2014/main" val="1632325048"/>
                    </a:ext>
                  </a:extLst>
                </a:gridCol>
                <a:gridCol w="1577981">
                  <a:extLst>
                    <a:ext uri="{9D8B030D-6E8A-4147-A177-3AD203B41FA5}">
                      <a16:colId xmlns:a16="http://schemas.microsoft.com/office/drawing/2014/main" val="2643560013"/>
                    </a:ext>
                  </a:extLst>
                </a:gridCol>
                <a:gridCol w="1577981">
                  <a:extLst>
                    <a:ext uri="{9D8B030D-6E8A-4147-A177-3AD203B41FA5}">
                      <a16:colId xmlns:a16="http://schemas.microsoft.com/office/drawing/2014/main" val="1887956868"/>
                    </a:ext>
                  </a:extLst>
                </a:gridCol>
              </a:tblGrid>
              <a:tr h="303111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προηγούμενης ψήφου (Ιούλιος ‘19)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Νέα Δημοκρατία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ΣΥΡΙΖΑ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Κίνημα Αλλαγής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242475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Χαμηλοί μισθοί - Συνθήκες Εργασίας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550518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Οικονομική Ανάπτυξη - Επενδύσεις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289734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Ακρίβεια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753804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>
                          <a:latin typeface="Century Gothic" panose="020B0502020202020204" pitchFamily="34" charset="0"/>
                        </a:rPr>
                        <a:t>Ανεργία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32092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Συντάξεις - Ασφαλιστικό Σύστημα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8753076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Φορολογία / Φορολογικό Σύστημα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1136558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>
                          <a:latin typeface="Century Gothic" panose="020B0502020202020204" pitchFamily="34" charset="0"/>
                        </a:rPr>
                        <a:t>Πανδημία </a:t>
                      </a:r>
                      <a:r>
                        <a:rPr lang="en-US" sz="1200">
                          <a:latin typeface="Century Gothic" panose="020B0502020202020204" pitchFamily="34" charset="0"/>
                        </a:rPr>
                        <a:t>Covid 19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418501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Υγεία - Περίθαλψη (εκτός </a:t>
                      </a:r>
                      <a:r>
                        <a:rPr lang="en-US" sz="1200" dirty="0">
                          <a:latin typeface="Century Gothic" panose="020B0502020202020204" pitchFamily="34" charset="0"/>
                        </a:rPr>
                        <a:t>Covid)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202870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Παιδεία / Εκπαίδευση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6954751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Προσφυγικό - Μεταναστευτικό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5847965"/>
                  </a:ext>
                </a:extLst>
              </a:tr>
              <a:tr h="258658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Εγκληματικότητα - Δημόσια Ασφάλεια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6365077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Διαφθορά και Θέματα Διαφάνειας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148656"/>
                  </a:ext>
                </a:extLst>
              </a:tr>
              <a:tr h="258658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Λειτουργία Δημοσίου - Γραφειοκρατία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5226127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Εθνικά Θέματα (πχ. ελληνοτουρκικά)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985329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Περιβάλλον / Κλιματική Κρίση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1048103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Κοινωνική Πρόνοια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7082160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Ατομικά Δικαιώματα και Ελευθερίες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5198807"/>
                  </a:ext>
                </a:extLst>
              </a:tr>
              <a:tr h="252090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Ρατσισμός - Ξενοφοβία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1402143"/>
                  </a:ext>
                </a:extLst>
              </a:tr>
              <a:tr h="258658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Κυκλοφοριακό - Δημόσιες Συγκοινωνίες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731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58439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Πως αξιολογείτε συνολικά τη μέχρι στιγμής διαχείριση της πανδημίας από την κυβέρνηση</a:t>
            </a:r>
            <a:r>
              <a:rPr lang="en-US" sz="1600" b="1" dirty="0">
                <a:latin typeface="Century Gothic" pitchFamily="34" charset="0"/>
              </a:rPr>
              <a:t>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9779" y="258452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11" name="Γράφημα 10">
            <a:extLst>
              <a:ext uri="{FF2B5EF4-FFF2-40B4-BE49-F238E27FC236}">
                <a16:creationId xmlns:a16="http://schemas.microsoft.com/office/drawing/2014/main" id="{66B8DCEE-ACE6-40FD-943E-30B894BFFD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1798199"/>
              </p:ext>
            </p:extLst>
          </p:nvPr>
        </p:nvGraphicFramePr>
        <p:xfrm>
          <a:off x="911424" y="1124744"/>
          <a:ext cx="741682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Διάγραμμα ροής: Γραμμή σύνδεσης 11">
            <a:extLst>
              <a:ext uri="{FF2B5EF4-FFF2-40B4-BE49-F238E27FC236}">
                <a16:creationId xmlns:a16="http://schemas.microsoft.com/office/drawing/2014/main" id="{D955C891-D92A-45CB-8802-04BC0ECA9EE4}"/>
              </a:ext>
            </a:extLst>
          </p:cNvPr>
          <p:cNvSpPr/>
          <p:nvPr/>
        </p:nvSpPr>
        <p:spPr>
          <a:xfrm>
            <a:off x="6337114" y="1617197"/>
            <a:ext cx="864096" cy="864096"/>
          </a:xfrm>
          <a:prstGeom prst="flowChartConnector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38</a:t>
            </a:r>
          </a:p>
        </p:txBody>
      </p:sp>
      <p:sp>
        <p:nvSpPr>
          <p:cNvPr id="13" name="Διάγραμμα ροής: Γραμμή σύνδεσης 12">
            <a:extLst>
              <a:ext uri="{FF2B5EF4-FFF2-40B4-BE49-F238E27FC236}">
                <a16:creationId xmlns:a16="http://schemas.microsoft.com/office/drawing/2014/main" id="{748325C3-62E3-441C-AB54-EB1FBF6E05C5}"/>
              </a:ext>
            </a:extLst>
          </p:cNvPr>
          <p:cNvSpPr/>
          <p:nvPr/>
        </p:nvSpPr>
        <p:spPr>
          <a:xfrm>
            <a:off x="6384032" y="3724980"/>
            <a:ext cx="864096" cy="864096"/>
          </a:xfrm>
          <a:prstGeom prst="flowChartConnector">
            <a:avLst/>
          </a:prstGeom>
          <a:noFill/>
          <a:ln>
            <a:solidFill>
              <a:srgbClr val="E85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61</a:t>
            </a:r>
            <a:endParaRPr lang="en-US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121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58439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Πως αξιολογείτε συνολικά τη μέχρι στιγμής διαχείριση της πανδημίας από την κυβέρνηση</a:t>
            </a:r>
            <a:r>
              <a:rPr lang="en-US" sz="1600" b="1" dirty="0">
                <a:latin typeface="Century Gothic" pitchFamily="34" charset="0"/>
              </a:rPr>
              <a:t>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9779" y="258452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5C1B763-4E61-4067-91B5-E0E8DB46DC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794513"/>
              </p:ext>
            </p:extLst>
          </p:nvPr>
        </p:nvGraphicFramePr>
        <p:xfrm>
          <a:off x="389779" y="1082723"/>
          <a:ext cx="8586540" cy="12463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3280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073318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303314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303314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303314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</a:tblGrid>
              <a:tr h="333787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ηλικίας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17 - 34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35 - 54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Άνω των 55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15111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Σίγουρα / Μάλλον θετικά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15111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Σίγουρα / Μάλλον αρνητικά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282365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EE8BE110-06A0-41FA-B5FA-60ED6ACDE0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767825"/>
              </p:ext>
            </p:extLst>
          </p:nvPr>
        </p:nvGraphicFramePr>
        <p:xfrm>
          <a:off x="389778" y="2696886"/>
          <a:ext cx="8586541" cy="12463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46032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401957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012525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479844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246183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</a:tblGrid>
              <a:tr h="333787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προηγούμενης ψήφου (Ιούλιος ‘19)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Νέα Δημοκρατία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ΣΥΡΙΖΑ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Κίνημα Αλλαγής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15111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Σίγουρα / Μάλλον θετικά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15111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Σίγουρα / Μάλλον αρνητικά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282365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C56BCDBF-1AAF-4CA2-8B28-919D4B1A4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813098"/>
              </p:ext>
            </p:extLst>
          </p:nvPr>
        </p:nvGraphicFramePr>
        <p:xfrm>
          <a:off x="389778" y="4437113"/>
          <a:ext cx="10602765" cy="12375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5902">
                  <a:extLst>
                    <a:ext uri="{9D8B030D-6E8A-4147-A177-3AD203B41FA5}">
                      <a16:colId xmlns:a16="http://schemas.microsoft.com/office/drawing/2014/main" val="31034163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76653237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5955614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45910467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987937181"/>
                    </a:ext>
                  </a:extLst>
                </a:gridCol>
                <a:gridCol w="1017158">
                  <a:extLst>
                    <a:ext uri="{9D8B030D-6E8A-4147-A177-3AD203B41FA5}">
                      <a16:colId xmlns:a16="http://schemas.microsoft.com/office/drawing/2014/main" val="3188261245"/>
                    </a:ext>
                  </a:extLst>
                </a:gridCol>
                <a:gridCol w="927057">
                  <a:extLst>
                    <a:ext uri="{9D8B030D-6E8A-4147-A177-3AD203B41FA5}">
                      <a16:colId xmlns:a16="http://schemas.microsoft.com/office/drawing/2014/main" val="2278700948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Βάσει πολιτικής </a:t>
                      </a:r>
                      <a:r>
                        <a:rPr lang="el-GR" sz="1200" b="1" dirty="0" err="1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αυτοτοποθέτησης</a:t>
                      </a:r>
                      <a:r>
                        <a:rPr lang="el-GR" sz="1200" b="1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L="6350" marR="6350" marT="635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Αριστεροί (0-2)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Κεντροαριστεροί (3-4)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Κεντρώοι (5)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Κεντροδεξιοί (6-7)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Δεξιοί (8-10)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88230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Σίγουρα / Μάλλον θετικά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94477"/>
                  </a:ext>
                </a:extLst>
              </a:tr>
              <a:tr h="303012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Σίγουρα / Μάλλον αρνητικά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427028"/>
                  </a:ext>
                </a:extLst>
              </a:tr>
              <a:tr h="271524">
                <a:tc>
                  <a:txBody>
                    <a:bodyPr/>
                    <a:lstStyle/>
                    <a:p>
                      <a:pPr algn="l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08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493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17" y="6521786"/>
            <a:ext cx="1167454" cy="248494"/>
          </a:xfrm>
          <a:prstGeom prst="rect">
            <a:avLst/>
          </a:prstGeom>
        </p:spPr>
      </p:pic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400013"/>
            <a:ext cx="10361768" cy="5422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Συμφωνείτε ή διαφωνείτε με την δωρεάν </a:t>
            </a:r>
            <a:r>
              <a:rPr lang="el-GR" sz="1600" b="1" dirty="0" err="1">
                <a:latin typeface="Century Gothic" pitchFamily="34" charset="0"/>
              </a:rPr>
              <a:t>συνταγογράφηση</a:t>
            </a:r>
            <a:r>
              <a:rPr lang="el-GR" sz="1600" b="1" dirty="0">
                <a:latin typeface="Century Gothic" pitchFamily="34" charset="0"/>
              </a:rPr>
              <a:t> των μοριακών τεστ (PCR) και των </a:t>
            </a:r>
            <a:r>
              <a:rPr lang="el-GR" sz="1600" b="1" dirty="0" err="1">
                <a:latin typeface="Century Gothic" pitchFamily="34" charset="0"/>
              </a:rPr>
              <a:t>rapid</a:t>
            </a:r>
            <a:r>
              <a:rPr lang="el-GR" sz="1600" b="1" dirty="0">
                <a:latin typeface="Century Gothic" pitchFamily="34" charset="0"/>
              </a:rPr>
              <a:t> - </a:t>
            </a:r>
            <a:r>
              <a:rPr lang="el-GR" sz="1600" b="1" dirty="0" err="1">
                <a:latin typeface="Century Gothic" pitchFamily="34" charset="0"/>
              </a:rPr>
              <a:t>test</a:t>
            </a:r>
            <a:r>
              <a:rPr lang="el-GR" sz="1600" b="1" dirty="0">
                <a:latin typeface="Century Gothic" pitchFamily="34" charset="0"/>
              </a:rPr>
              <a:t> για τον Covid - 19;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301159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10" name="Γράφημα 10">
            <a:extLst>
              <a:ext uri="{FF2B5EF4-FFF2-40B4-BE49-F238E27FC236}">
                <a16:creationId xmlns:a16="http://schemas.microsoft.com/office/drawing/2014/main" id="{9834891A-D607-4DF4-830A-3463A884A9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7149767"/>
              </p:ext>
            </p:extLst>
          </p:nvPr>
        </p:nvGraphicFramePr>
        <p:xfrm>
          <a:off x="119336" y="2315085"/>
          <a:ext cx="1195332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88882934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14522</TotalTime>
  <Words>2686</Words>
  <Application>Microsoft Office PowerPoint</Application>
  <PresentationFormat>Ευρεία οθόνη</PresentationFormat>
  <Paragraphs>894</Paragraphs>
  <Slides>27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Century Gothic</vt:lpstr>
      <vt:lpstr>Θέμα του Office</vt:lpstr>
      <vt:lpstr>Παρουσίαση του PowerPoint</vt:lpstr>
      <vt:lpstr> η ταυτότητα της έρευνας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Office02</dc:creator>
  <cp:lastModifiedBy>Kostas Poulakis</cp:lastModifiedBy>
  <cp:revision>506</cp:revision>
  <dcterms:created xsi:type="dcterms:W3CDTF">2018-09-18T11:13:14Z</dcterms:created>
  <dcterms:modified xsi:type="dcterms:W3CDTF">2022-01-18T16:23:55Z</dcterms:modified>
</cp:coreProperties>
</file>