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8" r:id="rId10"/>
    <p:sldId id="269" r:id="rId11"/>
    <p:sldId id="270" r:id="rId12"/>
    <p:sldId id="271" r:id="rId13"/>
    <p:sldId id="265" r:id="rId14"/>
    <p:sldId id="267" r:id="rId15"/>
    <p:sldId id="26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39B96-EA96-4A7E-BDA8-814D3BDE5ABE}" type="datetimeFigureOut">
              <a:rPr lang="x-none" smtClean="0"/>
              <a:t>9/27/2022</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6731F7-AA15-4C1B-9BCF-5A46618AAEC4}" type="slidenum">
              <a:rPr lang="x-none" smtClean="0"/>
              <a:t>‹#›</a:t>
            </a:fld>
            <a:endParaRPr lang="x-none"/>
          </a:p>
        </p:txBody>
      </p:sp>
    </p:spTree>
    <p:extLst>
      <p:ext uri="{BB962C8B-B14F-4D97-AF65-F5344CB8AC3E}">
        <p14:creationId xmlns:p14="http://schemas.microsoft.com/office/powerpoint/2010/main" val="2198796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731F7-AA15-4C1B-9BCF-5A46618AAEC4}" type="slidenum">
              <a:rPr lang="x-none" smtClean="0"/>
              <a:t>10</a:t>
            </a:fld>
            <a:endParaRPr lang="x-none"/>
          </a:p>
        </p:txBody>
      </p:sp>
    </p:spTree>
    <p:extLst>
      <p:ext uri="{BB962C8B-B14F-4D97-AF65-F5344CB8AC3E}">
        <p14:creationId xmlns:p14="http://schemas.microsoft.com/office/powerpoint/2010/main" val="170827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765743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87127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20731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270789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527747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7290270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837233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858163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89264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4102147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22AE05-BFA2-4B41-B95C-7E9E8876B517}" type="datetimeFigureOut">
              <a:rPr lang="x-none" smtClean="0"/>
              <a:t>9/27/2022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003955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22AE05-BFA2-4B41-B95C-7E9E8876B517}" type="datetimeFigureOut">
              <a:rPr lang="x-none" smtClean="0"/>
              <a:t>9/27/2022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220917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22AE05-BFA2-4B41-B95C-7E9E8876B517}" type="datetimeFigureOut">
              <a:rPr lang="x-none" smtClean="0"/>
              <a:t>9/27/2022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470672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2AE05-BFA2-4B41-B95C-7E9E8876B517}" type="datetimeFigureOut">
              <a:rPr lang="x-none" smtClean="0"/>
              <a:t>9/27/2022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932410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9/27/2022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302056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9/27/2022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876121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22AE05-BFA2-4B41-B95C-7E9E8876B517}" type="datetimeFigureOut">
              <a:rPr lang="x-none" smtClean="0"/>
              <a:t>9/27/2022</a:t>
            </a:fld>
            <a:endParaRPr lang="x-non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30DAAF-CAB7-4C72-9C5D-C2CD1C227B3C}" type="slidenum">
              <a:rPr lang="x-none" smtClean="0"/>
              <a:t>‹#›</a:t>
            </a:fld>
            <a:endParaRPr lang="x-none"/>
          </a:p>
        </p:txBody>
      </p:sp>
    </p:spTree>
    <p:extLst>
      <p:ext uri="{BB962C8B-B14F-4D97-AF65-F5344CB8AC3E}">
        <p14:creationId xmlns:p14="http://schemas.microsoft.com/office/powerpoint/2010/main" val="1301359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ancoroof.simvoly.com/" TargetMode="External"/><Relationship Id="rId7" Type="http://schemas.openxmlformats.org/officeDocument/2006/relationships/hyperlink" Target="https://ancoroof.shutterfly.com/" TargetMode="External"/><Relationship Id="rId2" Type="http://schemas.openxmlformats.org/officeDocument/2006/relationships/hyperlink" Target="https://www.articleted.com/article/538741/160144/Hire-knowledgeable-professionals-for-residential-roofing-in-Edmonton" TargetMode="External"/><Relationship Id="rId1" Type="http://schemas.openxmlformats.org/officeDocument/2006/relationships/slideLayout" Target="../slideLayouts/slideLayout7.xml"/><Relationship Id="rId6" Type="http://schemas.openxmlformats.org/officeDocument/2006/relationships/hyperlink" Target="http://ancoroof.populr.me/" TargetMode="External"/><Relationship Id="rId5" Type="http://schemas.openxmlformats.org/officeDocument/2006/relationships/hyperlink" Target="https://www.launchora.com/story/why-should-you-not-neglect-roofing-services-in-edm" TargetMode="External"/><Relationship Id="rId4" Type="http://schemas.openxmlformats.org/officeDocument/2006/relationships/hyperlink" Target="https://dribbble.com/shots/19361949-Do-you-want-professional-new-roof-installation-in-Edmonton"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mailto:ancoroof87@gmail.com"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ancoroof.tumblr.com/" TargetMode="External"/><Relationship Id="rId2" Type="http://schemas.openxmlformats.org/officeDocument/2006/relationships/hyperlink" Target="https://twitter.com/ancoroof" TargetMode="External"/><Relationship Id="rId1" Type="http://schemas.openxmlformats.org/officeDocument/2006/relationships/slideLayout" Target="../slideLayouts/slideLayout1.xml"/><Relationship Id="rId5" Type="http://schemas.openxmlformats.org/officeDocument/2006/relationships/hyperlink" Target="https://goo.gl/maps/UGSJJ3dwvgbgwkMUA" TargetMode="External"/><Relationship Id="rId4" Type="http://schemas.openxmlformats.org/officeDocument/2006/relationships/hyperlink" Target="https://www.pinterest.com/ancoroof"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ancoroof.ca/residential-roof-replacement-edmonton/"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www.ancoroof.ca/best-roofing-company-edmonton/"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ancoroof.ca/roofing-specialists-edmonton/"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ancoroof.ca/flat-roofing-edmonton/" TargetMode="External"/><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982DCD6-C98B-4D77-B76E-357711B25D72}"/>
              </a:ext>
            </a:extLst>
          </p:cNvPr>
          <p:cNvSpPr>
            <a:spLocks noGrp="1"/>
          </p:cNvSpPr>
          <p:nvPr>
            <p:ph type="ctrTitle"/>
          </p:nvPr>
        </p:nvSpPr>
        <p:spPr>
          <a:xfrm>
            <a:off x="635380" y="4553874"/>
            <a:ext cx="8852033" cy="1226509"/>
          </a:xfrm>
          <a:ln>
            <a:solidFill>
              <a:schemeClr val="bg1"/>
            </a:solidFill>
          </a:ln>
        </p:spPr>
        <p:txBody>
          <a:bodyPr/>
          <a:lstStyle/>
          <a:p>
            <a:pPr algn="l"/>
            <a:r>
              <a:rPr lang="en-US" sz="3200" b="1" dirty="0">
                <a:solidFill>
                  <a:srgbClr val="0070C0"/>
                </a:solidFill>
                <a:latin typeface="Calibri (Body)"/>
              </a:rPr>
              <a:t>Prevent leaks in your roofing by hiring roofing specialists in Edmonton</a:t>
            </a:r>
            <a:endParaRPr lang="en-US" sz="3200" dirty="0">
              <a:solidFill>
                <a:srgbClr val="0070C0"/>
              </a:solidFill>
              <a:latin typeface="Calibri (Body)"/>
            </a:endParaRPr>
          </a:p>
        </p:txBody>
      </p:sp>
      <p:pic>
        <p:nvPicPr>
          <p:cNvPr id="11" name="Picture 10">
            <a:extLst>
              <a:ext uri="{FF2B5EF4-FFF2-40B4-BE49-F238E27FC236}">
                <a16:creationId xmlns="" xmlns:a16="http://schemas.microsoft.com/office/drawing/2014/main" id="{EABF77C8-F0B4-4BCD-9A1C-A7DBA05621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611" y="398834"/>
            <a:ext cx="8701801" cy="4054080"/>
          </a:xfrm>
          <a:prstGeom prst="rect">
            <a:avLst/>
          </a:prstGeom>
          <a:noFill/>
          <a:ln>
            <a:noFill/>
          </a:ln>
        </p:spPr>
      </p:pic>
    </p:spTree>
    <p:extLst>
      <p:ext uri="{BB962C8B-B14F-4D97-AF65-F5344CB8AC3E}">
        <p14:creationId xmlns:p14="http://schemas.microsoft.com/office/powerpoint/2010/main" val="828238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4699" y="163347"/>
            <a:ext cx="9234152" cy="4084320"/>
          </a:xfrm>
          <a:prstGeom prst="rect">
            <a:avLst/>
          </a:prstGeom>
        </p:spPr>
      </p:pic>
      <p:sp>
        <p:nvSpPr>
          <p:cNvPr id="4" name="TextBox 3"/>
          <p:cNvSpPr txBox="1"/>
          <p:nvPr/>
        </p:nvSpPr>
        <p:spPr>
          <a:xfrm>
            <a:off x="244699" y="4623516"/>
            <a:ext cx="9234151" cy="1015663"/>
          </a:xfrm>
          <a:prstGeom prst="rect">
            <a:avLst/>
          </a:prstGeom>
          <a:noFill/>
        </p:spPr>
        <p:txBody>
          <a:bodyPr wrap="square" rtlCol="0">
            <a:spAutoFit/>
          </a:bodyPr>
          <a:lstStyle/>
          <a:p>
            <a:r>
              <a:rPr lang="en-US" sz="2000" dirty="0">
                <a:latin typeface="Calibri (Body)"/>
              </a:rPr>
              <a:t>Flat roofs are also great for homeowners who want to install their own solar panels or solar windows. Flat roofs are an effective way to add additional living space in the attic or roof itself.</a:t>
            </a:r>
          </a:p>
        </p:txBody>
      </p:sp>
    </p:spTree>
    <p:extLst>
      <p:ext uri="{BB962C8B-B14F-4D97-AF65-F5344CB8AC3E}">
        <p14:creationId xmlns:p14="http://schemas.microsoft.com/office/powerpoint/2010/main" val="954220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061" y="167426"/>
            <a:ext cx="9131121" cy="4163568"/>
          </a:xfrm>
          <a:prstGeom prst="rect">
            <a:avLst/>
          </a:prstGeom>
        </p:spPr>
      </p:pic>
      <p:sp>
        <p:nvSpPr>
          <p:cNvPr id="3" name="TextBox 2"/>
          <p:cNvSpPr txBox="1"/>
          <p:nvPr/>
        </p:nvSpPr>
        <p:spPr>
          <a:xfrm>
            <a:off x="321973" y="4597758"/>
            <a:ext cx="9015209" cy="1323439"/>
          </a:xfrm>
          <a:prstGeom prst="rect">
            <a:avLst/>
          </a:prstGeom>
          <a:noFill/>
        </p:spPr>
        <p:txBody>
          <a:bodyPr wrap="square" rtlCol="0">
            <a:spAutoFit/>
          </a:bodyPr>
          <a:lstStyle/>
          <a:p>
            <a:r>
              <a:rPr lang="en-US" sz="2000" dirty="0">
                <a:latin typeface="Calibri (Body)"/>
              </a:rPr>
              <a:t>A residential roof replacement is a significant construction project that can be expensive and difficult to complete. With the help of  </a:t>
            </a:r>
            <a:r>
              <a:rPr lang="en-US" sz="2000" dirty="0" err="1">
                <a:latin typeface="Calibri (Body)"/>
              </a:rPr>
              <a:t>Anco</a:t>
            </a:r>
            <a:r>
              <a:rPr lang="en-US" sz="2000" dirty="0">
                <a:latin typeface="Calibri (Body)"/>
              </a:rPr>
              <a:t> Home Improvements Ltd professionals, homeowners can save money and get professional results.</a:t>
            </a:r>
          </a:p>
        </p:txBody>
      </p:sp>
    </p:spTree>
    <p:extLst>
      <p:ext uri="{BB962C8B-B14F-4D97-AF65-F5344CB8AC3E}">
        <p14:creationId xmlns:p14="http://schemas.microsoft.com/office/powerpoint/2010/main" val="1535333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6975" y="1687132"/>
            <a:ext cx="8847786" cy="400110"/>
          </a:xfrm>
          <a:prstGeom prst="rect">
            <a:avLst/>
          </a:prstGeom>
          <a:noFill/>
        </p:spPr>
        <p:txBody>
          <a:bodyPr wrap="square" rtlCol="0">
            <a:spAutoFit/>
          </a:bodyPr>
          <a:lstStyle/>
          <a:p>
            <a:r>
              <a:rPr lang="en-US" sz="2000" b="1" dirty="0" smtClean="0">
                <a:latin typeface="Calibri (Body)"/>
              </a:rPr>
              <a:t>Related Articles</a:t>
            </a:r>
            <a:endParaRPr lang="en-US" sz="2000" dirty="0">
              <a:latin typeface="Calibri (Body)"/>
            </a:endParaRPr>
          </a:p>
        </p:txBody>
      </p:sp>
      <p:sp>
        <p:nvSpPr>
          <p:cNvPr id="5" name="TextBox 4"/>
          <p:cNvSpPr txBox="1"/>
          <p:nvPr/>
        </p:nvSpPr>
        <p:spPr>
          <a:xfrm>
            <a:off x="746975" y="2318196"/>
            <a:ext cx="8847786" cy="2554545"/>
          </a:xfrm>
          <a:prstGeom prst="rect">
            <a:avLst/>
          </a:prstGeom>
          <a:noFill/>
        </p:spPr>
        <p:txBody>
          <a:bodyPr wrap="square" rtlCol="0">
            <a:spAutoFit/>
          </a:bodyPr>
          <a:lstStyle/>
          <a:p>
            <a:pPr marL="342900" indent="-342900">
              <a:buFont typeface="Arial" panose="020B0604020202020204" pitchFamily="34" charset="0"/>
              <a:buChar char="•"/>
            </a:pPr>
            <a:r>
              <a:rPr lang="en-US" sz="2000" b="1" u="sng" dirty="0">
                <a:latin typeface="Calibri (Body)"/>
                <a:hlinkClick r:id="rId2"/>
              </a:rPr>
              <a:t>Hire knowledgeable professionals for residential roofing in Edmonton</a:t>
            </a:r>
            <a:endParaRPr lang="en-US" sz="2000" dirty="0">
              <a:latin typeface="Calibri (Body)"/>
            </a:endParaRPr>
          </a:p>
          <a:p>
            <a:pPr marL="342900" indent="-342900">
              <a:buFont typeface="Arial" panose="020B0604020202020204" pitchFamily="34" charset="0"/>
              <a:buChar char="•"/>
            </a:pPr>
            <a:r>
              <a:rPr lang="en-US" sz="2000" b="1" u="sng" dirty="0">
                <a:latin typeface="Calibri (Body)"/>
                <a:hlinkClick r:id="rId3"/>
              </a:rPr>
              <a:t>Add aesthetic value to your property by getting Roofing in Edmonton</a:t>
            </a:r>
            <a:endParaRPr lang="en-US" sz="2000" dirty="0">
              <a:latin typeface="Calibri (Body)"/>
            </a:endParaRPr>
          </a:p>
          <a:p>
            <a:pPr marL="342900" indent="-342900">
              <a:buFont typeface="Arial" panose="020B0604020202020204" pitchFamily="34" charset="0"/>
              <a:buChar char="•"/>
            </a:pPr>
            <a:r>
              <a:rPr lang="en-US" sz="2000" b="1" u="sng" dirty="0">
                <a:latin typeface="Calibri (Body)"/>
                <a:hlinkClick r:id="rId4"/>
              </a:rPr>
              <a:t>Do you want professional new roof installation in Edmonton?</a:t>
            </a:r>
            <a:endParaRPr lang="en-US" sz="2000" dirty="0">
              <a:latin typeface="Calibri (Body)"/>
            </a:endParaRPr>
          </a:p>
          <a:p>
            <a:pPr marL="342900" indent="-342900">
              <a:buFont typeface="Arial" panose="020B0604020202020204" pitchFamily="34" charset="0"/>
              <a:buChar char="•"/>
            </a:pPr>
            <a:r>
              <a:rPr lang="en-US" sz="2000" b="1" u="sng" dirty="0">
                <a:latin typeface="Calibri (Body)"/>
                <a:hlinkClick r:id="rId5"/>
              </a:rPr>
              <a:t>Why should you not neglect Roofing Services in Edmonton?</a:t>
            </a:r>
            <a:endParaRPr lang="en-US" sz="2000" dirty="0">
              <a:latin typeface="Calibri (Body)"/>
            </a:endParaRPr>
          </a:p>
          <a:p>
            <a:pPr marL="342900" indent="-342900">
              <a:buFont typeface="Arial" panose="020B0604020202020204" pitchFamily="34" charset="0"/>
              <a:buChar char="•"/>
            </a:pPr>
            <a:r>
              <a:rPr lang="en-US" sz="2000" b="1" u="sng" dirty="0">
                <a:latin typeface="Calibri (Body)"/>
                <a:hlinkClick r:id="rId6"/>
              </a:rPr>
              <a:t>When does a Roof Replacement in Edmonton make sense?</a:t>
            </a:r>
            <a:endParaRPr lang="en-US" sz="2000" dirty="0">
              <a:latin typeface="Calibri (Body)"/>
            </a:endParaRPr>
          </a:p>
          <a:p>
            <a:pPr marL="342900" indent="-342900">
              <a:buFont typeface="Arial" panose="020B0604020202020204" pitchFamily="34" charset="0"/>
              <a:buChar char="•"/>
            </a:pPr>
            <a:r>
              <a:rPr lang="en-US" sz="2000" b="1" u="sng" dirty="0">
                <a:latin typeface="Calibri (Body)"/>
                <a:hlinkClick r:id="rId7"/>
              </a:rPr>
              <a:t>Where is the Best Residential Roofing in Edmonton?</a:t>
            </a:r>
            <a:endParaRPr lang="en-US" sz="2000" dirty="0">
              <a:latin typeface="Calibri (Body)"/>
            </a:endParaRPr>
          </a:p>
        </p:txBody>
      </p:sp>
    </p:spTree>
    <p:extLst>
      <p:ext uri="{BB962C8B-B14F-4D97-AF65-F5344CB8AC3E}">
        <p14:creationId xmlns:p14="http://schemas.microsoft.com/office/powerpoint/2010/main" val="1641411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060119F-68A9-436B-802C-09AF93AB3384}"/>
              </a:ext>
            </a:extLst>
          </p:cNvPr>
          <p:cNvSpPr txBox="1"/>
          <p:nvPr/>
        </p:nvSpPr>
        <p:spPr>
          <a:xfrm>
            <a:off x="282102" y="885217"/>
            <a:ext cx="4640093" cy="923330"/>
          </a:xfrm>
          <a:prstGeom prst="rect">
            <a:avLst/>
          </a:prstGeom>
          <a:noFill/>
        </p:spPr>
        <p:txBody>
          <a:bodyPr wrap="square" rtlCol="0">
            <a:spAutoFit/>
          </a:bodyPr>
          <a:lstStyle/>
          <a:p>
            <a:r>
              <a:rPr lang="en-US" sz="5400" b="1" dirty="0"/>
              <a:t>Contact </a:t>
            </a:r>
            <a:r>
              <a:rPr lang="en-US" sz="5400" b="1" dirty="0" smtClean="0"/>
              <a:t>Info</a:t>
            </a:r>
            <a:endParaRPr lang="x-none" sz="5400" b="1" dirty="0"/>
          </a:p>
        </p:txBody>
      </p:sp>
      <p:sp>
        <p:nvSpPr>
          <p:cNvPr id="3" name="TextBox 2">
            <a:extLst>
              <a:ext uri="{FF2B5EF4-FFF2-40B4-BE49-F238E27FC236}">
                <a16:creationId xmlns="" xmlns:a16="http://schemas.microsoft.com/office/drawing/2014/main" id="{D8CA042F-4E98-4F9E-8C27-8692EFC47AA4}"/>
              </a:ext>
            </a:extLst>
          </p:cNvPr>
          <p:cNvSpPr txBox="1"/>
          <p:nvPr/>
        </p:nvSpPr>
        <p:spPr>
          <a:xfrm>
            <a:off x="505837" y="2334639"/>
            <a:ext cx="8667345" cy="2031325"/>
          </a:xfrm>
          <a:prstGeom prst="rect">
            <a:avLst/>
          </a:prstGeom>
          <a:noFill/>
        </p:spPr>
        <p:txBody>
          <a:bodyPr wrap="square" rtlCol="0">
            <a:spAutoFit/>
          </a:bodyPr>
          <a:lstStyle/>
          <a:p>
            <a:r>
              <a:rPr lang="en-US" b="1" dirty="0"/>
              <a:t>Business Address: </a:t>
            </a:r>
            <a:r>
              <a:rPr lang="en-US" dirty="0"/>
              <a:t>16533 105a Ave NW, Edmonton, AB T5P 0V6, </a:t>
            </a:r>
            <a:r>
              <a:rPr lang="en-US" dirty="0" smtClean="0"/>
              <a:t>Canada</a:t>
            </a:r>
          </a:p>
          <a:p>
            <a:endParaRPr lang="en-US" b="1" dirty="0" smtClean="0"/>
          </a:p>
          <a:p>
            <a:r>
              <a:rPr lang="en-US" b="1" dirty="0" smtClean="0"/>
              <a:t>Business</a:t>
            </a:r>
            <a:r>
              <a:rPr lang="en-US" b="1" dirty="0"/>
              <a:t>: Phone: </a:t>
            </a:r>
            <a:r>
              <a:rPr lang="en-US" dirty="0" smtClean="0"/>
              <a:t>780-439-5553</a:t>
            </a:r>
          </a:p>
          <a:p>
            <a:endParaRPr lang="en-US" b="1" dirty="0"/>
          </a:p>
          <a:p>
            <a:r>
              <a:rPr lang="en-US" b="1" dirty="0"/>
              <a:t>Business </a:t>
            </a:r>
            <a:r>
              <a:rPr lang="en-US" b="1" dirty="0" smtClean="0"/>
              <a:t>Email: </a:t>
            </a:r>
            <a:r>
              <a:rPr lang="en-US" u="sng" dirty="0" smtClean="0">
                <a:hlinkClick r:id="rId2"/>
              </a:rPr>
              <a:t>ancoroof87@gmail.com</a:t>
            </a:r>
            <a:endParaRPr lang="en-US" u="sng" dirty="0" smtClean="0"/>
          </a:p>
          <a:p>
            <a:endParaRPr lang="en-US" dirty="0"/>
          </a:p>
          <a:p>
            <a:r>
              <a:rPr lang="en-US" b="1" dirty="0"/>
              <a:t>client name: </a:t>
            </a:r>
            <a:r>
              <a:rPr lang="en-US" dirty="0"/>
              <a:t>Dave </a:t>
            </a:r>
            <a:r>
              <a:rPr lang="en-US" dirty="0" err="1"/>
              <a:t>Pullin</a:t>
            </a:r>
            <a:r>
              <a:rPr lang="en-US" dirty="0"/>
              <a:t> </a:t>
            </a:r>
            <a:endParaRPr lang="en-US" b="1" dirty="0"/>
          </a:p>
        </p:txBody>
      </p:sp>
    </p:spTree>
    <p:extLst>
      <p:ext uri="{BB962C8B-B14F-4D97-AF65-F5344CB8AC3E}">
        <p14:creationId xmlns:p14="http://schemas.microsoft.com/office/powerpoint/2010/main" val="3242470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487" y="434066"/>
            <a:ext cx="7766936" cy="1646302"/>
          </a:xfrm>
        </p:spPr>
        <p:txBody>
          <a:bodyPr/>
          <a:lstStyle/>
          <a:p>
            <a:pPr algn="l"/>
            <a:r>
              <a:rPr lang="en-US" sz="3600" b="1" dirty="0" smtClean="0">
                <a:solidFill>
                  <a:schemeClr val="tx1"/>
                </a:solidFill>
                <a:latin typeface="Arial Narrow" panose="020B0606020202030204" pitchFamily="34" charset="0"/>
              </a:rPr>
              <a:t>Social Media Info</a:t>
            </a:r>
            <a:endParaRPr lang="en-US" sz="3600" b="1" dirty="0">
              <a:solidFill>
                <a:schemeClr val="tx1"/>
              </a:solidFill>
              <a:latin typeface="Arial Narrow" panose="020B0606020202030204" pitchFamily="34" charset="0"/>
            </a:endParaRPr>
          </a:p>
        </p:txBody>
      </p:sp>
      <p:sp>
        <p:nvSpPr>
          <p:cNvPr id="3" name="Subtitle 2"/>
          <p:cNvSpPr>
            <a:spLocks noGrp="1"/>
          </p:cNvSpPr>
          <p:nvPr>
            <p:ph type="subTitle" idx="1"/>
          </p:nvPr>
        </p:nvSpPr>
        <p:spPr>
          <a:xfrm>
            <a:off x="914639" y="2556884"/>
            <a:ext cx="7766936" cy="1096899"/>
          </a:xfrm>
        </p:spPr>
        <p:txBody>
          <a:bodyPr>
            <a:normAutofit/>
          </a:bodyPr>
          <a:lstStyle/>
          <a:p>
            <a:pPr algn="l"/>
            <a:r>
              <a:rPr lang="en-US" sz="2000" dirty="0" smtClean="0">
                <a:latin typeface="Arial Black" panose="020B0A04020102020204" pitchFamily="34" charset="0"/>
                <a:hlinkClick r:id="rId2"/>
              </a:rPr>
              <a:t>Twitter </a:t>
            </a:r>
            <a:r>
              <a:rPr lang="en-US" sz="2000" dirty="0" smtClean="0">
                <a:latin typeface="Arial Black" panose="020B0A04020102020204" pitchFamily="34" charset="0"/>
              </a:rPr>
              <a:t>  </a:t>
            </a:r>
            <a:r>
              <a:rPr lang="en-US" sz="2000" dirty="0" err="1" smtClean="0">
                <a:latin typeface="Arial Black" panose="020B0A04020102020204" pitchFamily="34" charset="0"/>
                <a:hlinkClick r:id="rId3"/>
              </a:rPr>
              <a:t>Tumblr</a:t>
            </a:r>
            <a:r>
              <a:rPr lang="en-US" sz="2000" dirty="0" smtClean="0">
                <a:latin typeface="Arial Black" panose="020B0A04020102020204" pitchFamily="34" charset="0"/>
              </a:rPr>
              <a:t>   </a:t>
            </a:r>
            <a:r>
              <a:rPr lang="en-US" sz="2000" dirty="0" err="1" smtClean="0">
                <a:latin typeface="Arial Black" panose="020B0A04020102020204" pitchFamily="34" charset="0"/>
                <a:hlinkClick r:id="rId4"/>
              </a:rPr>
              <a:t>Pinterest</a:t>
            </a:r>
            <a:r>
              <a:rPr lang="en-US" sz="2000" dirty="0" smtClean="0">
                <a:latin typeface="Arial Black" panose="020B0A04020102020204" pitchFamily="34" charset="0"/>
              </a:rPr>
              <a:t>  </a:t>
            </a:r>
            <a:r>
              <a:rPr lang="en-US" sz="2000" dirty="0" smtClean="0">
                <a:latin typeface="Arial Black" panose="020B0A04020102020204" pitchFamily="34" charset="0"/>
                <a:hlinkClick r:id="rId5"/>
              </a:rPr>
              <a:t>Google Map</a:t>
            </a:r>
            <a:endParaRPr lang="en-US" sz="2000" dirty="0">
              <a:latin typeface="Arial Black" panose="020B0A04020102020204" pitchFamily="34" charset="0"/>
            </a:endParaRPr>
          </a:p>
        </p:txBody>
      </p:sp>
    </p:spTree>
    <p:extLst>
      <p:ext uri="{BB962C8B-B14F-4D97-AF65-F5344CB8AC3E}">
        <p14:creationId xmlns:p14="http://schemas.microsoft.com/office/powerpoint/2010/main" val="2769768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EB657925-153A-4486-8673-EF5DA8A8E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485" y="1361872"/>
            <a:ext cx="8044775" cy="3998068"/>
          </a:xfrm>
          <a:prstGeom prst="rect">
            <a:avLst/>
          </a:prstGeom>
        </p:spPr>
      </p:pic>
    </p:spTree>
    <p:extLst>
      <p:ext uri="{BB962C8B-B14F-4D97-AF65-F5344CB8AC3E}">
        <p14:creationId xmlns:p14="http://schemas.microsoft.com/office/powerpoint/2010/main" val="304912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05037C5E-8EE6-499D-B684-B7AD55014785}"/>
              </a:ext>
            </a:extLst>
          </p:cNvPr>
          <p:cNvSpPr txBox="1"/>
          <p:nvPr/>
        </p:nvSpPr>
        <p:spPr>
          <a:xfrm>
            <a:off x="418288" y="4111649"/>
            <a:ext cx="9221823" cy="1323439"/>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latin typeface="Calibri (Body)"/>
              </a:rPr>
              <a:t>You need to understand that </a:t>
            </a:r>
            <a:r>
              <a:rPr lang="en-US" sz="2000" b="1" u="sng" dirty="0">
                <a:latin typeface="Calibri (Body)"/>
                <a:hlinkClick r:id="rId2"/>
              </a:rPr>
              <a:t>residential roof replacement in Edmonton</a:t>
            </a:r>
            <a:r>
              <a:rPr lang="en-US" sz="2000" b="1" dirty="0">
                <a:latin typeface="Calibri (Body)"/>
              </a:rPr>
              <a:t> </a:t>
            </a:r>
            <a:r>
              <a:rPr lang="en-US" sz="2000" dirty="0">
                <a:latin typeface="Calibri (Body)"/>
              </a:rPr>
              <a:t>is a significant investment, and you should replace your roofs when there is a good reason. You need to consider a roof replacement if there are large cracks in the top </a:t>
            </a:r>
          </a:p>
        </p:txBody>
      </p:sp>
      <p:pic>
        <p:nvPicPr>
          <p:cNvPr id="4" name="Picture 3">
            <a:extLst>
              <a:ext uri="{FF2B5EF4-FFF2-40B4-BE49-F238E27FC236}">
                <a16:creationId xmlns="" xmlns:a16="http://schemas.microsoft.com/office/drawing/2014/main" id="{2980AF58-6778-4BAF-B8F0-BC7D2D226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87" y="289003"/>
            <a:ext cx="9009047" cy="3458749"/>
          </a:xfrm>
          <a:prstGeom prst="rect">
            <a:avLst/>
          </a:prstGeom>
        </p:spPr>
      </p:pic>
    </p:spTree>
    <p:extLst>
      <p:ext uri="{BB962C8B-B14F-4D97-AF65-F5344CB8AC3E}">
        <p14:creationId xmlns:p14="http://schemas.microsoft.com/office/powerpoint/2010/main" val="238551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2038524B-88B4-4615-9F8D-89976C77C9B9}"/>
              </a:ext>
            </a:extLst>
          </p:cNvPr>
          <p:cNvSpPr txBox="1"/>
          <p:nvPr/>
        </p:nvSpPr>
        <p:spPr>
          <a:xfrm>
            <a:off x="346496" y="3993136"/>
            <a:ext cx="9494196" cy="1323439"/>
          </a:xfrm>
          <a:prstGeom prst="rect">
            <a:avLst/>
          </a:prstGeom>
          <a:noFill/>
          <a:ln>
            <a:solidFill>
              <a:schemeClr val="bg1"/>
            </a:solidFill>
          </a:ln>
        </p:spPr>
        <p:txBody>
          <a:bodyPr wrap="square" rtlCol="0">
            <a:spAutoFit/>
          </a:bodyPr>
          <a:lstStyle/>
          <a:p>
            <a:r>
              <a:rPr lang="en-US" sz="2000" dirty="0">
                <a:latin typeface="Calibri (Body)"/>
              </a:rPr>
              <a:t>the roof gets damaged in a storm, or the roof is starting to leak. Residential roof replacement is a necessary process for homeowners. It is not only about the cost of repairs but also about the family's safety. Hiring professionals from the </a:t>
            </a:r>
            <a:r>
              <a:rPr lang="en-US" sz="2000" b="1" u="sng" dirty="0">
                <a:latin typeface="Calibri (Body)"/>
                <a:hlinkClick r:id="rId2"/>
              </a:rPr>
              <a:t>best roofing company in Edmonton</a:t>
            </a:r>
            <a:r>
              <a:rPr lang="en-US" sz="2000" dirty="0">
                <a:latin typeface="Calibri (Body)"/>
              </a:rPr>
              <a:t> is essential to any home. </a:t>
            </a:r>
          </a:p>
        </p:txBody>
      </p:sp>
      <p:pic>
        <p:nvPicPr>
          <p:cNvPr id="4" name="Picture 3">
            <a:extLst>
              <a:ext uri="{FF2B5EF4-FFF2-40B4-BE49-F238E27FC236}">
                <a16:creationId xmlns="" xmlns:a16="http://schemas.microsoft.com/office/drawing/2014/main" id="{FF7BC1C1-D462-438D-81AA-2E3980EA1B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497" y="384625"/>
            <a:ext cx="9119476" cy="3324489"/>
          </a:xfrm>
          <a:prstGeom prst="rect">
            <a:avLst/>
          </a:prstGeom>
        </p:spPr>
      </p:pic>
    </p:spTree>
    <p:extLst>
      <p:ext uri="{BB962C8B-B14F-4D97-AF65-F5344CB8AC3E}">
        <p14:creationId xmlns:p14="http://schemas.microsoft.com/office/powerpoint/2010/main" val="2727552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5CC6B5FF-2A7C-4B40-81DB-E37FF05D5197}"/>
              </a:ext>
            </a:extLst>
          </p:cNvPr>
          <p:cNvSpPr txBox="1"/>
          <p:nvPr/>
        </p:nvSpPr>
        <p:spPr>
          <a:xfrm>
            <a:off x="408562" y="3921207"/>
            <a:ext cx="9182910" cy="1015663"/>
          </a:xfrm>
          <a:prstGeom prst="rect">
            <a:avLst/>
          </a:prstGeom>
          <a:noFill/>
          <a:ln>
            <a:solidFill>
              <a:schemeClr val="bg1"/>
            </a:solidFill>
          </a:ln>
        </p:spPr>
        <p:txBody>
          <a:bodyPr wrap="square" rtlCol="0">
            <a:spAutoFit/>
          </a:bodyPr>
          <a:lstStyle/>
          <a:p>
            <a:r>
              <a:rPr lang="en-US" sz="2000" dirty="0">
                <a:latin typeface="Calibri (Body)"/>
              </a:rPr>
              <a:t>They help to protect the structure of the building and keep it safe from various weather elements. However, roofing companies can be challenging to find and reach out to when you need them.</a:t>
            </a:r>
          </a:p>
        </p:txBody>
      </p:sp>
      <p:pic>
        <p:nvPicPr>
          <p:cNvPr id="4" name="Picture 3">
            <a:extLst>
              <a:ext uri="{FF2B5EF4-FFF2-40B4-BE49-F238E27FC236}">
                <a16:creationId xmlns="" xmlns:a16="http://schemas.microsoft.com/office/drawing/2014/main" id="{FC987418-AD91-43D9-9FB4-D36E3D42D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62" y="225643"/>
            <a:ext cx="9031651" cy="3303168"/>
          </a:xfrm>
          <a:prstGeom prst="rect">
            <a:avLst/>
          </a:prstGeom>
        </p:spPr>
      </p:pic>
    </p:spTree>
    <p:extLst>
      <p:ext uri="{BB962C8B-B14F-4D97-AF65-F5344CB8AC3E}">
        <p14:creationId xmlns:p14="http://schemas.microsoft.com/office/powerpoint/2010/main" val="1028306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D77B7631-8781-4598-872F-A026DC32F530}"/>
              </a:ext>
            </a:extLst>
          </p:cNvPr>
          <p:cNvSpPr txBox="1"/>
          <p:nvPr/>
        </p:nvSpPr>
        <p:spPr>
          <a:xfrm>
            <a:off x="349920" y="3640475"/>
            <a:ext cx="9038778" cy="430887"/>
          </a:xfrm>
          <a:prstGeom prst="rect">
            <a:avLst/>
          </a:prstGeom>
          <a:noFill/>
          <a:ln>
            <a:solidFill>
              <a:schemeClr val="bg1"/>
            </a:solidFill>
          </a:ln>
        </p:spPr>
        <p:txBody>
          <a:bodyPr wrap="square" rtlCol="0">
            <a:spAutoFit/>
          </a:bodyPr>
          <a:lstStyle/>
          <a:p>
            <a:r>
              <a:rPr lang="en-US" sz="2200" b="1" dirty="0">
                <a:ln w="0"/>
                <a:effectLst>
                  <a:outerShdw blurRad="38100" dist="19050" dir="2700000" algn="tl" rotWithShape="0">
                    <a:schemeClr val="dk1">
                      <a:alpha val="40000"/>
                    </a:schemeClr>
                  </a:outerShdw>
                </a:effectLst>
                <a:latin typeface="Calibri (Body)"/>
              </a:rPr>
              <a:t>Are you familiar with the significance of roofing in your home?</a:t>
            </a:r>
          </a:p>
        </p:txBody>
      </p:sp>
      <p:pic>
        <p:nvPicPr>
          <p:cNvPr id="4" name="Picture 3">
            <a:extLst>
              <a:ext uri="{FF2B5EF4-FFF2-40B4-BE49-F238E27FC236}">
                <a16:creationId xmlns="" xmlns:a16="http://schemas.microsoft.com/office/drawing/2014/main" id="{0D2DA663-39BD-408F-A152-BFE2921513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971" y="384173"/>
            <a:ext cx="9066727" cy="3054486"/>
          </a:xfrm>
          <a:prstGeom prst="rect">
            <a:avLst/>
          </a:prstGeom>
        </p:spPr>
      </p:pic>
      <p:sp>
        <p:nvSpPr>
          <p:cNvPr id="3" name="TextBox 2"/>
          <p:cNvSpPr txBox="1"/>
          <p:nvPr/>
        </p:nvSpPr>
        <p:spPr>
          <a:xfrm>
            <a:off x="349920" y="4242401"/>
            <a:ext cx="9066727" cy="1323439"/>
          </a:xfrm>
          <a:prstGeom prst="rect">
            <a:avLst/>
          </a:prstGeom>
          <a:noFill/>
          <a:ln>
            <a:solidFill>
              <a:schemeClr val="bg1"/>
            </a:solidFill>
          </a:ln>
        </p:spPr>
        <p:txBody>
          <a:bodyPr wrap="square" rtlCol="0">
            <a:spAutoFit/>
          </a:bodyPr>
          <a:lstStyle/>
          <a:p>
            <a:r>
              <a:rPr lang="en-US" sz="2000" dirty="0">
                <a:latin typeface="Calibri (Body)"/>
              </a:rPr>
              <a:t>You may not be aware of the importance of roofing in your home. It is one of the essential parts of your house, so you should not be overlooked. Roofing specialists are needed to provide expert advice on the best roofing material for your home or business.</a:t>
            </a:r>
          </a:p>
        </p:txBody>
      </p:sp>
    </p:spTree>
    <p:extLst>
      <p:ext uri="{BB962C8B-B14F-4D97-AF65-F5344CB8AC3E}">
        <p14:creationId xmlns:p14="http://schemas.microsoft.com/office/powerpoint/2010/main" val="269831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66FDC12E-3789-49DB-B0E4-CD57E577DB16}"/>
              </a:ext>
            </a:extLst>
          </p:cNvPr>
          <p:cNvSpPr txBox="1"/>
          <p:nvPr/>
        </p:nvSpPr>
        <p:spPr>
          <a:xfrm>
            <a:off x="502276" y="4249069"/>
            <a:ext cx="8796270" cy="1631216"/>
          </a:xfrm>
          <a:prstGeom prst="rect">
            <a:avLst/>
          </a:prstGeom>
          <a:noFill/>
        </p:spPr>
        <p:txBody>
          <a:bodyPr wrap="square" rtlCol="0">
            <a:spAutoFit/>
          </a:bodyPr>
          <a:lstStyle/>
          <a:p>
            <a:r>
              <a:rPr lang="en-US" sz="2000" dirty="0">
                <a:latin typeface="Calibri (Body)"/>
              </a:rPr>
              <a:t>Hiring </a:t>
            </a:r>
            <a:r>
              <a:rPr lang="en-US" sz="2000" b="1" u="sng" dirty="0">
                <a:latin typeface="Calibri (Body)"/>
                <a:hlinkClick r:id="rId2"/>
              </a:rPr>
              <a:t>roofing specialists in Edmonton</a:t>
            </a:r>
            <a:r>
              <a:rPr lang="en-US" sz="2000" dirty="0">
                <a:latin typeface="Calibri (Body)"/>
              </a:rPr>
              <a:t> is essential because it can help prevent leaks and save money on your energy bill; it will also protect your home or business from damage caused by storms and other natural disasters. There is a lot of work involved in roofing. It consists of the work of many professionals who specialize in different areas.</a:t>
            </a:r>
          </a:p>
        </p:txBody>
      </p:sp>
      <p:pic>
        <p:nvPicPr>
          <p:cNvPr id="4" name="Picture 3">
            <a:extLst>
              <a:ext uri="{FF2B5EF4-FFF2-40B4-BE49-F238E27FC236}">
                <a16:creationId xmlns="" xmlns:a16="http://schemas.microsoft.com/office/drawing/2014/main" id="{84F2BAB0-EF5C-4915-90AD-0AA566B8A4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276" y="1022019"/>
            <a:ext cx="8796270" cy="2956594"/>
          </a:xfrm>
          <a:prstGeom prst="rect">
            <a:avLst/>
          </a:prstGeom>
        </p:spPr>
      </p:pic>
    </p:spTree>
    <p:extLst>
      <p:ext uri="{BB962C8B-B14F-4D97-AF65-F5344CB8AC3E}">
        <p14:creationId xmlns:p14="http://schemas.microsoft.com/office/powerpoint/2010/main" val="3356662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ECB70EAD-E6FA-454E-B984-48724E6F63FF}"/>
              </a:ext>
            </a:extLst>
          </p:cNvPr>
          <p:cNvSpPr txBox="1"/>
          <p:nvPr/>
        </p:nvSpPr>
        <p:spPr>
          <a:xfrm>
            <a:off x="283333" y="3549774"/>
            <a:ext cx="9053847" cy="769441"/>
          </a:xfrm>
          <a:prstGeom prst="rect">
            <a:avLst/>
          </a:prstGeom>
          <a:noFill/>
        </p:spPr>
        <p:txBody>
          <a:bodyPr wrap="square" rtlCol="0">
            <a:spAutoFit/>
          </a:bodyPr>
          <a:lstStyle/>
          <a:p>
            <a:r>
              <a:rPr lang="en-US" sz="2200" b="1" dirty="0">
                <a:latin typeface="Calibri (Body)"/>
              </a:rPr>
              <a:t>How roofing specialists can provide you with effective roofing </a:t>
            </a:r>
            <a:r>
              <a:rPr lang="en-US" sz="2200" b="1" dirty="0" smtClean="0">
                <a:latin typeface="Calibri (Body)"/>
              </a:rPr>
              <a:t>services</a:t>
            </a:r>
            <a:endParaRPr lang="en-US" sz="2200" b="1" dirty="0">
              <a:latin typeface="Calibri (Body)"/>
            </a:endParaRPr>
          </a:p>
        </p:txBody>
      </p:sp>
      <p:pic>
        <p:nvPicPr>
          <p:cNvPr id="5" name="Picture 4">
            <a:extLst>
              <a:ext uri="{FF2B5EF4-FFF2-40B4-BE49-F238E27FC236}">
                <a16:creationId xmlns="" xmlns:a16="http://schemas.microsoft.com/office/drawing/2014/main" id="{8E821975-B192-420D-91BF-BCC25DE042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3333" y="115911"/>
            <a:ext cx="9053847" cy="3337272"/>
          </a:xfrm>
          <a:prstGeom prst="rect">
            <a:avLst/>
          </a:prstGeom>
        </p:spPr>
      </p:pic>
      <p:sp>
        <p:nvSpPr>
          <p:cNvPr id="4" name="TextBox 3"/>
          <p:cNvSpPr txBox="1"/>
          <p:nvPr/>
        </p:nvSpPr>
        <p:spPr>
          <a:xfrm>
            <a:off x="347728" y="4319215"/>
            <a:ext cx="8925056" cy="2308324"/>
          </a:xfrm>
          <a:prstGeom prst="rect">
            <a:avLst/>
          </a:prstGeom>
          <a:noFill/>
        </p:spPr>
        <p:txBody>
          <a:bodyPr wrap="square" rtlCol="0">
            <a:spAutoFit/>
          </a:bodyPr>
          <a:lstStyle/>
          <a:p>
            <a:r>
              <a:rPr lang="en-US" dirty="0">
                <a:latin typeface="Calibri (Body)"/>
              </a:rPr>
              <a:t>Roofing specialists in Edmonton</a:t>
            </a:r>
            <a:r>
              <a:rPr lang="en-US" b="1" dirty="0">
                <a:latin typeface="Calibri (Body)"/>
              </a:rPr>
              <a:t> </a:t>
            </a:r>
            <a:r>
              <a:rPr lang="en-US" dirty="0">
                <a:latin typeface="Calibri (Body)"/>
              </a:rPr>
              <a:t>know how to handle the different types of materials and tools that they use. They also know how to get their roofs done promptly and at a reasonable cost. Some of the benefits of hiring a rooftop specialist are</a:t>
            </a:r>
            <a:r>
              <a:rPr lang="en-US" dirty="0" smtClean="0">
                <a:latin typeface="Calibri (Body)"/>
              </a:rPr>
              <a:t>:</a:t>
            </a:r>
          </a:p>
          <a:p>
            <a:pPr marL="342900" indent="-342900">
              <a:buFont typeface="Arial" panose="020B0604020202020204" pitchFamily="34" charset="0"/>
              <a:buChar char="•"/>
            </a:pPr>
            <a:r>
              <a:rPr lang="en-US" dirty="0" smtClean="0">
                <a:latin typeface="Calibri (Body)"/>
              </a:rPr>
              <a:t>They </a:t>
            </a:r>
            <a:r>
              <a:rPr lang="en-US" dirty="0">
                <a:latin typeface="Calibri (Body)"/>
              </a:rPr>
              <a:t>can perform inspections for property maintenance.</a:t>
            </a:r>
          </a:p>
          <a:p>
            <a:r>
              <a:rPr lang="en-US" dirty="0">
                <a:latin typeface="Calibri (Body)"/>
              </a:rPr>
              <a:t> </a:t>
            </a:r>
          </a:p>
          <a:p>
            <a:pPr marL="342900" indent="-342900">
              <a:buFont typeface="Arial" panose="020B0604020202020204" pitchFamily="34" charset="0"/>
              <a:buChar char="•"/>
            </a:pPr>
            <a:r>
              <a:rPr lang="en-US" dirty="0" smtClean="0">
                <a:latin typeface="Calibri (Body)"/>
              </a:rPr>
              <a:t>They </a:t>
            </a:r>
            <a:r>
              <a:rPr lang="en-US" dirty="0">
                <a:latin typeface="Calibri (Body)"/>
              </a:rPr>
              <a:t>can renovate roofs based on construction needs and improve the property's looks at once!</a:t>
            </a:r>
          </a:p>
          <a:p>
            <a:endParaRPr lang="en-US" dirty="0">
              <a:latin typeface="Calibri (Body)"/>
            </a:endParaRPr>
          </a:p>
        </p:txBody>
      </p:sp>
    </p:spTree>
    <p:extLst>
      <p:ext uri="{BB962C8B-B14F-4D97-AF65-F5344CB8AC3E}">
        <p14:creationId xmlns:p14="http://schemas.microsoft.com/office/powerpoint/2010/main" val="2161395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E14365B-78BD-4F95-A85C-8599B0B61294}"/>
              </a:ext>
            </a:extLst>
          </p:cNvPr>
          <p:cNvSpPr txBox="1"/>
          <p:nvPr/>
        </p:nvSpPr>
        <p:spPr>
          <a:xfrm>
            <a:off x="334852" y="4161793"/>
            <a:ext cx="9105361" cy="430887"/>
          </a:xfrm>
          <a:prstGeom prst="rect">
            <a:avLst/>
          </a:prstGeom>
          <a:noFill/>
        </p:spPr>
        <p:txBody>
          <a:bodyPr wrap="square" rtlCol="0">
            <a:spAutoFit/>
          </a:bodyPr>
          <a:lstStyle/>
          <a:p>
            <a:r>
              <a:rPr lang="en-US" sz="2200" b="1" dirty="0">
                <a:latin typeface="Calibri (Body)"/>
              </a:rPr>
              <a:t>All you should know about flat roofing</a:t>
            </a:r>
            <a:endParaRPr lang="en-US" sz="2200" dirty="0">
              <a:latin typeface="Calibri (Body)"/>
            </a:endParaRPr>
          </a:p>
        </p:txBody>
      </p:sp>
      <p:pic>
        <p:nvPicPr>
          <p:cNvPr id="6" name="Picture 5">
            <a:extLst>
              <a:ext uri="{FF2B5EF4-FFF2-40B4-BE49-F238E27FC236}">
                <a16:creationId xmlns="" xmlns:a16="http://schemas.microsoft.com/office/drawing/2014/main" id="{0034A9B6-E370-41F1-9AD8-B24F2D4C10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852" y="270456"/>
            <a:ext cx="9105362" cy="3541689"/>
          </a:xfrm>
          <a:prstGeom prst="rect">
            <a:avLst/>
          </a:prstGeom>
        </p:spPr>
      </p:pic>
      <p:sp>
        <p:nvSpPr>
          <p:cNvPr id="2" name="TextBox 1"/>
          <p:cNvSpPr txBox="1"/>
          <p:nvPr/>
        </p:nvSpPr>
        <p:spPr>
          <a:xfrm>
            <a:off x="334852" y="4942328"/>
            <a:ext cx="9105360" cy="1015663"/>
          </a:xfrm>
          <a:prstGeom prst="rect">
            <a:avLst/>
          </a:prstGeom>
          <a:noFill/>
        </p:spPr>
        <p:txBody>
          <a:bodyPr wrap="square" rtlCol="0">
            <a:spAutoFit/>
          </a:bodyPr>
          <a:lstStyle/>
          <a:p>
            <a:r>
              <a:rPr lang="en-US" sz="2000" dirty="0">
                <a:latin typeface="Calibri (Body)"/>
              </a:rPr>
              <a:t>It is better to hire experts for </a:t>
            </a:r>
            <a:r>
              <a:rPr lang="en-US" sz="2000" b="1" u="sng" dirty="0">
                <a:latin typeface="Calibri (Body)"/>
                <a:hlinkClick r:id="rId3"/>
              </a:rPr>
              <a:t>flat roofing in Edmonton</a:t>
            </a:r>
            <a:r>
              <a:rPr lang="en-US" sz="2000" dirty="0">
                <a:latin typeface="Calibri (Body)"/>
              </a:rPr>
              <a:t>. Flat roofs are safer than sloped roofs and have a longer lifespan. A flat roof is not just aesthetically pleasing; it is safer and lasts longer. </a:t>
            </a:r>
          </a:p>
        </p:txBody>
      </p:sp>
    </p:spTree>
    <p:extLst>
      <p:ext uri="{BB962C8B-B14F-4D97-AF65-F5344CB8AC3E}">
        <p14:creationId xmlns:p14="http://schemas.microsoft.com/office/powerpoint/2010/main" val="1473232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214" y="228278"/>
            <a:ext cx="8925059" cy="4160520"/>
          </a:xfrm>
          <a:prstGeom prst="rect">
            <a:avLst/>
          </a:prstGeom>
        </p:spPr>
      </p:pic>
      <p:sp>
        <p:nvSpPr>
          <p:cNvPr id="3" name="TextBox 2"/>
          <p:cNvSpPr txBox="1"/>
          <p:nvPr/>
        </p:nvSpPr>
        <p:spPr>
          <a:xfrm>
            <a:off x="296215" y="4700789"/>
            <a:ext cx="8925058" cy="1323439"/>
          </a:xfrm>
          <a:prstGeom prst="rect">
            <a:avLst/>
          </a:prstGeom>
          <a:noFill/>
        </p:spPr>
        <p:txBody>
          <a:bodyPr wrap="square" rtlCol="0">
            <a:spAutoFit/>
          </a:bodyPr>
          <a:lstStyle/>
          <a:p>
            <a:r>
              <a:rPr lang="en-US" sz="2000" dirty="0">
                <a:latin typeface="Calibri (Body)"/>
              </a:rPr>
              <a:t>The top doesn't leak because water can't pool on it, so you won't have to worry about mold or mildew. Hence, flat roofs are easy to maintain, have fewer leaks, and are more energy-efficient than other types of roofs. Additionally, professionals install them in a variety of architectural styles.</a:t>
            </a:r>
          </a:p>
        </p:txBody>
      </p:sp>
    </p:spTree>
    <p:extLst>
      <p:ext uri="{BB962C8B-B14F-4D97-AF65-F5344CB8AC3E}">
        <p14:creationId xmlns:p14="http://schemas.microsoft.com/office/powerpoint/2010/main" val="73464187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179</TotalTime>
  <Words>406</Words>
  <Application>Microsoft Office PowerPoint</Application>
  <PresentationFormat>Widescreen</PresentationFormat>
  <Paragraphs>35</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Arial Black</vt:lpstr>
      <vt:lpstr>Arial Narrow</vt:lpstr>
      <vt:lpstr>Calibri</vt:lpstr>
      <vt:lpstr>Calibri (Body)</vt:lpstr>
      <vt:lpstr>Trebuchet MS</vt:lpstr>
      <vt:lpstr>Wingdings 3</vt:lpstr>
      <vt:lpstr>Facet</vt:lpstr>
      <vt:lpstr>Prevent leaks in your roofing by hiring roofing specialists in Edmonton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Media Info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your home stylish floor with decorative concrete in Edmonton</dc:title>
  <dc:creator>Admin</dc:creator>
  <cp:lastModifiedBy>Ahmad</cp:lastModifiedBy>
  <cp:revision>9</cp:revision>
  <dcterms:created xsi:type="dcterms:W3CDTF">2021-12-06T15:52:05Z</dcterms:created>
  <dcterms:modified xsi:type="dcterms:W3CDTF">2022-09-27T15:59:46Z</dcterms:modified>
</cp:coreProperties>
</file>