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9"/>
  </p:notesMasterIdLst>
  <p:sldIdLst>
    <p:sldId id="256" r:id="rId2"/>
    <p:sldId id="301" r:id="rId3"/>
    <p:sldId id="257" r:id="rId4"/>
    <p:sldId id="304" r:id="rId5"/>
    <p:sldId id="305" r:id="rId6"/>
    <p:sldId id="306" r:id="rId7"/>
    <p:sldId id="268" r:id="rId8"/>
  </p:sldIdLst>
  <p:sldSz cx="9144000" cy="5143500" type="screen16x9"/>
  <p:notesSz cx="6858000" cy="9144000"/>
  <p:embeddedFontLst>
    <p:embeddedFont>
      <p:font typeface="Fredoka One" charset="0"/>
      <p:regular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2880">
          <p15:clr>
            <a:srgbClr val="9AA0A6"/>
          </p15:clr>
        </p15:guide>
        <p15:guide id="2" orient="horz" pos="544">
          <p15:clr>
            <a:srgbClr val="9AA0A6"/>
          </p15:clr>
        </p15:guide>
        <p15:guide id="3" orient="horz" pos="162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C6836E15-24AB-4BDC-A8FC-FEA54A4D0E2C}">
  <a:tblStyle styleId="{C6836E15-24AB-4BDC-A8FC-FEA54A4D0E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544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gfd869df315_0_1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3" name="Google Shape;1023;gfd869df315_0_16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2375" y="1446313"/>
            <a:ext cx="4581000" cy="21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2375" y="3489538"/>
            <a:ext cx="4581000" cy="4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9144000" cy="539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604600" y="0"/>
              <a:ext cx="539400" cy="5143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/>
          <p:nvPr/>
        </p:nvSpPr>
        <p:spPr>
          <a:xfrm>
            <a:off x="8816800" y="1071413"/>
            <a:ext cx="482100" cy="482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152394" y="4508994"/>
            <a:ext cx="879902" cy="482112"/>
            <a:chOff x="7800376" y="840931"/>
            <a:chExt cx="684163" cy="374834"/>
          </a:xfrm>
        </p:grpSpPr>
        <p:grpSp>
          <p:nvGrpSpPr>
            <p:cNvPr id="16" name="Google Shape;16;p2"/>
            <p:cNvGrpSpPr/>
            <p:nvPr/>
          </p:nvGrpSpPr>
          <p:grpSpPr>
            <a:xfrm>
              <a:off x="7800376" y="840931"/>
              <a:ext cx="684163" cy="50589"/>
              <a:chOff x="689325" y="440150"/>
              <a:chExt cx="2702067" cy="199800"/>
            </a:xfrm>
          </p:grpSpPr>
          <p:sp>
            <p:nvSpPr>
              <p:cNvPr id="17" name="Google Shape;17;p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" name="Google Shape;22;p2"/>
            <p:cNvGrpSpPr/>
            <p:nvPr/>
          </p:nvGrpSpPr>
          <p:grpSpPr>
            <a:xfrm>
              <a:off x="7800376" y="1003054"/>
              <a:ext cx="684163" cy="50589"/>
              <a:chOff x="689325" y="440150"/>
              <a:chExt cx="2702067" cy="199800"/>
            </a:xfrm>
          </p:grpSpPr>
          <p:sp>
            <p:nvSpPr>
              <p:cNvPr id="23" name="Google Shape;23;p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28;p2"/>
            <p:cNvGrpSpPr/>
            <p:nvPr/>
          </p:nvGrpSpPr>
          <p:grpSpPr>
            <a:xfrm>
              <a:off x="7800376" y="1165176"/>
              <a:ext cx="684163" cy="50589"/>
              <a:chOff x="689325" y="440150"/>
              <a:chExt cx="2702067" cy="199800"/>
            </a:xfrm>
          </p:grpSpPr>
          <p:sp>
            <p:nvSpPr>
              <p:cNvPr id="29" name="Google Shape;29;p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4" name="Google Shape;34;p2"/>
          <p:cNvSpPr/>
          <p:nvPr/>
        </p:nvSpPr>
        <p:spPr>
          <a:xfrm>
            <a:off x="-444150" y="1110124"/>
            <a:ext cx="886800" cy="886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3737850" y="4250700"/>
            <a:ext cx="1668300" cy="1668000"/>
          </a:xfrm>
          <a:prstGeom prst="ellipse">
            <a:avLst/>
          </a:prstGeom>
          <a:gradFill>
            <a:gsLst>
              <a:gs pos="0">
                <a:schemeClr val="dk2"/>
              </a:gs>
              <a:gs pos="65000">
                <a:schemeClr val="accent1"/>
              </a:gs>
              <a:gs pos="100000">
                <a:schemeClr val="lt2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"/>
          <p:cNvSpPr/>
          <p:nvPr/>
        </p:nvSpPr>
        <p:spPr>
          <a:xfrm>
            <a:off x="277350" y="274200"/>
            <a:ext cx="8589300" cy="459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4"/>
          <p:cNvSpPr txBox="1">
            <a:spLocks noGrp="1"/>
          </p:cNvSpPr>
          <p:nvPr>
            <p:ph type="body" idx="1"/>
          </p:nvPr>
        </p:nvSpPr>
        <p:spPr>
          <a:xfrm>
            <a:off x="720000" y="1098957"/>
            <a:ext cx="7704000" cy="34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200">
                <a:solidFill>
                  <a:schemeClr val="lt1"/>
                </a:solidFill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65058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67" name="Google Shape;67;p4"/>
          <p:cNvGrpSpPr/>
          <p:nvPr/>
        </p:nvGrpSpPr>
        <p:grpSpPr>
          <a:xfrm>
            <a:off x="7834348" y="422825"/>
            <a:ext cx="1476452" cy="886800"/>
            <a:chOff x="7834348" y="422825"/>
            <a:chExt cx="1476452" cy="886800"/>
          </a:xfrm>
        </p:grpSpPr>
        <p:sp>
          <p:nvSpPr>
            <p:cNvPr id="68" name="Google Shape;68;p4"/>
            <p:cNvSpPr/>
            <p:nvPr/>
          </p:nvSpPr>
          <p:spPr>
            <a:xfrm>
              <a:off x="8424000" y="422825"/>
              <a:ext cx="886800" cy="8868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65000">
                  <a:schemeClr val="accent1"/>
                </a:gs>
                <a:gs pos="100000">
                  <a:schemeClr val="lt2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" name="Google Shape;69;p4"/>
            <p:cNvGrpSpPr/>
            <p:nvPr/>
          </p:nvGrpSpPr>
          <p:grpSpPr>
            <a:xfrm>
              <a:off x="7834348" y="426600"/>
              <a:ext cx="879902" cy="482112"/>
              <a:chOff x="7800376" y="840931"/>
              <a:chExt cx="684163" cy="374834"/>
            </a:xfrm>
          </p:grpSpPr>
          <p:grpSp>
            <p:nvGrpSpPr>
              <p:cNvPr id="70" name="Google Shape;70;p4"/>
              <p:cNvGrpSpPr/>
              <p:nvPr/>
            </p:nvGrpSpPr>
            <p:grpSpPr>
              <a:xfrm>
                <a:off x="7800376" y="840931"/>
                <a:ext cx="684163" cy="50589"/>
                <a:chOff x="689325" y="440150"/>
                <a:chExt cx="2702067" cy="199800"/>
              </a:xfrm>
            </p:grpSpPr>
            <p:sp>
              <p:nvSpPr>
                <p:cNvPr id="71" name="Google Shape;71;p4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" name="Google Shape;72;p4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73;p4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74;p4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75;p4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6" name="Google Shape;76;p4"/>
              <p:cNvGrpSpPr/>
              <p:nvPr/>
            </p:nvGrpSpPr>
            <p:grpSpPr>
              <a:xfrm>
                <a:off x="7800376" y="1003054"/>
                <a:ext cx="684163" cy="50589"/>
                <a:chOff x="689325" y="440150"/>
                <a:chExt cx="2702067" cy="199800"/>
              </a:xfrm>
            </p:grpSpPr>
            <p:sp>
              <p:nvSpPr>
                <p:cNvPr id="77" name="Google Shape;77;p4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78;p4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2" name="Google Shape;82;p4"/>
              <p:cNvGrpSpPr/>
              <p:nvPr/>
            </p:nvGrpSpPr>
            <p:grpSpPr>
              <a:xfrm>
                <a:off x="7800376" y="1165176"/>
                <a:ext cx="684163" cy="50589"/>
                <a:chOff x="689325" y="440150"/>
                <a:chExt cx="2702067" cy="199800"/>
              </a:xfrm>
            </p:grpSpPr>
            <p:sp>
              <p:nvSpPr>
                <p:cNvPr id="83" name="Google Shape;83;p4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84;p4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88" name="Google Shape;88;p4"/>
          <p:cNvSpPr/>
          <p:nvPr/>
        </p:nvSpPr>
        <p:spPr>
          <a:xfrm>
            <a:off x="142462" y="3519175"/>
            <a:ext cx="482100" cy="482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/>
          <p:nvPr/>
        </p:nvSpPr>
        <p:spPr>
          <a:xfrm>
            <a:off x="277350" y="274200"/>
            <a:ext cx="5733600" cy="459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" name="Google Shape;132;p7"/>
          <p:cNvGrpSpPr/>
          <p:nvPr/>
        </p:nvGrpSpPr>
        <p:grpSpPr>
          <a:xfrm>
            <a:off x="434819" y="4235094"/>
            <a:ext cx="472483" cy="482112"/>
            <a:chOff x="7800376" y="840931"/>
            <a:chExt cx="367376" cy="374834"/>
          </a:xfrm>
        </p:grpSpPr>
        <p:grpSp>
          <p:nvGrpSpPr>
            <p:cNvPr id="133" name="Google Shape;133;p7"/>
            <p:cNvGrpSpPr/>
            <p:nvPr/>
          </p:nvGrpSpPr>
          <p:grpSpPr>
            <a:xfrm>
              <a:off x="7800376" y="840931"/>
              <a:ext cx="367376" cy="50589"/>
              <a:chOff x="689325" y="440150"/>
              <a:chExt cx="1450933" cy="199800"/>
            </a:xfrm>
          </p:grpSpPr>
          <p:sp>
            <p:nvSpPr>
              <p:cNvPr id="134" name="Google Shape;134;p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7" name="Google Shape;137;p7"/>
            <p:cNvGrpSpPr/>
            <p:nvPr/>
          </p:nvGrpSpPr>
          <p:grpSpPr>
            <a:xfrm>
              <a:off x="7800376" y="1003054"/>
              <a:ext cx="367376" cy="50589"/>
              <a:chOff x="689325" y="440150"/>
              <a:chExt cx="1450933" cy="199800"/>
            </a:xfrm>
          </p:grpSpPr>
          <p:sp>
            <p:nvSpPr>
              <p:cNvPr id="138" name="Google Shape;138;p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1" name="Google Shape;141;p7"/>
            <p:cNvGrpSpPr/>
            <p:nvPr/>
          </p:nvGrpSpPr>
          <p:grpSpPr>
            <a:xfrm>
              <a:off x="7800376" y="1165176"/>
              <a:ext cx="367376" cy="50589"/>
              <a:chOff x="689325" y="440150"/>
              <a:chExt cx="1450933" cy="199800"/>
            </a:xfrm>
          </p:grpSpPr>
          <p:sp>
            <p:nvSpPr>
              <p:cNvPr id="142" name="Google Shape;142;p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5" name="Google Shape;145;p7"/>
          <p:cNvSpPr txBox="1">
            <a:spLocks noGrp="1"/>
          </p:cNvSpPr>
          <p:nvPr>
            <p:ph type="body" idx="1"/>
          </p:nvPr>
        </p:nvSpPr>
        <p:spPr>
          <a:xfrm>
            <a:off x="720000" y="1411562"/>
            <a:ext cx="3724500" cy="26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50529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_1_1_1_1_1_1_1_1"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2"/>
          <p:cNvSpPr/>
          <p:nvPr/>
        </p:nvSpPr>
        <p:spPr>
          <a:xfrm>
            <a:off x="0" y="4604100"/>
            <a:ext cx="9144000" cy="53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22"/>
          <p:cNvSpPr/>
          <p:nvPr/>
        </p:nvSpPr>
        <p:spPr>
          <a:xfrm>
            <a:off x="380840" y="4456475"/>
            <a:ext cx="879900" cy="879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22"/>
          <p:cNvSpPr/>
          <p:nvPr/>
        </p:nvSpPr>
        <p:spPr>
          <a:xfrm>
            <a:off x="8154350" y="-345500"/>
            <a:ext cx="1312800" cy="1312800"/>
          </a:xfrm>
          <a:prstGeom prst="ellipse">
            <a:avLst/>
          </a:prstGeom>
          <a:gradFill>
            <a:gsLst>
              <a:gs pos="0">
                <a:schemeClr val="dk2"/>
              </a:gs>
              <a:gs pos="65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9" name="Google Shape;539;p22"/>
          <p:cNvGrpSpPr/>
          <p:nvPr/>
        </p:nvGrpSpPr>
        <p:grpSpPr>
          <a:xfrm>
            <a:off x="7720994" y="396569"/>
            <a:ext cx="879902" cy="482112"/>
            <a:chOff x="7800376" y="840931"/>
            <a:chExt cx="684163" cy="374834"/>
          </a:xfrm>
        </p:grpSpPr>
        <p:grpSp>
          <p:nvGrpSpPr>
            <p:cNvPr id="540" name="Google Shape;540;p22"/>
            <p:cNvGrpSpPr/>
            <p:nvPr/>
          </p:nvGrpSpPr>
          <p:grpSpPr>
            <a:xfrm>
              <a:off x="7800376" y="840931"/>
              <a:ext cx="684163" cy="50589"/>
              <a:chOff x="689325" y="440150"/>
              <a:chExt cx="2702067" cy="199800"/>
            </a:xfrm>
          </p:grpSpPr>
          <p:sp>
            <p:nvSpPr>
              <p:cNvPr id="541" name="Google Shape;541;p2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2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2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2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6" name="Google Shape;546;p22"/>
            <p:cNvGrpSpPr/>
            <p:nvPr/>
          </p:nvGrpSpPr>
          <p:grpSpPr>
            <a:xfrm>
              <a:off x="7800376" y="1003054"/>
              <a:ext cx="684163" cy="50589"/>
              <a:chOff x="689325" y="440150"/>
              <a:chExt cx="2702067" cy="199800"/>
            </a:xfrm>
          </p:grpSpPr>
          <p:sp>
            <p:nvSpPr>
              <p:cNvPr id="547" name="Google Shape;547;p2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2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2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2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2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2" name="Google Shape;552;p22"/>
            <p:cNvGrpSpPr/>
            <p:nvPr/>
          </p:nvGrpSpPr>
          <p:grpSpPr>
            <a:xfrm>
              <a:off x="7800376" y="1165176"/>
              <a:ext cx="684163" cy="50589"/>
              <a:chOff x="689325" y="440150"/>
              <a:chExt cx="2702067" cy="199800"/>
            </a:xfrm>
          </p:grpSpPr>
          <p:sp>
            <p:nvSpPr>
              <p:cNvPr id="553" name="Google Shape;553;p22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22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22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22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22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8" name="Google Shape;558;p22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65058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559" name="Google Shape;559;p22"/>
          <p:cNvSpPr txBox="1">
            <a:spLocks noGrp="1"/>
          </p:cNvSpPr>
          <p:nvPr>
            <p:ph type="subTitle" idx="1"/>
          </p:nvPr>
        </p:nvSpPr>
        <p:spPr>
          <a:xfrm>
            <a:off x="1619100" y="3866975"/>
            <a:ext cx="59058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26"/>
          <p:cNvSpPr/>
          <p:nvPr/>
        </p:nvSpPr>
        <p:spPr>
          <a:xfrm>
            <a:off x="277350" y="274200"/>
            <a:ext cx="8589300" cy="459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26"/>
          <p:cNvSpPr/>
          <p:nvPr/>
        </p:nvSpPr>
        <p:spPr>
          <a:xfrm>
            <a:off x="7873225" y="4625"/>
            <a:ext cx="886800" cy="886800"/>
          </a:xfrm>
          <a:prstGeom prst="ellipse">
            <a:avLst/>
          </a:prstGeom>
          <a:gradFill>
            <a:gsLst>
              <a:gs pos="0">
                <a:schemeClr val="dk2"/>
              </a:gs>
              <a:gs pos="65000">
                <a:schemeClr val="accen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5" name="Google Shape;635;p26"/>
          <p:cNvGrpSpPr/>
          <p:nvPr/>
        </p:nvGrpSpPr>
        <p:grpSpPr>
          <a:xfrm>
            <a:off x="91837" y="3630325"/>
            <a:ext cx="1173050" cy="1147909"/>
            <a:chOff x="91837" y="3630325"/>
            <a:chExt cx="1173050" cy="1147909"/>
          </a:xfrm>
        </p:grpSpPr>
        <p:grpSp>
          <p:nvGrpSpPr>
            <p:cNvPr id="636" name="Google Shape;636;p26"/>
            <p:cNvGrpSpPr/>
            <p:nvPr/>
          </p:nvGrpSpPr>
          <p:grpSpPr>
            <a:xfrm>
              <a:off x="385095" y="4296115"/>
              <a:ext cx="879793" cy="482118"/>
              <a:chOff x="7897295" y="570815"/>
              <a:chExt cx="879793" cy="482118"/>
            </a:xfrm>
          </p:grpSpPr>
          <p:grpSp>
            <p:nvGrpSpPr>
              <p:cNvPr id="637" name="Google Shape;637;p26"/>
              <p:cNvGrpSpPr/>
              <p:nvPr/>
            </p:nvGrpSpPr>
            <p:grpSpPr>
              <a:xfrm>
                <a:off x="7897295" y="570815"/>
                <a:ext cx="879793" cy="65075"/>
                <a:chOff x="689325" y="440150"/>
                <a:chExt cx="2702067" cy="199800"/>
              </a:xfrm>
            </p:grpSpPr>
            <p:sp>
              <p:nvSpPr>
                <p:cNvPr id="638" name="Google Shape;638;p26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" name="Google Shape;639;p26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640;p26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1" name="Google Shape;641;p26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2" name="Google Shape;642;p26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43" name="Google Shape;643;p26"/>
              <p:cNvGrpSpPr/>
              <p:nvPr/>
            </p:nvGrpSpPr>
            <p:grpSpPr>
              <a:xfrm>
                <a:off x="7897295" y="779337"/>
                <a:ext cx="879793" cy="65075"/>
                <a:chOff x="689325" y="440150"/>
                <a:chExt cx="2702067" cy="199800"/>
              </a:xfrm>
            </p:grpSpPr>
            <p:sp>
              <p:nvSpPr>
                <p:cNvPr id="644" name="Google Shape;644;p26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" name="Google Shape;645;p26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26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" name="Google Shape;647;p26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8" name="Google Shape;648;p26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49" name="Google Shape;649;p26"/>
              <p:cNvGrpSpPr/>
              <p:nvPr/>
            </p:nvGrpSpPr>
            <p:grpSpPr>
              <a:xfrm>
                <a:off x="7897295" y="987859"/>
                <a:ext cx="879793" cy="65075"/>
                <a:chOff x="689325" y="440150"/>
                <a:chExt cx="2702067" cy="199800"/>
              </a:xfrm>
            </p:grpSpPr>
            <p:sp>
              <p:nvSpPr>
                <p:cNvPr id="650" name="Google Shape;650;p26"/>
                <p:cNvSpPr/>
                <p:nvPr/>
              </p:nvSpPr>
              <p:spPr>
                <a:xfrm>
                  <a:off x="6893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1" name="Google Shape;651;p26"/>
                <p:cNvSpPr/>
                <p:nvPr/>
              </p:nvSpPr>
              <p:spPr>
                <a:xfrm>
                  <a:off x="13148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2" name="Google Shape;652;p26"/>
                <p:cNvSpPr/>
                <p:nvPr/>
              </p:nvSpPr>
              <p:spPr>
                <a:xfrm>
                  <a:off x="1940458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3" name="Google Shape;653;p26"/>
                <p:cNvSpPr/>
                <p:nvPr/>
              </p:nvSpPr>
              <p:spPr>
                <a:xfrm>
                  <a:off x="2566025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4" name="Google Shape;654;p26"/>
                <p:cNvSpPr/>
                <p:nvPr/>
              </p:nvSpPr>
              <p:spPr>
                <a:xfrm>
                  <a:off x="3191592" y="440150"/>
                  <a:ext cx="199800" cy="19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655" name="Google Shape;655;p26"/>
            <p:cNvSpPr/>
            <p:nvPr/>
          </p:nvSpPr>
          <p:spPr>
            <a:xfrm>
              <a:off x="91837" y="3630325"/>
              <a:ext cx="482100" cy="482100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27"/>
          <p:cNvSpPr/>
          <p:nvPr/>
        </p:nvSpPr>
        <p:spPr>
          <a:xfrm>
            <a:off x="277350" y="274200"/>
            <a:ext cx="8589300" cy="459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27"/>
          <p:cNvSpPr/>
          <p:nvPr/>
        </p:nvSpPr>
        <p:spPr>
          <a:xfrm>
            <a:off x="-262197" y="4198625"/>
            <a:ext cx="1079100" cy="1079100"/>
          </a:xfrm>
          <a:prstGeom prst="ellipse">
            <a:avLst/>
          </a:prstGeom>
          <a:gradFill>
            <a:gsLst>
              <a:gs pos="0">
                <a:schemeClr val="dk2"/>
              </a:gs>
              <a:gs pos="65000">
                <a:schemeClr val="accent1"/>
              </a:gs>
              <a:gs pos="100000">
                <a:schemeClr val="lt2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27"/>
          <p:cNvSpPr/>
          <p:nvPr/>
        </p:nvSpPr>
        <p:spPr>
          <a:xfrm>
            <a:off x="6785850" y="-188000"/>
            <a:ext cx="879900" cy="879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0" name="Google Shape;660;p27"/>
          <p:cNvGrpSpPr/>
          <p:nvPr/>
        </p:nvGrpSpPr>
        <p:grpSpPr>
          <a:xfrm>
            <a:off x="690968" y="4215419"/>
            <a:ext cx="472483" cy="482112"/>
            <a:chOff x="7800376" y="840931"/>
            <a:chExt cx="367376" cy="374834"/>
          </a:xfrm>
        </p:grpSpPr>
        <p:grpSp>
          <p:nvGrpSpPr>
            <p:cNvPr id="661" name="Google Shape;661;p27"/>
            <p:cNvGrpSpPr/>
            <p:nvPr/>
          </p:nvGrpSpPr>
          <p:grpSpPr>
            <a:xfrm>
              <a:off x="7800376" y="840931"/>
              <a:ext cx="367376" cy="50589"/>
              <a:chOff x="689325" y="440150"/>
              <a:chExt cx="1450933" cy="199800"/>
            </a:xfrm>
          </p:grpSpPr>
          <p:sp>
            <p:nvSpPr>
              <p:cNvPr id="662" name="Google Shape;662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5" name="Google Shape;665;p27"/>
            <p:cNvGrpSpPr/>
            <p:nvPr/>
          </p:nvGrpSpPr>
          <p:grpSpPr>
            <a:xfrm>
              <a:off x="7800376" y="1003054"/>
              <a:ext cx="367376" cy="50589"/>
              <a:chOff x="689325" y="440150"/>
              <a:chExt cx="1450933" cy="199800"/>
            </a:xfrm>
          </p:grpSpPr>
          <p:sp>
            <p:nvSpPr>
              <p:cNvPr id="666" name="Google Shape;666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9" name="Google Shape;669;p27"/>
            <p:cNvGrpSpPr/>
            <p:nvPr/>
          </p:nvGrpSpPr>
          <p:grpSpPr>
            <a:xfrm>
              <a:off x="7800376" y="1165176"/>
              <a:ext cx="367376" cy="50589"/>
              <a:chOff x="689325" y="440150"/>
              <a:chExt cx="1450933" cy="199800"/>
            </a:xfrm>
          </p:grpSpPr>
          <p:sp>
            <p:nvSpPr>
              <p:cNvPr id="670" name="Google Shape;670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3" name="Google Shape;673;p27"/>
          <p:cNvGrpSpPr/>
          <p:nvPr/>
        </p:nvGrpSpPr>
        <p:grpSpPr>
          <a:xfrm>
            <a:off x="7829269" y="430869"/>
            <a:ext cx="879902" cy="482112"/>
            <a:chOff x="7800376" y="840931"/>
            <a:chExt cx="684163" cy="374834"/>
          </a:xfrm>
        </p:grpSpPr>
        <p:grpSp>
          <p:nvGrpSpPr>
            <p:cNvPr id="674" name="Google Shape;674;p27"/>
            <p:cNvGrpSpPr/>
            <p:nvPr/>
          </p:nvGrpSpPr>
          <p:grpSpPr>
            <a:xfrm>
              <a:off x="7800376" y="840931"/>
              <a:ext cx="684163" cy="50589"/>
              <a:chOff x="689325" y="440150"/>
              <a:chExt cx="2702067" cy="199800"/>
            </a:xfrm>
          </p:grpSpPr>
          <p:sp>
            <p:nvSpPr>
              <p:cNvPr id="675" name="Google Shape;675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27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27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0" name="Google Shape;680;p27"/>
            <p:cNvGrpSpPr/>
            <p:nvPr/>
          </p:nvGrpSpPr>
          <p:grpSpPr>
            <a:xfrm>
              <a:off x="7800376" y="1003054"/>
              <a:ext cx="684163" cy="50589"/>
              <a:chOff x="689325" y="440150"/>
              <a:chExt cx="2702067" cy="199800"/>
            </a:xfrm>
          </p:grpSpPr>
          <p:sp>
            <p:nvSpPr>
              <p:cNvPr id="681" name="Google Shape;681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27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27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6" name="Google Shape;686;p27"/>
            <p:cNvGrpSpPr/>
            <p:nvPr/>
          </p:nvGrpSpPr>
          <p:grpSpPr>
            <a:xfrm>
              <a:off x="7800376" y="1165176"/>
              <a:ext cx="684163" cy="50589"/>
              <a:chOff x="689325" y="440150"/>
              <a:chExt cx="2702067" cy="199800"/>
            </a:xfrm>
          </p:grpSpPr>
          <p:sp>
            <p:nvSpPr>
              <p:cNvPr id="687" name="Google Shape;687;p27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27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27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27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27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dk2"/>
            </a:gs>
            <a:gs pos="65000">
              <a:schemeClr val="accent1"/>
            </a:gs>
            <a:gs pos="100000">
              <a:schemeClr val="lt2"/>
            </a:gs>
          </a:gsLst>
          <a:lin ang="18900044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"/>
              <a:buNone/>
              <a:defRPr sz="32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e Vietnam"/>
              <a:buNone/>
              <a:defRPr sz="3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●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○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■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●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○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■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●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○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Char char="■"/>
              <a:defRPr sz="1600">
                <a:solidFill>
                  <a:schemeClr val="dk1"/>
                </a:solidFill>
                <a:latin typeface="Be Vietnam"/>
                <a:ea typeface="Be Vietnam"/>
                <a:cs typeface="Be Vietnam"/>
                <a:sym typeface="Be Vietna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8" r:id="rId4"/>
    <p:sldLayoutId id="2147483668" r:id="rId5"/>
    <p:sldLayoutId id="2147483672" r:id="rId6"/>
    <p:sldLayoutId id="2147483673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baiwebsitedesign.ae/wordpress-development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baiwebsitedesign.a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baiwebsitedesign.ae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31"/>
          <p:cNvSpPr txBox="1">
            <a:spLocks noGrp="1"/>
          </p:cNvSpPr>
          <p:nvPr>
            <p:ph type="ctrTitle"/>
          </p:nvPr>
        </p:nvSpPr>
        <p:spPr>
          <a:xfrm>
            <a:off x="511630" y="1407274"/>
            <a:ext cx="4175984" cy="21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5400" dirty="0" smtClean="0"/>
              <a:t>What is </a:t>
            </a:r>
            <a:r>
              <a:rPr lang="en-US" sz="5400" dirty="0" err="1" smtClean="0"/>
              <a:t>WordPress</a:t>
            </a:r>
            <a:r>
              <a:rPr lang="en-US" sz="5400" dirty="0" smtClean="0"/>
              <a:t> All About?</a:t>
            </a:r>
          </a:p>
        </p:txBody>
      </p:sp>
      <p:grpSp>
        <p:nvGrpSpPr>
          <p:cNvPr id="705" name="Google Shape;705;p31"/>
          <p:cNvGrpSpPr/>
          <p:nvPr/>
        </p:nvGrpSpPr>
        <p:grpSpPr>
          <a:xfrm>
            <a:off x="7986519" y="691894"/>
            <a:ext cx="472483" cy="482112"/>
            <a:chOff x="7800376" y="840931"/>
            <a:chExt cx="367376" cy="374834"/>
          </a:xfrm>
        </p:grpSpPr>
        <p:grpSp>
          <p:nvGrpSpPr>
            <p:cNvPr id="706" name="Google Shape;706;p31"/>
            <p:cNvGrpSpPr/>
            <p:nvPr/>
          </p:nvGrpSpPr>
          <p:grpSpPr>
            <a:xfrm>
              <a:off x="7800376" y="840931"/>
              <a:ext cx="367376" cy="50589"/>
              <a:chOff x="689325" y="440150"/>
              <a:chExt cx="1450933" cy="199800"/>
            </a:xfrm>
          </p:grpSpPr>
          <p:sp>
            <p:nvSpPr>
              <p:cNvPr id="707" name="Google Shape;707;p31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1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1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0" name="Google Shape;710;p31"/>
            <p:cNvGrpSpPr/>
            <p:nvPr/>
          </p:nvGrpSpPr>
          <p:grpSpPr>
            <a:xfrm>
              <a:off x="7800376" y="1003054"/>
              <a:ext cx="367376" cy="50589"/>
              <a:chOff x="689325" y="440150"/>
              <a:chExt cx="1450933" cy="199800"/>
            </a:xfrm>
          </p:grpSpPr>
          <p:sp>
            <p:nvSpPr>
              <p:cNvPr id="711" name="Google Shape;711;p31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1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1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4" name="Google Shape;714;p31"/>
            <p:cNvGrpSpPr/>
            <p:nvPr/>
          </p:nvGrpSpPr>
          <p:grpSpPr>
            <a:xfrm>
              <a:off x="7800376" y="1165176"/>
              <a:ext cx="367376" cy="50589"/>
              <a:chOff x="689325" y="440150"/>
              <a:chExt cx="1450933" cy="199800"/>
            </a:xfrm>
          </p:grpSpPr>
          <p:sp>
            <p:nvSpPr>
              <p:cNvPr id="715" name="Google Shape;715;p31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31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1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98306" name="Picture 2" descr="5 Benefits of using WordPress plugins for your business - Wordpress Booking  Plug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533400"/>
            <a:ext cx="3733801" cy="4610100"/>
          </a:xfrm>
          <a:prstGeom prst="rect">
            <a:avLst/>
          </a:prstGeom>
          <a:noFill/>
        </p:spPr>
      </p:pic>
      <p:pic>
        <p:nvPicPr>
          <p:cNvPr id="98308" name="Picture 4" descr="Web Design Company Duba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846" y="746234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35"/>
          <p:cNvSpPr txBox="1">
            <a:spLocks noGrp="1"/>
          </p:cNvSpPr>
          <p:nvPr>
            <p:ph type="body" idx="1"/>
          </p:nvPr>
        </p:nvSpPr>
        <p:spPr>
          <a:xfrm>
            <a:off x="762040" y="1579728"/>
            <a:ext cx="4324967" cy="26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AU" sz="1400" dirty="0" smtClean="0"/>
              <a:t>WordPress is undoubtedly the most easiest and popular way to build your </a:t>
            </a:r>
            <a:r>
              <a:rPr lang="en-AU" sz="1400" dirty="0" err="1" smtClean="0"/>
              <a:t>perosnal</a:t>
            </a:r>
            <a:r>
              <a:rPr lang="en-AU" sz="1400" dirty="0" smtClean="0"/>
              <a:t> blog or website. As a matter of fact, a whopping 43% of websites that you see on the internet are powered by WordPress. So, it is the most popular website design tool. A lot of people prefer </a:t>
            </a:r>
            <a:r>
              <a:rPr lang="en-AU" sz="1400" b="1" dirty="0" smtClean="0">
                <a:hlinkClick r:id="rId3"/>
              </a:rPr>
              <a:t>WordPress </a:t>
            </a:r>
            <a:r>
              <a:rPr lang="en-AU" sz="1400" b="1" dirty="0" smtClean="0">
                <a:hlinkClick r:id="rId3"/>
              </a:rPr>
              <a:t>website development</a:t>
            </a:r>
            <a:r>
              <a:rPr lang="en-AU" sz="1400" dirty="0" smtClean="0"/>
              <a:t> as it is user-friendly and cost-effective. This open-source content management system is licensed under GPLv2. So, this means any person can both use or modify the software without any hassle-free of cost.</a:t>
            </a:r>
            <a:endParaRPr lang="en-US" sz="14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763" name="Google Shape;763;p35"/>
          <p:cNvSpPr/>
          <p:nvPr/>
        </p:nvSpPr>
        <p:spPr>
          <a:xfrm>
            <a:off x="5033856" y="4235100"/>
            <a:ext cx="1223700" cy="1223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764;p35"/>
          <p:cNvGrpSpPr/>
          <p:nvPr/>
        </p:nvGrpSpPr>
        <p:grpSpPr>
          <a:xfrm>
            <a:off x="8509489" y="152399"/>
            <a:ext cx="482112" cy="879902"/>
            <a:chOff x="8626339" y="-1"/>
            <a:chExt cx="482112" cy="879902"/>
          </a:xfrm>
        </p:grpSpPr>
        <p:grpSp>
          <p:nvGrpSpPr>
            <p:cNvPr id="3" name="Google Shape;765;p35"/>
            <p:cNvGrpSpPr/>
            <p:nvPr/>
          </p:nvGrpSpPr>
          <p:grpSpPr>
            <a:xfrm rot="5400000">
              <a:off x="8635966" y="407416"/>
              <a:ext cx="879902" cy="65068"/>
              <a:chOff x="689325" y="440150"/>
              <a:chExt cx="2702067" cy="199800"/>
            </a:xfrm>
          </p:grpSpPr>
          <p:sp>
            <p:nvSpPr>
              <p:cNvPr id="766" name="Google Shape;766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771;p35"/>
            <p:cNvGrpSpPr/>
            <p:nvPr/>
          </p:nvGrpSpPr>
          <p:grpSpPr>
            <a:xfrm rot="5400000">
              <a:off x="8427444" y="407416"/>
              <a:ext cx="879902" cy="65068"/>
              <a:chOff x="689325" y="440150"/>
              <a:chExt cx="2702067" cy="199800"/>
            </a:xfrm>
          </p:grpSpPr>
          <p:sp>
            <p:nvSpPr>
              <p:cNvPr id="772" name="Google Shape;772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777;p35"/>
            <p:cNvGrpSpPr/>
            <p:nvPr/>
          </p:nvGrpSpPr>
          <p:grpSpPr>
            <a:xfrm rot="5400000">
              <a:off x="8218922" y="407416"/>
              <a:ext cx="879902" cy="65068"/>
              <a:chOff x="689325" y="440150"/>
              <a:chExt cx="2702067" cy="199800"/>
            </a:xfrm>
          </p:grpSpPr>
          <p:sp>
            <p:nvSpPr>
              <p:cNvPr id="778" name="Google Shape;778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3" name="Google Shape;783;p35"/>
          <p:cNvSpPr txBox="1">
            <a:spLocks noGrp="1"/>
          </p:cNvSpPr>
          <p:nvPr>
            <p:ph type="title"/>
          </p:nvPr>
        </p:nvSpPr>
        <p:spPr>
          <a:xfrm>
            <a:off x="835614" y="681889"/>
            <a:ext cx="4209352" cy="7475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AU" sz="2400" b="1" dirty="0" smtClean="0"/>
              <a:t>Understanding WordPress</a:t>
            </a:r>
            <a:endParaRPr lang="en-US" sz="2400" dirty="0"/>
          </a:p>
        </p:txBody>
      </p:sp>
      <p:pic>
        <p:nvPicPr>
          <p:cNvPr id="25" name="Picture 24" descr="wordpress-developm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8440" y="273268"/>
            <a:ext cx="3205657" cy="4561491"/>
          </a:xfrm>
          <a:prstGeom prst="rect">
            <a:avLst/>
          </a:prstGeom>
        </p:spPr>
      </p:pic>
      <p:pic>
        <p:nvPicPr>
          <p:cNvPr id="26" name="Picture 4" descr="Web Design Company Duba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970" y="4403834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2"/>
          <p:cNvSpPr txBox="1">
            <a:spLocks noGrp="1"/>
          </p:cNvSpPr>
          <p:nvPr>
            <p:ph type="title"/>
          </p:nvPr>
        </p:nvSpPr>
        <p:spPr>
          <a:xfrm>
            <a:off x="719999" y="387599"/>
            <a:ext cx="6921021" cy="1041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AU" b="1" dirty="0" smtClean="0"/>
              <a:t>Types of Websites Made By WordPress</a:t>
            </a:r>
            <a:endParaRPr lang="en-US" dirty="0"/>
          </a:p>
        </p:txBody>
      </p:sp>
      <p:sp>
        <p:nvSpPr>
          <p:cNvPr id="724" name="Google Shape;724;p32"/>
          <p:cNvSpPr txBox="1">
            <a:spLocks noGrp="1"/>
          </p:cNvSpPr>
          <p:nvPr>
            <p:ph type="body" idx="1"/>
          </p:nvPr>
        </p:nvSpPr>
        <p:spPr>
          <a:xfrm>
            <a:off x="945930" y="1765738"/>
            <a:ext cx="6679283" cy="30564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spcBef>
                <a:spcPts val="1600"/>
              </a:spcBef>
              <a:buNone/>
            </a:pPr>
            <a:r>
              <a:rPr lang="en-AU" sz="1400" dirty="0" smtClean="0"/>
              <a:t>Initially, WordPress was used to create blogs rather than making websites. WordPress </a:t>
            </a:r>
            <a:r>
              <a:rPr lang="en-AU" sz="1400" b="1" dirty="0" smtClean="0">
                <a:hlinkClick r:id="rId3"/>
              </a:rPr>
              <a:t>website design in Dubai</a:t>
            </a:r>
            <a:r>
              <a:rPr lang="en-AU" sz="1400" dirty="0" smtClean="0"/>
              <a:t> has become extremely sought after. There are so many different kinds of websites are made by WordPress. These include</a:t>
            </a:r>
            <a:r>
              <a:rPr lang="en-AU" sz="1400" dirty="0" smtClean="0"/>
              <a:t>:</a:t>
            </a:r>
          </a:p>
          <a:p>
            <a:pPr marL="0" indent="0">
              <a:spcBef>
                <a:spcPts val="1600"/>
              </a:spcBef>
              <a:buNone/>
            </a:pPr>
            <a:endParaRPr lang="en-AU" sz="1400" dirty="0" smtClean="0"/>
          </a:p>
          <a:p>
            <a:pPr lvl="0"/>
            <a:r>
              <a:rPr lang="en-IN" sz="1400" dirty="0" smtClean="0"/>
              <a:t>Portfolios</a:t>
            </a:r>
            <a:endParaRPr lang="en-US" sz="1400" dirty="0" smtClean="0"/>
          </a:p>
          <a:p>
            <a:pPr lvl="0"/>
            <a:r>
              <a:rPr lang="en-IN" sz="1400" dirty="0" err="1" smtClean="0"/>
              <a:t>eCommerce</a:t>
            </a:r>
            <a:r>
              <a:rPr lang="en-IN" sz="1400" dirty="0" smtClean="0"/>
              <a:t> websites</a:t>
            </a:r>
            <a:endParaRPr lang="en-US" sz="1400" dirty="0" smtClean="0"/>
          </a:p>
          <a:p>
            <a:pPr lvl="0"/>
            <a:r>
              <a:rPr lang="en-IN" sz="1400" dirty="0" smtClean="0"/>
              <a:t> Business websites</a:t>
            </a:r>
            <a:endParaRPr lang="en-US" sz="1400" dirty="0" smtClean="0"/>
          </a:p>
          <a:p>
            <a:pPr lvl="0"/>
            <a:r>
              <a:rPr lang="en-IN" sz="1400" dirty="0" smtClean="0"/>
              <a:t>Blogs</a:t>
            </a:r>
            <a:endParaRPr lang="en-US" sz="1400" dirty="0" smtClean="0"/>
          </a:p>
          <a:p>
            <a:pPr lvl="0"/>
            <a:r>
              <a:rPr lang="en-IN" sz="1400" dirty="0" smtClean="0"/>
              <a:t>Resumes</a:t>
            </a:r>
            <a:endParaRPr lang="en-US" sz="1400" dirty="0" smtClean="0"/>
          </a:p>
          <a:p>
            <a:pPr lvl="0"/>
            <a:r>
              <a:rPr lang="en-IN" sz="1400" dirty="0" smtClean="0"/>
              <a:t>Social Networks</a:t>
            </a:r>
            <a:endParaRPr lang="en-US" sz="1400" dirty="0" smtClean="0"/>
          </a:p>
          <a:p>
            <a:pPr lvl="0"/>
            <a:r>
              <a:rPr lang="en-IN" sz="1400" dirty="0" smtClean="0"/>
              <a:t>Forums</a:t>
            </a:r>
            <a:endParaRPr lang="en-US" sz="1400" dirty="0" smtClean="0"/>
          </a:p>
          <a:p>
            <a:pPr lvl="0"/>
            <a:r>
              <a:rPr lang="en-IN" sz="1400" dirty="0" smtClean="0"/>
              <a:t>Membership Sites</a:t>
            </a:r>
            <a:endParaRPr lang="en-US" sz="1400" dirty="0" smtClean="0"/>
          </a:p>
          <a:p>
            <a:pPr marL="0" indent="0">
              <a:spcBef>
                <a:spcPts val="1600"/>
              </a:spcBef>
              <a:buNone/>
            </a:pPr>
            <a:endParaRPr lang="en-US" dirty="0" smtClean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pic>
        <p:nvPicPr>
          <p:cNvPr id="4" name="Picture 4" descr="Web Design Company Duba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970" y="4403834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2"/>
          <p:cNvSpPr txBox="1">
            <a:spLocks noGrp="1"/>
          </p:cNvSpPr>
          <p:nvPr>
            <p:ph type="title"/>
          </p:nvPr>
        </p:nvSpPr>
        <p:spPr>
          <a:xfrm>
            <a:off x="930205" y="387599"/>
            <a:ext cx="6921021" cy="10838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AU" sz="2800" b="1" dirty="0" smtClean="0"/>
              <a:t>What is the Difference Between WordPress.com and WordPress.org?</a:t>
            </a:r>
            <a:endParaRPr lang="en-US" sz="2800" dirty="0"/>
          </a:p>
        </p:txBody>
      </p:sp>
      <p:sp>
        <p:nvSpPr>
          <p:cNvPr id="6" name="Google Shape;762;p35"/>
          <p:cNvSpPr txBox="1">
            <a:spLocks/>
          </p:cNvSpPr>
          <p:nvPr/>
        </p:nvSpPr>
        <p:spPr>
          <a:xfrm>
            <a:off x="856631" y="1513489"/>
            <a:ext cx="7667259" cy="3184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 fontAlgn="base"/>
            <a:r>
              <a:rPr lang="en-IN" sz="1600" b="1" dirty="0" smtClean="0">
                <a:solidFill>
                  <a:schemeClr val="bg1"/>
                </a:solidFill>
              </a:rPr>
              <a:t>WordPress.org </a:t>
            </a:r>
            <a:r>
              <a:rPr lang="en-IN" sz="1600" dirty="0" smtClean="0">
                <a:solidFill>
                  <a:schemeClr val="bg1"/>
                </a:solidFill>
              </a:rPr>
              <a:t>is most commonly referred to as </a:t>
            </a:r>
            <a:r>
              <a:rPr lang="en-IN" sz="1600" b="1" dirty="0" smtClean="0">
                <a:solidFill>
                  <a:schemeClr val="bg1"/>
                </a:solidFill>
              </a:rPr>
              <a:t>self-hosted </a:t>
            </a:r>
            <a:r>
              <a:rPr lang="en-IN" sz="1600" b="1" dirty="0" err="1" smtClean="0">
                <a:solidFill>
                  <a:schemeClr val="bg1"/>
                </a:solidFill>
              </a:rPr>
              <a:t>WordPress</a:t>
            </a:r>
            <a:r>
              <a:rPr lang="en-IN" sz="1600" b="1" dirty="0" smtClean="0">
                <a:solidFill>
                  <a:schemeClr val="bg1"/>
                </a:solidFill>
              </a:rPr>
              <a:t>. It </a:t>
            </a:r>
            <a:r>
              <a:rPr lang="en-IN" sz="1600" dirty="0" smtClean="0">
                <a:solidFill>
                  <a:schemeClr val="bg1"/>
                </a:solidFill>
              </a:rPr>
              <a:t>is a free-of-cost, open-source </a:t>
            </a:r>
            <a:r>
              <a:rPr lang="en-IN" sz="1600" dirty="0" err="1" smtClean="0">
                <a:solidFill>
                  <a:schemeClr val="bg1"/>
                </a:solidFill>
              </a:rPr>
              <a:t>WordPress</a:t>
            </a:r>
            <a:r>
              <a:rPr lang="en-IN" sz="1600" dirty="0" smtClean="0">
                <a:solidFill>
                  <a:schemeClr val="bg1"/>
                </a:solidFill>
              </a:rPr>
              <a:t> software. This can be easily installed on your web host. It is used to build a website that is yours 100%. So, it is your ownership without any contention</a:t>
            </a:r>
            <a:r>
              <a:rPr lang="en-IN" sz="1600" dirty="0" smtClean="0">
                <a:solidFill>
                  <a:schemeClr val="bg1"/>
                </a:solidFill>
              </a:rPr>
              <a:t>.</a:t>
            </a:r>
            <a:endParaRPr lang="en-IN" sz="1600" dirty="0" smtClean="0">
              <a:solidFill>
                <a:schemeClr val="bg1"/>
              </a:solidFill>
            </a:endParaRPr>
          </a:p>
          <a:p>
            <a:pPr lvl="0" algn="just" fontAlgn="base"/>
            <a:endParaRPr lang="en-US" sz="1600" dirty="0" smtClean="0">
              <a:solidFill>
                <a:schemeClr val="bg1"/>
              </a:solidFill>
            </a:endParaRPr>
          </a:p>
          <a:p>
            <a:pPr lvl="0" algn="just" fontAlgn="base"/>
            <a:r>
              <a:rPr lang="en-IN" sz="1600" b="1" dirty="0" smtClean="0">
                <a:solidFill>
                  <a:schemeClr val="bg1"/>
                </a:solidFill>
              </a:rPr>
              <a:t>WordPress.com</a:t>
            </a:r>
            <a:r>
              <a:rPr lang="en-IN" sz="1600" dirty="0" smtClean="0">
                <a:solidFill>
                  <a:schemeClr val="bg1"/>
                </a:solidFill>
              </a:rPr>
              <a:t> is a paid service. It is </a:t>
            </a:r>
            <a:r>
              <a:rPr lang="en-IN" sz="1600" i="1" dirty="0" smtClean="0">
                <a:solidFill>
                  <a:schemeClr val="bg1"/>
                </a:solidFill>
              </a:rPr>
              <a:t>powered</a:t>
            </a:r>
            <a:r>
              <a:rPr lang="en-IN" sz="1600" dirty="0" smtClean="0">
                <a:solidFill>
                  <a:schemeClr val="bg1"/>
                </a:solidFill>
              </a:rPr>
              <a:t> by WordPress.org software. Even though it is extremely easy to use, you end up losing a lot of flexibility that comes with self-hosted </a:t>
            </a:r>
            <a:r>
              <a:rPr lang="en-IN" sz="1600" dirty="0" err="1" smtClean="0">
                <a:solidFill>
                  <a:schemeClr val="bg1"/>
                </a:solidFill>
              </a:rPr>
              <a:t>WordPress</a:t>
            </a:r>
            <a:r>
              <a:rPr lang="en-IN" sz="1600" dirty="0" smtClean="0">
                <a:solidFill>
                  <a:schemeClr val="bg1"/>
                </a:solidFill>
              </a:rPr>
              <a:t>.</a:t>
            </a:r>
          </a:p>
          <a:p>
            <a:pPr lvl="0" algn="just" fontAlgn="base"/>
            <a:endParaRPr lang="en-IN" sz="1600" dirty="0" smtClean="0">
              <a:solidFill>
                <a:schemeClr val="bg1"/>
              </a:solidFill>
            </a:endParaRPr>
          </a:p>
          <a:p>
            <a:pPr algn="just" fontAlgn="base"/>
            <a:r>
              <a:rPr lang="en-US" sz="1600" dirty="0" smtClean="0">
                <a:solidFill>
                  <a:schemeClr val="bg1"/>
                </a:solidFill>
              </a:rPr>
              <a:t>Majority of the cases, when people use the term “</a:t>
            </a:r>
            <a:r>
              <a:rPr lang="en-US" sz="1600" dirty="0" err="1" smtClean="0">
                <a:solidFill>
                  <a:schemeClr val="bg1"/>
                </a:solidFill>
              </a:rPr>
              <a:t>WordPress</a:t>
            </a:r>
            <a:r>
              <a:rPr lang="en-US" sz="1600" dirty="0" smtClean="0">
                <a:solidFill>
                  <a:schemeClr val="bg1"/>
                </a:solidFill>
              </a:rPr>
              <a:t>”, it means the self-hosted </a:t>
            </a:r>
            <a:r>
              <a:rPr lang="en-US" sz="1600" dirty="0" err="1" smtClean="0">
                <a:solidFill>
                  <a:schemeClr val="bg1"/>
                </a:solidFill>
              </a:rPr>
              <a:t>WordPress</a:t>
            </a:r>
            <a:r>
              <a:rPr lang="en-US" sz="1600" dirty="0" smtClean="0">
                <a:solidFill>
                  <a:schemeClr val="bg1"/>
                </a:solidFill>
              </a:rPr>
              <a:t> that you get at WordPress.org.  For superb Website design in Dubai hire the best custom website development service, providers.</a:t>
            </a:r>
          </a:p>
          <a:p>
            <a:pPr lvl="0" fontAlgn="base"/>
            <a:endParaRPr lang="en-US" sz="16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e Vietnam"/>
              <a:ea typeface="Be Vietnam"/>
              <a:cs typeface="Be Vietnam"/>
              <a:sym typeface="Be Vietnam"/>
            </a:endParaRPr>
          </a:p>
        </p:txBody>
      </p:sp>
      <p:pic>
        <p:nvPicPr>
          <p:cNvPr id="7" name="Picture 4" descr="Web Design Company Duba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211" y="4540468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35"/>
          <p:cNvSpPr txBox="1">
            <a:spLocks noGrp="1"/>
          </p:cNvSpPr>
          <p:nvPr>
            <p:ph type="body" idx="1"/>
          </p:nvPr>
        </p:nvSpPr>
        <p:spPr>
          <a:xfrm>
            <a:off x="762040" y="1579728"/>
            <a:ext cx="4430069" cy="26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AU" dirty="0" smtClean="0"/>
              <a:t>WordPress can be used by big business concerns, individuals, and just about anybody that wishes to use it. Even several well-known entities make use of WordPress such as whitehouse.gov is a WordPress site and then Microsoft also uses WordPress to power blogs for its products such as Skype, Windows, etc.</a:t>
            </a:r>
            <a:endParaRPr lang="en-US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763" name="Google Shape;763;p35"/>
          <p:cNvSpPr/>
          <p:nvPr/>
        </p:nvSpPr>
        <p:spPr>
          <a:xfrm>
            <a:off x="5033856" y="4235100"/>
            <a:ext cx="1223700" cy="1223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764;p35"/>
          <p:cNvGrpSpPr/>
          <p:nvPr/>
        </p:nvGrpSpPr>
        <p:grpSpPr>
          <a:xfrm>
            <a:off x="8509489" y="152399"/>
            <a:ext cx="482112" cy="879902"/>
            <a:chOff x="8626339" y="-1"/>
            <a:chExt cx="482112" cy="879902"/>
          </a:xfrm>
        </p:grpSpPr>
        <p:grpSp>
          <p:nvGrpSpPr>
            <p:cNvPr id="3" name="Google Shape;765;p35"/>
            <p:cNvGrpSpPr/>
            <p:nvPr/>
          </p:nvGrpSpPr>
          <p:grpSpPr>
            <a:xfrm rot="5400000">
              <a:off x="8635966" y="407416"/>
              <a:ext cx="879902" cy="65068"/>
              <a:chOff x="689325" y="440150"/>
              <a:chExt cx="2702067" cy="199800"/>
            </a:xfrm>
          </p:grpSpPr>
          <p:sp>
            <p:nvSpPr>
              <p:cNvPr id="766" name="Google Shape;766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771;p35"/>
            <p:cNvGrpSpPr/>
            <p:nvPr/>
          </p:nvGrpSpPr>
          <p:grpSpPr>
            <a:xfrm rot="5400000">
              <a:off x="8427444" y="407416"/>
              <a:ext cx="879902" cy="65068"/>
              <a:chOff x="689325" y="440150"/>
              <a:chExt cx="2702067" cy="199800"/>
            </a:xfrm>
          </p:grpSpPr>
          <p:sp>
            <p:nvSpPr>
              <p:cNvPr id="772" name="Google Shape;772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777;p35"/>
            <p:cNvGrpSpPr/>
            <p:nvPr/>
          </p:nvGrpSpPr>
          <p:grpSpPr>
            <a:xfrm rot="5400000">
              <a:off x="8218922" y="407416"/>
              <a:ext cx="879902" cy="65068"/>
              <a:chOff x="689325" y="440150"/>
              <a:chExt cx="2702067" cy="199800"/>
            </a:xfrm>
          </p:grpSpPr>
          <p:sp>
            <p:nvSpPr>
              <p:cNvPr id="778" name="Google Shape;778;p35"/>
              <p:cNvSpPr/>
              <p:nvPr/>
            </p:nvSpPr>
            <p:spPr>
              <a:xfrm>
                <a:off x="6893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5"/>
              <p:cNvSpPr/>
              <p:nvPr/>
            </p:nvSpPr>
            <p:spPr>
              <a:xfrm>
                <a:off x="13148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5"/>
              <p:cNvSpPr/>
              <p:nvPr/>
            </p:nvSpPr>
            <p:spPr>
              <a:xfrm>
                <a:off x="1940458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5"/>
              <p:cNvSpPr/>
              <p:nvPr/>
            </p:nvSpPr>
            <p:spPr>
              <a:xfrm>
                <a:off x="2566025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5"/>
              <p:cNvSpPr/>
              <p:nvPr/>
            </p:nvSpPr>
            <p:spPr>
              <a:xfrm>
                <a:off x="3191592" y="440150"/>
                <a:ext cx="199800" cy="199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3" name="Google Shape;783;p35"/>
          <p:cNvSpPr txBox="1">
            <a:spLocks noGrp="1"/>
          </p:cNvSpPr>
          <p:nvPr>
            <p:ph type="title"/>
          </p:nvPr>
        </p:nvSpPr>
        <p:spPr>
          <a:xfrm>
            <a:off x="835614" y="681889"/>
            <a:ext cx="4209352" cy="7475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AU" sz="2400" b="1" dirty="0" smtClean="0"/>
              <a:t>Who Can Use WordPress?</a:t>
            </a:r>
            <a:endParaRPr lang="en-US" sz="2400" dirty="0"/>
          </a:p>
        </p:txBody>
      </p:sp>
      <p:pic>
        <p:nvPicPr>
          <p:cNvPr id="27" name="Picture 26" descr="wordpress-web-development-india-632x431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048" y="266863"/>
            <a:ext cx="3563008" cy="4567896"/>
          </a:xfrm>
          <a:prstGeom prst="rect">
            <a:avLst/>
          </a:prstGeom>
        </p:spPr>
      </p:pic>
      <p:pic>
        <p:nvPicPr>
          <p:cNvPr id="28" name="Picture 4" descr="Web Design Company Duba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970" y="4403834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2"/>
          <p:cNvSpPr txBox="1">
            <a:spLocks noGrp="1"/>
          </p:cNvSpPr>
          <p:nvPr>
            <p:ph type="title"/>
          </p:nvPr>
        </p:nvSpPr>
        <p:spPr>
          <a:xfrm>
            <a:off x="930205" y="387599"/>
            <a:ext cx="6921021" cy="8946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AU" sz="2800" b="1" dirty="0" smtClean="0"/>
              <a:t>Why Should You Use WordPress?</a:t>
            </a:r>
            <a:endParaRPr lang="en-US" sz="2800" dirty="0"/>
          </a:p>
        </p:txBody>
      </p:sp>
      <p:sp>
        <p:nvSpPr>
          <p:cNvPr id="6" name="Google Shape;762;p35"/>
          <p:cNvSpPr txBox="1">
            <a:spLocks/>
          </p:cNvSpPr>
          <p:nvPr/>
        </p:nvSpPr>
        <p:spPr>
          <a:xfrm>
            <a:off x="741015" y="1103584"/>
            <a:ext cx="7667259" cy="3741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AU" sz="1600" dirty="0" smtClean="0">
                <a:solidFill>
                  <a:schemeClr val="bg1"/>
                </a:solidFill>
              </a:rPr>
              <a:t>There are several reasons why the use of WordPress is encouraged.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 fontAlgn="base"/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AU" sz="1600" b="1" dirty="0" smtClean="0">
                <a:solidFill>
                  <a:schemeClr val="bg1"/>
                </a:solidFill>
              </a:rPr>
              <a:t>1. WordPress </a:t>
            </a:r>
            <a:r>
              <a:rPr lang="en-AU" sz="1600" b="1" dirty="0" smtClean="0">
                <a:solidFill>
                  <a:schemeClr val="bg1"/>
                </a:solidFill>
              </a:rPr>
              <a:t>is open-source and free of cost</a:t>
            </a:r>
            <a:r>
              <a:rPr lang="en-AU" sz="1600" dirty="0" smtClean="0">
                <a:solidFill>
                  <a:schemeClr val="bg1"/>
                </a:solidFill>
              </a:rPr>
              <a:t>- One of the biggest advantages of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AU" sz="1600" dirty="0" smtClean="0">
                <a:solidFill>
                  <a:schemeClr val="bg1"/>
                </a:solidFill>
              </a:rPr>
              <a:t>WordPress </a:t>
            </a:r>
            <a:r>
              <a:rPr lang="en-AU" sz="1600" dirty="0" smtClean="0">
                <a:solidFill>
                  <a:schemeClr val="bg1"/>
                </a:solidFill>
              </a:rPr>
              <a:t>is that it does not cost anything. There is no money charged for the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AU" sz="1600" dirty="0" smtClean="0">
                <a:solidFill>
                  <a:schemeClr val="bg1"/>
                </a:solidFill>
              </a:rPr>
              <a:t>WordPress software. You just have to pay a small sum for hosting. You will also find </a:t>
            </a:r>
            <a:r>
              <a:rPr lang="en-AU" sz="1600" dirty="0" smtClean="0">
                <a:solidFill>
                  <a:schemeClr val="bg1"/>
                </a:solidFill>
              </a:rPr>
              <a:t>several </a:t>
            </a:r>
            <a:r>
              <a:rPr lang="en-AU" sz="1600" dirty="0" smtClean="0">
                <a:solidFill>
                  <a:schemeClr val="bg1"/>
                </a:solidFill>
              </a:rPr>
              <a:t>themes and open-source </a:t>
            </a:r>
            <a:r>
              <a:rPr lang="en-AU" sz="1600" dirty="0" err="1" smtClean="0">
                <a:solidFill>
                  <a:schemeClr val="bg1"/>
                </a:solidFill>
              </a:rPr>
              <a:t>plugins</a:t>
            </a:r>
            <a:r>
              <a:rPr lang="en-AU" sz="1600" dirty="0" smtClean="0">
                <a:solidFill>
                  <a:schemeClr val="bg1"/>
                </a:solidFill>
              </a:rPr>
              <a:t> that will change the functionality and look </a:t>
            </a:r>
            <a:r>
              <a:rPr lang="en-AU" sz="1600" dirty="0" smtClean="0">
                <a:solidFill>
                  <a:schemeClr val="bg1"/>
                </a:solidFill>
              </a:rPr>
              <a:t>of </a:t>
            </a:r>
            <a:r>
              <a:rPr lang="en-AU" sz="1600" dirty="0" smtClean="0">
                <a:solidFill>
                  <a:schemeClr val="bg1"/>
                </a:solidFill>
              </a:rPr>
              <a:t>your website</a:t>
            </a:r>
            <a:r>
              <a:rPr lang="en-AU" sz="1600" dirty="0" smtClean="0">
                <a:solidFill>
                  <a:schemeClr val="bg1"/>
                </a:solidFill>
              </a:rPr>
              <a:t>.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AU" sz="1600" b="1" dirty="0" smtClean="0">
                <a:solidFill>
                  <a:schemeClr val="bg1"/>
                </a:solidFill>
              </a:rPr>
              <a:t>2. It </a:t>
            </a:r>
            <a:r>
              <a:rPr lang="en-AU" sz="1600" b="1" dirty="0" smtClean="0">
                <a:solidFill>
                  <a:schemeClr val="bg1"/>
                </a:solidFill>
              </a:rPr>
              <a:t>is Extensible- </a:t>
            </a:r>
            <a:r>
              <a:rPr lang="en-AU" sz="1600" dirty="0" smtClean="0">
                <a:solidFill>
                  <a:schemeClr val="bg1"/>
                </a:solidFill>
              </a:rPr>
              <a:t>Even if you are not a developer you can alter your website by using </a:t>
            </a:r>
            <a:r>
              <a:rPr lang="en-AU" sz="1600" dirty="0" smtClean="0">
                <a:solidFill>
                  <a:schemeClr val="bg1"/>
                </a:solidFill>
              </a:rPr>
              <a:t>themes </a:t>
            </a:r>
            <a:r>
              <a:rPr lang="en-AU" sz="1600" dirty="0" smtClean="0">
                <a:solidFill>
                  <a:schemeClr val="bg1"/>
                </a:solidFill>
              </a:rPr>
              <a:t>and </a:t>
            </a:r>
            <a:r>
              <a:rPr lang="en-AU" sz="1600" dirty="0" err="1" smtClean="0">
                <a:solidFill>
                  <a:schemeClr val="bg1"/>
                </a:solidFill>
              </a:rPr>
              <a:t>plugins</a:t>
            </a:r>
            <a:r>
              <a:rPr lang="en-AU" sz="1600" dirty="0" smtClean="0">
                <a:solidFill>
                  <a:schemeClr val="bg1"/>
                </a:solidFill>
              </a:rPr>
              <a:t> offered by WordPress. Themes change the whole look of your </a:t>
            </a:r>
            <a:r>
              <a:rPr lang="en-AU" sz="1600" dirty="0" smtClean="0">
                <a:solidFill>
                  <a:schemeClr val="bg1"/>
                </a:solidFill>
              </a:rPr>
              <a:t>site </a:t>
            </a:r>
            <a:r>
              <a:rPr lang="en-AU" sz="1600" dirty="0" smtClean="0">
                <a:solidFill>
                  <a:schemeClr val="bg1"/>
                </a:solidFill>
              </a:rPr>
              <a:t>whereas </a:t>
            </a:r>
            <a:r>
              <a:rPr lang="en-AU" sz="1600" dirty="0" err="1" smtClean="0">
                <a:solidFill>
                  <a:schemeClr val="bg1"/>
                </a:solidFill>
              </a:rPr>
              <a:t>plugins</a:t>
            </a:r>
            <a:r>
              <a:rPr lang="en-AU" sz="1600" dirty="0" smtClean="0">
                <a:solidFill>
                  <a:schemeClr val="bg1"/>
                </a:solidFill>
              </a:rPr>
              <a:t> alter the way how your website works</a:t>
            </a:r>
            <a:r>
              <a:rPr lang="en-AU" sz="1600" dirty="0" smtClean="0">
                <a:solidFill>
                  <a:schemeClr val="bg1"/>
                </a:solidFill>
              </a:rPr>
              <a:t>.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AU" sz="1600" b="1" dirty="0" smtClean="0">
                <a:solidFill>
                  <a:schemeClr val="bg1"/>
                </a:solidFill>
              </a:rPr>
              <a:t>3. Easy </a:t>
            </a:r>
            <a:r>
              <a:rPr lang="en-AU" sz="1600" b="1" dirty="0" smtClean="0">
                <a:solidFill>
                  <a:schemeClr val="bg1"/>
                </a:solidFill>
              </a:rPr>
              <a:t>to Install- </a:t>
            </a:r>
            <a:r>
              <a:rPr lang="en-AU" sz="1600" dirty="0" smtClean="0">
                <a:solidFill>
                  <a:schemeClr val="bg1"/>
                </a:solidFill>
              </a:rPr>
              <a:t>You do not have to be a tech guru to build your website and this is </a:t>
            </a:r>
            <a:r>
              <a:rPr lang="en-AU" sz="1600" dirty="0" smtClean="0">
                <a:solidFill>
                  <a:schemeClr val="bg1"/>
                </a:solidFill>
              </a:rPr>
              <a:t>because </a:t>
            </a:r>
            <a:r>
              <a:rPr lang="en-AU" sz="1600" dirty="0" smtClean="0">
                <a:solidFill>
                  <a:schemeClr val="bg1"/>
                </a:solidFill>
              </a:rPr>
              <a:t>of WordPress. With just a click of a few buttons, the entire work is done.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e Vietnam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e Vietnam"/>
              <a:ea typeface="Be Vietnam"/>
              <a:cs typeface="Be Vietnam"/>
              <a:sym typeface="Be Vietnam"/>
            </a:endParaRPr>
          </a:p>
        </p:txBody>
      </p:sp>
      <p:pic>
        <p:nvPicPr>
          <p:cNvPr id="4" name="Picture 4" descr="Web Design Company Duba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170" y="4656082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43"/>
          <p:cNvSpPr txBox="1">
            <a:spLocks noGrp="1"/>
          </p:cNvSpPr>
          <p:nvPr>
            <p:ph type="subTitle" idx="1"/>
          </p:nvPr>
        </p:nvSpPr>
        <p:spPr>
          <a:xfrm>
            <a:off x="1619100" y="3866975"/>
            <a:ext cx="59058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000" b="1" dirty="0" smtClean="0">
                <a:hlinkClick r:id="rId3"/>
              </a:rPr>
              <a:t>https://www.dubaiwebsitedesign.ae/</a:t>
            </a:r>
            <a:endParaRPr sz="2000" b="1" dirty="0"/>
          </a:p>
        </p:txBody>
      </p:sp>
      <p:grpSp>
        <p:nvGrpSpPr>
          <p:cNvPr id="1026" name="Google Shape;1026;p43"/>
          <p:cNvGrpSpPr/>
          <p:nvPr/>
        </p:nvGrpSpPr>
        <p:grpSpPr>
          <a:xfrm>
            <a:off x="3429142" y="1401333"/>
            <a:ext cx="2501305" cy="2114633"/>
            <a:chOff x="5090400" y="1381750"/>
            <a:chExt cx="2815200" cy="2380003"/>
          </a:xfrm>
        </p:grpSpPr>
        <p:sp>
          <p:nvSpPr>
            <p:cNvPr id="1027" name="Google Shape;1027;p43"/>
            <p:cNvSpPr/>
            <p:nvPr/>
          </p:nvSpPr>
          <p:spPr>
            <a:xfrm>
              <a:off x="5983950" y="3355103"/>
              <a:ext cx="1028100" cy="364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3"/>
            <p:cNvSpPr/>
            <p:nvPr/>
          </p:nvSpPr>
          <p:spPr>
            <a:xfrm>
              <a:off x="5090850" y="1381750"/>
              <a:ext cx="2814300" cy="2021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3"/>
            <p:cNvSpPr/>
            <p:nvPr/>
          </p:nvSpPr>
          <p:spPr>
            <a:xfrm>
              <a:off x="5090400" y="3127925"/>
              <a:ext cx="2815200" cy="274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3"/>
            <p:cNvSpPr/>
            <p:nvPr/>
          </p:nvSpPr>
          <p:spPr>
            <a:xfrm>
              <a:off x="6430650" y="3197975"/>
              <a:ext cx="134700" cy="134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3"/>
            <p:cNvSpPr/>
            <p:nvPr/>
          </p:nvSpPr>
          <p:spPr>
            <a:xfrm>
              <a:off x="5929800" y="3694853"/>
              <a:ext cx="1136400" cy="6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2" name="Google Shape;1032;p43"/>
          <p:cNvGrpSpPr/>
          <p:nvPr/>
        </p:nvGrpSpPr>
        <p:grpSpPr>
          <a:xfrm>
            <a:off x="6483129" y="1401300"/>
            <a:ext cx="1312773" cy="2114700"/>
            <a:chOff x="1772117" y="1163998"/>
            <a:chExt cx="1747800" cy="2815471"/>
          </a:xfrm>
        </p:grpSpPr>
        <p:sp>
          <p:nvSpPr>
            <p:cNvPr id="1033" name="Google Shape;1033;p43"/>
            <p:cNvSpPr/>
            <p:nvPr/>
          </p:nvSpPr>
          <p:spPr>
            <a:xfrm>
              <a:off x="1772117" y="1164869"/>
              <a:ext cx="1747800" cy="2814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34" name="Google Shape;1034;p43"/>
            <p:cNvGrpSpPr/>
            <p:nvPr/>
          </p:nvGrpSpPr>
          <p:grpSpPr>
            <a:xfrm>
              <a:off x="2121134" y="1163998"/>
              <a:ext cx="1049700" cy="193800"/>
              <a:chOff x="2121134" y="1164071"/>
              <a:chExt cx="1049700" cy="193800"/>
            </a:xfrm>
          </p:grpSpPr>
          <p:sp>
            <p:nvSpPr>
              <p:cNvPr id="1035" name="Google Shape;1035;p43"/>
              <p:cNvSpPr/>
              <p:nvPr/>
            </p:nvSpPr>
            <p:spPr>
              <a:xfrm>
                <a:off x="2121134" y="1164071"/>
                <a:ext cx="1049700" cy="193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43"/>
              <p:cNvSpPr/>
              <p:nvPr/>
            </p:nvSpPr>
            <p:spPr>
              <a:xfrm>
                <a:off x="2605778" y="1220764"/>
                <a:ext cx="80400" cy="80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37" name="Google Shape;1037;p43"/>
          <p:cNvGrpSpPr/>
          <p:nvPr/>
        </p:nvGrpSpPr>
        <p:grpSpPr>
          <a:xfrm>
            <a:off x="1348098" y="1401687"/>
            <a:ext cx="1528361" cy="2113925"/>
            <a:chOff x="2392475" y="2383050"/>
            <a:chExt cx="1664700" cy="2302500"/>
          </a:xfrm>
        </p:grpSpPr>
        <p:sp>
          <p:nvSpPr>
            <p:cNvPr id="1038" name="Google Shape;1038;p43"/>
            <p:cNvSpPr/>
            <p:nvPr/>
          </p:nvSpPr>
          <p:spPr>
            <a:xfrm>
              <a:off x="2392475" y="2383050"/>
              <a:ext cx="1664700" cy="2302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3"/>
            <p:cNvSpPr/>
            <p:nvPr/>
          </p:nvSpPr>
          <p:spPr>
            <a:xfrm>
              <a:off x="3165575" y="4511725"/>
              <a:ext cx="118500" cy="118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0" name="Google Shape;1040;p43"/>
          <p:cNvSpPr txBox="1">
            <a:spLocks noGrp="1"/>
          </p:cNvSpPr>
          <p:nvPr>
            <p:ph type="title"/>
          </p:nvPr>
        </p:nvSpPr>
        <p:spPr>
          <a:xfrm>
            <a:off x="2969215" y="293008"/>
            <a:ext cx="2864028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 smtClean="0"/>
              <a:t>Thank You</a:t>
            </a:r>
            <a:endParaRPr sz="3600" b="1" dirty="0"/>
          </a:p>
        </p:txBody>
      </p:sp>
      <p:pic>
        <p:nvPicPr>
          <p:cNvPr id="1042" name="Google Shape;1042;p43"/>
          <p:cNvPicPr preferRelativeResize="0"/>
          <p:nvPr/>
        </p:nvPicPr>
        <p:blipFill rotWithShape="1">
          <a:blip r:embed="rId4">
            <a:alphaModFix/>
          </a:blip>
          <a:srcRect l="64644" t="24235" r="8700" b="1193"/>
          <a:stretch/>
        </p:blipFill>
        <p:spPr>
          <a:xfrm>
            <a:off x="6558040" y="1603875"/>
            <a:ext cx="1162954" cy="1830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3" name="Google Shape;1043;p43"/>
          <p:cNvPicPr preferRelativeResize="0"/>
          <p:nvPr/>
        </p:nvPicPr>
        <p:blipFill rotWithShape="1">
          <a:blip r:embed="rId5">
            <a:alphaModFix/>
          </a:blip>
          <a:srcRect l="5780" t="25109" r="62937" b="1812"/>
          <a:stretch/>
        </p:blipFill>
        <p:spPr>
          <a:xfrm>
            <a:off x="1415916" y="1473394"/>
            <a:ext cx="1392725" cy="1830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6"/>
          <a:srcRect t="7759" r="1617" b="7641"/>
          <a:stretch>
            <a:fillRect/>
          </a:stretch>
        </p:blipFill>
        <p:spPr bwMode="auto">
          <a:xfrm>
            <a:off x="3428641" y="1376854"/>
            <a:ext cx="2509703" cy="15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Web Design Company Duba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12874" y="4614042"/>
            <a:ext cx="1042602" cy="2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ject Achievement Portfolio by Slidesgo">
  <a:themeElements>
    <a:clrScheme name="Simple Light">
      <a:dk1>
        <a:srgbClr val="2B2B2D"/>
      </a:dk1>
      <a:lt1>
        <a:srgbClr val="FFFFFF"/>
      </a:lt1>
      <a:dk2>
        <a:srgbClr val="F57620"/>
      </a:dk2>
      <a:lt2>
        <a:srgbClr val="66D9BC"/>
      </a:lt2>
      <a:accent1>
        <a:srgbClr val="FAA87D"/>
      </a:accent1>
      <a:accent2>
        <a:srgbClr val="2FB08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412</Words>
  <Application>Microsoft Office PowerPoint</Application>
  <PresentationFormat>On-screen Show (16:9)</PresentationFormat>
  <Paragraphs>33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Be Vietnam</vt:lpstr>
      <vt:lpstr>Fredoka One</vt:lpstr>
      <vt:lpstr>Roboto Condensed Light</vt:lpstr>
      <vt:lpstr>Project Achievement Portfolio by Slidesgo</vt:lpstr>
      <vt:lpstr>What is WordPress All About?</vt:lpstr>
      <vt:lpstr>Understanding WordPress</vt:lpstr>
      <vt:lpstr>Types of Websites Made By WordPress</vt:lpstr>
      <vt:lpstr>What is the Difference Between WordPress.com and WordPress.org?</vt:lpstr>
      <vt:lpstr>Who Can Use WordPress?</vt:lpstr>
      <vt:lpstr>Why Should You Use WordPress?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WordPress All About?</dc:title>
  <cp:lastModifiedBy>Windows User</cp:lastModifiedBy>
  <cp:revision>20</cp:revision>
  <dcterms:modified xsi:type="dcterms:W3CDTF">2022-01-05T13:35:56Z</dcterms:modified>
</cp:coreProperties>
</file>