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59" r:id="rId2"/>
    <p:sldId id="658" r:id="rId3"/>
    <p:sldId id="806" r:id="rId4"/>
    <p:sldId id="810" r:id="rId5"/>
    <p:sldId id="807" r:id="rId6"/>
    <p:sldId id="811" r:id="rId7"/>
    <p:sldId id="820" r:id="rId8"/>
    <p:sldId id="821" r:id="rId9"/>
    <p:sldId id="798" r:id="rId10"/>
    <p:sldId id="809" r:id="rId11"/>
    <p:sldId id="823" r:id="rId12"/>
    <p:sldId id="824" r:id="rId13"/>
    <p:sldId id="282" r:id="rId14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sos Vasiliou" initials="TV" lastIdx="1" clrIdx="0">
    <p:extLst>
      <p:ext uri="{19B8F6BF-5375-455C-9EA6-DF929625EA0E}">
        <p15:presenceInfo xmlns:p15="http://schemas.microsoft.com/office/powerpoint/2012/main" userId="eb89d014ba593cc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6578"/>
    <a:srgbClr val="E85E5E"/>
    <a:srgbClr val="75A788"/>
    <a:srgbClr val="C993B6"/>
    <a:srgbClr val="DB259A"/>
    <a:srgbClr val="E2C4D7"/>
    <a:srgbClr val="009900"/>
    <a:srgbClr val="DF2929"/>
    <a:srgbClr val="FFFF99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0" autoAdjust="0"/>
    <p:restoredTop sz="99822" autoAdjust="0"/>
  </p:normalViewPr>
  <p:slideViewPr>
    <p:cSldViewPr snapToObjects="1">
      <p:cViewPr>
        <p:scale>
          <a:sx n="75" d="100"/>
          <a:sy n="75" d="100"/>
        </p:scale>
        <p:origin x="202" y="23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commentAuthors" Target="commentAuthors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 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 /><Relationship Id="rId2" Type="http://schemas.microsoft.com/office/2011/relationships/chartColorStyle" Target="colors1.xml" /><Relationship Id="rId1" Type="http://schemas.microsoft.com/office/2011/relationships/chartStyle" Target="style1.xml" 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 /><Relationship Id="rId2" Type="http://schemas.microsoft.com/office/2011/relationships/chartColorStyle" Target="colors2.xml" /><Relationship Id="rId1" Type="http://schemas.microsoft.com/office/2011/relationships/chartStyle" Target="style2.xml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609739542828575"/>
          <c:y val="2.0706914399281913E-2"/>
          <c:w val="0.48555948646754454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Στήλη1</c:v>
                </c:pt>
              </c:strCache>
            </c:strRef>
          </c:tx>
          <c:spPr>
            <a:solidFill>
              <a:srgbClr val="546578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42C-4261-951F-C4AD4904A5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Φύλλο1!$A$2:$A$4</c:f>
              <c:strCache>
                <c:ptCount val="3"/>
                <c:pt idx="0">
                  <c:v>ΔΞ/ΔΑ</c:v>
                </c:pt>
                <c:pt idx="1">
                  <c:v>Όχι</c:v>
                </c:pt>
                <c:pt idx="2">
                  <c:v>Ναι</c:v>
                </c:pt>
              </c:strCache>
            </c:strRef>
          </c:cat>
          <c:val>
            <c:numRef>
              <c:f>Φύλλο1!$B$2:$B$4</c:f>
              <c:numCache>
                <c:formatCode>General</c:formatCode>
                <c:ptCount val="3"/>
                <c:pt idx="0">
                  <c:v>6</c:v>
                </c:pt>
                <c:pt idx="1">
                  <c:v>25</c:v>
                </c:pt>
                <c:pt idx="2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42C-4261-951F-C4AD4904A5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609739542828575"/>
          <c:y val="2.0706914399281913E-2"/>
          <c:w val="0.48555948646754454"/>
          <c:h val="0.962881344622478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Στήλη1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42C-4261-951F-C4AD4904A55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BCE-4E2E-85F1-D8165DC9B7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Φύλλο1!$A$2:$A$5</c:f>
              <c:strCache>
                <c:ptCount val="4"/>
                <c:pt idx="0">
                  <c:v>ΔΞ/ΔΑ</c:v>
                </c:pt>
                <c:pt idx="1">
                  <c:v>Όχι</c:v>
                </c:pt>
                <c:pt idx="2">
                  <c:v>Ναι αλλά μόνο για ορισμένες από αυτές</c:v>
                </c:pt>
                <c:pt idx="3">
                  <c:v>Ναι για όλες ή τις περισσότερες από αυτές</c:v>
                </c:pt>
              </c:strCache>
            </c:strRef>
          </c:cat>
          <c:val>
            <c:numRef>
              <c:f>Φύλλο1!$B$2:$B$5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16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42C-4261-951F-C4AD4904A5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77472"/>
        <c:axId val="75979008"/>
      </c:barChart>
      <c:catAx>
        <c:axId val="75977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75979008"/>
        <c:crosses val="autoZero"/>
        <c:auto val="1"/>
        <c:lblAlgn val="ctr"/>
        <c:lblOffset val="100"/>
        <c:noMultiLvlLbl val="0"/>
      </c:catAx>
      <c:valAx>
        <c:axId val="75979008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one"/>
        <c:crossAx val="7597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20415796581937"/>
          <c:y val="9.0364821283405783E-2"/>
          <c:w val="0.4048408831369455"/>
          <c:h val="0.84698480538852627"/>
        </c:manualLayout>
      </c:layout>
      <c:doughnut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75A788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1C7-4A0E-B03F-23B4AA39B9C4}"/>
              </c:ext>
            </c:extLst>
          </c:dPt>
          <c:dPt>
            <c:idx val="1"/>
            <c:bubble3D val="0"/>
            <c:spPr>
              <a:solidFill>
                <a:srgbClr val="E85E5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1C7-4A0E-B03F-23B4AA39B9C4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1C7-4A0E-B03F-23B4AA39B9C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Φύλλο1!$A$2:$A$4</c:f>
              <c:strCache>
                <c:ptCount val="3"/>
                <c:pt idx="0">
                  <c:v>Συμφωνώ</c:v>
                </c:pt>
                <c:pt idx="1">
                  <c:v>Διαφωνώ</c:v>
                </c:pt>
                <c:pt idx="2">
                  <c:v>ΔΞ / ΔΑ</c:v>
                </c:pt>
              </c:strCache>
            </c:strRef>
          </c:cat>
          <c:val>
            <c:numRef>
              <c:f>Φύλλο1!$B$2:$B$4</c:f>
              <c:numCache>
                <c:formatCode>General</c:formatCode>
                <c:ptCount val="3"/>
                <c:pt idx="0">
                  <c:v>50</c:v>
                </c:pt>
                <c:pt idx="1">
                  <c:v>45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C7-4A0E-B03F-23B4AA39B9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189346308460058"/>
          <c:y val="0.21870856179010892"/>
          <c:w val="0.21017033632695384"/>
          <c:h val="0.598162147140888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364422561071567"/>
          <c:y val="0.14848058153356095"/>
          <c:w val="0.64042568537746547"/>
          <c:h val="0.8268665961765071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Συμφωνώ</c:v>
                </c:pt>
              </c:strCache>
            </c:strRef>
          </c:tx>
          <c:spPr>
            <a:solidFill>
              <a:srgbClr val="75A78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Φύλλο1!$A$2:$A$4</c:f>
              <c:strCache>
                <c:ptCount val="3"/>
                <c:pt idx="0">
                  <c:v>Να αντικατασταθεί η αρμόδια για την ΕΥΠ εισαγγελέας</c:v>
                </c:pt>
                <c:pt idx="1">
                  <c:v>Να αντικατασταθεί ο νυν διοικητής της ΕΥΠ με πρόσωπο ευρείας πολιτικής αποδοχής</c:v>
                </c:pt>
                <c:pt idx="2">
                  <c:v>Να θεσμοθετηθεί η καθολική απαγόρευση της εμπορίας του κακόβουλου λογισμικού Predator στην Ελλάδα</c:v>
                </c:pt>
              </c:strCache>
            </c:strRef>
          </c:cat>
          <c:val>
            <c:numRef>
              <c:f>Φύλλο1!$B$2:$B$4</c:f>
              <c:numCache>
                <c:formatCode>General</c:formatCode>
                <c:ptCount val="3"/>
                <c:pt idx="0">
                  <c:v>65</c:v>
                </c:pt>
                <c:pt idx="1">
                  <c:v>71</c:v>
                </c:pt>
                <c:pt idx="2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B3-49BA-8DCE-7F63F7D780C8}"/>
            </c:ext>
          </c:extLst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Διαφωνώ</c:v>
                </c:pt>
              </c:strCache>
            </c:strRef>
          </c:tx>
          <c:spPr>
            <a:solidFill>
              <a:srgbClr val="E85E5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Φύλλο1!$A$2:$A$4</c:f>
              <c:strCache>
                <c:ptCount val="3"/>
                <c:pt idx="0">
                  <c:v>Να αντικατασταθεί η αρμόδια για την ΕΥΠ εισαγγελέας</c:v>
                </c:pt>
                <c:pt idx="1">
                  <c:v>Να αντικατασταθεί ο νυν διοικητής της ΕΥΠ με πρόσωπο ευρείας πολιτικής αποδοχής</c:v>
                </c:pt>
                <c:pt idx="2">
                  <c:v>Να θεσμοθετηθεί η καθολική απαγόρευση της εμπορίας του κακόβουλου λογισμικού Predator στην Ελλάδα</c:v>
                </c:pt>
              </c:strCache>
            </c:strRef>
          </c:cat>
          <c:val>
            <c:numRef>
              <c:f>Φύλλο1!$C$2:$C$4</c:f>
              <c:numCache>
                <c:formatCode>General</c:formatCode>
                <c:ptCount val="3"/>
                <c:pt idx="0">
                  <c:v>25</c:v>
                </c:pt>
                <c:pt idx="1">
                  <c:v>24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B3-49BA-8DCE-7F63F7D780C8}"/>
            </c:ext>
          </c:extLst>
        </c:ser>
        <c:ser>
          <c:idx val="2"/>
          <c:order val="2"/>
          <c:tx>
            <c:strRef>
              <c:f>Φύλλο1!$D$1</c:f>
              <c:strCache>
                <c:ptCount val="1"/>
                <c:pt idx="0">
                  <c:v>ΔΞ / ΔΑ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Φύλλο1!$A$2:$A$4</c:f>
              <c:strCache>
                <c:ptCount val="3"/>
                <c:pt idx="0">
                  <c:v>Να αντικατασταθεί η αρμόδια για την ΕΥΠ εισαγγελέας</c:v>
                </c:pt>
                <c:pt idx="1">
                  <c:v>Να αντικατασταθεί ο νυν διοικητής της ΕΥΠ με πρόσωπο ευρείας πολιτικής αποδοχής</c:v>
                </c:pt>
                <c:pt idx="2">
                  <c:v>Να θεσμοθετηθεί η καθολική απαγόρευση της εμπορίας του κακόβουλου λογισμικού Predator στην Ελλάδα</c:v>
                </c:pt>
              </c:strCache>
            </c:strRef>
          </c:cat>
          <c:val>
            <c:numRef>
              <c:f>Φύλλο1!$D$2:$D$4</c:f>
              <c:numCache>
                <c:formatCode>General</c:formatCode>
                <c:ptCount val="3"/>
                <c:pt idx="0">
                  <c:v>10</c:v>
                </c:pt>
                <c:pt idx="1">
                  <c:v>5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B3-49BA-8DCE-7F63F7D780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9482704"/>
        <c:axId val="529485984"/>
      </c:barChart>
      <c:catAx>
        <c:axId val="529482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l-GR"/>
          </a:p>
        </c:txPr>
        <c:crossAx val="529485984"/>
        <c:crosses val="autoZero"/>
        <c:auto val="1"/>
        <c:lblAlgn val="ctr"/>
        <c:lblOffset val="100"/>
        <c:noMultiLvlLbl val="0"/>
      </c:catAx>
      <c:valAx>
        <c:axId val="529485984"/>
        <c:scaling>
          <c:orientation val="minMax"/>
          <c:max val="100"/>
        </c:scaling>
        <c:delete val="1"/>
        <c:axPos val="b"/>
        <c:numFmt formatCode="General" sourceLinked="1"/>
        <c:majorTickMark val="none"/>
        <c:minorTickMark val="none"/>
        <c:tickLblPos val="nextTo"/>
        <c:crossAx val="529482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896465361933292"/>
          <c:y val="4.7500260884534823E-2"/>
          <c:w val="0.66103534638066708"/>
          <c:h val="5.12867702454291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366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782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047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62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5094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3027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15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1885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34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22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474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5A645-2585-4842-9B32-7E1CA207D65A}" type="datetimeFigureOut">
              <a:rPr lang="el-GR" smtClean="0"/>
              <a:pPr/>
              <a:t>11/11/2022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5D465-6189-46CD-98FA-9561F737B5E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390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png" /><Relationship Id="rId5" Type="http://schemas.openxmlformats.org/officeDocument/2006/relationships/image" Target="../media/image4.png" /><Relationship Id="rId4" Type="http://schemas.openxmlformats.org/officeDocument/2006/relationships/image" Target="../media/image3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3.png" /><Relationship Id="rId5" Type="http://schemas.openxmlformats.org/officeDocument/2006/relationships/image" Target="../media/image22.png" /><Relationship Id="rId4" Type="http://schemas.openxmlformats.org/officeDocument/2006/relationships/image" Target="../media/image21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3.png" /><Relationship Id="rId5" Type="http://schemas.openxmlformats.org/officeDocument/2006/relationships/image" Target="../media/image22.png" /><Relationship Id="rId4" Type="http://schemas.openxmlformats.org/officeDocument/2006/relationships/image" Target="../media/image21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3.png" /><Relationship Id="rId5" Type="http://schemas.openxmlformats.org/officeDocument/2006/relationships/image" Target="../media/image22.png" /><Relationship Id="rId4" Type="http://schemas.openxmlformats.org/officeDocument/2006/relationships/image" Target="../media/image21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 /><Relationship Id="rId2" Type="http://schemas.openxmlformats.org/officeDocument/2006/relationships/image" Target="../media/image26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 /><Relationship Id="rId13" Type="http://schemas.openxmlformats.org/officeDocument/2006/relationships/image" Target="../media/image17.png" /><Relationship Id="rId3" Type="http://schemas.openxmlformats.org/officeDocument/2006/relationships/image" Target="../media/image7.png" /><Relationship Id="rId7" Type="http://schemas.openxmlformats.org/officeDocument/2006/relationships/image" Target="../media/image11.png" /><Relationship Id="rId12" Type="http://schemas.openxmlformats.org/officeDocument/2006/relationships/image" Target="../media/image16.jpe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0.png" /><Relationship Id="rId11" Type="http://schemas.openxmlformats.org/officeDocument/2006/relationships/image" Target="../media/image15.png" /><Relationship Id="rId5" Type="http://schemas.openxmlformats.org/officeDocument/2006/relationships/image" Target="../media/image9.png" /><Relationship Id="rId10" Type="http://schemas.openxmlformats.org/officeDocument/2006/relationships/image" Target="../media/image14.png" /><Relationship Id="rId4" Type="http://schemas.openxmlformats.org/officeDocument/2006/relationships/image" Target="../media/image8.png" /><Relationship Id="rId9" Type="http://schemas.openxmlformats.org/officeDocument/2006/relationships/image" Target="../media/image13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0.png" /><Relationship Id="rId4" Type="http://schemas.openxmlformats.org/officeDocument/2006/relationships/chart" Target="../charts/chart1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3.png" /><Relationship Id="rId5" Type="http://schemas.openxmlformats.org/officeDocument/2006/relationships/image" Target="../media/image22.png" /><Relationship Id="rId4" Type="http://schemas.openxmlformats.org/officeDocument/2006/relationships/image" Target="../media/image21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0.png" /><Relationship Id="rId4" Type="http://schemas.openxmlformats.org/officeDocument/2006/relationships/chart" Target="../charts/char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4.png" /><Relationship Id="rId5" Type="http://schemas.openxmlformats.org/officeDocument/2006/relationships/image" Target="../media/image22.png" /><Relationship Id="rId4" Type="http://schemas.openxmlformats.org/officeDocument/2006/relationships/image" Target="../media/image21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19.png" /><Relationship Id="rId4" Type="http://schemas.openxmlformats.org/officeDocument/2006/relationships/chart" Target="../charts/chart3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5.png" /><Relationship Id="rId5" Type="http://schemas.openxmlformats.org/officeDocument/2006/relationships/image" Target="../media/image22.png" /><Relationship Id="rId4" Type="http://schemas.openxmlformats.org/officeDocument/2006/relationships/image" Target="../media/image21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Relationship Id="rId5" Type="http://schemas.openxmlformats.org/officeDocument/2006/relationships/chart" Target="../charts/chart4.xml" /><Relationship Id="rId4" Type="http://schemas.openxmlformats.org/officeDocument/2006/relationships/image" Target="../media/image20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9A8693E1-B29F-CF3B-E2C8-2854EDC50455}"/>
              </a:ext>
            </a:extLst>
          </p:cNvPr>
          <p:cNvSpPr/>
          <p:nvPr/>
        </p:nvSpPr>
        <p:spPr>
          <a:xfrm>
            <a:off x="0" y="2054673"/>
            <a:ext cx="12192000" cy="80913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329006" y="2246227"/>
            <a:ext cx="59830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2000" b="1" dirty="0">
                <a:solidFill>
                  <a:schemeClr val="bg1"/>
                </a:solidFill>
                <a:latin typeface="Century Gothic" panose="020B0502020202020204" pitchFamily="34" charset="0"/>
                <a:cs typeface="Arial" charset="0"/>
              </a:rPr>
              <a:t>Έρευνα Πολιτικής Επικαιρότητας</a:t>
            </a:r>
          </a:p>
        </p:txBody>
      </p:sp>
      <p:grpSp>
        <p:nvGrpSpPr>
          <p:cNvPr id="19" name="Ομάδα 18">
            <a:extLst>
              <a:ext uri="{FF2B5EF4-FFF2-40B4-BE49-F238E27FC236}">
                <a16:creationId xmlns:a16="http://schemas.microsoft.com/office/drawing/2014/main" id="{135D6C84-BD88-4E66-85C0-C0A971BBDF82}"/>
              </a:ext>
            </a:extLst>
          </p:cNvPr>
          <p:cNvGrpSpPr/>
          <p:nvPr/>
        </p:nvGrpSpPr>
        <p:grpSpPr>
          <a:xfrm>
            <a:off x="6455143" y="3861048"/>
            <a:ext cx="4949238" cy="1040579"/>
            <a:chOff x="1008482" y="1942622"/>
            <a:chExt cx="4949238" cy="1040579"/>
          </a:xfrm>
        </p:grpSpPr>
        <p:pic>
          <p:nvPicPr>
            <p:cNvPr id="25" name="Εικόνα 24" descr="Εικόνα που περιέχει ρολόι, δωμάτιο, υπογραφή&#10;&#10;Περιγραφή που δημιουργήθηκε αυτόματα">
              <a:extLst>
                <a:ext uri="{FF2B5EF4-FFF2-40B4-BE49-F238E27FC236}">
                  <a16:creationId xmlns:a16="http://schemas.microsoft.com/office/drawing/2014/main" id="{749ECAF8-E6B7-4C13-908C-AB7921567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5879" y="1942624"/>
              <a:ext cx="1022309" cy="1022309"/>
            </a:xfrm>
            <a:prstGeom prst="rect">
              <a:avLst/>
            </a:prstGeom>
          </p:spPr>
        </p:pic>
        <p:pic>
          <p:nvPicPr>
            <p:cNvPr id="26" name="Εικόνα 25" descr="Εικόνα που περιέχει παιχνίδι&#10;&#10;Περιγραφή που δημιουργήθηκε αυτόματα">
              <a:extLst>
                <a:ext uri="{FF2B5EF4-FFF2-40B4-BE49-F238E27FC236}">
                  <a16:creationId xmlns:a16="http://schemas.microsoft.com/office/drawing/2014/main" id="{AE41081F-2B9F-4AC6-B159-EC4993145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7223" y="1960892"/>
              <a:ext cx="1022309" cy="1022309"/>
            </a:xfrm>
            <a:prstGeom prst="rect">
              <a:avLst/>
            </a:prstGeom>
          </p:spPr>
        </p:pic>
        <p:pic>
          <p:nvPicPr>
            <p:cNvPr id="27" name="Εικόνα 26" descr="Εικόνα που περιέχει κτίριο, σχεδίαση&#10;&#10;Περιγραφή που δημιουργήθηκε αυτόματα">
              <a:extLst>
                <a:ext uri="{FF2B5EF4-FFF2-40B4-BE49-F238E27FC236}">
                  <a16:creationId xmlns:a16="http://schemas.microsoft.com/office/drawing/2014/main" id="{FC27E1B7-826A-4DDA-810A-DBC51523E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482" y="1942622"/>
              <a:ext cx="1022309" cy="1022309"/>
            </a:xfrm>
            <a:prstGeom prst="rect">
              <a:avLst/>
            </a:prstGeom>
          </p:spPr>
        </p:pic>
        <p:pic>
          <p:nvPicPr>
            <p:cNvPr id="28" name="Εικόνα 27" descr="Εικόνα που περιέχει υπογραφή, ρολόι, δωμάτιο&#10;&#10;Περιγραφή που δημιουργήθηκε αυτόματα">
              <a:extLst>
                <a:ext uri="{FF2B5EF4-FFF2-40B4-BE49-F238E27FC236}">
                  <a16:creationId xmlns:a16="http://schemas.microsoft.com/office/drawing/2014/main" id="{EB832C71-F467-415A-ACEC-7B22B3CBE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5411" y="1942623"/>
              <a:ext cx="1022309" cy="1022309"/>
            </a:xfrm>
            <a:prstGeom prst="rect">
              <a:avLst/>
            </a:prstGeom>
          </p:spPr>
        </p:pic>
      </p:grpSp>
      <p:pic>
        <p:nvPicPr>
          <p:cNvPr id="3" name="Εικόνα 2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A0089E22-FA9D-414E-865A-724BC84407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4" y="5814743"/>
            <a:ext cx="3752876" cy="94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627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8739E4-A784-25C9-E77E-288156546474}"/>
              </a:ext>
            </a:extLst>
          </p:cNvPr>
          <p:cNvSpPr txBox="1"/>
          <p:nvPr/>
        </p:nvSpPr>
        <p:spPr>
          <a:xfrm>
            <a:off x="554416" y="1077569"/>
            <a:ext cx="1087320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l-GR" sz="1600" dirty="0">
                <a:latin typeface="Century Gothic" panose="020B0502020202020204" pitchFamily="34" charset="0"/>
              </a:rPr>
              <a:t>Να θεσμοθετηθεί η καθολική απαγόρευση της εμπορίας του κακόβουλου λογισμικού </a:t>
            </a:r>
            <a:r>
              <a:rPr lang="el-GR" sz="1600" dirty="0" err="1">
                <a:latin typeface="Century Gothic" panose="020B0502020202020204" pitchFamily="34" charset="0"/>
              </a:rPr>
              <a:t>Predator</a:t>
            </a:r>
            <a:r>
              <a:rPr lang="el-GR" sz="1600" dirty="0">
                <a:latin typeface="Century Gothic" panose="020B0502020202020204" pitchFamily="34" charset="0"/>
              </a:rPr>
              <a:t> στην Ελλάδα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4" name="Τίτλος 7">
            <a:extLst>
              <a:ext uri="{FF2B5EF4-FFF2-40B4-BE49-F238E27FC236}">
                <a16:creationId xmlns:a16="http://schemas.microsoft.com/office/drawing/2014/main" id="{8E708596-6295-B8AD-F617-EBDC27995C54}"/>
              </a:ext>
            </a:extLst>
          </p:cNvPr>
          <p:cNvSpPr txBox="1">
            <a:spLocks/>
          </p:cNvSpPr>
          <p:nvPr/>
        </p:nvSpPr>
        <p:spPr>
          <a:xfrm>
            <a:off x="774792" y="219323"/>
            <a:ext cx="10361768" cy="3293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τα παρακάτω:</a:t>
            </a:r>
            <a:endParaRPr lang="en-GB" sz="1600" b="1" dirty="0">
              <a:latin typeface="Century Gothic" pitchFamily="34" charset="0"/>
            </a:endParaRPr>
          </a:p>
        </p:txBody>
      </p:sp>
      <p:graphicFrame>
        <p:nvGraphicFramePr>
          <p:cNvPr id="8" name="Πίνακας 7">
            <a:extLst>
              <a:ext uri="{FF2B5EF4-FFF2-40B4-BE49-F238E27FC236}">
                <a16:creationId xmlns:a16="http://schemas.microsoft.com/office/drawing/2014/main" id="{FDA63335-6CB9-3138-C905-258A389FD9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479225"/>
              </p:ext>
            </p:extLst>
          </p:nvPr>
        </p:nvGraphicFramePr>
        <p:xfrm>
          <a:off x="47329" y="2204864"/>
          <a:ext cx="11959393" cy="2768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7593">
                  <a:extLst>
                    <a:ext uri="{9D8B030D-6E8A-4147-A177-3AD203B41FA5}">
                      <a16:colId xmlns:a16="http://schemas.microsoft.com/office/drawing/2014/main" val="3104432126"/>
                    </a:ext>
                  </a:extLst>
                </a:gridCol>
                <a:gridCol w="711883">
                  <a:extLst>
                    <a:ext uri="{9D8B030D-6E8A-4147-A177-3AD203B41FA5}">
                      <a16:colId xmlns:a16="http://schemas.microsoft.com/office/drawing/2014/main" val="3121351264"/>
                    </a:ext>
                  </a:extLst>
                </a:gridCol>
                <a:gridCol w="706827">
                  <a:extLst>
                    <a:ext uri="{9D8B030D-6E8A-4147-A177-3AD203B41FA5}">
                      <a16:colId xmlns:a16="http://schemas.microsoft.com/office/drawing/2014/main" val="40587067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48145464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40361332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3872741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85764912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98770724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78857104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329183734"/>
                    </a:ext>
                  </a:extLst>
                </a:gridCol>
                <a:gridCol w="1163003">
                  <a:extLst>
                    <a:ext uri="{9D8B030D-6E8A-4147-A177-3AD203B41FA5}">
                      <a16:colId xmlns:a16="http://schemas.microsoft.com/office/drawing/2014/main" val="1651329278"/>
                    </a:ext>
                  </a:extLst>
                </a:gridCol>
                <a:gridCol w="852561">
                  <a:extLst>
                    <a:ext uri="{9D8B030D-6E8A-4147-A177-3AD203B41FA5}">
                      <a16:colId xmlns:a16="http://schemas.microsoft.com/office/drawing/2014/main" val="2714256427"/>
                    </a:ext>
                  </a:extLst>
                </a:gridCol>
                <a:gridCol w="930066">
                  <a:extLst>
                    <a:ext uri="{9D8B030D-6E8A-4147-A177-3AD203B41FA5}">
                      <a16:colId xmlns:a16="http://schemas.microsoft.com/office/drawing/2014/main" val="3025958202"/>
                    </a:ext>
                  </a:extLst>
                </a:gridCol>
                <a:gridCol w="660836">
                  <a:extLst>
                    <a:ext uri="{9D8B030D-6E8A-4147-A177-3AD203B41FA5}">
                      <a16:colId xmlns:a16="http://schemas.microsoft.com/office/drawing/2014/main" val="2993764510"/>
                    </a:ext>
                  </a:extLst>
                </a:gridCol>
              </a:tblGrid>
              <a:tr h="481557">
                <a:tc rowSpan="2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l-GR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ΗΛΙΚΙΑ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l-GR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ΠΡΟΘΕΣΗ ΨΗΦΟΥ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ΤΟΠΟΘΕΤΗΣΗ ΣΤΟΝ ΑΞΟΝΑ ΑΡΙΣΤΕΡΑ-ΔΕΞΙΑ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771097"/>
                  </a:ext>
                </a:extLst>
              </a:tr>
              <a:tr h="538921">
                <a:tc vMerge="1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17-34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35-54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+ 55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Αναποφάσιστοι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Κεντρώοι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242889"/>
                  </a:ext>
                </a:extLst>
              </a:tr>
              <a:tr h="65604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87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84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83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91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88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92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94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77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94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93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88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379477"/>
                  </a:ext>
                </a:extLst>
              </a:tr>
              <a:tr h="547756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7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378797"/>
                  </a:ext>
                </a:extLst>
              </a:tr>
              <a:tr h="54448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6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354034"/>
                  </a:ext>
                </a:extLst>
              </a:tr>
            </a:tbl>
          </a:graphicData>
        </a:graphic>
      </p:graphicFrame>
      <p:pic>
        <p:nvPicPr>
          <p:cNvPr id="9" name="Εικόνα 19">
            <a:extLst>
              <a:ext uri="{FF2B5EF4-FFF2-40B4-BE49-F238E27FC236}">
                <a16:creationId xmlns:a16="http://schemas.microsoft.com/office/drawing/2014/main" id="{2F29F698-152B-E0DF-6523-7B7352FC16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2667299"/>
            <a:ext cx="594721" cy="594721"/>
          </a:xfrm>
          <a:prstGeom prst="rect">
            <a:avLst/>
          </a:prstGeom>
        </p:spPr>
      </p:pic>
      <p:pic>
        <p:nvPicPr>
          <p:cNvPr id="11" name="Picture 29">
            <a:extLst>
              <a:ext uri="{FF2B5EF4-FFF2-40B4-BE49-F238E27FC236}">
                <a16:creationId xmlns:a16="http://schemas.microsoft.com/office/drawing/2014/main" id="{64C4B3E7-60A1-FF06-8A1B-4DB296310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5792" y="2803549"/>
            <a:ext cx="584272" cy="322220"/>
          </a:xfrm>
          <a:prstGeom prst="rect">
            <a:avLst/>
          </a:prstGeom>
          <a:noFill/>
        </p:spPr>
      </p:pic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B7A6539F-9F23-F86B-8051-ABE46D9908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68" y="2619227"/>
            <a:ext cx="707504" cy="70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08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8739E4-A784-25C9-E77E-288156546474}"/>
              </a:ext>
            </a:extLst>
          </p:cNvPr>
          <p:cNvSpPr txBox="1"/>
          <p:nvPr/>
        </p:nvSpPr>
        <p:spPr>
          <a:xfrm>
            <a:off x="554416" y="1077569"/>
            <a:ext cx="1087320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l-GR" sz="1600" dirty="0">
                <a:latin typeface="Century Gothic" panose="020B0502020202020204" pitchFamily="34" charset="0"/>
              </a:rPr>
              <a:t>Να αντικατασταθεί ο νυν διοικητής της ΕΥΠ με πρόσωπο ευρείας πολιτικής αποδοχής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4" name="Τίτλος 7">
            <a:extLst>
              <a:ext uri="{FF2B5EF4-FFF2-40B4-BE49-F238E27FC236}">
                <a16:creationId xmlns:a16="http://schemas.microsoft.com/office/drawing/2014/main" id="{8E708596-6295-B8AD-F617-EBDC27995C54}"/>
              </a:ext>
            </a:extLst>
          </p:cNvPr>
          <p:cNvSpPr txBox="1">
            <a:spLocks/>
          </p:cNvSpPr>
          <p:nvPr/>
        </p:nvSpPr>
        <p:spPr>
          <a:xfrm>
            <a:off x="774792" y="219323"/>
            <a:ext cx="10361768" cy="3293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τα παρακάτω:</a:t>
            </a:r>
            <a:endParaRPr lang="en-GB" sz="1600" b="1" dirty="0">
              <a:latin typeface="Century Gothic" pitchFamily="34" charset="0"/>
            </a:endParaRPr>
          </a:p>
        </p:txBody>
      </p:sp>
      <p:graphicFrame>
        <p:nvGraphicFramePr>
          <p:cNvPr id="8" name="Πίνακας 7">
            <a:extLst>
              <a:ext uri="{FF2B5EF4-FFF2-40B4-BE49-F238E27FC236}">
                <a16:creationId xmlns:a16="http://schemas.microsoft.com/office/drawing/2014/main" id="{FDA63335-6CB9-3138-C905-258A389FD9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286657"/>
              </p:ext>
            </p:extLst>
          </p:nvPr>
        </p:nvGraphicFramePr>
        <p:xfrm>
          <a:off x="47329" y="2204864"/>
          <a:ext cx="11959393" cy="2768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7593">
                  <a:extLst>
                    <a:ext uri="{9D8B030D-6E8A-4147-A177-3AD203B41FA5}">
                      <a16:colId xmlns:a16="http://schemas.microsoft.com/office/drawing/2014/main" val="3104432126"/>
                    </a:ext>
                  </a:extLst>
                </a:gridCol>
                <a:gridCol w="711883">
                  <a:extLst>
                    <a:ext uri="{9D8B030D-6E8A-4147-A177-3AD203B41FA5}">
                      <a16:colId xmlns:a16="http://schemas.microsoft.com/office/drawing/2014/main" val="3121351264"/>
                    </a:ext>
                  </a:extLst>
                </a:gridCol>
                <a:gridCol w="706827">
                  <a:extLst>
                    <a:ext uri="{9D8B030D-6E8A-4147-A177-3AD203B41FA5}">
                      <a16:colId xmlns:a16="http://schemas.microsoft.com/office/drawing/2014/main" val="40587067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48145464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40361332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53872741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85764912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987707240"/>
                    </a:ext>
                  </a:extLst>
                </a:gridCol>
                <a:gridCol w="1079813">
                  <a:extLst>
                    <a:ext uri="{9D8B030D-6E8A-4147-A177-3AD203B41FA5}">
                      <a16:colId xmlns:a16="http://schemas.microsoft.com/office/drawing/2014/main" val="788571049"/>
                    </a:ext>
                  </a:extLst>
                </a:gridCol>
                <a:gridCol w="883366">
                  <a:extLst>
                    <a:ext uri="{9D8B030D-6E8A-4147-A177-3AD203B41FA5}">
                      <a16:colId xmlns:a16="http://schemas.microsoft.com/office/drawing/2014/main" val="1329183734"/>
                    </a:ext>
                  </a:extLst>
                </a:gridCol>
                <a:gridCol w="1205173">
                  <a:extLst>
                    <a:ext uri="{9D8B030D-6E8A-4147-A177-3AD203B41FA5}">
                      <a16:colId xmlns:a16="http://schemas.microsoft.com/office/drawing/2014/main" val="165132927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71425642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025958202"/>
                    </a:ext>
                  </a:extLst>
                </a:gridCol>
                <a:gridCol w="726146">
                  <a:extLst>
                    <a:ext uri="{9D8B030D-6E8A-4147-A177-3AD203B41FA5}">
                      <a16:colId xmlns:a16="http://schemas.microsoft.com/office/drawing/2014/main" val="2993764510"/>
                    </a:ext>
                  </a:extLst>
                </a:gridCol>
              </a:tblGrid>
              <a:tr h="481557">
                <a:tc rowSpan="2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l-GR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ΗΛΙΚΙΑ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l-GR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ΠΡΟΘΕΣΗ ΨΗΦΟΥ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ΤΟΠΟΘΕΤΗΣΗ ΣΤΟΝ ΑΞΟΝΑ ΑΡΙΣΤΕΡΑ-ΔΕΞΙΑ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771097"/>
                  </a:ext>
                </a:extLst>
              </a:tr>
              <a:tr h="538921">
                <a:tc vMerge="1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17-34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35-54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+ 55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Αναποφάσιστοι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Κεντρώοι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242889"/>
                  </a:ext>
                </a:extLst>
              </a:tr>
              <a:tr h="65604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71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82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71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62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41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76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96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86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77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50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38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379477"/>
                  </a:ext>
                </a:extLst>
              </a:tr>
              <a:tr h="547756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24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57%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378797"/>
                  </a:ext>
                </a:extLst>
              </a:tr>
              <a:tr h="54448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5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354034"/>
                  </a:ext>
                </a:extLst>
              </a:tr>
            </a:tbl>
          </a:graphicData>
        </a:graphic>
      </p:graphicFrame>
      <p:pic>
        <p:nvPicPr>
          <p:cNvPr id="9" name="Εικόνα 19">
            <a:extLst>
              <a:ext uri="{FF2B5EF4-FFF2-40B4-BE49-F238E27FC236}">
                <a16:creationId xmlns:a16="http://schemas.microsoft.com/office/drawing/2014/main" id="{2F29F698-152B-E0DF-6523-7B7352FC16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2667299"/>
            <a:ext cx="594721" cy="594721"/>
          </a:xfrm>
          <a:prstGeom prst="rect">
            <a:avLst/>
          </a:prstGeom>
        </p:spPr>
      </p:pic>
      <p:pic>
        <p:nvPicPr>
          <p:cNvPr id="11" name="Picture 29">
            <a:extLst>
              <a:ext uri="{FF2B5EF4-FFF2-40B4-BE49-F238E27FC236}">
                <a16:creationId xmlns:a16="http://schemas.microsoft.com/office/drawing/2014/main" id="{64C4B3E7-60A1-FF06-8A1B-4DB296310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1864" y="2781168"/>
            <a:ext cx="584272" cy="322220"/>
          </a:xfrm>
          <a:prstGeom prst="rect">
            <a:avLst/>
          </a:prstGeom>
          <a:noFill/>
        </p:spPr>
      </p:pic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B7A6539F-9F23-F86B-8051-ABE46D9908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016" y="2587514"/>
            <a:ext cx="707504" cy="70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889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8739E4-A784-25C9-E77E-288156546474}"/>
              </a:ext>
            </a:extLst>
          </p:cNvPr>
          <p:cNvSpPr txBox="1"/>
          <p:nvPr/>
        </p:nvSpPr>
        <p:spPr>
          <a:xfrm>
            <a:off x="554416" y="1077569"/>
            <a:ext cx="1087320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l-GR" sz="1600" dirty="0">
                <a:latin typeface="Century Gothic" panose="020B0502020202020204" pitchFamily="34" charset="0"/>
              </a:rPr>
              <a:t>Να αντικατασταθεί η αρμόδια για την ΕΥΠ εισαγγελέας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4" name="Τίτλος 7">
            <a:extLst>
              <a:ext uri="{FF2B5EF4-FFF2-40B4-BE49-F238E27FC236}">
                <a16:creationId xmlns:a16="http://schemas.microsoft.com/office/drawing/2014/main" id="{8E708596-6295-B8AD-F617-EBDC27995C54}"/>
              </a:ext>
            </a:extLst>
          </p:cNvPr>
          <p:cNvSpPr txBox="1">
            <a:spLocks/>
          </p:cNvSpPr>
          <p:nvPr/>
        </p:nvSpPr>
        <p:spPr>
          <a:xfrm>
            <a:off x="774792" y="219323"/>
            <a:ext cx="10361768" cy="3293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τα παρακάτω:</a:t>
            </a:r>
            <a:endParaRPr lang="en-GB" sz="1600" b="1" dirty="0">
              <a:latin typeface="Century Gothic" pitchFamily="34" charset="0"/>
            </a:endParaRPr>
          </a:p>
        </p:txBody>
      </p:sp>
      <p:graphicFrame>
        <p:nvGraphicFramePr>
          <p:cNvPr id="8" name="Πίνακας 7">
            <a:extLst>
              <a:ext uri="{FF2B5EF4-FFF2-40B4-BE49-F238E27FC236}">
                <a16:creationId xmlns:a16="http://schemas.microsoft.com/office/drawing/2014/main" id="{FDA63335-6CB9-3138-C905-258A389FD9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102838"/>
              </p:ext>
            </p:extLst>
          </p:nvPr>
        </p:nvGraphicFramePr>
        <p:xfrm>
          <a:off x="47329" y="2204864"/>
          <a:ext cx="11959393" cy="2768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7593">
                  <a:extLst>
                    <a:ext uri="{9D8B030D-6E8A-4147-A177-3AD203B41FA5}">
                      <a16:colId xmlns:a16="http://schemas.microsoft.com/office/drawing/2014/main" val="3104432126"/>
                    </a:ext>
                  </a:extLst>
                </a:gridCol>
                <a:gridCol w="711883">
                  <a:extLst>
                    <a:ext uri="{9D8B030D-6E8A-4147-A177-3AD203B41FA5}">
                      <a16:colId xmlns:a16="http://schemas.microsoft.com/office/drawing/2014/main" val="3121351264"/>
                    </a:ext>
                  </a:extLst>
                </a:gridCol>
                <a:gridCol w="706827">
                  <a:extLst>
                    <a:ext uri="{9D8B030D-6E8A-4147-A177-3AD203B41FA5}">
                      <a16:colId xmlns:a16="http://schemas.microsoft.com/office/drawing/2014/main" val="40587067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48145464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4036133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53872741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85764912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987707240"/>
                    </a:ext>
                  </a:extLst>
                </a:gridCol>
                <a:gridCol w="1151821">
                  <a:extLst>
                    <a:ext uri="{9D8B030D-6E8A-4147-A177-3AD203B41FA5}">
                      <a16:colId xmlns:a16="http://schemas.microsoft.com/office/drawing/2014/main" val="788571049"/>
                    </a:ext>
                  </a:extLst>
                </a:gridCol>
                <a:gridCol w="936411">
                  <a:extLst>
                    <a:ext uri="{9D8B030D-6E8A-4147-A177-3AD203B41FA5}">
                      <a16:colId xmlns:a16="http://schemas.microsoft.com/office/drawing/2014/main" val="13291837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651329278"/>
                    </a:ext>
                  </a:extLst>
                </a:gridCol>
                <a:gridCol w="1007452">
                  <a:extLst>
                    <a:ext uri="{9D8B030D-6E8A-4147-A177-3AD203B41FA5}">
                      <a16:colId xmlns:a16="http://schemas.microsoft.com/office/drawing/2014/main" val="2714256427"/>
                    </a:ext>
                  </a:extLst>
                </a:gridCol>
                <a:gridCol w="930066">
                  <a:extLst>
                    <a:ext uri="{9D8B030D-6E8A-4147-A177-3AD203B41FA5}">
                      <a16:colId xmlns:a16="http://schemas.microsoft.com/office/drawing/2014/main" val="3025958202"/>
                    </a:ext>
                  </a:extLst>
                </a:gridCol>
                <a:gridCol w="660836">
                  <a:extLst>
                    <a:ext uri="{9D8B030D-6E8A-4147-A177-3AD203B41FA5}">
                      <a16:colId xmlns:a16="http://schemas.microsoft.com/office/drawing/2014/main" val="2993764510"/>
                    </a:ext>
                  </a:extLst>
                </a:gridCol>
              </a:tblGrid>
              <a:tr h="481557">
                <a:tc rowSpan="2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l-GR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ΗΛΙΚΙΑ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l-GR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ΠΡΟΘΕΣΗ ΨΗΦΟΥ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ΤΟΠΟΘΕΤΗΣΗ ΣΤΟΝ ΑΞΟΝΑ ΑΡΙΣΤΕΡΑ-ΔΕΞΙΑ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771097"/>
                  </a:ext>
                </a:extLst>
              </a:tr>
              <a:tr h="538921">
                <a:tc vMerge="1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17-34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35-54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+ 55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Αναποφάσιστοι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Κεντρώοι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242889"/>
                  </a:ext>
                </a:extLst>
              </a:tr>
              <a:tr h="65604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Συμφωνώ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65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77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66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29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4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73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69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95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66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45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34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379477"/>
                  </a:ext>
                </a:extLst>
              </a:tr>
              <a:tr h="547756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25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61%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59%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378797"/>
                  </a:ext>
                </a:extLst>
              </a:tr>
              <a:tr h="54448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10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10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354034"/>
                  </a:ext>
                </a:extLst>
              </a:tr>
            </a:tbl>
          </a:graphicData>
        </a:graphic>
      </p:graphicFrame>
      <p:pic>
        <p:nvPicPr>
          <p:cNvPr id="9" name="Εικόνα 19">
            <a:extLst>
              <a:ext uri="{FF2B5EF4-FFF2-40B4-BE49-F238E27FC236}">
                <a16:creationId xmlns:a16="http://schemas.microsoft.com/office/drawing/2014/main" id="{2F29F698-152B-E0DF-6523-7B7352FC16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2683409"/>
            <a:ext cx="594721" cy="594721"/>
          </a:xfrm>
          <a:prstGeom prst="rect">
            <a:avLst/>
          </a:prstGeom>
        </p:spPr>
      </p:pic>
      <p:pic>
        <p:nvPicPr>
          <p:cNvPr id="11" name="Picture 29">
            <a:extLst>
              <a:ext uri="{FF2B5EF4-FFF2-40B4-BE49-F238E27FC236}">
                <a16:creationId xmlns:a16="http://schemas.microsoft.com/office/drawing/2014/main" id="{64C4B3E7-60A1-FF06-8A1B-4DB296310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5258" y="2819659"/>
            <a:ext cx="584272" cy="322220"/>
          </a:xfrm>
          <a:prstGeom prst="rect">
            <a:avLst/>
          </a:prstGeom>
          <a:noFill/>
        </p:spPr>
      </p:pic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B7A6539F-9F23-F86B-8051-ABE46D9908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603" y="2611128"/>
            <a:ext cx="707504" cy="70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44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Ομάδα 13"/>
          <p:cNvGrpSpPr/>
          <p:nvPr/>
        </p:nvGrpSpPr>
        <p:grpSpPr>
          <a:xfrm>
            <a:off x="5364831" y="6280058"/>
            <a:ext cx="1462339" cy="261610"/>
            <a:chOff x="2684658" y="6171883"/>
            <a:chExt cx="1462339" cy="261610"/>
          </a:xfrm>
        </p:grpSpPr>
        <p:sp>
          <p:nvSpPr>
            <p:cNvPr id="15" name="TextBox 14"/>
            <p:cNvSpPr txBox="1"/>
            <p:nvPr/>
          </p:nvSpPr>
          <p:spPr>
            <a:xfrm>
              <a:off x="2878864" y="6171883"/>
              <a:ext cx="12681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100" b="1" dirty="0">
                  <a:latin typeface="Century Gothic" panose="020B0502020202020204" pitchFamily="34" charset="0"/>
                </a:rPr>
                <a:t>Prorata 20</a:t>
              </a:r>
              <a:r>
                <a:rPr lang="el-GR" sz="1100" b="1" dirty="0">
                  <a:latin typeface="Century Gothic" panose="020B0502020202020204" pitchFamily="34" charset="0"/>
                </a:rPr>
                <a:t>22</a:t>
              </a:r>
            </a:p>
          </p:txBody>
        </p:sp>
        <p:pic>
          <p:nvPicPr>
            <p:cNvPr id="16" name="Εικόνα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4658" y="6182422"/>
              <a:ext cx="245722" cy="245722"/>
            </a:xfrm>
            <a:prstGeom prst="rect">
              <a:avLst/>
            </a:prstGeom>
          </p:spPr>
        </p:pic>
      </p:grpSp>
      <p:pic>
        <p:nvPicPr>
          <p:cNvPr id="3" name="Εικόνα 2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5B34ED6F-B68A-40D4-9378-7F92BBB017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86" y="2666998"/>
            <a:ext cx="6071628" cy="152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10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99832" y="334853"/>
            <a:ext cx="4664120" cy="498683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l-GR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 η ταυτότητα της έρευνας</a:t>
            </a:r>
            <a:endParaRPr lang="en-US" sz="2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2444750" y="2408238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l-GR" sz="1600"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311276" y="2564904"/>
            <a:ext cx="55003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Ποσοτική Έρευνα με </a:t>
            </a:r>
            <a:r>
              <a:rPr lang="el-GR" sz="1200" b="1" dirty="0" err="1">
                <a:latin typeface="Century Gothic" panose="020B0502020202020204" pitchFamily="34" charset="0"/>
                <a:cs typeface="Arial" charset="0"/>
              </a:rPr>
              <a:t>Online</a:t>
            </a:r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 Συμπλήρωση Δομημένου Ερωτηματολογίου (CAWI)</a:t>
            </a:r>
          </a:p>
        </p:txBody>
      </p:sp>
      <p:pic>
        <p:nvPicPr>
          <p:cNvPr id="14" name="Picture 24" descr="peopl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3578150"/>
            <a:ext cx="64293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5"/>
          <p:cNvSpPr txBox="1">
            <a:spLocks noChangeArrowheads="1"/>
          </p:cNvSpPr>
          <p:nvPr/>
        </p:nvSpPr>
        <p:spPr bwMode="auto">
          <a:xfrm>
            <a:off x="1303917" y="1644189"/>
            <a:ext cx="5720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200" b="1" dirty="0" err="1">
                <a:latin typeface="Century Gothic" panose="020B0502020202020204" pitchFamily="34" charset="0"/>
                <a:cs typeface="Arial" charset="0"/>
              </a:rPr>
              <a:t>ProRata</a:t>
            </a:r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 A.E. Εταιρεία Ερευνών Κοινής Γνώμης και Εφαρμογών Επικοινωνίας (Αριθμός Μητρώου ΕΣΡ: 56)</a:t>
            </a:r>
          </a:p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Εντολέας έρευνας:</a:t>
            </a:r>
            <a:r>
              <a:rPr lang="en-US" sz="1200" b="1" dirty="0">
                <a:latin typeface="Century Gothic" panose="020B0502020202020204" pitchFamily="34" charset="0"/>
                <a:cs typeface="Arial" charset="0"/>
              </a:rPr>
              <a:t> </a:t>
            </a:r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Εφημερίδα των Συντακτών</a:t>
            </a:r>
          </a:p>
        </p:txBody>
      </p:sp>
      <p:pic>
        <p:nvPicPr>
          <p:cNvPr id="16" name="Picture 26" descr="lett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1628800"/>
            <a:ext cx="55086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1311275" y="3789040"/>
            <a:ext cx="5426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Πληθυσμός Στόχος:</a:t>
            </a:r>
            <a:r>
              <a:rPr lang="en-US" sz="1200" b="1" dirty="0">
                <a:latin typeface="Century Gothic" panose="020B0502020202020204" pitchFamily="34" charset="0"/>
                <a:cs typeface="Arial" charset="0"/>
              </a:rPr>
              <a:t> </a:t>
            </a:r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Πανελλαδικό Δείγμα γενικού πληθυσμού με χρήση ποσοστώσεων σε φύλο, ηλικία και πολιτικά χαρακτηριστικά</a:t>
            </a:r>
          </a:p>
        </p:txBody>
      </p:sp>
      <p:pic>
        <p:nvPicPr>
          <p:cNvPr id="18" name="Picture 30" descr="locatio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4676750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2"/>
          <p:cNvSpPr txBox="1">
            <a:spLocks noChangeArrowheads="1"/>
          </p:cNvSpPr>
          <p:nvPr/>
        </p:nvSpPr>
        <p:spPr bwMode="auto">
          <a:xfrm>
            <a:off x="1120775" y="1509713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l-GR" sz="1600"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21" name="TextBox 33"/>
          <p:cNvSpPr txBox="1">
            <a:spLocks noChangeArrowheads="1"/>
          </p:cNvSpPr>
          <p:nvPr/>
        </p:nvSpPr>
        <p:spPr bwMode="auto">
          <a:xfrm>
            <a:off x="1311276" y="4808185"/>
            <a:ext cx="48736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Γεωγραφική κάλυψη: Σύνολο της επικράτειας</a:t>
            </a:r>
          </a:p>
        </p:txBody>
      </p:sp>
      <p:pic>
        <p:nvPicPr>
          <p:cNvPr id="22" name="Picture 39" descr="calenda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973" y="3362945"/>
            <a:ext cx="557212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40"/>
          <p:cNvSpPr txBox="1">
            <a:spLocks noChangeArrowheads="1"/>
          </p:cNvSpPr>
          <p:nvPr/>
        </p:nvSpPr>
        <p:spPr bwMode="auto">
          <a:xfrm>
            <a:off x="8119956" y="3513915"/>
            <a:ext cx="28944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08 </a:t>
            </a:r>
            <a:r>
              <a:rPr lang="en-US" sz="1200" b="1" dirty="0">
                <a:latin typeface="Century Gothic" panose="020B0502020202020204" pitchFamily="34" charset="0"/>
                <a:cs typeface="Arial" charset="0"/>
              </a:rPr>
              <a:t>-</a:t>
            </a:r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 09</a:t>
            </a:r>
            <a:r>
              <a:rPr lang="en-US" sz="1200" b="1" dirty="0">
                <a:latin typeface="Century Gothic" panose="020B0502020202020204" pitchFamily="34" charset="0"/>
                <a:cs typeface="Arial" charset="0"/>
              </a:rPr>
              <a:t>. </a:t>
            </a:r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2022</a:t>
            </a:r>
          </a:p>
        </p:txBody>
      </p:sp>
      <p:pic>
        <p:nvPicPr>
          <p:cNvPr id="24" name="Picture 44" descr="commerc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1552137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5" descr="paint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5613047"/>
            <a:ext cx="581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46"/>
          <p:cNvSpPr txBox="1">
            <a:spLocks noChangeArrowheads="1"/>
          </p:cNvSpPr>
          <p:nvPr/>
        </p:nvSpPr>
        <p:spPr bwMode="auto">
          <a:xfrm>
            <a:off x="1303917" y="5744289"/>
            <a:ext cx="53723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Μέγεθος δείγματος: 862 άτομα</a:t>
            </a:r>
          </a:p>
          <a:p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Ελάχιστες βάσεις δείγματος:</a:t>
            </a:r>
            <a:r>
              <a:rPr lang="en-US" sz="1200" b="1" dirty="0">
                <a:latin typeface="Century Gothic" panose="020B0502020202020204" pitchFamily="34" charset="0"/>
                <a:cs typeface="Arial" charset="0"/>
              </a:rPr>
              <a:t> </a:t>
            </a:r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97 άτομα</a:t>
            </a:r>
          </a:p>
        </p:txBody>
      </p:sp>
      <p:sp>
        <p:nvSpPr>
          <p:cNvPr id="29" name="TextBox 47"/>
          <p:cNvSpPr txBox="1">
            <a:spLocks noChangeArrowheads="1"/>
          </p:cNvSpPr>
          <p:nvPr/>
        </p:nvSpPr>
        <p:spPr bwMode="auto">
          <a:xfrm>
            <a:off x="8133873" y="1568750"/>
            <a:ext cx="395987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Στρωματοποιημένη δειγματοληψία βάσει φύλου, ηλικίας και πολιτικών χαρακτηριστικών</a:t>
            </a:r>
          </a:p>
          <a:p>
            <a:pPr eaLnBrk="1" hangingPunct="1"/>
            <a:endParaRPr lang="el-GR" sz="1200" b="1" dirty="0">
              <a:latin typeface="Century Gothic" panose="020B0502020202020204" pitchFamily="34" charset="0"/>
              <a:cs typeface="Arial" charset="0"/>
            </a:endParaRPr>
          </a:p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Μέγιστο τυπικό σφάλμα:</a:t>
            </a:r>
          </a:p>
          <a:p>
            <a:pPr eaLnBrk="1" hangingPunct="1"/>
            <a:r>
              <a:rPr lang="el-GR" sz="1200" b="1" dirty="0">
                <a:latin typeface="Century Gothic" panose="020B0502020202020204" pitchFamily="34" charset="0"/>
                <a:cs typeface="Arial" charset="0"/>
              </a:rPr>
              <a:t>+/- 3.3% σε διάστημα εμπιστοσύνης 95%</a:t>
            </a:r>
          </a:p>
        </p:txBody>
      </p:sp>
      <p:cxnSp>
        <p:nvCxnSpPr>
          <p:cNvPr id="30" name="Straight Connector 49"/>
          <p:cNvCxnSpPr>
            <a:cxnSpLocks/>
          </p:cNvCxnSpPr>
          <p:nvPr/>
        </p:nvCxnSpPr>
        <p:spPr>
          <a:xfrm flipH="1">
            <a:off x="6918165" y="980648"/>
            <a:ext cx="0" cy="5760720"/>
          </a:xfrm>
          <a:prstGeom prst="line">
            <a:avLst/>
          </a:prstGeom>
          <a:ln w="101600">
            <a:solidFill>
              <a:srgbClr val="D5474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29" descr="typography-2 αντίγραφο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00" y="260648"/>
            <a:ext cx="798513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5" descr="icon.png"/>
          <p:cNvPicPr>
            <a:picLocks noChangeAspect="1"/>
          </p:cNvPicPr>
          <p:nvPr/>
        </p:nvPicPr>
        <p:blipFill>
          <a:blip r:embed="rId9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75233" y="178406"/>
            <a:ext cx="1013691" cy="1013691"/>
          </a:xfrm>
          <a:prstGeom prst="rect">
            <a:avLst/>
          </a:prstGeom>
        </p:spPr>
      </p:pic>
      <p:pic>
        <p:nvPicPr>
          <p:cNvPr id="35" name="Picture 50" descr="telephone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2093" y="2584413"/>
            <a:ext cx="5476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Ομάδα 35">
            <a:extLst>
              <a:ext uri="{FF2B5EF4-FFF2-40B4-BE49-F238E27FC236}">
                <a16:creationId xmlns:a16="http://schemas.microsoft.com/office/drawing/2014/main" id="{04A9E1B2-6E22-4C80-874E-FEFD86BD6506}"/>
              </a:ext>
            </a:extLst>
          </p:cNvPr>
          <p:cNvGrpSpPr/>
          <p:nvPr/>
        </p:nvGrpSpPr>
        <p:grpSpPr>
          <a:xfrm>
            <a:off x="7636959" y="5840453"/>
            <a:ext cx="3018375" cy="668704"/>
            <a:chOff x="1822221" y="6024970"/>
            <a:chExt cx="3018375" cy="668704"/>
          </a:xfrm>
        </p:grpSpPr>
        <p:pic>
          <p:nvPicPr>
            <p:cNvPr id="37" name="Picture 10" descr="esomar icon.png">
              <a:extLst>
                <a:ext uri="{FF2B5EF4-FFF2-40B4-BE49-F238E27FC236}">
                  <a16:creationId xmlns:a16="http://schemas.microsoft.com/office/drawing/2014/main" id="{9E543100-8119-448D-A247-848E3AD0F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2221" y="6024970"/>
              <a:ext cx="664453" cy="668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" name="Ομάδα 37">
              <a:extLst>
                <a:ext uri="{FF2B5EF4-FFF2-40B4-BE49-F238E27FC236}">
                  <a16:creationId xmlns:a16="http://schemas.microsoft.com/office/drawing/2014/main" id="{4AB572FD-314A-4B1C-9893-EF2B8468F2B3}"/>
                </a:ext>
              </a:extLst>
            </p:cNvPr>
            <p:cNvGrpSpPr/>
            <p:nvPr/>
          </p:nvGrpSpPr>
          <p:grpSpPr>
            <a:xfrm>
              <a:off x="2674049" y="6171721"/>
              <a:ext cx="2166547" cy="521953"/>
              <a:chOff x="1067748" y="6229761"/>
              <a:chExt cx="2166547" cy="521953"/>
            </a:xfrm>
          </p:grpSpPr>
          <p:pic>
            <p:nvPicPr>
              <p:cNvPr id="39" name="Εικόνα 38">
                <a:extLst>
                  <a:ext uri="{FF2B5EF4-FFF2-40B4-BE49-F238E27FC236}">
                    <a16:creationId xmlns:a16="http://schemas.microsoft.com/office/drawing/2014/main" id="{8BBB63E6-E38B-446A-8DDB-C7DC444009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7748" y="6229761"/>
                <a:ext cx="822206" cy="478814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9A2C798-A627-4283-999B-1CE31B854FD6}"/>
                  </a:ext>
                </a:extLst>
              </p:cNvPr>
              <p:cNvSpPr txBox="1"/>
              <p:nvPr/>
            </p:nvSpPr>
            <p:spPr>
              <a:xfrm>
                <a:off x="1895355" y="6382382"/>
                <a:ext cx="13389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900" b="1" dirty="0">
                    <a:latin typeface="Century Gothic" panose="020B0502020202020204" pitchFamily="34" charset="0"/>
                  </a:rPr>
                  <a:t>ΕΝ </a:t>
                </a:r>
                <a:r>
                  <a:rPr lang="en-US" sz="900" b="1" dirty="0">
                    <a:latin typeface="Century Gothic" panose="020B0502020202020204" pitchFamily="34" charset="0"/>
                  </a:rPr>
                  <a:t>ISO 27001:2013</a:t>
                </a:r>
              </a:p>
              <a:p>
                <a:r>
                  <a:rPr lang="en-US" sz="900" b="1" dirty="0">
                    <a:latin typeface="Century Gothic" panose="020B0502020202020204" pitchFamily="34" charset="0"/>
                  </a:rPr>
                  <a:t>No.  20201210004539</a:t>
                </a:r>
                <a:endParaRPr lang="el-GR" sz="900" b="1" dirty="0">
                  <a:latin typeface="Century Gothic" panose="020B0502020202020204" pitchFamily="34" charset="0"/>
                </a:endParaRPr>
              </a:p>
            </p:txBody>
          </p:sp>
        </p:grpSp>
      </p:grp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D45824D0-5F86-4F45-BF57-F463C67B5F6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430" y="4973131"/>
            <a:ext cx="2771114" cy="63991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CF8DE3C-ACE8-4A28-9633-975FDB052F2D}"/>
              </a:ext>
            </a:extLst>
          </p:cNvPr>
          <p:cNvSpPr txBox="1"/>
          <p:nvPr/>
        </p:nvSpPr>
        <p:spPr>
          <a:xfrm>
            <a:off x="49043" y="6568025"/>
            <a:ext cx="758791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00" i="1" dirty="0">
                <a:latin typeface="Century Gothic" panose="020B0502020202020204" pitchFamily="34" charset="0"/>
              </a:rPr>
              <a:t>Σημείωση</a:t>
            </a:r>
            <a:r>
              <a:rPr lang="en-US" sz="800" i="1" dirty="0">
                <a:latin typeface="Century Gothic" panose="020B0502020202020204" pitchFamily="34" charset="0"/>
              </a:rPr>
              <a:t>: </a:t>
            </a:r>
            <a:r>
              <a:rPr lang="el-GR" sz="800" i="1" dirty="0">
                <a:latin typeface="Century Gothic" panose="020B0502020202020204" pitchFamily="34" charset="0"/>
              </a:rPr>
              <a:t>Τα ποσοστά των κατανομών σε ορισμένες ερωτήσεις ενδέχεται να μην αθροίζουν στο 100% λόγω στρογγυλοποιήσεων</a:t>
            </a:r>
            <a:endParaRPr lang="en-US" sz="800" b="1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876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81942"/>
            <a:ext cx="11050946" cy="82677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Σύμφωνα με πρόσφατο δημοσίευμα εφημερίδας «η κυβέρνηση παρακολουθούσε υπουργούς της, βουλευτές της αντιπολίτευσης, δημοσιογράφους και επιχειρηματίες». Εσείς πιστεύετε ότι παρακολουθούνταν ή όχι από την κυβέρνηση αυτά τα πρόσωπα;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1" name="Γράφημα 10">
            <a:extLst>
              <a:ext uri="{FF2B5EF4-FFF2-40B4-BE49-F238E27FC236}">
                <a16:creationId xmlns:a16="http://schemas.microsoft.com/office/drawing/2014/main" id="{66B8DCEE-ACE6-40FD-943E-30B894BFFD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4118147"/>
              </p:ext>
            </p:extLst>
          </p:nvPr>
        </p:nvGraphicFramePr>
        <p:xfrm>
          <a:off x="119337" y="1484784"/>
          <a:ext cx="115212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71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  <p:graphicFrame>
        <p:nvGraphicFramePr>
          <p:cNvPr id="2" name="Πίνακας 1">
            <a:extLst>
              <a:ext uri="{FF2B5EF4-FFF2-40B4-BE49-F238E27FC236}">
                <a16:creationId xmlns:a16="http://schemas.microsoft.com/office/drawing/2014/main" id="{D1E8C3DE-0075-609B-2BE0-F9585FB9E7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239883"/>
              </p:ext>
            </p:extLst>
          </p:nvPr>
        </p:nvGraphicFramePr>
        <p:xfrm>
          <a:off x="47329" y="2204864"/>
          <a:ext cx="11798577" cy="2768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4135">
                  <a:extLst>
                    <a:ext uri="{9D8B030D-6E8A-4147-A177-3AD203B41FA5}">
                      <a16:colId xmlns:a16="http://schemas.microsoft.com/office/drawing/2014/main" val="310443212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121351264"/>
                    </a:ext>
                  </a:extLst>
                </a:gridCol>
                <a:gridCol w="631272">
                  <a:extLst>
                    <a:ext uri="{9D8B030D-6E8A-4147-A177-3AD203B41FA5}">
                      <a16:colId xmlns:a16="http://schemas.microsoft.com/office/drawing/2014/main" val="405870671"/>
                    </a:ext>
                  </a:extLst>
                </a:gridCol>
                <a:gridCol w="592864">
                  <a:extLst>
                    <a:ext uri="{9D8B030D-6E8A-4147-A177-3AD203B41FA5}">
                      <a16:colId xmlns:a16="http://schemas.microsoft.com/office/drawing/2014/main" val="148145464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40361332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3872741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85764912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98770724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788571049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329183734"/>
                    </a:ext>
                  </a:extLst>
                </a:gridCol>
                <a:gridCol w="1146203">
                  <a:extLst>
                    <a:ext uri="{9D8B030D-6E8A-4147-A177-3AD203B41FA5}">
                      <a16:colId xmlns:a16="http://schemas.microsoft.com/office/drawing/2014/main" val="1651329278"/>
                    </a:ext>
                  </a:extLst>
                </a:gridCol>
                <a:gridCol w="852561">
                  <a:extLst>
                    <a:ext uri="{9D8B030D-6E8A-4147-A177-3AD203B41FA5}">
                      <a16:colId xmlns:a16="http://schemas.microsoft.com/office/drawing/2014/main" val="2714256427"/>
                    </a:ext>
                  </a:extLst>
                </a:gridCol>
                <a:gridCol w="930066">
                  <a:extLst>
                    <a:ext uri="{9D8B030D-6E8A-4147-A177-3AD203B41FA5}">
                      <a16:colId xmlns:a16="http://schemas.microsoft.com/office/drawing/2014/main" val="3025958202"/>
                    </a:ext>
                  </a:extLst>
                </a:gridCol>
                <a:gridCol w="660836">
                  <a:extLst>
                    <a:ext uri="{9D8B030D-6E8A-4147-A177-3AD203B41FA5}">
                      <a16:colId xmlns:a16="http://schemas.microsoft.com/office/drawing/2014/main" val="2993764510"/>
                    </a:ext>
                  </a:extLst>
                </a:gridCol>
              </a:tblGrid>
              <a:tr h="481557">
                <a:tc rowSpan="2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l-GR" sz="11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ΗΛΙΚΙΑ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l-GR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ΠΡΟΘΕΣΗ ΨΗΦΟΥ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ΤΟΠΟΘΕΤΗΣΗ ΣΤΟΝ ΑΞΟΝΑ ΑΡΙΣΤΕΡΑ-ΔΕΞΙΑ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771097"/>
                  </a:ext>
                </a:extLst>
              </a:tr>
              <a:tr h="538921">
                <a:tc vMerge="1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17-34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35-54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+ 55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Αναποφάσιστοι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Κεντρώοι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242889"/>
                  </a:ext>
                </a:extLst>
              </a:tr>
              <a:tr h="65604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Ναι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69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80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73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59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27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78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83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74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44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48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379477"/>
                  </a:ext>
                </a:extLst>
              </a:tr>
              <a:tr h="547756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Όχι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25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65%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19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378797"/>
                  </a:ext>
                </a:extLst>
              </a:tr>
              <a:tr h="54448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6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4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354034"/>
                  </a:ext>
                </a:extLst>
              </a:tr>
            </a:tbl>
          </a:graphicData>
        </a:graphic>
      </p:graphicFrame>
      <p:pic>
        <p:nvPicPr>
          <p:cNvPr id="3" name="Εικόνα 19">
            <a:extLst>
              <a:ext uri="{FF2B5EF4-FFF2-40B4-BE49-F238E27FC236}">
                <a16:creationId xmlns:a16="http://schemas.microsoft.com/office/drawing/2014/main" id="{E6BD6FA5-8520-0C54-F985-A7DF2C6218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0" y="2680906"/>
            <a:ext cx="594721" cy="594721"/>
          </a:xfrm>
          <a:prstGeom prst="rect">
            <a:avLst/>
          </a:prstGeom>
        </p:spPr>
      </p:pic>
      <p:pic>
        <p:nvPicPr>
          <p:cNvPr id="5" name="Picture 29">
            <a:extLst>
              <a:ext uri="{FF2B5EF4-FFF2-40B4-BE49-F238E27FC236}">
                <a16:creationId xmlns:a16="http://schemas.microsoft.com/office/drawing/2014/main" id="{A8EF1E12-5FA7-B16D-19D9-794B77A3D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364" y="2780928"/>
            <a:ext cx="584272" cy="322220"/>
          </a:xfrm>
          <a:prstGeom prst="rect">
            <a:avLst/>
          </a:prstGeom>
          <a:noFill/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EE5CE78A-839A-8331-2A77-D6352B8E05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829" y="2611128"/>
            <a:ext cx="707504" cy="707062"/>
          </a:xfrm>
          <a:prstGeom prst="rect">
            <a:avLst/>
          </a:prstGeom>
        </p:spPr>
      </p:pic>
      <p:sp>
        <p:nvSpPr>
          <p:cNvPr id="8" name="Τίτλος 7">
            <a:extLst>
              <a:ext uri="{FF2B5EF4-FFF2-40B4-BE49-F238E27FC236}">
                <a16:creationId xmlns:a16="http://schemas.microsoft.com/office/drawing/2014/main" id="{05DFABD6-FF9F-54A0-C240-2C10A8D3775B}"/>
              </a:ext>
            </a:extLst>
          </p:cNvPr>
          <p:cNvSpPr txBox="1">
            <a:spLocks/>
          </p:cNvSpPr>
          <p:nvPr/>
        </p:nvSpPr>
        <p:spPr>
          <a:xfrm>
            <a:off x="774792" y="81942"/>
            <a:ext cx="11050946" cy="82677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Σύμφωνα με πρόσφατο δημοσίευμα εφημερίδας «η κυβέρνηση παρακολουθούσε υπουργούς της, βουλευτές της αντιπολίτευσης, δημοσιογράφους και επιχειρηματίες». Εσείς πιστεύετε ότι παρακολουθούνταν ή όχι από την κυβέρνηση αυτά τα πρόσωπα;</a:t>
            </a:r>
            <a:endParaRPr lang="en-GB" sz="16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959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81942"/>
            <a:ext cx="11050946" cy="82677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Κατά τη γνώμη σας γνώριζε για τις παραπάνω παρακολουθήσεις και ο ίδιος ο πρωθυπουργός, Κυριάκος Μητσοτάκης; </a:t>
            </a:r>
            <a:r>
              <a:rPr lang="el-GR" sz="1200" b="1" dirty="0">
                <a:solidFill>
                  <a:srgbClr val="C00000"/>
                </a:solidFill>
                <a:latin typeface="Century Gothic" pitchFamily="34" charset="0"/>
              </a:rPr>
              <a:t>Μεταξύ όσων απάντησαν ότι «παρακολουθούνταν τα πρόσωπα που δημοσιεύτηκαν» (69% δείγματος)</a:t>
            </a:r>
            <a:endParaRPr lang="en-GB" sz="12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graphicFrame>
        <p:nvGraphicFramePr>
          <p:cNvPr id="11" name="Γράφημα 10">
            <a:extLst>
              <a:ext uri="{FF2B5EF4-FFF2-40B4-BE49-F238E27FC236}">
                <a16:creationId xmlns:a16="http://schemas.microsoft.com/office/drawing/2014/main" id="{66B8DCEE-ACE6-40FD-943E-30B894BFFD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6169797"/>
              </p:ext>
            </p:extLst>
          </p:nvPr>
        </p:nvGraphicFramePr>
        <p:xfrm>
          <a:off x="119337" y="1484784"/>
          <a:ext cx="115212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34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  <p:graphicFrame>
        <p:nvGraphicFramePr>
          <p:cNvPr id="2" name="Πίνακας 1">
            <a:extLst>
              <a:ext uri="{FF2B5EF4-FFF2-40B4-BE49-F238E27FC236}">
                <a16:creationId xmlns:a16="http://schemas.microsoft.com/office/drawing/2014/main" id="{D1E8C3DE-0075-609B-2BE0-F9585FB9E7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145975"/>
              </p:ext>
            </p:extLst>
          </p:nvPr>
        </p:nvGraphicFramePr>
        <p:xfrm>
          <a:off x="47329" y="2204864"/>
          <a:ext cx="11959393" cy="34248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7593">
                  <a:extLst>
                    <a:ext uri="{9D8B030D-6E8A-4147-A177-3AD203B41FA5}">
                      <a16:colId xmlns:a16="http://schemas.microsoft.com/office/drawing/2014/main" val="3104432126"/>
                    </a:ext>
                  </a:extLst>
                </a:gridCol>
                <a:gridCol w="711883">
                  <a:extLst>
                    <a:ext uri="{9D8B030D-6E8A-4147-A177-3AD203B41FA5}">
                      <a16:colId xmlns:a16="http://schemas.microsoft.com/office/drawing/2014/main" val="3121351264"/>
                    </a:ext>
                  </a:extLst>
                </a:gridCol>
                <a:gridCol w="706827">
                  <a:extLst>
                    <a:ext uri="{9D8B030D-6E8A-4147-A177-3AD203B41FA5}">
                      <a16:colId xmlns:a16="http://schemas.microsoft.com/office/drawing/2014/main" val="40587067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48145464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4036133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53872741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85764912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98770724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788571049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3291837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65132927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71425642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025958202"/>
                    </a:ext>
                  </a:extLst>
                </a:gridCol>
                <a:gridCol w="798154">
                  <a:extLst>
                    <a:ext uri="{9D8B030D-6E8A-4147-A177-3AD203B41FA5}">
                      <a16:colId xmlns:a16="http://schemas.microsoft.com/office/drawing/2014/main" val="2993764510"/>
                    </a:ext>
                  </a:extLst>
                </a:gridCol>
              </a:tblGrid>
              <a:tr h="481557">
                <a:tc rowSpan="2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l-GR" sz="11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ΗΛΙΚΙΑ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l-GR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ΠΡΟΘΕΣΗ ΨΗΦΟΥ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ΤΟΠΟΘΕΤΗΣΗ ΣΤΟΝ ΑΞΟΝΑ ΑΡΙΣΤΕΡΑ-ΔΕΞΙΑ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771097"/>
                  </a:ext>
                </a:extLst>
              </a:tr>
              <a:tr h="538921">
                <a:tc vMerge="1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17-34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35-54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+ 55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Αναποφάσιστοι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Κεντρώοι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242889"/>
                  </a:ext>
                </a:extLst>
              </a:tr>
              <a:tr h="65604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Ναι για όλες ή τις περισσότερες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80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82%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80%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80%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73%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89%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89%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59%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379477"/>
                  </a:ext>
                </a:extLst>
              </a:tr>
              <a:tr h="65604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Ναι αλλά μόνο για ορισμένες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16%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24%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8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9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8268162"/>
                  </a:ext>
                </a:extLst>
              </a:tr>
              <a:tr h="547756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Όχι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5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10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378797"/>
                  </a:ext>
                </a:extLst>
              </a:tr>
              <a:tr h="54448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2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0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354034"/>
                  </a:ext>
                </a:extLst>
              </a:tr>
            </a:tbl>
          </a:graphicData>
        </a:graphic>
      </p:graphicFrame>
      <p:pic>
        <p:nvPicPr>
          <p:cNvPr id="3" name="Εικόνα 19">
            <a:extLst>
              <a:ext uri="{FF2B5EF4-FFF2-40B4-BE49-F238E27FC236}">
                <a16:creationId xmlns:a16="http://schemas.microsoft.com/office/drawing/2014/main" id="{E6BD6FA5-8520-0C54-F985-A7DF2C6218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923" y="2667299"/>
            <a:ext cx="545677" cy="617685"/>
          </a:xfrm>
          <a:prstGeom prst="rect">
            <a:avLst/>
          </a:prstGeom>
        </p:spPr>
      </p:pic>
      <p:pic>
        <p:nvPicPr>
          <p:cNvPr id="5" name="Picture 29">
            <a:extLst>
              <a:ext uri="{FF2B5EF4-FFF2-40B4-BE49-F238E27FC236}">
                <a16:creationId xmlns:a16="http://schemas.microsoft.com/office/drawing/2014/main" id="{A8EF1E12-5FA7-B16D-19D9-794B77A3D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2453" y="2793632"/>
            <a:ext cx="545676" cy="300934"/>
          </a:xfrm>
          <a:prstGeom prst="rect">
            <a:avLst/>
          </a:prstGeom>
          <a:noFill/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EE5CE78A-839A-8331-2A77-D6352B8E05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603" y="2604309"/>
            <a:ext cx="620979" cy="680675"/>
          </a:xfrm>
          <a:prstGeom prst="rect">
            <a:avLst/>
          </a:prstGeom>
        </p:spPr>
      </p:pic>
      <p:sp>
        <p:nvSpPr>
          <p:cNvPr id="9" name="Τίτλος 7">
            <a:extLst>
              <a:ext uri="{FF2B5EF4-FFF2-40B4-BE49-F238E27FC236}">
                <a16:creationId xmlns:a16="http://schemas.microsoft.com/office/drawing/2014/main" id="{2472746A-8208-0CA4-B134-85A5532CF7A1}"/>
              </a:ext>
            </a:extLst>
          </p:cNvPr>
          <p:cNvSpPr txBox="1">
            <a:spLocks/>
          </p:cNvSpPr>
          <p:nvPr/>
        </p:nvSpPr>
        <p:spPr>
          <a:xfrm>
            <a:off x="774792" y="81942"/>
            <a:ext cx="11050946" cy="82677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Κατά τη γνώμη σας γνώριζε για τις παραπάνω παρακολουθήσεις και ο ίδιος ο πρωθυπουργός, Κυριάκος Μητσοτάκης; </a:t>
            </a:r>
            <a:r>
              <a:rPr lang="el-GR" sz="1200" b="1" dirty="0">
                <a:solidFill>
                  <a:srgbClr val="C00000"/>
                </a:solidFill>
                <a:latin typeface="Century Gothic" pitchFamily="34" charset="0"/>
              </a:rPr>
              <a:t>Μεταξύ όσων απάντησαν ότι «παρακολουθούνταν όλα, τα περισσότερα ή ορισμένα από τα πρόσωπα» (69% δείγματος)</a:t>
            </a:r>
            <a:endParaRPr lang="en-GB" sz="12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271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81942"/>
            <a:ext cx="11231928" cy="97079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Ορισμένοι ισχυρίζονται ότι «λόγω των παρακολουθήσεων πολιτικών προσώπων, δημοσιογράφων και επιχειρηματιών, ο πρωθυπουργός Κυριάκος Μητσοτάκης θα πρέπει να παραιτηθεί άμεσα από το πρωθυπουργικό αξίωμα». Εσείς συμφωνείτε ή διαφωνείτε με την παραπάνω άποψη;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  <p:graphicFrame>
        <p:nvGraphicFramePr>
          <p:cNvPr id="6" name="Γράφημα 5">
            <a:extLst>
              <a:ext uri="{FF2B5EF4-FFF2-40B4-BE49-F238E27FC236}">
                <a16:creationId xmlns:a16="http://schemas.microsoft.com/office/drawing/2014/main" id="{E3B64308-E4E7-9F7F-8F87-EDBFB17830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5139490"/>
              </p:ext>
            </p:extLst>
          </p:nvPr>
        </p:nvGraphicFramePr>
        <p:xfrm>
          <a:off x="191344" y="1393845"/>
          <a:ext cx="10585176" cy="5059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Εικόνα 8">
            <a:extLst>
              <a:ext uri="{FF2B5EF4-FFF2-40B4-BE49-F238E27FC236}">
                <a16:creationId xmlns:a16="http://schemas.microsoft.com/office/drawing/2014/main" id="{582A7C9A-2DD6-0169-D2FE-3B77702047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3419548"/>
            <a:ext cx="1008112" cy="100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5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  <p:graphicFrame>
        <p:nvGraphicFramePr>
          <p:cNvPr id="2" name="Πίνακας 1">
            <a:extLst>
              <a:ext uri="{FF2B5EF4-FFF2-40B4-BE49-F238E27FC236}">
                <a16:creationId xmlns:a16="http://schemas.microsoft.com/office/drawing/2014/main" id="{D1E8C3DE-0075-609B-2BE0-F9585FB9E7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448344"/>
              </p:ext>
            </p:extLst>
          </p:nvPr>
        </p:nvGraphicFramePr>
        <p:xfrm>
          <a:off x="47329" y="2204864"/>
          <a:ext cx="11959393" cy="28770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7">
                  <a:extLst>
                    <a:ext uri="{9D8B030D-6E8A-4147-A177-3AD203B41FA5}">
                      <a16:colId xmlns:a16="http://schemas.microsoft.com/office/drawing/2014/main" val="310443212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12135126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0587067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48145464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4036133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53872741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85764912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98770724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78857104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3291837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65132927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71425642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025958202"/>
                    </a:ext>
                  </a:extLst>
                </a:gridCol>
                <a:gridCol w="798154">
                  <a:extLst>
                    <a:ext uri="{9D8B030D-6E8A-4147-A177-3AD203B41FA5}">
                      <a16:colId xmlns:a16="http://schemas.microsoft.com/office/drawing/2014/main" val="2993764510"/>
                    </a:ext>
                  </a:extLst>
                </a:gridCol>
              </a:tblGrid>
              <a:tr h="481557">
                <a:tc rowSpan="2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l-GR" sz="11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ΣΥΝΟΛΟ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ΗΛΙΚΙΑ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l-GR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ΠΡΟΘΕΣΗ ΨΗΦΟΥ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ΤΟΠΟΘΕΤΗΣΗ ΣΤΟΝ ΑΞΟΝΑ ΑΡΙΣΤΕΡΑ-ΔΕΞΙΑ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93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771097"/>
                  </a:ext>
                </a:extLst>
              </a:tr>
              <a:tr h="538921">
                <a:tc vMerge="1">
                  <a:txBody>
                    <a:bodyPr/>
                    <a:lstStyle/>
                    <a:p>
                      <a:pPr algn="l" fontAlgn="t"/>
                      <a:endParaRPr lang="el-GR" sz="1200" b="1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17-34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dirty="0">
                          <a:latin typeface="Century Gothic" panose="020B0502020202020204" pitchFamily="34" charset="0"/>
                        </a:rPr>
                        <a:t>35-54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1" dirty="0">
                          <a:latin typeface="Century Gothic" panose="020B0502020202020204" pitchFamily="34" charset="0"/>
                        </a:rPr>
                        <a:t>+ 55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12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Αναποφάσιστοι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Κεντροαριστεροί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Κεντρώοι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Κεντροδεξιοί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000" b="1" dirty="0">
                          <a:latin typeface="Century Gothic" panose="020B0502020202020204" pitchFamily="34" charset="0"/>
                        </a:rPr>
                        <a:t>Δεξιοί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242889"/>
                  </a:ext>
                </a:extLst>
              </a:tr>
              <a:tr h="65604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Συμφωνώ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50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64%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52%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55%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50%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13%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379477"/>
                  </a:ext>
                </a:extLst>
              </a:tr>
              <a:tr h="65604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Διαφωνώ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45%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5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4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97%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21%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8</a:t>
                      </a:r>
                      <a:r>
                        <a:rPr lang="el-GR" sz="1400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85%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8268162"/>
                  </a:ext>
                </a:extLst>
              </a:tr>
              <a:tr h="544483"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ΔΞ / ΔΑ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dirty="0">
                          <a:latin typeface="Century Gothic" panose="020B0502020202020204" pitchFamily="34" charset="0"/>
                        </a:rPr>
                        <a:t>5</a:t>
                      </a:r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15%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dirty="0">
                          <a:latin typeface="Century Gothic" panose="020B0502020202020204" pitchFamily="34" charset="0"/>
                        </a:rPr>
                        <a:t>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400" dirty="0">
                          <a:latin typeface="Century Gothic" panose="020B0502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354034"/>
                  </a:ext>
                </a:extLst>
              </a:tr>
            </a:tbl>
          </a:graphicData>
        </a:graphic>
      </p:graphicFrame>
      <p:pic>
        <p:nvPicPr>
          <p:cNvPr id="3" name="Εικόνα 19">
            <a:extLst>
              <a:ext uri="{FF2B5EF4-FFF2-40B4-BE49-F238E27FC236}">
                <a16:creationId xmlns:a16="http://schemas.microsoft.com/office/drawing/2014/main" id="{E6BD6FA5-8520-0C54-F985-A7DF2C6218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2659194"/>
            <a:ext cx="594721" cy="594721"/>
          </a:xfrm>
          <a:prstGeom prst="rect">
            <a:avLst/>
          </a:prstGeom>
        </p:spPr>
      </p:pic>
      <p:pic>
        <p:nvPicPr>
          <p:cNvPr id="5" name="Picture 29">
            <a:extLst>
              <a:ext uri="{FF2B5EF4-FFF2-40B4-BE49-F238E27FC236}">
                <a16:creationId xmlns:a16="http://schemas.microsoft.com/office/drawing/2014/main" id="{A8EF1E12-5FA7-B16D-19D9-794B77A3D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4497" y="2789565"/>
            <a:ext cx="584272" cy="322220"/>
          </a:xfrm>
          <a:prstGeom prst="rect">
            <a:avLst/>
          </a:prstGeom>
          <a:noFill/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EE5CE78A-839A-8331-2A77-D6352B8E05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2603309"/>
            <a:ext cx="657182" cy="656771"/>
          </a:xfrm>
          <a:prstGeom prst="rect">
            <a:avLst/>
          </a:prstGeom>
        </p:spPr>
      </p:pic>
      <p:sp>
        <p:nvSpPr>
          <p:cNvPr id="4" name="Τίτλος 7">
            <a:extLst>
              <a:ext uri="{FF2B5EF4-FFF2-40B4-BE49-F238E27FC236}">
                <a16:creationId xmlns:a16="http://schemas.microsoft.com/office/drawing/2014/main" id="{C7B7A1EE-E512-1A13-EEAE-560DF1F3BEA5}"/>
              </a:ext>
            </a:extLst>
          </p:cNvPr>
          <p:cNvSpPr txBox="1">
            <a:spLocks/>
          </p:cNvSpPr>
          <p:nvPr/>
        </p:nvSpPr>
        <p:spPr>
          <a:xfrm>
            <a:off x="774792" y="81942"/>
            <a:ext cx="11231928" cy="97079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Ορισμένοι ισχυρίζονται ότι «λόγω των παρακολουθήσεων πολιτικών προσώπων, δημοσιογράφων και επιχειρηματιών, ο πρωθυπουργός Κυριάκος Μητσοτάκης θα πρέπει να παραιτηθεί άμεσα από το πρωθυπουργικό αξίωμα». Εσείς συμφωνείτε ή διαφωνείτε με την παραπάνω άποψη;</a:t>
            </a:r>
            <a:endParaRPr lang="en-GB" sz="16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065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Τίτλος 7">
            <a:extLst>
              <a:ext uri="{FF2B5EF4-FFF2-40B4-BE49-F238E27FC236}">
                <a16:creationId xmlns:a16="http://schemas.microsoft.com/office/drawing/2014/main" id="{379B9506-936E-49F6-AA5E-EA4CF2AA6BDF}"/>
              </a:ext>
            </a:extLst>
          </p:cNvPr>
          <p:cNvSpPr txBox="1">
            <a:spLocks/>
          </p:cNvSpPr>
          <p:nvPr/>
        </p:nvSpPr>
        <p:spPr>
          <a:xfrm>
            <a:off x="774792" y="219323"/>
            <a:ext cx="10361768" cy="3293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1600" b="1" dirty="0">
                <a:latin typeface="Century Gothic" pitchFamily="34" charset="0"/>
              </a:rPr>
              <a:t>Συμφωνείτε ή διαφωνείτε με τα παρακάτω:</a:t>
            </a:r>
            <a:endParaRPr lang="en-GB" sz="1600" b="1" dirty="0">
              <a:latin typeface="Century Gothic" pitchFamily="34" charset="0"/>
            </a:endParaRPr>
          </a:p>
        </p:txBody>
      </p:sp>
      <p:pic>
        <p:nvPicPr>
          <p:cNvPr id="19" name="Picture 10" descr="typography-2.png">
            <a:extLst>
              <a:ext uri="{FF2B5EF4-FFF2-40B4-BE49-F238E27FC236}">
                <a16:creationId xmlns:a16="http://schemas.microsoft.com/office/drawing/2014/main" id="{9DEF874F-0F3D-446F-8F1C-33AF5D9921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5474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6262" y="81941"/>
            <a:ext cx="385013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6BCFA5E4-09B3-474B-A6EF-203893AB67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502" y="6381328"/>
            <a:ext cx="398264" cy="398253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665DE8A5-E3B8-4C92-AD54-A7C8182E7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528" y="6545922"/>
            <a:ext cx="1158192" cy="267454"/>
          </a:xfrm>
          <a:prstGeom prst="rect">
            <a:avLst/>
          </a:prstGeom>
        </p:spPr>
      </p:pic>
      <p:graphicFrame>
        <p:nvGraphicFramePr>
          <p:cNvPr id="4" name="Γράφημα 3">
            <a:extLst>
              <a:ext uri="{FF2B5EF4-FFF2-40B4-BE49-F238E27FC236}">
                <a16:creationId xmlns:a16="http://schemas.microsoft.com/office/drawing/2014/main" id="{946DBB25-40DF-6A8D-4FA0-57F398A3ED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1803838"/>
              </p:ext>
            </p:extLst>
          </p:nvPr>
        </p:nvGraphicFramePr>
        <p:xfrm>
          <a:off x="119336" y="620689"/>
          <a:ext cx="11887384" cy="5574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24654326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17557</TotalTime>
  <Words>1060</Words>
  <Application>Microsoft Office PowerPoint</Application>
  <PresentationFormat>Ευρεία οθόνη</PresentationFormat>
  <Paragraphs>375</Paragraphs>
  <Slides>13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14" baseType="lpstr">
      <vt:lpstr>Θέμα του Office</vt:lpstr>
      <vt:lpstr>Παρουσίαση του PowerPoint</vt:lpstr>
      <vt:lpstr> η ταυτότητα της έρευνας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Office02</dc:creator>
  <cp:lastModifiedBy>Κώστας Πουλάκης</cp:lastModifiedBy>
  <cp:revision>522</cp:revision>
  <dcterms:created xsi:type="dcterms:W3CDTF">2018-09-18T11:13:14Z</dcterms:created>
  <dcterms:modified xsi:type="dcterms:W3CDTF">2022-11-11T13:37:51Z</dcterms:modified>
</cp:coreProperties>
</file>