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0" r:id="rId5"/>
    <p:sldId id="264" r:id="rId6"/>
    <p:sldId id="268" r:id="rId7"/>
    <p:sldId id="262" r:id="rId8"/>
    <p:sldId id="263" r:id="rId9"/>
    <p:sldId id="259" r:id="rId10"/>
    <p:sldId id="258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61" r:id="rId24"/>
    <p:sldId id="26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D20F"/>
    <a:srgbClr val="48A70C"/>
    <a:srgbClr val="002D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32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5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363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09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6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80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37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6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44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07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E6791-3B0E-4D8A-92B9-4D70754DFA6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E91A5-BDF0-4EDD-8537-A0128F9D7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5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9488" y="2592189"/>
            <a:ext cx="9011987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be-BY" sz="5400" b="1" kern="0" dirty="0">
                <a:solidFill>
                  <a:srgbClr val="54A021">
                    <a:lumMod val="50000"/>
                  </a:srgbClr>
                </a:solidFill>
                <a:latin typeface="Adana script" panose="02000500090000020003" pitchFamily="2" charset="0"/>
                <a:ea typeface="+mj-ea"/>
                <a:cs typeface="+mj-cs"/>
              </a:rPr>
              <a:t>Троп</a:t>
            </a:r>
            <a:r>
              <a:rPr lang="ru-RU" sz="5400" b="1" kern="0" dirty="0">
                <a:solidFill>
                  <a:srgbClr val="54A021">
                    <a:lumMod val="50000"/>
                  </a:srgbClr>
                </a:solidFill>
                <a:latin typeface="Adana script" panose="02000500090000020003" pitchFamily="2" charset="0"/>
                <a:ea typeface="+mj-ea"/>
                <a:cs typeface="+mj-cs"/>
              </a:rPr>
              <a:t>инками родного края</a:t>
            </a:r>
            <a:endParaRPr lang="en-US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91630" y="4098637"/>
            <a:ext cx="10347705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3200" b="1" i="1" kern="0" dirty="0">
                <a:solidFill>
                  <a:srgbClr val="54A021">
                    <a:lumMod val="50000"/>
                  </a:srgbClr>
                </a:solidFill>
                <a:latin typeface="Adana script" panose="02000500090000020003" pitchFamily="2" charset="0"/>
                <a:ea typeface="+mj-ea"/>
                <a:cs typeface="+mj-cs"/>
              </a:rPr>
              <a:t>из истории заповедных мест Борисовского района</a:t>
            </a:r>
            <a:r>
              <a:rPr lang="ru-RU" sz="3200" i="1" kern="0" dirty="0">
                <a:solidFill>
                  <a:prstClr val="black"/>
                </a:solidFill>
                <a:latin typeface="Adana script" panose="02000500090000020003" pitchFamily="2" charset="0"/>
                <a:ea typeface="+mj-ea"/>
                <a:cs typeface="+mj-cs"/>
              </a:rPr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4457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62969"/>
            <a:ext cx="100932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Республиканский ландшафтный заказник «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Черневичский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»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89" y="475895"/>
            <a:ext cx="4511431" cy="6462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t="5581" b="6648"/>
          <a:stretch/>
        </p:blipFill>
        <p:spPr>
          <a:xfrm>
            <a:off x="4515156" y="2131181"/>
            <a:ext cx="5739732" cy="328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13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3907" y="1000208"/>
            <a:ext cx="8717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kern="0" dirty="0">
                <a:solidFill>
                  <a:srgbClr val="5AD20F"/>
                </a:solidFill>
                <a:latin typeface="Calibri" panose="020F0502020204030204" pitchFamily="34" charset="0"/>
              </a:rPr>
              <a:t>Республиканский ландшафтный заказник «</a:t>
            </a:r>
            <a:r>
              <a:rPr lang="ru-RU" sz="3200" b="1" kern="0" dirty="0" err="1">
                <a:solidFill>
                  <a:srgbClr val="5AD20F"/>
                </a:solidFill>
                <a:latin typeface="Calibri" panose="020F0502020204030204" pitchFamily="34" charset="0"/>
              </a:rPr>
              <a:t>Черневичский</a:t>
            </a:r>
            <a:r>
              <a:rPr lang="ru-RU" sz="3200" b="1" kern="0" dirty="0">
                <a:solidFill>
                  <a:srgbClr val="5AD20F"/>
                </a:solidFill>
                <a:latin typeface="Calibri" panose="020F0502020204030204" pitchFamily="34" charset="0"/>
              </a:rPr>
              <a:t>»</a:t>
            </a:r>
            <a:endParaRPr lang="en-US" sz="1600" kern="0" dirty="0">
              <a:solidFill>
                <a:srgbClr val="5AD20F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07" y="353976"/>
            <a:ext cx="4511431" cy="6462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54136" y="2063412"/>
            <a:ext cx="6096000" cy="1200329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5AD20F"/>
                </a:solidFill>
                <a:latin typeface="Bahnschrift Condensed" panose="020B0502040204020203" pitchFamily="34" charset="0"/>
              </a:rPr>
              <a:t>На территории заказника выделено 15 категорий особо ценных участков растительных сообществ, которые занимают 16,5% площади заказника.</a:t>
            </a:r>
            <a:endParaRPr lang="ru-RU" sz="2400" dirty="0">
              <a:solidFill>
                <a:srgbClr val="5AD20F"/>
              </a:solidFill>
              <a:latin typeface="Bahnschrift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423" y="3409259"/>
            <a:ext cx="3468925" cy="23166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5750" y="3409259"/>
            <a:ext cx="2603218" cy="33835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0365" y="2077426"/>
            <a:ext cx="2596849" cy="3470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312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465" t="3397" r="3785" b="3288"/>
          <a:stretch/>
        </p:blipFill>
        <p:spPr>
          <a:xfrm>
            <a:off x="296090" y="1132114"/>
            <a:ext cx="3309259" cy="41017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3261" t="2895" r="3449" b="3100"/>
          <a:stretch/>
        </p:blipFill>
        <p:spPr>
          <a:xfrm>
            <a:off x="7167154" y="1619794"/>
            <a:ext cx="4328160" cy="40059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82194" y="336558"/>
            <a:ext cx="62179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kern="0" dirty="0">
                <a:solidFill>
                  <a:srgbClr val="5AD20F"/>
                </a:solidFill>
                <a:latin typeface="Calibri" panose="020F0502020204030204" pitchFamily="34" charset="0"/>
              </a:rPr>
              <a:t>Республиканский ландшафтный заказник «</a:t>
            </a:r>
            <a:r>
              <a:rPr lang="ru-RU" sz="3200" b="1" kern="0" dirty="0" err="1">
                <a:solidFill>
                  <a:srgbClr val="5AD20F"/>
                </a:solidFill>
                <a:latin typeface="Calibri" panose="020F0502020204030204" pitchFamily="34" charset="0"/>
              </a:rPr>
              <a:t>Черневичский</a:t>
            </a:r>
            <a:r>
              <a:rPr lang="ru-RU" sz="3200" b="1" kern="0" dirty="0">
                <a:solidFill>
                  <a:srgbClr val="5AD20F"/>
                </a:solidFill>
                <a:latin typeface="Calibri" panose="020F0502020204030204" pitchFamily="34" charset="0"/>
              </a:rPr>
              <a:t>»</a:t>
            </a:r>
            <a:endParaRPr lang="en-US" sz="1600" kern="0" dirty="0">
              <a:solidFill>
                <a:srgbClr val="5AD20F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204" y="336558"/>
            <a:ext cx="4511431" cy="6462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5468983"/>
            <a:ext cx="3875314" cy="627017"/>
          </a:xfrm>
          <a:prstGeom prst="rect">
            <a:avLst/>
          </a:prstGeom>
          <a:solidFill>
            <a:srgbClr val="48A7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7015860" y="5840451"/>
            <a:ext cx="4639458" cy="525515"/>
          </a:xfrm>
          <a:prstGeom prst="rect">
            <a:avLst/>
          </a:prstGeom>
          <a:solidFill>
            <a:srgbClr val="48A7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-48386" y="5655785"/>
            <a:ext cx="39982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600" b="1" dirty="0">
                <a:solidFill>
                  <a:prstClr val="black"/>
                </a:solidFill>
                <a:latin typeface="Trebuchet MS" panose="020B0603020202020204"/>
              </a:rPr>
              <a:t>ПАЛЬЧАТОКОРЕННИК МЯСО-КРАСНЫЙ</a:t>
            </a:r>
            <a:endParaRPr lang="ru-RU" sz="1600" b="1" dirty="0">
              <a:solidFill>
                <a:prstClr val="black"/>
              </a:solidFill>
              <a:latin typeface="Trebuchet MS" panose="020B0603020202020204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76028" y="5911334"/>
            <a:ext cx="2848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БОЛЬШОЙ ВЕРЕТЕННИК</a:t>
            </a:r>
            <a:endParaRPr lang="ru-RU" b="1" dirty="0">
              <a:solidFill>
                <a:prstClr val="black"/>
              </a:solidFill>
              <a:latin typeface="Trebuchet MS" panose="020B0603020202020204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7636" y="3182982"/>
            <a:ext cx="7071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034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4277" t="3329" r="2273" b="3690"/>
          <a:stretch/>
        </p:blipFill>
        <p:spPr>
          <a:xfrm>
            <a:off x="6365964" y="2821577"/>
            <a:ext cx="2438401" cy="33615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2942" t="3158" r="6526" b="3975"/>
          <a:stretch/>
        </p:blipFill>
        <p:spPr>
          <a:xfrm>
            <a:off x="748937" y="1323701"/>
            <a:ext cx="3300550" cy="44500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496" y="84009"/>
            <a:ext cx="4511431" cy="6462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89120" y="608745"/>
            <a:ext cx="7802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kern="0" dirty="0">
                <a:solidFill>
                  <a:srgbClr val="5AD20F"/>
                </a:solidFill>
                <a:latin typeface="Calibri" panose="020F0502020204030204" pitchFamily="34" charset="0"/>
              </a:rPr>
              <a:t>Республиканский ландшафтный заказник «</a:t>
            </a:r>
            <a:r>
              <a:rPr lang="ru-RU" sz="3200" b="1" kern="0" dirty="0" err="1">
                <a:solidFill>
                  <a:srgbClr val="5AD20F"/>
                </a:solidFill>
                <a:latin typeface="Calibri" panose="020F0502020204030204" pitchFamily="34" charset="0"/>
              </a:rPr>
              <a:t>Черневичский</a:t>
            </a:r>
            <a:r>
              <a:rPr lang="ru-RU" sz="3200" b="1" kern="0" dirty="0">
                <a:solidFill>
                  <a:srgbClr val="5AD20F"/>
                </a:solidFill>
                <a:latin typeface="Calibri" panose="020F0502020204030204" pitchFamily="34" charset="0"/>
              </a:rPr>
              <a:t>»</a:t>
            </a:r>
            <a:endParaRPr lang="en-US" sz="1600" kern="0" dirty="0">
              <a:solidFill>
                <a:srgbClr val="5AD20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81552" y="2704403"/>
            <a:ext cx="3613169" cy="369332"/>
          </a:xfrm>
          <a:prstGeom prst="rect">
            <a:avLst/>
          </a:prstGeom>
          <a:solidFill>
            <a:srgbClr val="5AD20F"/>
          </a:solidFill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ХОХЛАТАЯ СИНИЦА (ГРЕНАДЕРКА)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3496" y="1139035"/>
            <a:ext cx="2178417" cy="369332"/>
          </a:xfrm>
          <a:prstGeom prst="rect">
            <a:avLst/>
          </a:prstGeom>
          <a:solidFill>
            <a:srgbClr val="5AD20F"/>
          </a:solidFill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ЛЕСНАЯ МЫШОВКА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89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62969"/>
            <a:ext cx="10093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89" y="475895"/>
            <a:ext cx="4511431" cy="6462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1122127"/>
            <a:ext cx="93530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Гидрологические памятники местного значения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94791" y="1678471"/>
            <a:ext cx="4275908" cy="3314054"/>
          </a:xfrm>
          <a:prstGeom prst="rect">
            <a:avLst/>
          </a:prstGeom>
          <a:solidFill>
            <a:srgbClr val="48A70C"/>
          </a:solidFill>
          <a:ln>
            <a:solidFill>
              <a:srgbClr val="48A7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785463" y="1828395"/>
            <a:ext cx="6096000" cy="32060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«Великий Мох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</a:t>
            </a:r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 «Сухой Лог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 </a:t>
            </a:r>
          </a:p>
          <a:p>
            <a:pPr algn="just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«</a:t>
            </a:r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Клинки», «Выгон», «</a:t>
            </a:r>
            <a:r>
              <a:rPr lang="ru-RU" b="1" dirty="0" err="1">
                <a:solidFill>
                  <a:prstClr val="black"/>
                </a:solidFill>
                <a:latin typeface="Trebuchet MS" panose="020B0603020202020204"/>
              </a:rPr>
              <a:t>Костюки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 </a:t>
            </a:r>
          </a:p>
          <a:p>
            <a:pPr algn="just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«</a:t>
            </a:r>
            <a:r>
              <a:rPr lang="ru-RU" b="1" dirty="0" err="1">
                <a:solidFill>
                  <a:prstClr val="black"/>
                </a:solidFill>
                <a:latin typeface="Trebuchet MS" panose="020B0603020202020204"/>
              </a:rPr>
              <a:t>Бучаховка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 «</a:t>
            </a:r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Лучки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 «</a:t>
            </a:r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Нача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 </a:t>
            </a:r>
          </a:p>
          <a:p>
            <a:pPr algn="just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«</a:t>
            </a:r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Гливин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 </a:t>
            </a:r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«Радуга»</a:t>
            </a:r>
          </a:p>
          <a:p>
            <a:pPr lvl="0" algn="just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«</a:t>
            </a:r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Рава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 «</a:t>
            </a:r>
            <a:r>
              <a:rPr lang="ru-RU" b="1" dirty="0" err="1">
                <a:solidFill>
                  <a:prstClr val="black"/>
                </a:solidFill>
                <a:latin typeface="Trebuchet MS" panose="020B0603020202020204"/>
              </a:rPr>
              <a:t>Маровщина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 «</a:t>
            </a:r>
            <a:r>
              <a:rPr lang="ru-RU" b="1" dirty="0" err="1">
                <a:solidFill>
                  <a:prstClr val="black"/>
                </a:solidFill>
                <a:latin typeface="Trebuchet MS" panose="020B0603020202020204"/>
              </a:rPr>
              <a:t>Цна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</a:t>
            </a:r>
          </a:p>
          <a:p>
            <a:pPr lvl="0" algn="just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«</a:t>
            </a:r>
            <a:r>
              <a:rPr lang="ru-RU" b="1" dirty="0" err="1">
                <a:solidFill>
                  <a:prstClr val="black"/>
                </a:solidFill>
                <a:latin typeface="Trebuchet MS" panose="020B0603020202020204"/>
              </a:rPr>
              <a:t>Алесище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 «Лашки» «</a:t>
            </a:r>
            <a:r>
              <a:rPr lang="ru-RU" b="1" dirty="0" err="1">
                <a:solidFill>
                  <a:prstClr val="black"/>
                </a:solidFill>
                <a:latin typeface="Trebuchet MS" panose="020B0603020202020204"/>
              </a:rPr>
              <a:t>Сутоки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</a:t>
            </a:r>
          </a:p>
          <a:p>
            <a:pPr lvl="0" algn="just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«</a:t>
            </a:r>
            <a:r>
              <a:rPr lang="ru-RU" b="1" dirty="0" err="1">
                <a:solidFill>
                  <a:prstClr val="black"/>
                </a:solidFill>
                <a:latin typeface="Trebuchet MS" panose="020B0603020202020204"/>
              </a:rPr>
              <a:t>Коленище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 «</a:t>
            </a:r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Луг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 «</a:t>
            </a:r>
            <a:r>
              <a:rPr lang="ru-RU" b="1" dirty="0" err="1">
                <a:solidFill>
                  <a:prstClr val="black"/>
                </a:solidFill>
                <a:latin typeface="Trebuchet MS" panose="020B0603020202020204"/>
              </a:rPr>
              <a:t>Купелицкое</a:t>
            </a: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»</a:t>
            </a:r>
          </a:p>
          <a:p>
            <a:pPr lvl="0" algn="just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b="1" dirty="0" smtClean="0">
                <a:solidFill>
                  <a:prstClr val="black"/>
                </a:solidFill>
                <a:latin typeface="Trebuchet MS" panose="020B0603020202020204"/>
              </a:rPr>
              <a:t> </a:t>
            </a:r>
            <a:endParaRPr lang="ru-RU" b="1" dirty="0">
              <a:solidFill>
                <a:prstClr val="black"/>
              </a:solidFill>
              <a:latin typeface="Trebuchet MS" panose="020B0603020202020204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b="5359"/>
          <a:stretch/>
        </p:blipFill>
        <p:spPr>
          <a:xfrm>
            <a:off x="849694" y="2463298"/>
            <a:ext cx="5653041" cy="416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31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62969"/>
            <a:ext cx="10093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89" y="475895"/>
            <a:ext cx="4511431" cy="6462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4470" y="1122127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Святые источники </a:t>
            </a:r>
            <a:r>
              <a:rPr kumimoji="0" lang="ru-RU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Борисовщины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253" y="2155140"/>
            <a:ext cx="4058740" cy="461665"/>
          </a:xfrm>
          <a:prstGeom prst="rect">
            <a:avLst/>
          </a:prstGeom>
          <a:solidFill>
            <a:srgbClr val="48A70C"/>
          </a:solidFill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Татарский колодец </a:t>
            </a:r>
            <a:r>
              <a:rPr lang="ru-RU" sz="2400" b="1" dirty="0" err="1">
                <a:solidFill>
                  <a:schemeClr val="bg1"/>
                </a:solidFill>
              </a:rPr>
              <a:t>д.Гливин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234" y="2801471"/>
            <a:ext cx="3905250" cy="29337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5449" y="2278156"/>
            <a:ext cx="2659012" cy="398032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472468" y="1475370"/>
            <a:ext cx="3705496" cy="1036722"/>
          </a:xfrm>
          <a:prstGeom prst="rect">
            <a:avLst/>
          </a:prstGeom>
          <a:solidFill>
            <a:srgbClr val="48A70C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chemeClr val="bg1"/>
                </a:solidFill>
                <a:latin typeface="Trebuchet MS" panose="020B0603020202020204"/>
              </a:rPr>
              <a:t>Родник возле Свято-</a:t>
            </a:r>
            <a:r>
              <a:rPr lang="ru-RU" sz="2000" b="1" dirty="0" err="1">
                <a:solidFill>
                  <a:schemeClr val="bg1"/>
                </a:solidFill>
                <a:latin typeface="Trebuchet MS" panose="020B0603020202020204"/>
              </a:rPr>
              <a:t>Ксениевского</a:t>
            </a:r>
            <a:r>
              <a:rPr lang="ru-RU" sz="2000" b="1" dirty="0">
                <a:solidFill>
                  <a:schemeClr val="bg1"/>
                </a:solidFill>
                <a:latin typeface="Trebuchet MS" panose="020B0603020202020204"/>
              </a:rPr>
              <a:t> женского монастыря</a:t>
            </a:r>
            <a:endParaRPr lang="ru-RU" sz="2000" b="1" dirty="0">
              <a:solidFill>
                <a:schemeClr val="bg1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2950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62969"/>
            <a:ext cx="10093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89" y="475895"/>
            <a:ext cx="4511431" cy="6462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201783" y="1016747"/>
            <a:ext cx="113733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Геологический памятник природы республиканского значения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«Валун Князь-Камень»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66872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2000" dirty="0" smtClean="0">
                <a:solidFill>
                  <a:srgbClr val="5AD20F"/>
                </a:solidFill>
                <a:latin typeface="Trebuchet MS" panose="020B0603020202020204"/>
              </a:rPr>
              <a:t>Принесён на территорию Борисовского края из Южной Финляндии</a:t>
            </a:r>
            <a:endParaRPr lang="ru-RU" sz="2000" dirty="0">
              <a:solidFill>
                <a:srgbClr val="5AD20F"/>
              </a:solidFill>
              <a:latin typeface="Trebuchet MS" panose="020B0603020202020204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7552" y="2077778"/>
            <a:ext cx="5401466" cy="336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08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62969"/>
            <a:ext cx="10093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89" y="475895"/>
            <a:ext cx="4511431" cy="6462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201783" y="1016747"/>
            <a:ext cx="113733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Геологический памятник природы республиканского значения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</a:b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02205" y="1309135"/>
            <a:ext cx="33810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«Валуны Быки»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792" y="2139738"/>
            <a:ext cx="6733631" cy="450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1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62969"/>
            <a:ext cx="10093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89" y="475895"/>
            <a:ext cx="4511431" cy="64623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955192"/>
            <a:ext cx="101803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Памятник природы республиканского значения «Старо-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Борисовский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 лес» 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154" y="5347590"/>
            <a:ext cx="10215154" cy="1143903"/>
          </a:xfrm>
          <a:prstGeom prst="rect">
            <a:avLst/>
          </a:prstGeom>
          <a:solidFill>
            <a:srgbClr val="48A70C"/>
          </a:solidFill>
        </p:spPr>
        <p:txBody>
          <a:bodyPr wrap="squar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2000" b="1" dirty="0">
                <a:solidFill>
                  <a:prstClr val="black"/>
                </a:solidFill>
                <a:latin typeface="Trebuchet MS" panose="020B0603020202020204"/>
              </a:rPr>
              <a:t>Расположен в квартале 61 Пригородного лесничества.</a:t>
            </a:r>
          </a:p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2000" dirty="0">
                <a:solidFill>
                  <a:prstClr val="black"/>
                </a:solidFill>
                <a:latin typeface="Trebuchet MS" panose="020B0603020202020204"/>
              </a:rPr>
              <a:t>В пределах территории памятника природы обнаружен охраняемый вид растения – лилия кудреватая, занесённый в Красную Книгу Республики Беларусь.</a:t>
            </a:r>
            <a:endParaRPr lang="ru-RU" sz="2000" dirty="0">
              <a:solidFill>
                <a:prstClr val="black"/>
              </a:solidFill>
              <a:latin typeface="Trebuchet MS" panose="020B0603020202020204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33" y="2217076"/>
            <a:ext cx="4527476" cy="28815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6217" y="2050141"/>
            <a:ext cx="3048264" cy="30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6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262969"/>
            <a:ext cx="10093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89" y="475895"/>
            <a:ext cx="4511431" cy="64623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955192"/>
            <a:ext cx="101803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Памятник природы республиканского значения «Старо-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Борисовский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 лес» 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4253" r="3812"/>
          <a:stretch/>
        </p:blipFill>
        <p:spPr>
          <a:xfrm>
            <a:off x="409303" y="2050141"/>
            <a:ext cx="5425440" cy="41883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l="4123" t="1899" r="5427" b="52433"/>
          <a:stretch/>
        </p:blipFill>
        <p:spPr>
          <a:xfrm>
            <a:off x="6069874" y="1515292"/>
            <a:ext cx="3021875" cy="22468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/>
          <a:srcRect l="3981" t="5078" r="3565" b="51834"/>
          <a:stretch/>
        </p:blipFill>
        <p:spPr>
          <a:xfrm>
            <a:off x="7872549" y="4014427"/>
            <a:ext cx="3866606" cy="240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549887" y="983974"/>
            <a:ext cx="5642113" cy="1063487"/>
          </a:xfrm>
          <a:prstGeom prst="rect">
            <a:avLst/>
          </a:prstGeom>
          <a:solidFill>
            <a:srgbClr val="5AD20F"/>
          </a:solidFill>
          <a:ln>
            <a:solidFill>
              <a:srgbClr val="5AD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776830" y="983974"/>
            <a:ext cx="518822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Bahnschrift Light Condensed" panose="020B0502040204020203" pitchFamily="34" charset="0"/>
              </a:rPr>
              <a:t>«Заповедник», «заказник», «памятник природы», все эти определения, по сути, объединяет, территория, которая несет в себе скрытый потенциал возрождения земли. Здесь не только обитают животные и растения, занесенные в Красную Книгу Республики Беларусь, а ландшафты практически нетронуты человеческой деятельностью, но также насчитывается масса мест с историческим и культурным значением для нашего края. Такими охраняемыми природными объектами является целый ряд мест Борисовского района.</a:t>
            </a:r>
            <a:endParaRPr lang="ru-RU" sz="2400" dirty="0">
              <a:latin typeface="Bahnschrift Light Condensed" panose="020B0502040204020203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961" y="2166730"/>
            <a:ext cx="5211653" cy="3474435"/>
          </a:xfrm>
          <a:prstGeom prst="rect">
            <a:avLst/>
          </a:prstGeom>
        </p:spPr>
      </p:pic>
      <p:sp>
        <p:nvSpPr>
          <p:cNvPr id="8" name="AutoShape 2" descr="Гайд: Борис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911087" y="597659"/>
            <a:ext cx="4416287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be-BY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Adana script" panose="02000500090000020003" pitchFamily="2" charset="0"/>
              </a:rPr>
              <a:t>Троп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Adana script" panose="02000500090000020003" pitchFamily="2" charset="0"/>
              </a:rPr>
              <a:t>инками родного края</a:t>
            </a:r>
            <a:endParaRPr lang="en-US" sz="900" dirty="0">
              <a:solidFill>
                <a:srgbClr val="5AD20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8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891" y="1346015"/>
            <a:ext cx="10093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89" y="475895"/>
            <a:ext cx="4511431" cy="6462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9006" y="1084405"/>
            <a:ext cx="85431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Усадебно-парковый ансамбль Слизней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д.Мстиж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6904" y="1831513"/>
            <a:ext cx="2249619" cy="29446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891" y="1684569"/>
            <a:ext cx="5303980" cy="397493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254035" y="5736450"/>
            <a:ext cx="6096000" cy="677108"/>
          </a:xfrm>
          <a:prstGeom prst="rect">
            <a:avLst/>
          </a:prstGeom>
          <a:solidFill>
            <a:srgbClr val="48A70C"/>
          </a:solidFill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Слизни -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старинный</a:t>
            </a:r>
            <a:r>
              <a:rPr lang="ru-RU" dirty="0">
                <a:solidFill>
                  <a:schemeClr val="bg1"/>
                </a:solidFill>
              </a:rPr>
              <a:t> шляхетский (дворянский) род, возникший в XVI веке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50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891" y="1346015"/>
            <a:ext cx="10093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89" y="475895"/>
            <a:ext cx="4511431" cy="6462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9006" y="1084405"/>
            <a:ext cx="85431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Усадебно-парковый ансамбль Слизней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д.Мстиж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6904" y="1831513"/>
            <a:ext cx="2249619" cy="294462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794173" y="4648817"/>
            <a:ext cx="4005942" cy="2000548"/>
          </a:xfrm>
          <a:prstGeom prst="rect">
            <a:avLst/>
          </a:prstGeom>
          <a:solidFill>
            <a:srgbClr val="48A70C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rebuchet MS" panose="020B0603020202020204"/>
              </a:rPr>
              <a:t> </a:t>
            </a:r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rebuchet MS" panose="020B0603020202020204"/>
              </a:rPr>
              <a:t>В</a:t>
            </a: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rebuchet MS" panose="020B0603020202020204"/>
              </a:rPr>
              <a:t>ладелец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</a:rPr>
              <a:t> усадьбы в Мстиже Иосиф Слизень. Владел библиотекой, состоящей из семи тысяч книг, произведениями искусства и скульптуры.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4960" y="1607625"/>
            <a:ext cx="4789715" cy="355750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14697" y="4956593"/>
            <a:ext cx="6096000" cy="1384995"/>
          </a:xfrm>
          <a:prstGeom prst="rect">
            <a:avLst/>
          </a:prstGeom>
          <a:solidFill>
            <a:srgbClr val="5AD20F"/>
          </a:solidFill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rebuchet MS" panose="020B0603020202020204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</a:rPr>
              <a:t>У большого парка рядом располагался мини-зоопарк. Здесь можно было увидеть попугаев, канареек, павлинов, лосей, оленей, ланей и даже черепах.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7899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891" y="1346015"/>
            <a:ext cx="10093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89" y="475895"/>
            <a:ext cx="4511431" cy="6462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9006" y="1084405"/>
            <a:ext cx="85431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Усадебно-парковый ансамбль Слизней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д.Мстиж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6904" y="1831513"/>
            <a:ext cx="2249619" cy="294462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53440" y="1730637"/>
            <a:ext cx="6096000" cy="1938992"/>
          </a:xfrm>
          <a:prstGeom prst="rect">
            <a:avLst/>
          </a:prstGeom>
          <a:solidFill>
            <a:srgbClr val="48A70C"/>
          </a:solidFill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</a:rPr>
              <a:t> Теперь же о «золотом» времени деревни свидетельствуют лишь внушительные въездные ворота, незначительные остатки каменной ограды, фундаменты и склепы бывших флигелей. На месте панской усадьбы — стоит местная амбулатория.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2339" y="3446694"/>
            <a:ext cx="5255207" cy="363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47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1200" y="238818"/>
            <a:ext cx="6096000" cy="1938992"/>
          </a:xfrm>
          <a:prstGeom prst="rect">
            <a:avLst/>
          </a:prstGeom>
          <a:solidFill>
            <a:srgbClr val="5AD20F"/>
          </a:solidFill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rebuchet MS" panose="020B0603020202020204"/>
                <a:ea typeface="+mj-ea"/>
                <a:cs typeface="+mj-cs"/>
              </a:rPr>
              <a:t>Туристические маршруты Борисовского района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4732" y="2369399"/>
            <a:ext cx="6096000" cy="3760004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marR="0" lvl="1" defTabSz="4572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tabLst/>
              <a:defRPr/>
            </a:pP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</a:rPr>
              <a:t>Всего в районе имеется 160 туристических маршрутов, в том числе с активными способами передвижения — 88, из них водных — 45, велосипедных — 11, пеших — 32.</a:t>
            </a:r>
          </a:p>
          <a:p>
            <a:pPr marR="0" lvl="0" defTabSz="4572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</a:rPr>
              <a:t>10 маршрутов посвящено тематике Великой Отечественной войны, 12 — событиям войны 1812 года. В районе также имеются 17 зеленых маршрутов и 4 экологические тропы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913" y="388809"/>
            <a:ext cx="4511431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40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1" y="2743199"/>
            <a:ext cx="11782696" cy="4001095"/>
          </a:xfrm>
          <a:prstGeom prst="rect">
            <a:avLst/>
          </a:prstGeom>
          <a:solidFill>
            <a:srgbClr val="5AD20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Спасибо за внимание!</a:t>
            </a:r>
            <a:r>
              <a:rPr lang="ru-RU" sz="32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Материал подготовили</a:t>
            </a:r>
            <a:r>
              <a:rPr lang="ru-RU" sz="40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 с</a:t>
            </a:r>
            <a:r>
              <a:rPr lang="ru-RU" sz="40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отрудники детского отдела:</a:t>
            </a:r>
            <a:br>
              <a:rPr lang="ru-RU" sz="40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заведующий детским отделом М. И. Около-Кулак,</a:t>
            </a:r>
            <a:br>
              <a:rPr lang="ru-RU" sz="40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библиотекарь детского отдела Ю. В. Селиванова</a:t>
            </a:r>
            <a:br>
              <a:rPr lang="ru-RU" sz="40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ГУК «</a:t>
            </a:r>
            <a:r>
              <a:rPr lang="ru-RU" sz="4000" dirty="0" err="1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Борисовской</a:t>
            </a:r>
            <a:r>
              <a:rPr lang="ru-RU" sz="40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 центральной районной библиотеки имени И. Х. </a:t>
            </a:r>
            <a:r>
              <a:rPr lang="ru-RU" sz="4000" dirty="0" err="1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Колодеева</a:t>
            </a:r>
            <a:r>
              <a:rPr lang="ru-RU" sz="40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»</a:t>
            </a:r>
            <a:endParaRPr lang="en-US" sz="40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383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70373" y="521710"/>
            <a:ext cx="58435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Adana script"/>
                <a:ea typeface="+mj-ea"/>
                <a:cs typeface="+mj-cs"/>
              </a:rPr>
              <a:t>Березинский биосферный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Adana script"/>
                <a:ea typeface="+mj-ea"/>
                <a:cs typeface="+mj-cs"/>
              </a:rPr>
              <a:t>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Adana script"/>
                <a:ea typeface="+mj-ea"/>
                <a:cs typeface="+mj-cs"/>
              </a:rPr>
              <a:t>заповедник</a:t>
            </a: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  <a:latin typeface="Adana scrip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3082" y="1762574"/>
            <a:ext cx="6244141" cy="2010807"/>
          </a:xfrm>
          <a:prstGeom prst="rect">
            <a:avLst/>
          </a:prstGeom>
          <a:solidFill>
            <a:srgbClr val="48A70C"/>
          </a:solidFill>
          <a:ln>
            <a:solidFill>
              <a:srgbClr val="48A70C"/>
            </a:solidFill>
          </a:ln>
        </p:spPr>
        <p:txBody>
          <a:bodyPr wrap="squar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>
                <a:solidFill>
                  <a:prstClr val="black"/>
                </a:solidFill>
                <a:latin typeface="Trebuchet MS" panose="020B0603020202020204"/>
              </a:rPr>
              <a:t>Расположен в </a:t>
            </a:r>
            <a:r>
              <a:rPr lang="ru-RU" dirty="0" err="1">
                <a:solidFill>
                  <a:prstClr val="black"/>
                </a:solidFill>
                <a:latin typeface="Trebuchet MS" panose="020B0603020202020204"/>
              </a:rPr>
              <a:t>Лепельском</a:t>
            </a:r>
            <a:r>
              <a:rPr lang="ru-RU" dirty="0">
                <a:solidFill>
                  <a:prstClr val="black"/>
                </a:solidFill>
                <a:latin typeface="Trebuchet MS" panose="020B0603020202020204"/>
              </a:rPr>
              <a:t> и </a:t>
            </a:r>
            <a:r>
              <a:rPr lang="ru-RU" dirty="0" err="1">
                <a:solidFill>
                  <a:prstClr val="black"/>
                </a:solidFill>
                <a:latin typeface="Trebuchet MS" panose="020B0603020202020204"/>
              </a:rPr>
              <a:t>Докшицком</a:t>
            </a:r>
            <a:r>
              <a:rPr lang="ru-RU" dirty="0">
                <a:solidFill>
                  <a:prstClr val="black"/>
                </a:solidFill>
                <a:latin typeface="Trebuchet MS" panose="020B0603020202020204"/>
              </a:rPr>
              <a:t> районах Витебской области и Борисовском районе Минской области.</a:t>
            </a:r>
          </a:p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>
                <a:solidFill>
                  <a:srgbClr val="54A021">
                    <a:lumMod val="50000"/>
                  </a:srgbClr>
                </a:solidFill>
                <a:latin typeface="Trebuchet MS" panose="020B0603020202020204"/>
              </a:rPr>
              <a:t>Общая площадь 80 929 га.</a:t>
            </a:r>
          </a:p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b="1" dirty="0">
                <a:solidFill>
                  <a:prstClr val="black"/>
                </a:solidFill>
                <a:latin typeface="Trebuchet MS" panose="020B0603020202020204"/>
              </a:rPr>
              <a:t>Это первый заповедник, учреждённый в нашей республике. </a:t>
            </a:r>
            <a:endParaRPr lang="ru-RU" b="1" dirty="0">
              <a:solidFill>
                <a:prstClr val="black"/>
              </a:solidFill>
              <a:latin typeface="Trebuchet MS" panose="020B0603020202020204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776" y="521710"/>
            <a:ext cx="4505334" cy="646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9438" y="1762574"/>
            <a:ext cx="4346085" cy="28877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0345" y="5638874"/>
            <a:ext cx="8307976" cy="646331"/>
          </a:xfrm>
          <a:prstGeom prst="rect">
            <a:avLst/>
          </a:prstGeom>
          <a:solidFill>
            <a:srgbClr val="002D2B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5AD20F"/>
                </a:solidFill>
                <a:latin typeface="Trebuchet MS" panose="020B0603020202020204"/>
              </a:rPr>
              <a:t>Создан в 1925 г. в Борисовском округе как государственный охотничий заповедник</a:t>
            </a:r>
            <a:endParaRPr lang="ru-RU" b="1" dirty="0">
              <a:solidFill>
                <a:srgbClr val="5AD20F"/>
              </a:solidFill>
              <a:latin typeface="Trebuchet MS" panose="020B0603020202020204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3171" y="3986666"/>
            <a:ext cx="1353429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39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64142" y="4758707"/>
            <a:ext cx="6096000" cy="1754326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5AD20F"/>
                </a:solidFill>
              </a:rPr>
              <a:t>На территории заповедника обитают  56 видов зверей, 234 вида птиц, 10 видов земноводных и 6 пресмыкающихся. Многочисленные реки и озера заселяют 34 вида рыб. А в заповедных лесах, на болотах и лугах произрастает более 800 видов высших растений, 58 из которых внесены в Красную книгу Республики Беларусь. </a:t>
            </a:r>
            <a:endParaRPr lang="ru-RU" dirty="0">
              <a:solidFill>
                <a:srgbClr val="5AD20F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2545" t="20467" r="14338" b="16529"/>
          <a:stretch/>
        </p:blipFill>
        <p:spPr>
          <a:xfrm>
            <a:off x="1123406" y="1358537"/>
            <a:ext cx="2387219" cy="23286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6340" t="10873" r="12912" b="16070"/>
          <a:stretch/>
        </p:blipFill>
        <p:spPr>
          <a:xfrm>
            <a:off x="3135086" y="3570515"/>
            <a:ext cx="2549714" cy="23763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l="13159" t="13216" r="15652" b="17998"/>
          <a:stretch/>
        </p:blipFill>
        <p:spPr>
          <a:xfrm>
            <a:off x="3979817" y="1088572"/>
            <a:ext cx="2115463" cy="19245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0899" y="-204798"/>
            <a:ext cx="4816257" cy="33835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4800" y="1796797"/>
            <a:ext cx="4511431" cy="31275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9370" y="433631"/>
            <a:ext cx="4511431" cy="64623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52901" y="6169303"/>
            <a:ext cx="51379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000" b="1" kern="0" dirty="0">
                <a:solidFill>
                  <a:srgbClr val="5AD20F"/>
                </a:solidFill>
                <a:latin typeface="Adana script"/>
              </a:rPr>
              <a:t>Березинский биосферный</a:t>
            </a:r>
            <a:r>
              <a:rPr lang="en-US" sz="2000" b="1" kern="0" dirty="0">
                <a:solidFill>
                  <a:srgbClr val="5AD20F"/>
                </a:solidFill>
                <a:latin typeface="Adana script"/>
              </a:rPr>
              <a:t> </a:t>
            </a:r>
            <a:r>
              <a:rPr lang="ru-RU" sz="2000" b="1" kern="0" dirty="0">
                <a:solidFill>
                  <a:srgbClr val="5AD20F"/>
                </a:solidFill>
                <a:latin typeface="Adana script"/>
              </a:rPr>
              <a:t>заповедник</a:t>
            </a:r>
            <a:endParaRPr lang="en-US" sz="1100" kern="0" dirty="0">
              <a:solidFill>
                <a:srgbClr val="5AD20F"/>
              </a:solidFill>
              <a:latin typeface="Adana script"/>
            </a:endParaRPr>
          </a:p>
        </p:txBody>
      </p:sp>
    </p:spTree>
    <p:extLst>
      <p:ext uri="{BB962C8B-B14F-4D97-AF65-F5344CB8AC3E}">
        <p14:creationId xmlns:p14="http://schemas.microsoft.com/office/powerpoint/2010/main" val="6759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71655" y="3326898"/>
            <a:ext cx="4807133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>
                <a:solidFill>
                  <a:srgbClr val="5AD20F"/>
                </a:solidFill>
                <a:latin typeface="Trebuchet MS" panose="020B0603020202020204"/>
              </a:rPr>
              <a:t>Березинский биосферный заповедник - старейшая и единственная в Республике Беларусь охраняемая природная территория самого высокого ранга. Это - настоящий эталон естественной природы, один из немногих сохранившихся в первозданном виде уголков европейской части южной тайги</a:t>
            </a:r>
            <a:r>
              <a:rPr lang="ru-RU" b="1" dirty="0">
                <a:solidFill>
                  <a:srgbClr val="5AD20F"/>
                </a:solidFill>
                <a:latin typeface="Trebuchet MS" panose="020B0603020202020204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927" y="735533"/>
            <a:ext cx="7209044" cy="25079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079" y="391330"/>
            <a:ext cx="4511431" cy="646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290" y="1398997"/>
            <a:ext cx="4669941" cy="329822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85851" y="4704711"/>
            <a:ext cx="49899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kern="0" dirty="0">
                <a:solidFill>
                  <a:srgbClr val="5AD20F"/>
                </a:solidFill>
                <a:latin typeface="Adana script"/>
              </a:rPr>
              <a:t>Березинский биосферный</a:t>
            </a:r>
            <a:r>
              <a:rPr lang="en-US" sz="2000" b="1" kern="0" dirty="0">
                <a:solidFill>
                  <a:srgbClr val="5AD20F"/>
                </a:solidFill>
                <a:latin typeface="Adana script"/>
              </a:rPr>
              <a:t> </a:t>
            </a:r>
            <a:r>
              <a:rPr lang="ru-RU" sz="2000" b="1" kern="0" dirty="0">
                <a:solidFill>
                  <a:srgbClr val="5AD20F"/>
                </a:solidFill>
                <a:latin typeface="Adana script"/>
              </a:rPr>
              <a:t>заповедник</a:t>
            </a:r>
            <a:endParaRPr lang="en-US" sz="1100" kern="0" dirty="0">
              <a:solidFill>
                <a:srgbClr val="5AD20F"/>
              </a:solidFill>
              <a:latin typeface="Adana script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628887" y="1321916"/>
            <a:ext cx="888079" cy="818606"/>
          </a:xfrm>
          <a:prstGeom prst="ellipse">
            <a:avLst/>
          </a:prstGeom>
          <a:solidFill>
            <a:srgbClr val="5AD20F"/>
          </a:solidFill>
          <a:ln>
            <a:solidFill>
              <a:srgbClr val="48A7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62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413" y="4049486"/>
            <a:ext cx="4019588" cy="28292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5058" y="2576119"/>
            <a:ext cx="4202845" cy="30623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073" y="1103317"/>
            <a:ext cx="3992604" cy="28155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952" y="449769"/>
            <a:ext cx="4511431" cy="6462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82493" y="1029492"/>
            <a:ext cx="6096000" cy="1477328"/>
          </a:xfrm>
          <a:prstGeom prst="rect">
            <a:avLst/>
          </a:prstGeom>
          <a:solidFill>
            <a:schemeClr val="bg1"/>
          </a:solidFill>
          <a:ln>
            <a:solidFill>
              <a:srgbClr val="48A70C"/>
            </a:solidFill>
          </a:ln>
        </p:spPr>
        <p:txBody>
          <a:bodyPr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>
                <a:solidFill>
                  <a:srgbClr val="5AD20F"/>
                </a:solidFill>
                <a:latin typeface="Trebuchet MS" panose="020B0603020202020204"/>
              </a:rPr>
              <a:t>Более 60 % площади заповедника занимают торфяно-болотные почвы, образовавшиеся в результате зарастания влаголюбивой растительностью остаточных озер, бессточных котловин и заболачивания прилегающей к ним низкой местности.</a:t>
            </a:r>
            <a:endParaRPr lang="ru-RU" dirty="0">
              <a:solidFill>
                <a:srgbClr val="5AD20F"/>
              </a:solidFill>
              <a:latin typeface="Trebuchet MS" panose="020B0603020202020204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62501" y="6011427"/>
            <a:ext cx="51379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000" b="1" kern="0" dirty="0">
                <a:solidFill>
                  <a:srgbClr val="5AD20F"/>
                </a:solidFill>
                <a:latin typeface="Adana script"/>
              </a:rPr>
              <a:t>Березинский биосферный</a:t>
            </a:r>
            <a:r>
              <a:rPr lang="en-US" sz="2000" b="1" kern="0" dirty="0">
                <a:solidFill>
                  <a:srgbClr val="5AD20F"/>
                </a:solidFill>
                <a:latin typeface="Adana script"/>
              </a:rPr>
              <a:t> </a:t>
            </a:r>
            <a:r>
              <a:rPr lang="ru-RU" sz="2000" b="1" kern="0" dirty="0">
                <a:solidFill>
                  <a:srgbClr val="5AD20F"/>
                </a:solidFill>
                <a:latin typeface="Adana script"/>
              </a:rPr>
              <a:t>заповедник</a:t>
            </a:r>
            <a:endParaRPr lang="en-US" sz="1100" kern="0" dirty="0">
              <a:solidFill>
                <a:srgbClr val="5AD20F"/>
              </a:solidFill>
              <a:latin typeface="Adana script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050" y="5872829"/>
            <a:ext cx="706451" cy="6773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8512" y="3609318"/>
            <a:ext cx="3548107" cy="250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03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9723" y="4039336"/>
            <a:ext cx="516418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Bahnschrift Condensed" panose="020B0502040204020203" pitchFamily="34" charset="0"/>
              </a:rPr>
              <a:t>Основная площадь заповедника (более 95%) принадлежит бассейну Березины, одного из крупнейших притоков Днепра, и только около 5 % площади относится к бассейну Западной Двины (истоки рек </a:t>
            </a:r>
            <a:r>
              <a:rPr lang="ru-RU" sz="2800" dirty="0" err="1" smtClean="0">
                <a:latin typeface="Bahnschrift Condensed" panose="020B0502040204020203" pitchFamily="34" charset="0"/>
              </a:rPr>
              <a:t>Уша</a:t>
            </a:r>
            <a:r>
              <a:rPr lang="ru-RU" sz="2800" dirty="0" smtClean="0">
                <a:latin typeface="Bahnschrift Condensed" panose="020B0502040204020203" pitchFamily="34" charset="0"/>
              </a:rPr>
              <a:t> и </a:t>
            </a:r>
            <a:r>
              <a:rPr lang="ru-RU" sz="2800" dirty="0" err="1" smtClean="0">
                <a:latin typeface="Bahnschrift Condensed" panose="020B0502040204020203" pitchFamily="34" charset="0"/>
              </a:rPr>
              <a:t>Кесты</a:t>
            </a:r>
            <a:r>
              <a:rPr lang="ru-RU" sz="2800" dirty="0" smtClean="0">
                <a:latin typeface="Bahnschrift Condensed" panose="020B0502040204020203" pitchFamily="34" charset="0"/>
              </a:rPr>
              <a:t>).</a:t>
            </a:r>
            <a:endParaRPr lang="ru-RU" sz="2800" dirty="0">
              <a:latin typeface="Bahnschrift Condensed" panose="020B0502040204020203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3906" y="4120657"/>
            <a:ext cx="3318587" cy="25963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661" y="483555"/>
            <a:ext cx="4511431" cy="6462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0479" y="1560624"/>
            <a:ext cx="4310744" cy="24190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727" y="4380999"/>
            <a:ext cx="2989406" cy="199433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375133" y="1189460"/>
            <a:ext cx="51379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000" b="1" kern="0" dirty="0">
                <a:solidFill>
                  <a:srgbClr val="5AD20F"/>
                </a:solidFill>
                <a:latin typeface="Adana script"/>
              </a:rPr>
              <a:t>Березинский биосферный</a:t>
            </a:r>
            <a:r>
              <a:rPr lang="en-US" sz="2000" b="1" kern="0" dirty="0">
                <a:solidFill>
                  <a:srgbClr val="5AD20F"/>
                </a:solidFill>
                <a:latin typeface="Adana script"/>
              </a:rPr>
              <a:t> </a:t>
            </a:r>
            <a:r>
              <a:rPr lang="ru-RU" sz="2000" b="1" kern="0" dirty="0">
                <a:solidFill>
                  <a:srgbClr val="5AD20F"/>
                </a:solidFill>
                <a:latin typeface="Adana script"/>
              </a:rPr>
              <a:t>заповедник</a:t>
            </a:r>
            <a:endParaRPr lang="en-US" sz="1100" kern="0" dirty="0">
              <a:solidFill>
                <a:srgbClr val="5AD20F"/>
              </a:solidFill>
              <a:latin typeface="Adana script"/>
            </a:endParaRPr>
          </a:p>
        </p:txBody>
      </p:sp>
    </p:spTree>
    <p:extLst>
      <p:ext uri="{BB962C8B-B14F-4D97-AF65-F5344CB8AC3E}">
        <p14:creationId xmlns:p14="http://schemas.microsoft.com/office/powerpoint/2010/main" val="366266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4214" t="3882" r="2511" b="7698"/>
          <a:stretch/>
        </p:blipFill>
        <p:spPr>
          <a:xfrm>
            <a:off x="6392092" y="1402080"/>
            <a:ext cx="4293325" cy="40756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44137" y="1715587"/>
            <a:ext cx="5408022" cy="1754326"/>
          </a:xfrm>
          <a:prstGeom prst="rect">
            <a:avLst/>
          </a:prstGeom>
          <a:solidFill>
            <a:srgbClr val="48A70C"/>
          </a:solidFill>
        </p:spPr>
        <p:txBody>
          <a:bodyPr wrap="squar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2000" dirty="0">
                <a:solidFill>
                  <a:prstClr val="black"/>
                </a:solidFill>
                <a:latin typeface="Trebuchet MS" panose="020B0603020202020204"/>
              </a:rPr>
              <a:t>Главная водная артерия территории - река 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/>
              </a:rPr>
              <a:t>Березина. 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/>
              </a:rPr>
              <a:t>Крупнейший левый приток Березины </a:t>
            </a:r>
            <a:r>
              <a:rPr lang="ru-RU" sz="2000" dirty="0" err="1">
                <a:solidFill>
                  <a:prstClr val="black"/>
                </a:solidFill>
                <a:latin typeface="Trebuchet MS" panose="020B0603020202020204"/>
              </a:rPr>
              <a:t>р.Сергуч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/>
              </a:rPr>
              <a:t>. Гидрографическую сеть дополняют 7 озер, общей площадью 1645 га. Самое крупное – </a:t>
            </a:r>
            <a:r>
              <a:rPr lang="ru-RU" sz="2400" dirty="0" err="1">
                <a:solidFill>
                  <a:prstClr val="black"/>
                </a:solidFill>
                <a:latin typeface="Trebuchet MS" panose="020B0603020202020204"/>
              </a:rPr>
              <a:t>Палик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/>
              </a:rPr>
              <a:t> (725 га). </a:t>
            </a:r>
            <a:endParaRPr lang="ru-RU" sz="2000" dirty="0">
              <a:solidFill>
                <a:prstClr val="black"/>
              </a:solidFill>
              <a:latin typeface="Trebuchet MS" panose="020B060302020202020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827" y="536855"/>
            <a:ext cx="4511431" cy="6462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969781" y="5885060"/>
            <a:ext cx="51379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000" b="1" kern="0" dirty="0">
                <a:solidFill>
                  <a:srgbClr val="5AD20F"/>
                </a:solidFill>
                <a:latin typeface="Adana script"/>
              </a:rPr>
              <a:t>Березинский биосферный</a:t>
            </a:r>
            <a:r>
              <a:rPr lang="en-US" sz="2000" b="1" kern="0" dirty="0">
                <a:solidFill>
                  <a:srgbClr val="5AD20F"/>
                </a:solidFill>
                <a:latin typeface="Adana script"/>
              </a:rPr>
              <a:t> </a:t>
            </a:r>
            <a:r>
              <a:rPr lang="ru-RU" sz="2000" b="1" kern="0" dirty="0">
                <a:solidFill>
                  <a:srgbClr val="5AD20F"/>
                </a:solidFill>
                <a:latin typeface="Adana script"/>
              </a:rPr>
              <a:t>заповедник</a:t>
            </a:r>
            <a:endParaRPr lang="en-US" sz="1100" kern="0" dirty="0">
              <a:solidFill>
                <a:srgbClr val="5AD20F"/>
              </a:solidFill>
              <a:latin typeface="Adana scrip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721" y="3645672"/>
            <a:ext cx="3496028" cy="29770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62895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503" y="1008916"/>
            <a:ext cx="128886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5AD20F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Биологический заказник местного значения по воспроизводству беловежских зубров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5AD20F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154" y="441061"/>
            <a:ext cx="4511431" cy="6462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503" y="2623181"/>
            <a:ext cx="6035040" cy="29546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5AD20F"/>
                </a:solidFill>
                <a:latin typeface="Bahnschrift Condensed" panose="020B0502040204020203" pitchFamily="34" charset="0"/>
              </a:rPr>
              <a:t>Биологический заказник местного значения по воспроизводству беловежских зубров создан в целях обеспечения охраны и воспроизводства зубров, сезонно мигрирующих на территорию государственного опытного лесохозяйственного учреждения "</a:t>
            </a:r>
            <a:r>
              <a:rPr lang="ru-RU" sz="2400" dirty="0" err="1" smtClean="0">
                <a:solidFill>
                  <a:srgbClr val="5AD20F"/>
                </a:solidFill>
                <a:latin typeface="Bahnschrift Condensed" panose="020B0502040204020203" pitchFamily="34" charset="0"/>
              </a:rPr>
              <a:t>Борисовский</a:t>
            </a:r>
            <a:r>
              <a:rPr lang="ru-RU" sz="2400" dirty="0" smtClean="0">
                <a:solidFill>
                  <a:srgbClr val="5AD20F"/>
                </a:solidFill>
                <a:latin typeface="Bahnschrift Condensed" panose="020B0502040204020203" pitchFamily="34" charset="0"/>
              </a:rPr>
              <a:t> опытный лесхоз" с территории Березинского биосферного заповедника.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1945" y="1713003"/>
            <a:ext cx="3573100" cy="35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46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753</Words>
  <Application>Microsoft Office PowerPoint</Application>
  <PresentationFormat>Широкоэкранный</PresentationFormat>
  <Paragraphs>62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Adana script</vt:lpstr>
      <vt:lpstr>Arial</vt:lpstr>
      <vt:lpstr>Bahnschrift Condensed</vt:lpstr>
      <vt:lpstr>Bahnschrift Light Condensed</vt:lpstr>
      <vt:lpstr>Calibri</vt:lpstr>
      <vt:lpstr>Calibri Light</vt:lpstr>
      <vt:lpstr>Times New Roman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InfoUSA #3.</dc:creator>
  <cp:lastModifiedBy>InfoUSA #3.</cp:lastModifiedBy>
  <cp:revision>18</cp:revision>
  <dcterms:created xsi:type="dcterms:W3CDTF">2022-07-21T08:20:12Z</dcterms:created>
  <dcterms:modified xsi:type="dcterms:W3CDTF">2022-07-21T12:30:29Z</dcterms:modified>
</cp:coreProperties>
</file>