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52" r:id="rId2"/>
    <p:sldId id="354" r:id="rId3"/>
    <p:sldId id="365" r:id="rId4"/>
    <p:sldId id="360" r:id="rId5"/>
    <p:sldId id="355" r:id="rId6"/>
    <p:sldId id="356" r:id="rId7"/>
    <p:sldId id="361" r:id="rId8"/>
    <p:sldId id="358" r:id="rId9"/>
    <p:sldId id="366" r:id="rId10"/>
    <p:sldId id="368" r:id="rId11"/>
    <p:sldId id="359" r:id="rId12"/>
    <p:sldId id="371" r:id="rId13"/>
    <p:sldId id="375" r:id="rId14"/>
    <p:sldId id="372" r:id="rId15"/>
    <p:sldId id="376" r:id="rId16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69"/>
    <a:srgbClr val="00ADD0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8" autoAdjust="0"/>
  </p:normalViewPr>
  <p:slideViewPr>
    <p:cSldViewPr showGuides="1">
      <p:cViewPr varScale="1">
        <p:scale>
          <a:sx n="41" d="100"/>
          <a:sy n="41" d="100"/>
        </p:scale>
        <p:origin x="-7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-20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C5E33-01F9-430D-80FC-DDB75AF90B62}" type="datetimeFigureOut">
              <a:rPr lang="cs-CZ" smtClean="0"/>
              <a:pPr/>
              <a:t>14.9.2016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C1369-0B2E-4A5A-B39B-C9E9A75F91F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38623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15831-F24B-45FD-948A-9355AF1B78D0}" type="datetimeFigureOut">
              <a:rPr lang="cs-CZ" smtClean="0"/>
              <a:pPr/>
              <a:t>14.9.2016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F9573-30A2-4824-93D7-6575AE6F3CD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0883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30000" y="2130425"/>
            <a:ext cx="7920000" cy="1470025"/>
          </a:xfrm>
        </p:spPr>
        <p:txBody>
          <a:bodyPr/>
          <a:lstStyle>
            <a:lvl1pPr marL="576000" indent="-576000">
              <a:buFont typeface="Arial Black" pitchFamily="34" charset="0"/>
              <a:buChar char="█"/>
              <a:defRPr sz="4800">
                <a:solidFill>
                  <a:srgbClr val="003C69"/>
                </a:solidFill>
              </a:defRPr>
            </a:lvl1pPr>
          </a:lstStyle>
          <a:p>
            <a:r>
              <a:rPr lang="cs-CZ" dirty="0" smtClean="0"/>
              <a:t>Název elektronické prezentace</a:t>
            </a:r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5824800"/>
            <a:ext cx="4752528" cy="720000"/>
          </a:xfrm>
        </p:spPr>
        <p:txBody>
          <a:bodyPr anchor="b">
            <a:normAutofit/>
          </a:bodyPr>
          <a:lstStyle>
            <a:lvl1pPr marL="0" indent="0">
              <a:buNone/>
              <a:defRPr sz="1400" b="1" baseline="0"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odbor Marketing, </a:t>
            </a:r>
            <a:br>
              <a:rPr lang="cs-CZ" dirty="0" smtClean="0"/>
            </a:br>
            <a:r>
              <a:rPr lang="cs-CZ" dirty="0" smtClean="0"/>
              <a:t>00. měsíc 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 tabulk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0000" y="1213200"/>
            <a:ext cx="8244000" cy="728840"/>
          </a:xfrm>
        </p:spPr>
        <p:txBody>
          <a:bodyPr anchor="t" anchorCtr="0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2" hasCustomPrompt="1"/>
          </p:nvPr>
        </p:nvSpPr>
        <p:spPr>
          <a:xfrm>
            <a:off x="450000" y="1988840"/>
            <a:ext cx="8244000" cy="122475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 dirty="0" smtClean="0"/>
              <a:t>Text prezentace. Text prezentace. Text prezentace. Text prezentace. Text prezentace. Text prezentace. 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3" hasCustomPrompt="1"/>
          </p:nvPr>
        </p:nvSpPr>
        <p:spPr>
          <a:xfrm>
            <a:off x="450000" y="3429000"/>
            <a:ext cx="8244000" cy="432048"/>
          </a:xfrm>
        </p:spPr>
        <p:txBody>
          <a:bodyPr/>
          <a:lstStyle>
            <a:lvl1pPr>
              <a:buNone/>
              <a:defRPr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Menší nadpis – </a:t>
            </a:r>
            <a:r>
              <a:rPr lang="cs-CZ" dirty="0" err="1" smtClean="0"/>
              <a:t>nadpis</a:t>
            </a:r>
            <a:r>
              <a:rPr lang="cs-CZ" dirty="0" smtClean="0"/>
              <a:t> tabulky </a:t>
            </a:r>
            <a:endParaRPr lang="cs-CZ" dirty="0"/>
          </a:p>
        </p:txBody>
      </p:sp>
      <p:sp>
        <p:nvSpPr>
          <p:cNvPr id="13" name="Zástupný symbol pro tabulku 12"/>
          <p:cNvSpPr>
            <a:spLocks noGrp="1"/>
          </p:cNvSpPr>
          <p:nvPr>
            <p:ph type="tbl" sz="quarter" idx="14"/>
          </p:nvPr>
        </p:nvSpPr>
        <p:spPr>
          <a:xfrm>
            <a:off x="450000" y="3861048"/>
            <a:ext cx="8244000" cy="2160587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cs-CZ" dirty="0" smtClean="0"/>
              <a:t>Klepnutím na ikonu přidáte tabulku.</a:t>
            </a:r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dva graf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0000" y="1196752"/>
            <a:ext cx="8244000" cy="728840"/>
          </a:xfrm>
        </p:spPr>
        <p:txBody>
          <a:bodyPr anchor="t" anchorCtr="0">
            <a:normAutofit/>
          </a:bodyPr>
          <a:lstStyle>
            <a:lvl1pPr>
              <a:defRPr/>
            </a:lvl1pPr>
          </a:lstStyle>
          <a:p>
            <a:r>
              <a:rPr lang="cs-CZ" dirty="0" smtClean="0"/>
              <a:t>Velký nadpis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2" hasCustomPrompt="1"/>
          </p:nvPr>
        </p:nvSpPr>
        <p:spPr>
          <a:xfrm>
            <a:off x="450000" y="1988840"/>
            <a:ext cx="8244000" cy="7207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 dirty="0" smtClean="0"/>
              <a:t>Text prezentace. Text prezentace. Text prezentace. Text prezentace. Text prezentace. Text prezentace. 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3" hasCustomPrompt="1"/>
          </p:nvPr>
        </p:nvSpPr>
        <p:spPr>
          <a:xfrm>
            <a:off x="450000" y="2780928"/>
            <a:ext cx="4122000" cy="432048"/>
          </a:xfrm>
        </p:spPr>
        <p:txBody>
          <a:bodyPr/>
          <a:lstStyle>
            <a:lvl1pPr>
              <a:buNone/>
              <a:defRPr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Menší nadpis</a:t>
            </a:r>
            <a:endParaRPr lang="cs-CZ" dirty="0"/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0" y="2780928"/>
            <a:ext cx="4122000" cy="432048"/>
          </a:xfrm>
        </p:spPr>
        <p:txBody>
          <a:bodyPr/>
          <a:lstStyle>
            <a:lvl1pPr>
              <a:buNone/>
              <a:defRPr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Menší nadpis</a:t>
            </a:r>
            <a:endParaRPr lang="cs-CZ" dirty="0"/>
          </a:p>
        </p:txBody>
      </p:sp>
      <p:sp>
        <p:nvSpPr>
          <p:cNvPr id="13" name="Zástupný symbol pro graf 12"/>
          <p:cNvSpPr>
            <a:spLocks noGrp="1"/>
          </p:cNvSpPr>
          <p:nvPr>
            <p:ph type="chart" sz="quarter" idx="15"/>
          </p:nvPr>
        </p:nvSpPr>
        <p:spPr>
          <a:xfrm>
            <a:off x="450000" y="3212976"/>
            <a:ext cx="4104000" cy="288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cs-CZ" smtClean="0"/>
              <a:t>Klepnutím na ikonu přidáte graf.</a:t>
            </a:r>
            <a:endParaRPr lang="cs-CZ"/>
          </a:p>
        </p:txBody>
      </p:sp>
      <p:sp>
        <p:nvSpPr>
          <p:cNvPr id="14" name="Zástupný symbol pro graf 12"/>
          <p:cNvSpPr>
            <a:spLocks noGrp="1"/>
          </p:cNvSpPr>
          <p:nvPr>
            <p:ph type="chart" sz="quarter" idx="16"/>
          </p:nvPr>
        </p:nvSpPr>
        <p:spPr>
          <a:xfrm>
            <a:off x="4572000" y="3212976"/>
            <a:ext cx="4104000" cy="288000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cs-CZ" smtClean="0"/>
              <a:t>Klepnutím na ikonu přidáte graf.</a:t>
            </a:r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logo-podklad-prez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0000" y="540000"/>
            <a:ext cx="8625858" cy="576073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0000" y="2708919"/>
            <a:ext cx="8244000" cy="3240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0000" y="2708919"/>
            <a:ext cx="4122000" cy="3420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0" y="2708919"/>
            <a:ext cx="4122000" cy="3420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  <p:pic>
        <p:nvPicPr>
          <p:cNvPr id="6" name="Obrázek 5" descr="logo-podklad-prez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0000" y="540000"/>
            <a:ext cx="8625858" cy="57607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 - bez vodozna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  <p:pic>
        <p:nvPicPr>
          <p:cNvPr id="5" name="Obrázek 4" descr="logo-podklad-prez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0000" y="540000"/>
            <a:ext cx="8625858" cy="57607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 - bez vodozna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260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Klepnutím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3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porovnání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0000" y="1213200"/>
            <a:ext cx="8244000" cy="728840"/>
          </a:xfrm>
        </p:spPr>
        <p:txBody>
          <a:bodyPr anchor="t" anchorCtr="0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 smtClean="0"/>
              <a:t>Nastupte, prosím, máme společnou cestu  </a:t>
            </a:r>
            <a:br>
              <a:rPr lang="cs-CZ" dirty="0" smtClean="0"/>
            </a:br>
            <a:r>
              <a:rPr lang="cs-CZ" dirty="0" smtClean="0"/>
              <a:t>odbor Marketing, 00.00.2011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2" hasCustomPrompt="1"/>
          </p:nvPr>
        </p:nvSpPr>
        <p:spPr>
          <a:xfrm>
            <a:off x="450000" y="2060228"/>
            <a:ext cx="8244000" cy="122475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 dirty="0" smtClean="0"/>
              <a:t>Text prezentace. Text prezentace. Text prezentace. Text prezentace. Text prezentace. Text prezentace. 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3" hasCustomPrompt="1"/>
          </p:nvPr>
        </p:nvSpPr>
        <p:spPr>
          <a:xfrm>
            <a:off x="450000" y="3429000"/>
            <a:ext cx="4122000" cy="432048"/>
          </a:xfrm>
        </p:spPr>
        <p:txBody>
          <a:bodyPr anchor="t" anchorCtr="0"/>
          <a:lstStyle>
            <a:lvl1pPr>
              <a:buNone/>
              <a:defRPr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Menší nadpis</a:t>
            </a:r>
            <a:endParaRPr lang="cs-CZ" dirty="0"/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0" y="3429000"/>
            <a:ext cx="4032000" cy="432048"/>
          </a:xfrm>
        </p:spPr>
        <p:txBody>
          <a:bodyPr/>
          <a:lstStyle>
            <a:lvl1pPr>
              <a:buNone/>
              <a:defRPr>
                <a:solidFill>
                  <a:srgbClr val="00ADD0"/>
                </a:solidFill>
              </a:defRPr>
            </a:lvl1pPr>
          </a:lstStyle>
          <a:p>
            <a:pPr lvl="0"/>
            <a:r>
              <a:rPr lang="cs-CZ" dirty="0" smtClean="0"/>
              <a:t>Menší nadpis</a:t>
            </a:r>
            <a:endParaRPr lang="cs-CZ" dirty="0"/>
          </a:p>
        </p:txBody>
      </p:sp>
      <p:sp>
        <p:nvSpPr>
          <p:cNvPr id="11" name="Zástupný symbol pro text 10"/>
          <p:cNvSpPr>
            <a:spLocks noGrp="1"/>
          </p:cNvSpPr>
          <p:nvPr>
            <p:ph type="body" sz="quarter" idx="15"/>
          </p:nvPr>
        </p:nvSpPr>
        <p:spPr>
          <a:xfrm>
            <a:off x="450000" y="3861048"/>
            <a:ext cx="4122000" cy="2232794"/>
          </a:xfrm>
        </p:spPr>
        <p:txBody>
          <a:bodyPr/>
          <a:lstStyle>
            <a:lvl1pPr marL="216000" indent="-216000"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  <p:sp>
        <p:nvSpPr>
          <p:cNvPr id="12" name="Zástupný symbol pro text 10"/>
          <p:cNvSpPr>
            <a:spLocks noGrp="1"/>
          </p:cNvSpPr>
          <p:nvPr>
            <p:ph type="body" sz="quarter" idx="16"/>
          </p:nvPr>
        </p:nvSpPr>
        <p:spPr>
          <a:xfrm>
            <a:off x="4572000" y="3861048"/>
            <a:ext cx="4032250" cy="2232794"/>
          </a:xfrm>
        </p:spPr>
        <p:txBody>
          <a:bodyPr/>
          <a:lstStyle>
            <a:lvl1pPr marL="216000" indent="-216000"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  <p:pic>
        <p:nvPicPr>
          <p:cNvPr id="14" name="Obrázek 13" descr="logo-podklad-prez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0000" y="540000"/>
            <a:ext cx="8625858" cy="576073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0000" y="1213200"/>
            <a:ext cx="82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0000" y="2708920"/>
            <a:ext cx="8244000" cy="34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70000" y="6256800"/>
            <a:ext cx="6462240" cy="3600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1">
                <a:solidFill>
                  <a:srgbClr val="003C6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Nastupte, prosím, máme společnou cestu</a:t>
            </a:r>
          </a:p>
          <a:p>
            <a:r>
              <a:rPr lang="cs-CZ" dirty="0" smtClean="0"/>
              <a:t>odbor Marketing,  00.00.2011</a:t>
            </a:r>
            <a:endParaRPr lang="cs-CZ" dirty="0"/>
          </a:p>
        </p:txBody>
      </p:sp>
      <p:pic>
        <p:nvPicPr>
          <p:cNvPr id="7" name="Obrázek 6" descr="logo-1-RGB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2407925" cy="6492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61" r:id="rId5"/>
    <p:sldLayoutId id="2147483655" r:id="rId6"/>
    <p:sldLayoutId id="2147483662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rgbClr val="00ADD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003C69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rgbClr val="003C69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rgbClr val="003C69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b="1" kern="1200">
          <a:solidFill>
            <a:srgbClr val="003C69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b="1" kern="1200">
          <a:solidFill>
            <a:srgbClr val="003C69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 txBox="1">
            <a:spLocks/>
          </p:cNvSpPr>
          <p:nvPr/>
        </p:nvSpPr>
        <p:spPr>
          <a:xfrm>
            <a:off x="647056" y="2420888"/>
            <a:ext cx="8496944" cy="18722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C6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█ </a:t>
            </a:r>
            <a:r>
              <a:rPr kumimoji="0" lang="cs-CZ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C6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Ekologizace</a:t>
            </a:r>
            <a:r>
              <a:rPr kumimoji="0" lang="cs-CZ" sz="4800" b="1" i="0" u="none" strike="noStrike" kern="1200" cap="none" spc="0" normalizeH="0" noProof="0" dirty="0" smtClean="0">
                <a:ln>
                  <a:noFill/>
                </a:ln>
                <a:solidFill>
                  <a:srgbClr val="003C6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veřejné dopravy v Ostravě-</a:t>
            </a:r>
            <a:r>
              <a:rPr kumimoji="0" lang="cs-CZ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003C6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Porubě</a:t>
            </a:r>
            <a:endParaRPr kumimoji="0" lang="cs-CZ" sz="4800" b="1" i="0" u="none" strike="noStrike" kern="1200" cap="none" spc="0" normalizeH="0" noProof="0" dirty="0" smtClean="0">
              <a:ln>
                <a:noFill/>
              </a:ln>
              <a:solidFill>
                <a:srgbClr val="003C6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800" b="1" dirty="0" smtClean="0">
              <a:solidFill>
                <a:srgbClr val="003C69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800" b="1" dirty="0" smtClean="0">
              <a:solidFill>
                <a:srgbClr val="003C69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800" b="1" dirty="0" smtClean="0">
              <a:solidFill>
                <a:srgbClr val="003C69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400" b="1" dirty="0" smtClean="0">
              <a:solidFill>
                <a:srgbClr val="003C69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4800" b="1" i="0" u="none" strike="noStrike" kern="1200" cap="none" spc="0" normalizeH="0" noProof="0" dirty="0" smtClean="0">
              <a:ln>
                <a:noFill/>
              </a:ln>
              <a:solidFill>
                <a:srgbClr val="00ADD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DD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cs-CZ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DD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cs-CZ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DD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	</a:t>
            </a:r>
            <a:endParaRPr kumimoji="0" lang="cs-CZ" sz="6300" b="1" i="0" u="none" strike="noStrike" kern="1200" cap="none" spc="0" normalizeH="0" baseline="0" noProof="0" dirty="0">
              <a:ln>
                <a:noFill/>
              </a:ln>
              <a:solidFill>
                <a:srgbClr val="00ADD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7" y="1268760"/>
            <a:ext cx="8657487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3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Řešení pro Porubu – nová tramvajová trať a </a:t>
            </a:r>
            <a:r>
              <a:rPr lang="cs-CZ" sz="23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elektrobusy</a:t>
            </a:r>
            <a:endParaRPr lang="cs-CZ" sz="23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Obrázek 35"/>
          <p:cNvPicPr/>
          <p:nvPr/>
        </p:nvPicPr>
        <p:blipFill>
          <a:blip r:embed="rId2" cstate="print"/>
          <a:srcRect l="1426" t="2588" r="1426" b="9491"/>
          <a:stretch>
            <a:fillRect/>
          </a:stretch>
        </p:blipFill>
        <p:spPr>
          <a:xfrm>
            <a:off x="539552" y="1916832"/>
            <a:ext cx="4306702" cy="3193429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5004048" y="2046089"/>
            <a:ext cx="396044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Nová tramvajová trať vedená po </a:t>
            </a:r>
            <a:r>
              <a:rPr lang="cs-CZ" sz="20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ulících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B. Nikodéma, 17. listopadu a Průběžné s ukončením u nákupního centra Globus je výsledkem komplexní analýzy více možností řešení.</a:t>
            </a:r>
          </a:p>
          <a:p>
            <a:pPr>
              <a:spcBef>
                <a:spcPts val="600"/>
              </a:spcBef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Tramvajovou dopravu v </a:t>
            </a:r>
            <a:r>
              <a:rPr lang="cs-CZ" sz="20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doplní </a:t>
            </a:r>
            <a:r>
              <a:rPr lang="cs-CZ" sz="20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vnitroobvodové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linky provozované </a:t>
            </a:r>
            <a:r>
              <a:rPr lang="cs-CZ" sz="20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elektrobusy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8" name="Obdélník 7"/>
          <p:cNvSpPr/>
          <p:nvPr/>
        </p:nvSpPr>
        <p:spPr>
          <a:xfrm>
            <a:off x="1431155" y="5301208"/>
            <a:ext cx="75498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Nová tramvajová trať v </a:t>
            </a:r>
            <a:r>
              <a:rPr lang="cs-CZ" sz="2600" b="1" dirty="0" err="1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víme proč, víme jak …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18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68760"/>
            <a:ext cx="88204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Tramvajová trať a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elektrobusy</a:t>
            </a:r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endParaRPr lang="cs-CZ" sz="24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rabicParenR"/>
            </a:pPr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rabicParenR"/>
            </a:pP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Výhodné a funkční propojení  sítě  </a:t>
            </a:r>
            <a:r>
              <a:rPr lang="cs-CZ" sz="20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elektrobusů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tramvají</a:t>
            </a:r>
          </a:p>
          <a:p>
            <a:pPr marL="457200" indent="-457200">
              <a:buAutoNum type="arabicParenR"/>
            </a:pPr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rabicParenR"/>
            </a:pP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Přímé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kapacitní spojení s 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ostatními částmi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města</a:t>
            </a:r>
          </a:p>
          <a:p>
            <a:pPr marL="457200" indent="-457200">
              <a:buAutoNum type="arabicParenR"/>
            </a:pPr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rabicParenR"/>
            </a:pP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Dopravní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spojení s nízkou závislostí na dopravní situaci na komunikacích (preference)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1772816"/>
            <a:ext cx="75498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víme proč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23528" y="1268760"/>
            <a:ext cx="88204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95536" y="5301208"/>
            <a:ext cx="858547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Nová tramvajová trať a </a:t>
            </a:r>
            <a:r>
              <a:rPr lang="cs-CZ" sz="2600" b="1" dirty="0" err="1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elektrobusy</a:t>
            </a:r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 </a:t>
            </a:r>
            <a:r>
              <a:rPr lang="cs-CZ" sz="2600" b="1" dirty="0" err="1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zlepšení kvality dopravy i životního prostředí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1.squarespace.com/static/55ffc53de4b07f44d4c86be8/t/56a5c3d7d8af10f9cc89faa2/1453704151726/?format=750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48066"/>
            <a:ext cx="6984776" cy="2793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23528" y="1268760"/>
            <a:ext cx="88204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Tramvajová trať a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elektrobusy</a:t>
            </a:r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endParaRPr lang="cs-CZ" sz="24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AutoNum type="arabicParenR"/>
            </a:pPr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Nasazení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nových tramvají 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cs-CZ" sz="20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elektrobusů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nižší hlučností 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vyšším 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komfortem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1772816"/>
            <a:ext cx="75498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víme jak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23528" y="1268760"/>
            <a:ext cx="88204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95536" y="5694347"/>
            <a:ext cx="8585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cs-CZ" sz="2400" b="1" dirty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nižší hlučnost, úplná </a:t>
            </a:r>
            <a:r>
              <a:rPr lang="cs-CZ" sz="2400" b="1" dirty="0" err="1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nízkopodlažnost</a:t>
            </a:r>
            <a:r>
              <a:rPr lang="cs-CZ" sz="2400" b="1" dirty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</a:t>
            </a:r>
            <a:r>
              <a:rPr lang="cs-CZ" sz="24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klimatizace</a:t>
            </a:r>
            <a:endParaRPr lang="cs-CZ" sz="24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458" y="3429000"/>
            <a:ext cx="3816424" cy="18406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3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68760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Tramvajová trať v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endParaRPr lang="cs-CZ" sz="24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Délka plánované tramvajové tratě      </a:t>
            </a:r>
            <a:r>
              <a:rPr lang="cs-CZ" sz="2000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3,3 km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Počet </a:t>
            </a:r>
            <a:r>
              <a:rPr lang="cs-CZ" sz="2000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„nových“ </a:t>
            </a:r>
            <a:r>
              <a:rPr lang="cs-CZ" sz="2000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zastávek</a:t>
            </a:r>
            <a:r>
              <a:rPr lang="cs-CZ" sz="2000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		6 průběžných a 1 koncová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sz="2000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Předpokládané investiční náklady	</a:t>
            </a:r>
            <a:r>
              <a:rPr lang="cs-CZ" sz="2000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cca 850 </a:t>
            </a:r>
            <a:r>
              <a:rPr lang="cs-CZ" sz="2000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mil. </a:t>
            </a:r>
            <a:r>
              <a:rPr lang="cs-CZ" sz="2000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Kč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Charakter záměru umožňuje podporu </a:t>
            </a:r>
            <a:r>
              <a:rPr lang="cs-CZ" sz="2000" b="1" dirty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z evropských dotačních </a:t>
            </a:r>
            <a:r>
              <a:rPr lang="cs-CZ" sz="2000" b="1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titulů</a:t>
            </a:r>
            <a:endParaRPr lang="cs-CZ" sz="2000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18668" y="1772815"/>
            <a:ext cx="75498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víme jak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23528" y="1268760"/>
            <a:ext cx="88204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400" b="1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89040"/>
            <a:ext cx="6412829" cy="27306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94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68760"/>
            <a:ext cx="882047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Tramvajová trať v </a:t>
            </a:r>
            <a:r>
              <a:rPr lang="cs-CZ" sz="24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endParaRPr lang="cs-CZ" sz="24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2000" b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Nová konstrukce </a:t>
            </a:r>
            <a:r>
              <a:rPr lang="cs-CZ" sz="2000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tratí s progresivními prvky, snižujícími hluk a vibrace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Moderní </a:t>
            </a:r>
            <a:r>
              <a:rPr lang="cs-CZ" sz="2000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bezbariérová nástupiště s ochranou cestujících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Urbanistické dotvoření lokality, revitalizace veřejných 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prostranství</a:t>
            </a:r>
          </a:p>
          <a:p>
            <a:pPr marL="457200" indent="-457200">
              <a:buAutoNum type="arabicParenR"/>
            </a:pPr>
            <a:endParaRPr lang="cs-CZ" sz="200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23528" y="1772816"/>
            <a:ext cx="75498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víme jak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95535" y="5921529"/>
            <a:ext cx="8585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4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cs-CZ" sz="2400" b="1" dirty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nižší hlučnost, </a:t>
            </a:r>
            <a:r>
              <a:rPr lang="cs-CZ" sz="24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komfortní nástupiště</a:t>
            </a:r>
            <a:endParaRPr lang="cs-CZ" sz="24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4476750" cy="22669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73016"/>
            <a:ext cx="3153916" cy="23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5004048" y="5301208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 </a:t>
            </a:r>
            <a:r>
              <a:rPr lang="cs-CZ" sz="16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ul.Nádražní</a:t>
            </a:r>
            <a:r>
              <a:rPr lang="cs-CZ" sz="16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byla snížena hlučnost o 3 až 4 dB</a:t>
            </a:r>
            <a:endParaRPr lang="cs-CZ" sz="16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63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323528" y="2276872"/>
            <a:ext cx="7475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Nastupte prosím, máme společnou cestu …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345008" y="3933056"/>
            <a:ext cx="6798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0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 v </a:t>
            </a:r>
            <a:r>
              <a:rPr lang="cs-CZ" sz="3000" b="1" dirty="0" err="1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r>
              <a:rPr lang="cs-CZ" sz="30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v roce 2020</a:t>
            </a:r>
          </a:p>
        </p:txBody>
      </p:sp>
    </p:spTree>
    <p:extLst>
      <p:ext uri="{BB962C8B-B14F-4D97-AF65-F5344CB8AC3E}">
        <p14:creationId xmlns="" xmlns:p14="http://schemas.microsoft.com/office/powerpoint/2010/main" val="9845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04156" y="124478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Analýza současné dopravní obslužnosti Poruby</a:t>
            </a:r>
            <a:endParaRPr lang="cs-CZ" sz="2000" dirty="0" smtClean="0">
              <a:solidFill>
                <a:srgbClr val="003C6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844824"/>
            <a:ext cx="5904656" cy="3860047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2699792" y="5805264"/>
            <a:ext cx="64442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Porubané potřebují cestovat </a:t>
            </a:r>
          </a:p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 ostatních částí města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04156" y="112474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Analýza současné dopravní obslužnosti Poruby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1626071"/>
            <a:ext cx="835292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5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Nevýhody současného řešení</a:t>
            </a:r>
          </a:p>
          <a:p>
            <a:pPr>
              <a:spcBef>
                <a:spcPts val="1200"/>
              </a:spcBef>
            </a:pPr>
            <a:r>
              <a:rPr lang="cs-CZ" sz="205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Ekologie</a:t>
            </a:r>
          </a:p>
          <a:p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současném řešení je ekologická forma veřejné dopravy soustředěna pouze podél hlavních tras (ul. Opavská, Martinovská, 17. listopadu) </a:t>
            </a:r>
          </a:p>
          <a:p>
            <a:pPr>
              <a:spcBef>
                <a:spcPts val="600"/>
              </a:spcBef>
            </a:pPr>
            <a:r>
              <a:rPr lang="cs-CZ" sz="205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Přestupy</a:t>
            </a:r>
          </a:p>
          <a:p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Trasy ze zájmového území (7. a 8. obvod) do hlavních cílových bodů </a:t>
            </a:r>
            <a:b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 městě nelze zpravidla realizovat bez nutnosti problematických přestupů.</a:t>
            </a:r>
          </a:p>
          <a:p>
            <a:pPr>
              <a:spcBef>
                <a:spcPts val="600"/>
              </a:spcBef>
            </a:pPr>
            <a:r>
              <a:rPr lang="cs-CZ" sz="205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Preference</a:t>
            </a:r>
          </a:p>
          <a:p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Veřejná doprava provozovaná v silniční síti je velmi obtížně </a:t>
            </a:r>
            <a:r>
              <a:rPr lang="cs-CZ" sz="205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preferovatelná</a:t>
            </a:r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Stále bude silně závislá  na hustotě ostatního provozu. </a:t>
            </a:r>
          </a:p>
          <a:p>
            <a:pPr>
              <a:spcBef>
                <a:spcPts val="600"/>
              </a:spcBef>
            </a:pPr>
            <a:r>
              <a:rPr lang="cs-CZ" sz="205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Kapacita</a:t>
            </a:r>
          </a:p>
          <a:p>
            <a:r>
              <a:rPr lang="cs-CZ" sz="205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Stávající obsluha území autobusovou dopravou má své nepřekročitelné limity ve vztahu ke kapacitě vozidel.</a:t>
            </a:r>
            <a:endParaRPr lang="cs-CZ" sz="2050" b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endParaRPr lang="cs-CZ" sz="2050" i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10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81815" y="1391285"/>
            <a:ext cx="835292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Optimální obslužnost </a:t>
            </a:r>
          </a:p>
          <a:p>
            <a:endParaRPr lang="cs-CZ" sz="2200" b="1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s-CZ" sz="22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Dopravně-technologické řešení</a:t>
            </a:r>
          </a:p>
          <a:p>
            <a:pPr>
              <a:spcBef>
                <a:spcPts val="600"/>
              </a:spcBef>
            </a:pPr>
            <a: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Nabízená přepravní kapacita by měla vycházet ze skutečných počtů přepravovaných cestujících. </a:t>
            </a:r>
          </a:p>
          <a:p>
            <a:pPr>
              <a:spcBef>
                <a:spcPts val="1200"/>
              </a:spcBef>
            </a:pPr>
            <a:r>
              <a:rPr lang="cs-CZ" sz="22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Příležitosti</a:t>
            </a:r>
          </a:p>
          <a:p>
            <a:pPr>
              <a:spcBef>
                <a:spcPts val="600"/>
              </a:spcBef>
            </a:pPr>
            <a: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Existující páteřní systém tramvajové dopravy ve městě lze </a:t>
            </a:r>
            <a:b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 zájmového území rozšířit. </a:t>
            </a:r>
          </a:p>
          <a:p>
            <a:pPr>
              <a:spcBef>
                <a:spcPts val="1200"/>
              </a:spcBef>
            </a:pPr>
            <a:r>
              <a:rPr lang="cs-CZ" sz="22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Historická </a:t>
            </a:r>
            <a:r>
              <a:rPr lang="cs-CZ" sz="2200" b="1" dirty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souvislost</a:t>
            </a:r>
          </a:p>
          <a:p>
            <a:pPr>
              <a:spcBef>
                <a:spcPts val="600"/>
              </a:spcBef>
            </a:pPr>
            <a: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Urbanizace tohoto území počítala již od počátku šedesátých let </a:t>
            </a:r>
            <a:b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22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 obsluhou kapacitní tramvajovou dopravou.</a:t>
            </a:r>
            <a:endParaRPr lang="cs-CZ" sz="2200" i="1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83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46981"/>
            <a:ext cx="828092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Zvýšení kvality života</a:t>
            </a:r>
          </a:p>
          <a:p>
            <a:pPr>
              <a:spcBef>
                <a:spcPts val="600"/>
              </a:spcBef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Poruba -funkčně samostatný městský celek s dominující funkcí bydlení 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60143"/>
            <a:ext cx="6124422" cy="412944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763688" y="2420887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5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Analýza  zdrojů znečištění Zdravotního ústavu 2015 </a:t>
            </a:r>
            <a:br>
              <a:rPr lang="cs-CZ" sz="15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15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(v </a:t>
            </a:r>
            <a:r>
              <a:rPr lang="cs-CZ" sz="15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Porubě</a:t>
            </a:r>
            <a:r>
              <a:rPr lang="cs-CZ" sz="15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až 64 % z dopravy)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978" y="3134050"/>
            <a:ext cx="2046214" cy="2181625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1431155" y="5733256"/>
            <a:ext cx="75498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Porubané mají právo na zdravé životní prostředí a kvalitní dopravní spojení.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68760"/>
            <a:ext cx="882047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Principy mobility v městském celku</a:t>
            </a:r>
          </a:p>
          <a:p>
            <a:pPr>
              <a:spcBef>
                <a:spcPts val="600"/>
              </a:spcBef>
            </a:pPr>
            <a:r>
              <a:rPr lang="cs-CZ" sz="2000" dirty="0" smtClean="0">
                <a:solidFill>
                  <a:srgbClr val="003C69"/>
                </a:solidFill>
                <a:latin typeface="Arial" pitchFamily="34" charset="0"/>
                <a:cs typeface="Arial" pitchFamily="34" charset="0"/>
              </a:rPr>
              <a:t>Učební texty VŠB-TU „Městské integrované dopravní systémy” 2010-2011, citace:</a:t>
            </a:r>
          </a:p>
          <a:p>
            <a:endParaRPr lang="cs-CZ" sz="2000" dirty="0" smtClean="0">
              <a:solidFill>
                <a:srgbClr val="003C69"/>
              </a:solidFill>
              <a:latin typeface="Arial" pitchFamily="34" charset="0"/>
              <a:cs typeface="Arial" pitchFamily="34" charset="0"/>
            </a:endParaRPr>
          </a:p>
          <a:p>
            <a:r>
              <a:rPr lang="cs-CZ" sz="2000" b="1" i="1" dirty="0" smtClean="0">
                <a:solidFill>
                  <a:srgbClr val="003C69"/>
                </a:solidFill>
              </a:rPr>
              <a:t>	2.3.1. Kolejové systémy</a:t>
            </a:r>
          </a:p>
          <a:p>
            <a:pPr>
              <a:spcBef>
                <a:spcPts val="600"/>
              </a:spcBef>
            </a:pPr>
            <a:r>
              <a:rPr lang="cs-CZ" sz="2000" b="1" i="1" dirty="0" smtClean="0">
                <a:solidFill>
                  <a:srgbClr val="003C69"/>
                </a:solidFill>
              </a:rPr>
              <a:t>	2.3. Druhy (systémy) HD a jejich charakteristické rysy</a:t>
            </a:r>
          </a:p>
          <a:p>
            <a:pPr>
              <a:spcBef>
                <a:spcPts val="600"/>
              </a:spcBef>
            </a:pPr>
            <a:r>
              <a:rPr lang="cs-CZ" sz="2000" b="1" i="1" dirty="0" smtClean="0">
                <a:solidFill>
                  <a:srgbClr val="003C69"/>
                </a:solidFill>
              </a:rPr>
              <a:t>	d) tramvaje </a:t>
            </a:r>
            <a:r>
              <a:rPr lang="cs-CZ" sz="2000" i="1" dirty="0" smtClean="0">
                <a:solidFill>
                  <a:srgbClr val="003C69"/>
                </a:solidFill>
              </a:rPr>
              <a:t>– pohybují se na samostatných tramvajových tělesech 	umístěných v úrovni pozemních komunikací, na zvýšených pásech nebo 	samostatných tělesech, jsou součástí dopravního proudu městských 	komunikací a slouží k dopravní obsluze měst</a:t>
            </a:r>
            <a:r>
              <a:rPr lang="cs-CZ" sz="2000" i="1" u="sng" dirty="0" smtClean="0">
                <a:solidFill>
                  <a:srgbClr val="003C69"/>
                </a:solidFill>
              </a:rPr>
              <a:t>, </a:t>
            </a:r>
            <a:r>
              <a:rPr lang="pl-PL" sz="2000" i="1" u="sng" dirty="0" smtClean="0">
                <a:solidFill>
                  <a:srgbClr val="003C69"/>
                </a:solidFill>
              </a:rPr>
              <a:t>u měst od 0,1 do 0,7 mil. </a:t>
            </a:r>
            <a:r>
              <a:rPr lang="pl-PL" sz="2000" i="1" dirty="0" smtClean="0">
                <a:solidFill>
                  <a:srgbClr val="003C69"/>
                </a:solidFill>
              </a:rPr>
              <a:t>	</a:t>
            </a:r>
            <a:r>
              <a:rPr lang="pl-PL" sz="2000" i="1" u="sng" dirty="0" smtClean="0">
                <a:solidFill>
                  <a:srgbClr val="003C69"/>
                </a:solidFill>
              </a:rPr>
              <a:t>obyvatel jako nosný systém</a:t>
            </a:r>
            <a:r>
              <a:rPr lang="pl-PL" sz="2000" i="1" dirty="0" smtClean="0">
                <a:solidFill>
                  <a:srgbClr val="003C69"/>
                </a:solidFill>
              </a:rPr>
              <a:t>, u větších slouží jako systém </a:t>
            </a:r>
            <a:r>
              <a:rPr lang="cs-CZ" sz="2000" i="1" dirty="0" smtClean="0">
                <a:solidFill>
                  <a:srgbClr val="003C69"/>
                </a:solidFill>
              </a:rPr>
              <a:t>doplňkový, pro 	zajištění plynulosti provozu je nutná jejich preference před</a:t>
            </a:r>
          </a:p>
          <a:p>
            <a:r>
              <a:rPr lang="cs-CZ" sz="2000" i="1" dirty="0" smtClean="0">
                <a:solidFill>
                  <a:srgbClr val="003C69"/>
                </a:solidFill>
              </a:rPr>
              <a:t>	individuální automobilovou dopravou</a:t>
            </a:r>
            <a:endParaRPr lang="cs-CZ" sz="2000" i="1" dirty="0" smtClean="0">
              <a:solidFill>
                <a:srgbClr val="003C6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68760"/>
            <a:ext cx="784887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Principy mobility v městském celku</a:t>
            </a:r>
          </a:p>
          <a:p>
            <a:endParaRPr lang="cs-CZ" sz="2000" i="1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s-CZ" sz="20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Cíle Integrovaného plánu mobility Ostrava: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Zvýšení </a:t>
            </a:r>
            <a:r>
              <a:rPr lang="cs-CZ" sz="2000" b="1" dirty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kvality života a snížení dopadů na životní </a:t>
            </a: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prostředí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Zlepšení mobility a dostupnosti</a:t>
            </a:r>
          </a:p>
          <a:p>
            <a:pPr marL="342900" indent="-342900">
              <a:buFontTx/>
              <a:buChar char="-"/>
            </a:pPr>
            <a:endParaRPr lang="cs-CZ" sz="2000" b="1" dirty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s-CZ" sz="20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Zvolené nástroje: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Rozvoj tramvajové dopravy jako náhrada za autobusy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Rozvoj sítě MHD, zejména ekologických trakcí (tramvaj, trolejbus), případně nákup </a:t>
            </a:r>
            <a:r>
              <a:rPr lang="cs-CZ" sz="2000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nízkoemisních</a:t>
            </a: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autobusů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Výstavba tratí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1431155" y="5373216"/>
            <a:ext cx="75498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6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Integrovaný plán mobility města stanovuje dopravní strategii Ostravy pro budoucnost</a:t>
            </a:r>
            <a:endParaRPr lang="cs-CZ" sz="2600" dirty="0" smtClean="0">
              <a:solidFill>
                <a:srgbClr val="00ADD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252766"/>
            <a:ext cx="8820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 veřejné dopravy v urbanizmu?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7540"/>
            <a:ext cx="8723236" cy="4543787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323528" y="5733256"/>
            <a:ext cx="8820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 - </a:t>
            </a:r>
            <a:r>
              <a:rPr lang="cs-CZ" sz="32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městotvorný</a:t>
            </a:r>
            <a:r>
              <a:rPr lang="cs-CZ" sz="32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prvek!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635896" y="2046089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cs-CZ" sz="2000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tramvajová zastávka Duha – ideový návrh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323528" y="1124744"/>
            <a:ext cx="8820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solidFill>
                  <a:srgbClr val="00ADD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 veřejné dopravy v urbanizmu?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" y="2146895"/>
            <a:ext cx="9141609" cy="4146851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356988" y="1700808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Tramvaj – páteř dopravy metropole!</a:t>
            </a:r>
          </a:p>
          <a:p>
            <a:endParaRPr lang="cs-CZ" sz="3200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cs-CZ" sz="3200" dirty="0" smtClean="0">
              <a:solidFill>
                <a:srgbClr val="003C6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cs-CZ" sz="32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Budoucnost MHD  - tramvaj a </a:t>
            </a:r>
            <a:r>
              <a:rPr lang="cs-CZ" sz="3200" b="1" dirty="0" err="1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elektrobus</a:t>
            </a:r>
            <a:r>
              <a:rPr lang="cs-CZ" sz="3200" b="1" dirty="0" smtClean="0">
                <a:solidFill>
                  <a:srgbClr val="003C6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</a:t>
            </a:r>
          </a:p>
        </p:txBody>
      </p:sp>
    </p:spTree>
    <p:extLst>
      <p:ext uri="{BB962C8B-B14F-4D97-AF65-F5344CB8AC3E}">
        <p14:creationId xmlns="" xmlns:p14="http://schemas.microsoft.com/office/powerpoint/2010/main" val="401132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po-prezent-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2318</TotalTime>
  <Words>455</Words>
  <Application>Microsoft Office PowerPoint</Application>
  <PresentationFormat>Předvádění na obrazovce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dpo-prezent-1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</vt:vector>
  </TitlesOfParts>
  <Company>Dopravní podnik Ostrava a.s.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DPO Ostrava a.s.</dc:creator>
  <cp:lastModifiedBy>Marketka</cp:lastModifiedBy>
  <cp:revision>301</cp:revision>
  <cp:lastPrinted>2016-02-16T13:43:32Z</cp:lastPrinted>
  <dcterms:created xsi:type="dcterms:W3CDTF">2011-05-12T06:34:42Z</dcterms:created>
  <dcterms:modified xsi:type="dcterms:W3CDTF">2016-09-14T13:15:51Z</dcterms:modified>
</cp:coreProperties>
</file>