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0" r:id="rId3"/>
    <p:sldId id="279" r:id="rId4"/>
    <p:sldId id="273" r:id="rId5"/>
    <p:sldId id="272" r:id="rId6"/>
    <p:sldId id="274" r:id="rId7"/>
    <p:sldId id="276" r:id="rId8"/>
    <p:sldId id="277" r:id="rId9"/>
    <p:sldId id="275" r:id="rId10"/>
    <p:sldId id="280" r:id="rId11"/>
    <p:sldId id="260" r:id="rId12"/>
    <p:sldId id="261" r:id="rId13"/>
    <p:sldId id="281" r:id="rId14"/>
    <p:sldId id="262" r:id="rId15"/>
    <p:sldId id="263" r:id="rId16"/>
    <p:sldId id="264" r:id="rId17"/>
    <p:sldId id="282" r:id="rId18"/>
    <p:sldId id="265" r:id="rId19"/>
    <p:sldId id="266" r:id="rId20"/>
    <p:sldId id="267" r:id="rId21"/>
    <p:sldId id="293" r:id="rId22"/>
    <p:sldId id="268" r:id="rId23"/>
    <p:sldId id="283" r:id="rId24"/>
    <p:sldId id="285" r:id="rId25"/>
    <p:sldId id="286" r:id="rId26"/>
    <p:sldId id="287" r:id="rId27"/>
    <p:sldId id="288" r:id="rId28"/>
    <p:sldId id="290" r:id="rId29"/>
    <p:sldId id="292" r:id="rId30"/>
    <p:sldId id="291" r:id="rId31"/>
    <p:sldId id="289" r:id="rId32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69CA"/>
    <a:srgbClr val="FF85FF"/>
    <a:srgbClr val="FFE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213"/>
    <p:restoredTop sz="94694"/>
  </p:normalViewPr>
  <p:slideViewPr>
    <p:cSldViewPr snapToGrid="0" snapToObjects="1">
      <p:cViewPr>
        <p:scale>
          <a:sx n="51" d="100"/>
          <a:sy n="51" d="100"/>
        </p:scale>
        <p:origin x="752" y="2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A0445-AC9C-34ED-1B07-6B6F48E0BA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480273-A3BD-07CB-7F1C-AD2D193617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8ECB4-AC03-8720-82CE-9D8517EAA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9585-D67B-B341-B87F-985204DCAB78}" type="datetimeFigureOut">
              <a:rPr lang="en-DK" smtClean="0"/>
              <a:t>28/06/2022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528999-B1C4-F472-7E01-B8A20AA79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03D4BD-758E-26D2-4757-89930604E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41D0-EB35-8E4D-847F-94710A4E1B7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133332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6D7C3-3758-E3BD-1A04-6600B7F89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703B24-E4F1-29F9-3C01-93AA0825E3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119329-7888-9406-E35B-53D2E4BDF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9585-D67B-B341-B87F-985204DCAB78}" type="datetimeFigureOut">
              <a:rPr lang="en-DK" smtClean="0"/>
              <a:t>28/06/2022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553B70-37DC-34B3-351E-CBF01DA98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1D62BC-252B-5B50-7B4E-EB3B5CE4E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41D0-EB35-8E4D-847F-94710A4E1B7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68090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8900AE-75AB-AB89-633B-A73CB97A05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A6543D-5FAF-7A70-687C-A16189BDF3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56478-1D58-AF7A-75BD-89D3B7DB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9585-D67B-B341-B87F-985204DCAB78}" type="datetimeFigureOut">
              <a:rPr lang="en-DK" smtClean="0"/>
              <a:t>28/06/2022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7EC77-C4B9-3BA5-B90B-F9F02C7B3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60E94-6412-8C6E-54FA-70532B6CB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41D0-EB35-8E4D-847F-94710A4E1B7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537740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52F2-290F-7D41-AAEE-CA5BA9054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70E63-DFE9-A4EE-72F6-9BA0A66B80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5477B0-0896-AD04-993A-4C1107CD4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9585-D67B-B341-B87F-985204DCAB78}" type="datetimeFigureOut">
              <a:rPr lang="en-DK" smtClean="0"/>
              <a:t>28/06/2022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798A9A-EB6E-4EAB-F4DE-E205FF885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0C474F-381B-308B-7B37-458898EC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41D0-EB35-8E4D-847F-94710A4E1B7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924297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30ADC-2D13-0B64-0110-D3D540A43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429AC6-9833-8EA2-9875-120A40A11C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8FE94-17A4-312C-ECD2-EB1C831EC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9585-D67B-B341-B87F-985204DCAB78}" type="datetimeFigureOut">
              <a:rPr lang="en-DK" smtClean="0"/>
              <a:t>28/06/2022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345BD-4616-25D8-6B74-2E0CF2437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CD3CB-EADD-617C-5A1F-4077598BF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41D0-EB35-8E4D-847F-94710A4E1B7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165976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6315E-0774-2BFE-E591-DF265FE00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66909-8186-4802-DB9C-70005687F1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E9E3FE-F6C3-27DE-94E1-6A5515DCD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02BDD3-A710-677D-EF48-CE5D59214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9585-D67B-B341-B87F-985204DCAB78}" type="datetimeFigureOut">
              <a:rPr lang="en-DK" smtClean="0"/>
              <a:t>28/06/2022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E3BAE6-E7EE-35F3-D175-4D00C8B1B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2F6797-2EFA-FC23-0AC8-B6A0326D6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41D0-EB35-8E4D-847F-94710A4E1B7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147720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8D7C1-E732-EB67-8BB8-EB8D5E501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A9356-1A8B-C677-8E7B-4A13689341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CF1A7D-30A6-7556-EFD5-5A798820C2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F89085-9808-6A88-1D60-11995C22F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639088-2C70-EF6E-BEB5-F5CD276668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1C6A88-F8C0-76E6-0BB2-742791AD6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9585-D67B-B341-B87F-985204DCAB78}" type="datetimeFigureOut">
              <a:rPr lang="en-DK" smtClean="0"/>
              <a:t>28/06/2022</a:t>
            </a:fld>
            <a:endParaRPr lang="en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C7A4B8-168C-28C9-36C8-8698D0C77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0469CC-A1F2-11FE-D5B8-3C0085AB2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41D0-EB35-8E4D-847F-94710A4E1B7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864234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EE866-E8F2-1CDC-C0B0-9D40BFFFC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CB5F2F-65C0-3BDE-CB58-215064175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9585-D67B-B341-B87F-985204DCAB78}" type="datetimeFigureOut">
              <a:rPr lang="en-DK" smtClean="0"/>
              <a:t>28/06/2022</a:t>
            </a:fld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51ABA3-2351-E0E7-EFAB-DBEEEE25E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DA431F-CF04-379F-8F05-ECE9CBE26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41D0-EB35-8E4D-847F-94710A4E1B7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812091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82593F-0F0F-0728-0507-70079D267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9585-D67B-B341-B87F-985204DCAB78}" type="datetimeFigureOut">
              <a:rPr lang="en-DK" smtClean="0"/>
              <a:t>28/06/2022</a:t>
            </a:fld>
            <a:endParaRPr lang="en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2A8929-E8D7-7CBA-C5B7-07B8E26A2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08E3C4-6C55-8377-AF50-FF6C98D6B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41D0-EB35-8E4D-847F-94710A4E1B7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48131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4F511-826B-67DA-E4D0-D4EA4A59C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22CC1-127A-2B5A-49A3-558FB18A0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87B731-4EA5-8685-9517-7429777F1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C0E5E7-9281-EC3C-4013-788F6EF35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9585-D67B-B341-B87F-985204DCAB78}" type="datetimeFigureOut">
              <a:rPr lang="en-DK" smtClean="0"/>
              <a:t>28/06/2022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B43DDD-4320-6F90-90D1-A2106D54E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F7019F-0B26-8A39-0A07-02A121F69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41D0-EB35-8E4D-847F-94710A4E1B7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700695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0CFFF-C754-9C5A-5483-D7A2A13FE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06272A-1127-B983-CD7F-453D95BD47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B1D7F8-C3CB-C652-A098-5F6041077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463F8B-E8DB-BE84-627B-42A229458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19585-D67B-B341-B87F-985204DCAB78}" type="datetimeFigureOut">
              <a:rPr lang="en-DK" smtClean="0"/>
              <a:t>28/06/2022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C1398-DBE0-FCFB-FE2C-C7E46E51D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FCF822-D264-572C-7EFB-01ABD1159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41D0-EB35-8E4D-847F-94710A4E1B7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91077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B29A45-FFE4-67F5-B4E0-4C66080D4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D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03E77F-1093-77C9-2E6C-78A4612E37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5A5FB-E30D-D806-124E-026870408B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19585-D67B-B341-B87F-985204DCAB78}" type="datetimeFigureOut">
              <a:rPr lang="en-DK" smtClean="0"/>
              <a:t>28/06/2022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900CA-AE29-A03C-EBA2-A5C33F17C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F1F0D-C8C5-69B9-52E7-92E7C320E7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441D0-EB35-8E4D-847F-94710A4E1B7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73253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DIN Alternate" panose="020B0500000000000000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in/peterkun/" TargetMode="External"/><Relationship Id="rId7" Type="http://schemas.openxmlformats.org/officeDocument/2006/relationships/image" Target="../media/image4.jpg"/><Relationship Id="rId2" Type="http://schemas.openxmlformats.org/officeDocument/2006/relationships/hyperlink" Target="https://twitter.com/kuniiii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1D1C6-D7BF-0A32-A9A5-E672A3D4D5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6686" y="772887"/>
            <a:ext cx="6117771" cy="1579548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DIN Alternate" panose="020B0500000000000000" pitchFamily="34" charset="77"/>
                <a:ea typeface="Source Sans Pro Light" panose="020B0303030403020204" pitchFamily="34" charset="0"/>
                <a:cs typeface="Source Sans Pro" panose="020F0502020204030204" pitchFamily="34" charset="0"/>
              </a:rPr>
              <a:t>Exploring diversity perceptions in a community through a Q&amp;A chatbot</a:t>
            </a:r>
            <a:endParaRPr lang="en-DK" sz="4000" dirty="0">
              <a:latin typeface="DIN Alternate" panose="020B0500000000000000" pitchFamily="34" charset="77"/>
              <a:ea typeface="Source Sans Pro Light" panose="020B0303030403020204" pitchFamily="34" charset="0"/>
              <a:cs typeface="Source Sans Pro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8C0CC9-B79F-C2A7-13B7-267D584E2A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6686" y="2569427"/>
            <a:ext cx="6117771" cy="2736804"/>
          </a:xfrm>
        </p:spPr>
        <p:txBody>
          <a:bodyPr>
            <a:normAutofit/>
          </a:bodyPr>
          <a:lstStyle/>
          <a:p>
            <a:pPr algn="l"/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Peter </a:t>
            </a:r>
            <a:r>
              <a:rPr lang="en-US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Kun</a:t>
            </a: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*, </a:t>
            </a:r>
            <a:r>
              <a:rPr lang="en-US" sz="1600" i="1" dirty="0">
                <a:latin typeface="Source Sans Pro Light" panose="020B0303030403020204" pitchFamily="34" charset="0"/>
                <a:ea typeface="Source Sans Pro Light" panose="020B0303030403020204" pitchFamily="34" charset="0"/>
              </a:rPr>
              <a:t>IT University of Copenhagen / Aalborg University Copenhagen</a:t>
            </a:r>
          </a:p>
          <a:p>
            <a:pPr algn="l"/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Amalia De </a:t>
            </a:r>
            <a:r>
              <a:rPr lang="en-US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Götzen</a:t>
            </a: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</a:t>
            </a:r>
            <a:r>
              <a:rPr lang="en-US" sz="1600" i="1" dirty="0">
                <a:latin typeface="Source Sans Pro Light" panose="020B0303030403020204" pitchFamily="34" charset="0"/>
                <a:ea typeface="Source Sans Pro Light" panose="020B0303030403020204" pitchFamily="34" charset="0"/>
              </a:rPr>
              <a:t>Aalborg University Copenhagen</a:t>
            </a:r>
          </a:p>
          <a:p>
            <a:pPr algn="l"/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Miriam </a:t>
            </a:r>
            <a:r>
              <a:rPr lang="en-US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Bidoglia</a:t>
            </a: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, </a:t>
            </a:r>
            <a:r>
              <a:rPr lang="en-US" sz="1600" i="1" dirty="0">
                <a:latin typeface="Source Sans Pro Light" panose="020B0303030403020204" pitchFamily="34" charset="0"/>
                <a:ea typeface="Source Sans Pro Light" panose="020B0303030403020204" pitchFamily="34" charset="0"/>
              </a:rPr>
              <a:t>London School of Economics and Political Science </a:t>
            </a:r>
          </a:p>
          <a:p>
            <a:pPr algn="l"/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Niels </a:t>
            </a:r>
            <a:r>
              <a:rPr lang="en-US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Jørgen</a:t>
            </a: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Gommesen</a:t>
            </a: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</a:t>
            </a:r>
            <a:r>
              <a:rPr lang="en-US" sz="1600" i="1" dirty="0">
                <a:latin typeface="Source Sans Pro Light" panose="020B0303030403020204" pitchFamily="34" charset="0"/>
                <a:ea typeface="Source Sans Pro Light" panose="020B0303030403020204" pitchFamily="34" charset="0"/>
              </a:rPr>
              <a:t>Aalborg University Copenhagen</a:t>
            </a:r>
          </a:p>
          <a:p>
            <a:pPr algn="l"/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George Gaskell, </a:t>
            </a:r>
            <a:r>
              <a:rPr lang="en-US" sz="1600" i="1" dirty="0">
                <a:latin typeface="Source Sans Pro Light" panose="020B0303030403020204" pitchFamily="34" charset="0"/>
                <a:ea typeface="Source Sans Pro Light" panose="020B0303030403020204" pitchFamily="34" charset="0"/>
              </a:rPr>
              <a:t>London School of Economics and Political Science</a:t>
            </a:r>
          </a:p>
          <a:p>
            <a:pPr algn="l"/>
            <a:endParaRPr lang="en-US" sz="1600" i="1" dirty="0">
              <a:latin typeface="Source Sans Pro Light" panose="020B0303030403020204" pitchFamily="34" charset="0"/>
              <a:ea typeface="Source Sans Pro Light" panose="020B0303030403020204" pitchFamily="34" charset="0"/>
            </a:endParaRPr>
          </a:p>
          <a:p>
            <a:pPr algn="l"/>
            <a:r>
              <a:rPr lang="en-US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peter@peterkun.com</a:t>
            </a:r>
            <a:endParaRPr lang="en-DK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B05D2C-5A90-4631-B4FD-CDB2105726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470" r="30153"/>
          <a:stretch/>
        </p:blipFill>
        <p:spPr>
          <a:xfrm>
            <a:off x="10593398" y="5625933"/>
            <a:ext cx="1217566" cy="965892"/>
          </a:xfrm>
          <a:prstGeom prst="rect">
            <a:avLst/>
          </a:prstGeom>
        </p:spPr>
      </p:pic>
      <p:pic>
        <p:nvPicPr>
          <p:cNvPr id="6" name="Picture 5" descr="Qr code&#10;&#10;Description automatically generated">
            <a:extLst>
              <a:ext uri="{FF2B5EF4-FFF2-40B4-BE49-F238E27FC236}">
                <a16:creationId xmlns:a16="http://schemas.microsoft.com/office/drawing/2014/main" id="{489CDE81-B632-CCA4-DEC9-3914AADF8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847" y="655136"/>
            <a:ext cx="3828581" cy="38285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E13B9E-8979-8380-8DFA-5DBC220B2E16}"/>
              </a:ext>
            </a:extLst>
          </p:cNvPr>
          <p:cNvSpPr txBox="1"/>
          <p:nvPr/>
        </p:nvSpPr>
        <p:spPr>
          <a:xfrm>
            <a:off x="7644580" y="4500827"/>
            <a:ext cx="3850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https://</a:t>
            </a:r>
            <a:r>
              <a:rPr lang="en-US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doi.org</a:t>
            </a: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/10.21606/drs.2022.807</a:t>
            </a:r>
            <a:endParaRPr lang="en-DK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0C642DF-134B-D2E8-D938-BF6768357CDD}"/>
              </a:ext>
            </a:extLst>
          </p:cNvPr>
          <p:cNvGrpSpPr/>
          <p:nvPr/>
        </p:nvGrpSpPr>
        <p:grpSpPr>
          <a:xfrm>
            <a:off x="773598" y="5914867"/>
            <a:ext cx="5399314" cy="558940"/>
            <a:chOff x="6096000" y="5969784"/>
            <a:chExt cx="5399314" cy="558940"/>
          </a:xfrm>
        </p:grpSpPr>
        <p:pic>
          <p:nvPicPr>
            <p:cNvPr id="1026" name="Picture 2" descr="WeNet">
              <a:extLst>
                <a:ext uri="{FF2B5EF4-FFF2-40B4-BE49-F238E27FC236}">
                  <a16:creationId xmlns:a16="http://schemas.microsoft.com/office/drawing/2014/main" id="{D95ED429-0226-573E-13C3-3775F129A8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4217" y="5969784"/>
              <a:ext cx="1471097" cy="5589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A4881D4-3843-F27E-D02D-0F711C6B247C}"/>
                </a:ext>
              </a:extLst>
            </p:cNvPr>
            <p:cNvSpPr txBox="1"/>
            <p:nvPr/>
          </p:nvSpPr>
          <p:spPr>
            <a:xfrm>
              <a:off x="6921004" y="6068811"/>
              <a:ext cx="3295829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dirty="0" err="1">
                  <a:latin typeface="Source Sans Pro" panose="020B0503030403020204" pitchFamily="34" charset="0"/>
                  <a:ea typeface="Source Sans Pro" panose="020B0503030403020204" pitchFamily="34" charset="0"/>
                </a:rPr>
                <a:t>WeNet</a:t>
              </a:r>
              <a:r>
                <a:rPr lang="en-US" sz="105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project is funded by the EU’s Horizon2020 </a:t>
              </a:r>
              <a:r>
                <a:rPr lang="en-US" sz="1050" dirty="0" err="1">
                  <a:latin typeface="Source Sans Pro" panose="020B0503030403020204" pitchFamily="34" charset="0"/>
                  <a:ea typeface="Source Sans Pro" panose="020B0503030403020204" pitchFamily="34" charset="0"/>
                </a:rPr>
                <a:t>programme</a:t>
              </a:r>
              <a:r>
                <a:rPr lang="en-US" sz="105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under Grant Agreement number 823783.</a:t>
              </a:r>
              <a:endParaRPr lang="en-DK" sz="1050" dirty="0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pic>
          <p:nvPicPr>
            <p:cNvPr id="11" name="Picture 10" descr="Background pattern&#10;&#10;Description automatically generated">
              <a:extLst>
                <a:ext uri="{FF2B5EF4-FFF2-40B4-BE49-F238E27FC236}">
                  <a16:creationId xmlns:a16="http://schemas.microsoft.com/office/drawing/2014/main" id="{139D1A1E-CD19-1C92-41C6-92D13266D6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96000" y="6024397"/>
              <a:ext cx="756491" cy="5043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754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>
            <a:normAutofit/>
          </a:bodyPr>
          <a:lstStyle/>
          <a:p>
            <a:r>
              <a:rPr lang="en-DK" sz="8000" b="1" spc="-300" dirty="0">
                <a:solidFill>
                  <a:schemeClr val="accent5">
                    <a:lumMod val="75000"/>
                  </a:schemeClr>
                </a:solidFill>
                <a:ea typeface="Source Sans Pro Black" panose="020B0503030403020204" pitchFamily="34" charset="0"/>
              </a:rPr>
              <a:t>Developing a Q&amp;A chatbot</a:t>
            </a:r>
          </a:p>
        </p:txBody>
      </p:sp>
    </p:spTree>
    <p:extLst>
      <p:ext uri="{BB962C8B-B14F-4D97-AF65-F5344CB8AC3E}">
        <p14:creationId xmlns:p14="http://schemas.microsoft.com/office/powerpoint/2010/main" val="1462579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70064-505F-1C20-90CA-203A251C8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39004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DK" dirty="0"/>
              <a:t>As a probe, enabled us to focus our research to the core</a:t>
            </a:r>
          </a:p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DK" dirty="0"/>
              <a:t>Q&amp;A – simple interaction: asking questions, giving answers</a:t>
            </a:r>
          </a:p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DK" dirty="0"/>
              <a:t>Not a conversational agent, but a social recommendation system</a:t>
            </a:r>
          </a:p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DK" dirty="0"/>
              <a:t>Emphasize diversity in focus and copywriting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CC696D6-98DC-1B59-9470-D99390774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DK" dirty="0"/>
              <a:t>Q&amp;A chatbot – a “light interface”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4F8F61-3274-9621-3489-330A7855B10B}"/>
              </a:ext>
            </a:extLst>
          </p:cNvPr>
          <p:cNvSpPr txBox="1"/>
          <p:nvPr/>
        </p:nvSpPr>
        <p:spPr>
          <a:xfrm>
            <a:off x="838200" y="5936794"/>
            <a:ext cx="10515599" cy="646331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Klopfenstein, L.C.,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Delpriori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S.,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Malatini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S.,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Bogliolo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A.: The Rise of Bots: A Survey of Conversational Interfaces, Patterns, and Paradigms. In </a:t>
            </a:r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Proceedings of DIS2017.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Conference on Designing Interactive Systems. pp. 555–565. DIS ’17Seering, J., Luria, M., Kaufman, G., Hammer, J.: Beyond Dyadic Interactions: Considering Chatbots as Community Members. (2009). In </a:t>
            </a:r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Proceedings of CHI2019.</a:t>
            </a:r>
            <a:endParaRPr lang="en-DK" sz="1200" i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283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4DED6-3694-4E8E-3D54-563CF6BC2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User interaction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C6B24E-43A4-B1F0-0B1E-BD11488A2C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8507"/>
            <a:ext cx="12192000" cy="413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833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9557B1BB-7545-EECF-C593-80F99F55B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207" y="-660400"/>
            <a:ext cx="12264414" cy="8178800"/>
          </a:xfrm>
          <a:prstGeom prst="rect">
            <a:avLst/>
          </a:prstGeom>
          <a:solidFill>
            <a:srgbClr val="0070C0">
              <a:alpha val="21998"/>
            </a:srgbClr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>
            <a:normAutofit/>
          </a:bodyPr>
          <a:lstStyle/>
          <a:p>
            <a:r>
              <a:rPr lang="en-DK" sz="8000" b="1" spc="-300" dirty="0">
                <a:solidFill>
                  <a:schemeClr val="accent5">
                    <a:lumMod val="75000"/>
                  </a:schemeClr>
                </a:solidFill>
                <a:ea typeface="Source Sans Pro Black" panose="020B0503030403020204" pitchFamily="34" charset="0"/>
              </a:rPr>
              <a:t>Method</a:t>
            </a:r>
          </a:p>
        </p:txBody>
      </p:sp>
    </p:spTree>
    <p:extLst>
      <p:ext uri="{BB962C8B-B14F-4D97-AF65-F5344CB8AC3E}">
        <p14:creationId xmlns:p14="http://schemas.microsoft.com/office/powerpoint/2010/main" val="1473571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F35E0-9D0B-85DB-E5A2-422A5D0CE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Two pilot 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6C75C-0474-5D32-AEFF-AD352CEC6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257800" cy="4351338"/>
          </a:xfrm>
        </p:spPr>
        <p:txBody>
          <a:bodyPr/>
          <a:lstStyle/>
          <a:p>
            <a:pPr marL="0" indent="0">
              <a:spcAft>
                <a:spcPts val="2000"/>
              </a:spcAft>
              <a:buNone/>
            </a:pPr>
            <a:r>
              <a:rPr lang="en-DK" dirty="0"/>
              <a:t>Two weeks engagement with the chatbot in two pilot sites</a:t>
            </a:r>
          </a:p>
          <a:p>
            <a:pPr marL="0" indent="0">
              <a:spcAft>
                <a:spcPts val="2000"/>
              </a:spcAft>
              <a:buNone/>
            </a:pPr>
            <a:r>
              <a:rPr lang="en-DK" dirty="0"/>
              <a:t>N = 80 students participating overall</a:t>
            </a:r>
          </a:p>
          <a:p>
            <a:pPr marL="0" indent="0">
              <a:spcAft>
                <a:spcPts val="2000"/>
              </a:spcAft>
              <a:buNone/>
            </a:pPr>
            <a:r>
              <a:rPr lang="en-DK" dirty="0"/>
              <a:t>Total 669 questions asked and 2400 answers sent.</a:t>
            </a:r>
          </a:p>
        </p:txBody>
      </p:sp>
      <p:pic>
        <p:nvPicPr>
          <p:cNvPr id="9218" name="Picture 2" descr="LSE London School of Economics and Political Science | MBA Reviews">
            <a:extLst>
              <a:ext uri="{FF2B5EF4-FFF2-40B4-BE49-F238E27FC236}">
                <a16:creationId xmlns:a16="http://schemas.microsoft.com/office/drawing/2014/main" id="{BBB20FCB-547C-B932-B981-6759164D9A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9" t="20180" r="16922" b="18272"/>
          <a:stretch/>
        </p:blipFill>
        <p:spPr bwMode="auto">
          <a:xfrm>
            <a:off x="6832599" y="4029912"/>
            <a:ext cx="4444999" cy="1653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id="{137C297F-8B6F-525F-CB08-C09FB6EB5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800" y="2122487"/>
            <a:ext cx="4444999" cy="1175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382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4C8E74E-D88D-1EEF-6B2D-5F92F0376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5909" y="149551"/>
            <a:ext cx="8816091" cy="655889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431AE16-2BD1-D34F-E292-449C7A1AF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379441" cy="1325563"/>
          </a:xfrm>
        </p:spPr>
        <p:txBody>
          <a:bodyPr/>
          <a:lstStyle/>
          <a:p>
            <a:r>
              <a:rPr lang="en-DK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502576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B5F64-E48B-3F88-061B-62D3AA6D5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Data collection and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9B233-BB54-3168-2314-ABAE4E88BF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2000"/>
              </a:spcAft>
              <a:buNone/>
            </a:pPr>
            <a:r>
              <a:rPr lang="en-DK" dirty="0"/>
              <a:t>Thematic analysis from the log files (what did people ask and what answers they gave)</a:t>
            </a:r>
          </a:p>
          <a:p>
            <a:pPr marL="0" indent="0">
              <a:spcAft>
                <a:spcPts val="2000"/>
              </a:spcAft>
              <a:buNone/>
            </a:pPr>
            <a:r>
              <a:rPr lang="en-DK" dirty="0"/>
              <a:t>In-conversation research prompts</a:t>
            </a:r>
          </a:p>
          <a:p>
            <a:pPr marL="0" indent="0">
              <a:spcAft>
                <a:spcPts val="2000"/>
              </a:spcAft>
              <a:buNone/>
            </a:pPr>
            <a:r>
              <a:rPr lang="en-DK" dirty="0"/>
              <a:t>Exit survey and UTAUT2 instrument (technology acceptance)</a:t>
            </a:r>
          </a:p>
          <a:p>
            <a:pPr marL="0" indent="0">
              <a:spcAft>
                <a:spcPts val="2000"/>
              </a:spcAft>
              <a:buNone/>
            </a:pPr>
            <a:r>
              <a:rPr lang="en-DK" dirty="0"/>
              <a:t>Focus group interviews for qualitative support of interpretation of the quantitative findings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3F8E21-4462-349D-54F4-90312B28E53D}"/>
              </a:ext>
            </a:extLst>
          </p:cNvPr>
          <p:cNvSpPr txBox="1"/>
          <p:nvPr/>
        </p:nvSpPr>
        <p:spPr>
          <a:xfrm>
            <a:off x="838200" y="6121460"/>
            <a:ext cx="10515599" cy="461665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Venkatesh, V., Thong, J. Y., &amp; Xu, X. (2012). Consumer Acceptance and Use of Information Technology: Extending the Unified Theory of Acceptance and Use of Technology. In </a:t>
            </a:r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MIS Quarterly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.</a:t>
            </a:r>
            <a:endParaRPr lang="en-DK" sz="1200" i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9240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>
            <a:normAutofit/>
          </a:bodyPr>
          <a:lstStyle/>
          <a:p>
            <a:r>
              <a:rPr lang="en-DK" sz="8000" b="1" spc="-300" dirty="0">
                <a:solidFill>
                  <a:schemeClr val="accent5">
                    <a:lumMod val="75000"/>
                  </a:schemeClr>
                </a:solidFill>
                <a:ea typeface="Source Sans Pro Black" panose="020B0503030403020204" pitchFamily="34" charset="0"/>
              </a:rPr>
              <a:t>Results 🧑‍🔬</a:t>
            </a:r>
          </a:p>
        </p:txBody>
      </p:sp>
    </p:spTree>
    <p:extLst>
      <p:ext uri="{BB962C8B-B14F-4D97-AF65-F5344CB8AC3E}">
        <p14:creationId xmlns:p14="http://schemas.microsoft.com/office/powerpoint/2010/main" val="12890494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5FFC8-6B5D-25C3-4CA0-F8B047611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RQ3: What do student communities ask from others through a chatbot?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B5FCA4-F353-B5C7-34D1-9F853D186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381" y="2075691"/>
            <a:ext cx="7605238" cy="441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6354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B4D0A-5EA3-A6C3-DB1E-4808BB8F4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7525"/>
            <a:ext cx="10515600" cy="1768475"/>
          </a:xfrm>
        </p:spPr>
        <p:txBody>
          <a:bodyPr>
            <a:normAutofit fontScale="90000"/>
          </a:bodyPr>
          <a:lstStyle/>
          <a:p>
            <a:r>
              <a:rPr lang="en-DK" dirty="0"/>
              <a:t>RQ2: </a:t>
            </a:r>
            <a:r>
              <a:rPr lang="en-US" dirty="0"/>
              <a:t>How do people perceive a chatbot that connects community members through diversity attributes?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33D061-9780-A2D8-1939-582E7DFDF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5900" y="2721655"/>
            <a:ext cx="9220200" cy="3771220"/>
          </a:xfrm>
        </p:spPr>
        <p:txBody>
          <a:bodyPr/>
          <a:lstStyle/>
          <a:p>
            <a:pPr marL="0" indent="0">
              <a:spcAft>
                <a:spcPts val="2000"/>
              </a:spcAft>
              <a:buNone/>
            </a:pPr>
            <a:r>
              <a:rPr lang="en-DK" dirty="0"/>
              <a:t>From a social networking perspective, the one-shot interaction is very uncommon, clearly a polarizing topic. </a:t>
            </a:r>
          </a:p>
          <a:p>
            <a:pPr marL="0" indent="0">
              <a:spcAft>
                <a:spcPts val="2000"/>
              </a:spcAft>
              <a:buNone/>
            </a:pPr>
            <a:r>
              <a:rPr lang="en-DK" dirty="0"/>
              <a:t>People liked it because enabled “more private”, “refreshing” not to engage in a longer conversation (eager to help someone, not to engage)</a:t>
            </a:r>
          </a:p>
          <a:p>
            <a:pPr marL="0" indent="0">
              <a:spcAft>
                <a:spcPts val="2000"/>
              </a:spcAft>
              <a:buNone/>
            </a:pPr>
            <a:r>
              <a:rPr lang="en-DK" dirty="0"/>
              <a:t>People minded it, because annoying and interruptive for “real conversations”</a:t>
            </a:r>
          </a:p>
        </p:txBody>
      </p:sp>
    </p:spTree>
    <p:extLst>
      <p:ext uri="{BB962C8B-B14F-4D97-AF65-F5344CB8AC3E}">
        <p14:creationId xmlns:p14="http://schemas.microsoft.com/office/powerpoint/2010/main" val="778088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/>
          <a:lstStyle/>
          <a:p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Diversity is widely discussed, we have seen much scholarly criticism.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3BCBCE-647F-7F90-57FB-6603505E9E00}"/>
              </a:ext>
            </a:extLst>
          </p:cNvPr>
          <p:cNvSpPr txBox="1"/>
          <p:nvPr/>
        </p:nvSpPr>
        <p:spPr>
          <a:xfrm>
            <a:off x="838200" y="4505742"/>
            <a:ext cx="1035231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Bardzell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. (2010). Feminist HCI: taking stock and outlining an agenda for design. In </a:t>
            </a:r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Proceedings of CHI2010.</a:t>
            </a:r>
          </a:p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Costanza-Chock, S. (2020). </a:t>
            </a:r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Justice: Community-led Practices to Build the Worlds We Need.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</a:p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Dankwa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N.K.,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Draude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C. (2021) Setting Diversity at the Core of HCI. In: </a:t>
            </a:r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Universal Access in Human-Computer Interaction. Design Methods and User Experience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. HCII 2021. Lecture Notes in Computer Science, vol 12768.</a:t>
            </a:r>
          </a:p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Fletcher-Watson, S., De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Jaegher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H., Van Dijk, J.,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Frauenberger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C.,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Magnée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M., &amp; Ye, J. (2018). Diversity computing. In </a:t>
            </a:r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Interactions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25(5), 28-33.</a:t>
            </a:r>
          </a:p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Himmelsbach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Schwarz, S.,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Gerdenitsch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C.,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Wais-Zechmann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B.,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Bobeth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J., &amp;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Tscheligi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M. (2019). Do We Care About Diversity in Human-Computer Interaction: A Comprehensive Content Analysis on Diversity Dimensions in Research. In </a:t>
            </a:r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Proceedings of CHI2019.</a:t>
            </a:r>
          </a:p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Keyes, O. (2019) Counting the Countless: Why Data Science is a Profound Threat for Queer People. In </a:t>
            </a:r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Real Life Magazine.</a:t>
            </a:r>
          </a:p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Matzner, T. (2019) The Human is Dead – Long Live the Algorithm! Human-Algorithmic Ensembles and Liberal Subjectivity. </a:t>
            </a:r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Theory, Culture &amp; Society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36(2):123–144</a:t>
            </a:r>
          </a:p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Schelenz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L.; Reinhardt, K.; and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Gjuraij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D. (2019)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WeNet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Deliverable 9.1: Developing a Conceptual and Ethical Framework of Diversity. </a:t>
            </a:r>
          </a:p>
        </p:txBody>
      </p:sp>
    </p:spTree>
    <p:extLst>
      <p:ext uri="{BB962C8B-B14F-4D97-AF65-F5344CB8AC3E}">
        <p14:creationId xmlns:p14="http://schemas.microsoft.com/office/powerpoint/2010/main" val="12059500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7E110-BE63-3D6D-2B09-F535D6CF6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6639"/>
            <a:ext cx="10515600" cy="1724706"/>
          </a:xfrm>
        </p:spPr>
        <p:txBody>
          <a:bodyPr>
            <a:normAutofit fontScale="90000"/>
          </a:bodyPr>
          <a:lstStyle/>
          <a:p>
            <a:r>
              <a:rPr lang="en-DK" dirty="0"/>
              <a:t>RQ1: What do people expect from being presented with diversity? How do people interpret diversity in use?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51313-9C92-C166-8450-0576414C0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1343"/>
            <a:ext cx="5123659" cy="3415619"/>
          </a:xfrm>
        </p:spPr>
        <p:txBody>
          <a:bodyPr/>
          <a:lstStyle/>
          <a:p>
            <a:pPr marL="0" indent="0">
              <a:buNone/>
            </a:pPr>
            <a:r>
              <a:rPr lang="en-DK" dirty="0"/>
              <a:t>From the in-conversation research prompts</a:t>
            </a:r>
          </a:p>
          <a:p>
            <a:pPr marL="0" indent="0">
              <a:buNone/>
            </a:pPr>
            <a:endParaRPr lang="en-DK" dirty="0"/>
          </a:p>
          <a:p>
            <a:pPr marL="0" indent="0">
              <a:buNone/>
            </a:pPr>
            <a:r>
              <a:rPr lang="en-DK" dirty="0"/>
              <a:t>Content analysis of open-ended answers for prompts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4341E6-8322-E32E-EF02-D20960246F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0141" y="2761343"/>
            <a:ext cx="5123659" cy="280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7460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4C8E74E-D88D-1EEF-6B2D-5F92F0376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954" y="149551"/>
            <a:ext cx="8816091" cy="655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8604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7E110-BE63-3D6D-2B09-F535D6CF6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DK" dirty="0"/>
              <a:t>RQ1: What do people expect from being presented with diversity? How do people interpret diversity in use?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51313-9C92-C166-8450-0576414C0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23457"/>
            <a:ext cx="5147371" cy="3553506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Aft>
                <a:spcPts val="2000"/>
              </a:spcAft>
              <a:buNone/>
            </a:pPr>
            <a:r>
              <a:rPr lang="en-DK" dirty="0"/>
              <a:t>Lots of “useless data” --&gt; Choosing anyone, giving generic answer</a:t>
            </a:r>
          </a:p>
          <a:p>
            <a:pPr marL="0" indent="0">
              <a:lnSpc>
                <a:spcPct val="120000"/>
              </a:lnSpc>
              <a:spcAft>
                <a:spcPts val="2000"/>
              </a:spcAft>
              <a:buNone/>
            </a:pPr>
            <a:r>
              <a:rPr lang="en-DK" dirty="0"/>
              <a:t>Qualitatively interesting when someone made a “polarized rationale”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FFB9F7-42C3-99FA-66DF-F962FA7285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571" y="2024742"/>
            <a:ext cx="5907825" cy="468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571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>
            <a:normAutofit/>
          </a:bodyPr>
          <a:lstStyle/>
          <a:p>
            <a:r>
              <a:rPr lang="en-DK" sz="8000" b="1" spc="-300" dirty="0">
                <a:solidFill>
                  <a:schemeClr val="accent5">
                    <a:lumMod val="75000"/>
                  </a:schemeClr>
                </a:solidFill>
                <a:ea typeface="Source Sans Pro Black" panose="020B0503030403020204" pitchFamily="34" charset="0"/>
              </a:rPr>
              <a:t>Findings 🤔</a:t>
            </a:r>
          </a:p>
        </p:txBody>
      </p:sp>
    </p:spTree>
    <p:extLst>
      <p:ext uri="{BB962C8B-B14F-4D97-AF65-F5344CB8AC3E}">
        <p14:creationId xmlns:p14="http://schemas.microsoft.com/office/powerpoint/2010/main" val="21644376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/>
          <a:lstStyle/>
          <a:p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People seek out to </a:t>
            </a:r>
            <a:r>
              <a:rPr lang="en-DK" dirty="0">
                <a:gradFill>
                  <a:gsLst>
                    <a:gs pos="0">
                      <a:srgbClr val="CA69CA"/>
                    </a:gs>
                    <a:gs pos="100000">
                      <a:srgbClr val="7030A0"/>
                    </a:gs>
                  </a:gsLst>
                  <a:lin ang="2700000" scaled="1"/>
                </a:gradFill>
              </a:rPr>
              <a:t>similar people</a:t>
            </a:r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“their tribe” with niche interests.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8984D2F-23AF-2204-7639-A817D7D64327}"/>
              </a:ext>
            </a:extLst>
          </p:cNvPr>
          <p:cNvSpPr txBox="1">
            <a:spLocks/>
          </p:cNvSpPr>
          <p:nvPr/>
        </p:nvSpPr>
        <p:spPr>
          <a:xfrm>
            <a:off x="838200" y="2123621"/>
            <a:ext cx="10515600" cy="5383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DIN Alternate" panose="020B0500000000000000" pitchFamily="34" charset="77"/>
                <a:ea typeface="+mj-ea"/>
                <a:cs typeface="+mj-cs"/>
              </a:defRPr>
            </a:lvl1pPr>
          </a:lstStyle>
          <a:p>
            <a:r>
              <a:rPr lang="en-DK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 Light" panose="020B0303030403020204" pitchFamily="34" charset="0"/>
                <a:ea typeface="Source Sans Pro Light" panose="020B0303030403020204" pitchFamily="34" charset="0"/>
              </a:rPr>
              <a:t>When exposed to a system that targets diversity,</a:t>
            </a:r>
          </a:p>
        </p:txBody>
      </p:sp>
    </p:spTree>
    <p:extLst>
      <p:ext uri="{BB962C8B-B14F-4D97-AF65-F5344CB8AC3E}">
        <p14:creationId xmlns:p14="http://schemas.microsoft.com/office/powerpoint/2010/main" val="11581050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/>
          <a:lstStyle/>
          <a:p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People seek out to </a:t>
            </a:r>
            <a:r>
              <a:rPr lang="en-DK" dirty="0">
                <a:gradFill>
                  <a:gsLst>
                    <a:gs pos="0">
                      <a:srgbClr val="CA69CA"/>
                    </a:gs>
                    <a:gs pos="100000">
                      <a:srgbClr val="7030A0"/>
                    </a:gs>
                  </a:gsLst>
                  <a:lin ang="2700000" scaled="1"/>
                </a:gradFill>
              </a:rPr>
              <a:t>different people </a:t>
            </a:r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driven by curiosity and serendipity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8984D2F-23AF-2204-7639-A817D7D64327}"/>
              </a:ext>
            </a:extLst>
          </p:cNvPr>
          <p:cNvSpPr txBox="1">
            <a:spLocks/>
          </p:cNvSpPr>
          <p:nvPr/>
        </p:nvSpPr>
        <p:spPr>
          <a:xfrm>
            <a:off x="838200" y="3726316"/>
            <a:ext cx="10515600" cy="5383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DIN Alternate" panose="020B0500000000000000" pitchFamily="34" charset="77"/>
                <a:ea typeface="+mj-ea"/>
                <a:cs typeface="+mj-cs"/>
              </a:defRPr>
            </a:lvl1pPr>
          </a:lstStyle>
          <a:p>
            <a:r>
              <a:rPr lang="en-DK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 Light" panose="020B0303030403020204" pitchFamily="34" charset="0"/>
                <a:ea typeface="Source Sans Pro Light" panose="020B0303030403020204" pitchFamily="34" charset="0"/>
              </a:rPr>
              <a:t>(and not necessarily people with opposing views, as we expected)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E68AC67-0304-6EAB-5B80-612023999778}"/>
              </a:ext>
            </a:extLst>
          </p:cNvPr>
          <p:cNvSpPr txBox="1">
            <a:spLocks/>
          </p:cNvSpPr>
          <p:nvPr/>
        </p:nvSpPr>
        <p:spPr>
          <a:xfrm>
            <a:off x="838200" y="2123621"/>
            <a:ext cx="10515600" cy="5383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DIN Alternate" panose="020B0500000000000000" pitchFamily="34" charset="77"/>
                <a:ea typeface="+mj-ea"/>
                <a:cs typeface="+mj-cs"/>
              </a:defRPr>
            </a:lvl1pPr>
          </a:lstStyle>
          <a:p>
            <a:r>
              <a:rPr lang="en-DK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 Light" panose="020B0303030403020204" pitchFamily="34" charset="0"/>
                <a:ea typeface="Source Sans Pro Light" panose="020B0303030403020204" pitchFamily="34" charset="0"/>
              </a:rPr>
              <a:t>When exposed to a system that targets diversity,</a:t>
            </a:r>
          </a:p>
        </p:txBody>
      </p:sp>
    </p:spTree>
    <p:extLst>
      <p:ext uri="{BB962C8B-B14F-4D97-AF65-F5344CB8AC3E}">
        <p14:creationId xmlns:p14="http://schemas.microsoft.com/office/powerpoint/2010/main" val="35997574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Diversity-aware systems </a:t>
            </a:r>
            <a:r>
              <a:rPr lang="en-DK" dirty="0">
                <a:gradFill>
                  <a:gsLst>
                    <a:gs pos="0">
                      <a:srgbClr val="CA69CA"/>
                    </a:gs>
                    <a:gs pos="100000">
                      <a:srgbClr val="7030A0"/>
                    </a:gs>
                  </a:gsLst>
                  <a:lin ang="2700000" scaled="1"/>
                </a:gradFill>
              </a:rPr>
              <a:t>need user profiling</a:t>
            </a:r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This is </a:t>
            </a:r>
            <a:r>
              <a:rPr lang="en-DK" dirty="0">
                <a:gradFill>
                  <a:gsLst>
                    <a:gs pos="0">
                      <a:srgbClr val="CA69CA"/>
                    </a:gs>
                    <a:gs pos="100000">
                      <a:srgbClr val="7030A0"/>
                    </a:gs>
                  </a:gsLst>
                  <a:lin ang="2700000" scaled="1"/>
                </a:gradFill>
              </a:rPr>
              <a:t>paradoxical</a:t>
            </a:r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with not wanting to normatively profile how people are different.</a:t>
            </a:r>
          </a:p>
        </p:txBody>
      </p:sp>
    </p:spTree>
    <p:extLst>
      <p:ext uri="{BB962C8B-B14F-4D97-AF65-F5344CB8AC3E}">
        <p14:creationId xmlns:p14="http://schemas.microsoft.com/office/powerpoint/2010/main" val="24942427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>
            <a:normAutofit/>
          </a:bodyPr>
          <a:lstStyle/>
          <a:p>
            <a:r>
              <a:rPr lang="en-DK" sz="8000" b="1" spc="-300" dirty="0">
                <a:solidFill>
                  <a:schemeClr val="accent5">
                    <a:lumMod val="75000"/>
                  </a:schemeClr>
                </a:solidFill>
                <a:ea typeface="Source Sans Pro Black" panose="020B0503030403020204" pitchFamily="34" charset="0"/>
              </a:rPr>
              <a:t>Future work 🚀 </a:t>
            </a:r>
          </a:p>
        </p:txBody>
      </p:sp>
    </p:spTree>
    <p:extLst>
      <p:ext uri="{BB962C8B-B14F-4D97-AF65-F5344CB8AC3E}">
        <p14:creationId xmlns:p14="http://schemas.microsoft.com/office/powerpoint/2010/main" val="22453492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version of the chatbot implements a diversity-driven algorithm based on the findings.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8984D2F-23AF-2204-7639-A817D7D64327}"/>
              </a:ext>
            </a:extLst>
          </p:cNvPr>
          <p:cNvSpPr txBox="1">
            <a:spLocks/>
          </p:cNvSpPr>
          <p:nvPr/>
        </p:nvSpPr>
        <p:spPr>
          <a:xfrm>
            <a:off x="838200" y="3702050"/>
            <a:ext cx="10515600" cy="5383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DIN Alternate" panose="020B0500000000000000" pitchFamily="34" charset="77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 Light" panose="020B0303030403020204" pitchFamily="34" charset="0"/>
                <a:ea typeface="Source Sans Pro Light" panose="020B0303030403020204" pitchFamily="34" charset="0"/>
              </a:rPr>
              <a:t>I</a:t>
            </a:r>
            <a:r>
              <a:rPr lang="en-DK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 Light" panose="020B0303030403020204" pitchFamily="34" charset="0"/>
                <a:ea typeface="Source Sans Pro Light" panose="020B0303030403020204" pitchFamily="34" charset="0"/>
              </a:rPr>
              <a:t>nstead of a randomized algorithm, resembling wizard-of-oz.</a:t>
            </a:r>
          </a:p>
        </p:txBody>
      </p:sp>
    </p:spTree>
    <p:extLst>
      <p:ext uri="{BB962C8B-B14F-4D97-AF65-F5344CB8AC3E}">
        <p14:creationId xmlns:p14="http://schemas.microsoft.com/office/powerpoint/2010/main" val="41725017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>
            <a:normAutofit/>
          </a:bodyPr>
          <a:lstStyle/>
          <a:p>
            <a:r>
              <a:rPr lang="en-DK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version of the chatbot is an improved version based on the findings of this study.</a:t>
            </a:r>
            <a:endParaRPr lang="en-DK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5BD9966-D557-5095-7814-503357B202D3}"/>
              </a:ext>
            </a:extLst>
          </p:cNvPr>
          <p:cNvSpPr txBox="1">
            <a:spLocks/>
          </p:cNvSpPr>
          <p:nvPr/>
        </p:nvSpPr>
        <p:spPr>
          <a:xfrm>
            <a:off x="838200" y="3702050"/>
            <a:ext cx="10515600" cy="869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DIN Alternate" panose="020B0500000000000000" pitchFamily="34" charset="77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 Light" panose="020B0303030403020204" pitchFamily="34" charset="0"/>
                <a:ea typeface="Source Sans Pro Light" panose="020B0303030403020204" pitchFamily="34" charset="0"/>
              </a:rPr>
              <a:t>Among these are user profiles with attributes for the algorithm, user agency in guiding the algorithmic matchmaking, asking sensitive or anonymous questions, etc.</a:t>
            </a:r>
            <a:endParaRPr lang="en-DK" sz="2000" dirty="0">
              <a:solidFill>
                <a:schemeClr val="tx1">
                  <a:lumMod val="85000"/>
                  <a:lumOff val="15000"/>
                </a:schemeClr>
              </a:solidFill>
              <a:latin typeface="Source Sans Pro Light" panose="020B0303030403020204" pitchFamily="34" charset="0"/>
              <a:ea typeface="Source Sans Pro Light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518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What do we mean with diversity? </a:t>
            </a:r>
            <a:b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Beyond surface-level attributes: </a:t>
            </a:r>
            <a:r>
              <a:rPr lang="en-DK" dirty="0">
                <a:gradFill>
                  <a:gsLst>
                    <a:gs pos="0">
                      <a:srgbClr val="CA69CA"/>
                    </a:gs>
                    <a:gs pos="100000">
                      <a:srgbClr val="7030A0"/>
                    </a:gs>
                  </a:gsLst>
                  <a:lin ang="2700000" scaled="1"/>
                </a:gradFill>
              </a:rPr>
              <a:t>deep diversity</a:t>
            </a:r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 </a:t>
            </a:r>
            <a:endParaRPr lang="en-DK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5FE79F-056A-3933-DCBA-4CAC0B565F37}"/>
              </a:ext>
            </a:extLst>
          </p:cNvPr>
          <p:cNvSpPr txBox="1"/>
          <p:nvPr/>
        </p:nvSpPr>
        <p:spPr>
          <a:xfrm>
            <a:off x="838200" y="6121460"/>
            <a:ext cx="10515599" cy="461665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Harrison, D. A., Price, K. H., &amp; Bell, M. P. (1998). Beyond Relational Demography: Time and the Effects of Surface- and Deep-level Diversity on Work Group Cohesion. Academy of Management Journal, 41(1), 96-107.</a:t>
            </a:r>
            <a:endParaRPr lang="en-DK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8974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>
            <a:normAutofit/>
          </a:bodyPr>
          <a:lstStyle/>
          <a:p>
            <a:r>
              <a:rPr lang="en-DK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</a:t>
            </a:r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study with the chatbot takes place with five pilot sites around the globe.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8984D2F-23AF-2204-7639-A817D7D64327}"/>
              </a:ext>
            </a:extLst>
          </p:cNvPr>
          <p:cNvSpPr txBox="1">
            <a:spLocks/>
          </p:cNvSpPr>
          <p:nvPr/>
        </p:nvSpPr>
        <p:spPr>
          <a:xfrm>
            <a:off x="838200" y="3856945"/>
            <a:ext cx="10515600" cy="5383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DIN Alternate" panose="020B0500000000000000" pitchFamily="34" charset="77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 Light" panose="020B0303030403020204" pitchFamily="34" charset="0"/>
                <a:ea typeface="Source Sans Pro Light" panose="020B0303030403020204" pitchFamily="34" charset="0"/>
              </a:rPr>
              <a:t>Including global south cultures, such as Paraguay and Mongolia.</a:t>
            </a:r>
            <a:endParaRPr lang="en-DK" sz="2000" dirty="0">
              <a:solidFill>
                <a:schemeClr val="tx1">
                  <a:lumMod val="85000"/>
                  <a:lumOff val="15000"/>
                </a:schemeClr>
              </a:solidFill>
              <a:latin typeface="Source Sans Pro Light" panose="020B0303030403020204" pitchFamily="34" charset="0"/>
              <a:ea typeface="Source Sans Pro Light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457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1D1C6-D7BF-0A32-A9A5-E672A3D4D5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6686" y="772887"/>
            <a:ext cx="6117771" cy="1579548"/>
          </a:xfrm>
        </p:spPr>
        <p:txBody>
          <a:bodyPr>
            <a:normAutofit/>
          </a:bodyPr>
          <a:lstStyle/>
          <a:p>
            <a:pPr algn="l"/>
            <a:r>
              <a:rPr lang="en-US" sz="4000" dirty="0">
                <a:latin typeface="DIN Alternate" panose="020B0500000000000000" pitchFamily="34" charset="77"/>
                <a:ea typeface="Source Sans Pro Light" panose="020B0303030403020204" pitchFamily="34" charset="0"/>
                <a:cs typeface="Source Sans Pro" panose="020F0502020204030204" pitchFamily="34" charset="0"/>
              </a:rPr>
              <a:t>Thank you! Questions?</a:t>
            </a:r>
            <a:endParaRPr lang="en-DK" sz="4000" dirty="0">
              <a:latin typeface="DIN Alternate" panose="020B0500000000000000" pitchFamily="34" charset="77"/>
              <a:ea typeface="Source Sans Pro Light" panose="020B0303030403020204" pitchFamily="34" charset="0"/>
              <a:cs typeface="Source Sans Pro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8C0CC9-B79F-C2A7-13B7-267D584E2A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6686" y="2569427"/>
            <a:ext cx="6117771" cy="2736804"/>
          </a:xfrm>
        </p:spPr>
        <p:txBody>
          <a:bodyPr>
            <a:normAutofit/>
          </a:bodyPr>
          <a:lstStyle/>
          <a:p>
            <a:pPr algn="l"/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algn="l"/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Peter </a:t>
            </a:r>
            <a:r>
              <a:rPr lang="en-US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Kun</a:t>
            </a: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</a:t>
            </a:r>
            <a:r>
              <a:rPr lang="en-US" sz="1600" i="1" dirty="0">
                <a:latin typeface="Source Sans Pro Light" panose="020B0303030403020204" pitchFamily="34" charset="0"/>
                <a:ea typeface="Source Sans Pro Light" panose="020B0303030403020204" pitchFamily="34" charset="0"/>
              </a:rPr>
              <a:t>IT University of Copenhagen / Aalborg University Copenhagen</a:t>
            </a:r>
          </a:p>
          <a:p>
            <a:pPr algn="l"/>
            <a:r>
              <a:rPr lang="en-US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peter@peterkun.com</a:t>
            </a: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algn="l"/>
            <a:endParaRPr lang="en-US" sz="1600" dirty="0">
              <a:hlinkClick r:id="rId2"/>
            </a:endParaRPr>
          </a:p>
          <a:p>
            <a:pPr algn="l"/>
            <a:r>
              <a:rPr lang="en-US" sz="1600" dirty="0">
                <a:hlinkClick r:id="rId2"/>
              </a:rPr>
              <a:t>https://twitter.com/kuniiii</a:t>
            </a:r>
            <a:endParaRPr lang="en-US" sz="1600" dirty="0"/>
          </a:p>
          <a:p>
            <a:pPr algn="l"/>
            <a:r>
              <a:rPr lang="en-US" sz="1600" dirty="0">
                <a:hlinkClick r:id="rId3"/>
              </a:rPr>
              <a:t>https://www.linkedin.com/in/peterkun/</a:t>
            </a:r>
            <a:endParaRPr lang="en-US" sz="1600" dirty="0"/>
          </a:p>
          <a:p>
            <a:pPr algn="l"/>
            <a:endParaRPr lang="en-DK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B05D2C-5A90-4631-B4FD-CDB2105726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470" r="30153"/>
          <a:stretch/>
        </p:blipFill>
        <p:spPr>
          <a:xfrm>
            <a:off x="10593398" y="5625933"/>
            <a:ext cx="1217566" cy="965892"/>
          </a:xfrm>
          <a:prstGeom prst="rect">
            <a:avLst/>
          </a:prstGeom>
        </p:spPr>
      </p:pic>
      <p:pic>
        <p:nvPicPr>
          <p:cNvPr id="6" name="Picture 5" descr="Qr code&#10;&#10;Description automatically generated">
            <a:extLst>
              <a:ext uri="{FF2B5EF4-FFF2-40B4-BE49-F238E27FC236}">
                <a16:creationId xmlns:a16="http://schemas.microsoft.com/office/drawing/2014/main" id="{489CDE81-B632-CCA4-DEC9-3914AADF83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6847" y="655136"/>
            <a:ext cx="3828581" cy="38285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E13B9E-8979-8380-8DFA-5DBC220B2E16}"/>
              </a:ext>
            </a:extLst>
          </p:cNvPr>
          <p:cNvSpPr txBox="1"/>
          <p:nvPr/>
        </p:nvSpPr>
        <p:spPr>
          <a:xfrm>
            <a:off x="7644580" y="4500827"/>
            <a:ext cx="3850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https://</a:t>
            </a:r>
            <a:r>
              <a:rPr lang="en-US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doi.org</a:t>
            </a: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/10.21606/drs.2022.807</a:t>
            </a:r>
            <a:endParaRPr lang="en-DK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0C642DF-134B-D2E8-D938-BF6768357CDD}"/>
              </a:ext>
            </a:extLst>
          </p:cNvPr>
          <p:cNvGrpSpPr/>
          <p:nvPr/>
        </p:nvGrpSpPr>
        <p:grpSpPr>
          <a:xfrm>
            <a:off x="773598" y="5914867"/>
            <a:ext cx="5399314" cy="558940"/>
            <a:chOff x="6096000" y="5969784"/>
            <a:chExt cx="5399314" cy="558940"/>
          </a:xfrm>
        </p:grpSpPr>
        <p:pic>
          <p:nvPicPr>
            <p:cNvPr id="1026" name="Picture 2" descr="WeNet">
              <a:extLst>
                <a:ext uri="{FF2B5EF4-FFF2-40B4-BE49-F238E27FC236}">
                  <a16:creationId xmlns:a16="http://schemas.microsoft.com/office/drawing/2014/main" id="{D95ED429-0226-573E-13C3-3775F129A8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4217" y="5969784"/>
              <a:ext cx="1471097" cy="5589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A4881D4-3843-F27E-D02D-0F711C6B247C}"/>
                </a:ext>
              </a:extLst>
            </p:cNvPr>
            <p:cNvSpPr txBox="1"/>
            <p:nvPr/>
          </p:nvSpPr>
          <p:spPr>
            <a:xfrm>
              <a:off x="6921004" y="6068811"/>
              <a:ext cx="3295829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dirty="0" err="1">
                  <a:latin typeface="Source Sans Pro" panose="020B0503030403020204" pitchFamily="34" charset="0"/>
                  <a:ea typeface="Source Sans Pro" panose="020B0503030403020204" pitchFamily="34" charset="0"/>
                </a:rPr>
                <a:t>WeNet</a:t>
              </a:r>
              <a:r>
                <a:rPr lang="en-US" sz="105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project is funded by the EU’s Horizon2020 </a:t>
              </a:r>
              <a:r>
                <a:rPr lang="en-US" sz="1050" dirty="0" err="1">
                  <a:latin typeface="Source Sans Pro" panose="020B0503030403020204" pitchFamily="34" charset="0"/>
                  <a:ea typeface="Source Sans Pro" panose="020B0503030403020204" pitchFamily="34" charset="0"/>
                </a:rPr>
                <a:t>programme</a:t>
              </a:r>
              <a:r>
                <a:rPr lang="en-US" sz="105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 under Grant Agreement number 823783.</a:t>
              </a:r>
              <a:endParaRPr lang="en-DK" sz="1050" dirty="0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pic>
          <p:nvPicPr>
            <p:cNvPr id="11" name="Picture 10" descr="Background pattern&#10;&#10;Description automatically generated">
              <a:extLst>
                <a:ext uri="{FF2B5EF4-FFF2-40B4-BE49-F238E27FC236}">
                  <a16:creationId xmlns:a16="http://schemas.microsoft.com/office/drawing/2014/main" id="{139D1A1E-CD19-1C92-41C6-92D13266D6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96000" y="6024397"/>
              <a:ext cx="756491" cy="5043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02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/>
          <a:lstStyle/>
          <a:p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But, what are </a:t>
            </a:r>
            <a:r>
              <a:rPr lang="en-DK" dirty="0">
                <a:gradFill>
                  <a:gsLst>
                    <a:gs pos="0">
                      <a:srgbClr val="CA69CA"/>
                    </a:gs>
                    <a:gs pos="100000">
                      <a:srgbClr val="7030A0"/>
                    </a:gs>
                  </a:gsLst>
                  <a:lin ang="2700000" scaled="1"/>
                </a:gradFill>
              </a:rPr>
              <a:t>positive</a:t>
            </a:r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use-cases for diversity?</a:t>
            </a:r>
          </a:p>
        </p:txBody>
      </p:sp>
    </p:spTree>
    <p:extLst>
      <p:ext uri="{BB962C8B-B14F-4D97-AF65-F5344CB8AC3E}">
        <p14:creationId xmlns:p14="http://schemas.microsoft.com/office/powerpoint/2010/main" val="159698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/>
          <a:lstStyle/>
          <a:p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And, what do people actually </a:t>
            </a:r>
            <a:r>
              <a:rPr lang="en-DK" dirty="0">
                <a:gradFill>
                  <a:gsLst>
                    <a:gs pos="0">
                      <a:srgbClr val="FF85FF"/>
                    </a:gs>
                    <a:gs pos="100000">
                      <a:srgbClr val="7030A0"/>
                    </a:gs>
                  </a:gsLst>
                  <a:path path="circle">
                    <a:fillToRect l="100000" t="100000"/>
                  </a:path>
                </a:gradFill>
              </a:rPr>
              <a:t>expect</a:t>
            </a:r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from diversity? How do they </a:t>
            </a:r>
            <a:r>
              <a:rPr lang="en-DK" dirty="0">
                <a:gradFill>
                  <a:gsLst>
                    <a:gs pos="0">
                      <a:srgbClr val="FF85FF"/>
                    </a:gs>
                    <a:gs pos="100000">
                      <a:srgbClr val="7030A0"/>
                    </a:gs>
                  </a:gsLst>
                  <a:path path="circle">
                    <a:fillToRect l="100000" t="100000"/>
                  </a:path>
                </a:gradFill>
              </a:rPr>
              <a:t>perceive</a:t>
            </a:r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it?</a:t>
            </a:r>
          </a:p>
        </p:txBody>
      </p:sp>
    </p:spTree>
    <p:extLst>
      <p:ext uri="{BB962C8B-B14F-4D97-AF65-F5344CB8AC3E}">
        <p14:creationId xmlns:p14="http://schemas.microsoft.com/office/powerpoint/2010/main" val="2573386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1D9555C7-FD01-4788-FAD1-0201EB6C5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22300"/>
            <a:ext cx="12150149" cy="810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>
            <a:normAutofit/>
          </a:bodyPr>
          <a:lstStyle/>
          <a:p>
            <a:r>
              <a:rPr lang="en-DK" sz="8000" b="1" spc="-300" dirty="0">
                <a:solidFill>
                  <a:schemeClr val="accent5">
                    <a:lumMod val="75000"/>
                  </a:schemeClr>
                </a:solidFill>
                <a:ea typeface="Source Sans Pro Black" panose="020B0503030403020204" pitchFamily="34" charset="0"/>
              </a:rPr>
              <a:t>Approach</a:t>
            </a:r>
          </a:p>
        </p:txBody>
      </p:sp>
    </p:spTree>
    <p:extLst>
      <p:ext uri="{BB962C8B-B14F-4D97-AF65-F5344CB8AC3E}">
        <p14:creationId xmlns:p14="http://schemas.microsoft.com/office/powerpoint/2010/main" val="3449237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>
            <a:normAutofit/>
          </a:bodyPr>
          <a:lstStyle/>
          <a:p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 deployed a </a:t>
            </a:r>
            <a:r>
              <a:rPr lang="en-DK" dirty="0">
                <a:gradFill>
                  <a:gsLst>
                    <a:gs pos="0">
                      <a:srgbClr val="CA69CA"/>
                    </a:gs>
                    <a:gs pos="100000">
                      <a:srgbClr val="7030A0"/>
                    </a:gs>
                  </a:gsLst>
                  <a:lin ang="2700000" scaled="1"/>
                </a:gradFill>
              </a:rPr>
              <a:t>technology probe </a:t>
            </a:r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as a research instrument.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3451D81-BB02-5BAE-4377-8367769C8AE5}"/>
              </a:ext>
            </a:extLst>
          </p:cNvPr>
          <p:cNvSpPr txBox="1">
            <a:spLocks/>
          </p:cNvSpPr>
          <p:nvPr/>
        </p:nvSpPr>
        <p:spPr>
          <a:xfrm>
            <a:off x="838200" y="3924754"/>
            <a:ext cx="10515600" cy="5383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DIN Alternate" panose="020B0500000000000000" pitchFamily="34" charset="77"/>
                <a:ea typeface="+mj-ea"/>
                <a:cs typeface="+mj-cs"/>
              </a:defRPr>
            </a:lvl1pPr>
          </a:lstStyle>
          <a:p>
            <a:r>
              <a:rPr lang="en-DK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 Light" panose="020B0303030403020204" pitchFamily="34" charset="0"/>
                <a:ea typeface="Source Sans Pro Light" panose="020B0303030403020204" pitchFamily="34" charset="0"/>
              </a:rPr>
              <a:t>(Research through design)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95ED1B-E8CA-247F-2B1B-FAA9B096A02A}"/>
              </a:ext>
            </a:extLst>
          </p:cNvPr>
          <p:cNvSpPr txBox="1"/>
          <p:nvPr/>
        </p:nvSpPr>
        <p:spPr>
          <a:xfrm>
            <a:off x="838200" y="5752128"/>
            <a:ext cx="10515599" cy="830997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Hutchinson, H., Mackay, W.,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Westerlund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B.,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Bederson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B. B.,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Druin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A.,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Plaisant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C.,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Beaudouin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-Lafon, M.,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Conversy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S., Evans, H., Hansen, H., Roussel, N., &amp;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Eiderbäck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B. (2003). Technology Probes: Inspiring Design for and with Families. In </a:t>
            </a:r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Proceedings of CHI2003.</a:t>
            </a:r>
          </a:p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Zimmerman, J.,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Forlizzi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J., &amp; Evenson, S. (2007). Research Through Design as a Method for Interaction Design Research in HCI. In </a:t>
            </a:r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Proceedings CHI2007.</a:t>
            </a:r>
          </a:p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Stappers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P. J., &amp; </a:t>
            </a:r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Giaccardi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, E. (2017). Research Through Design. In </a:t>
            </a:r>
            <a:r>
              <a:rPr lang="en-US" sz="1200" i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The Encyclopedia of Human-Computer Interaction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(pp. 1-94). The Interaction Design Foundation.</a:t>
            </a:r>
            <a:endParaRPr lang="en-DK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321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1382"/>
            <a:ext cx="10515600" cy="1325563"/>
          </a:xfrm>
        </p:spPr>
        <p:txBody>
          <a:bodyPr>
            <a:normAutofit/>
          </a:bodyPr>
          <a:lstStyle/>
          <a:p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Fully functional </a:t>
            </a:r>
            <a:r>
              <a:rPr lang="en-DK" dirty="0">
                <a:gradFill>
                  <a:gsLst>
                    <a:gs pos="0">
                      <a:srgbClr val="CA69CA"/>
                    </a:gs>
                    <a:gs pos="100000">
                      <a:srgbClr val="7030A0"/>
                    </a:gs>
                  </a:gsLst>
                  <a:lin ang="2700000" scaled="1"/>
                </a:gradFill>
              </a:rPr>
              <a:t>chat application </a:t>
            </a:r>
            <a:r>
              <a:rPr lang="en-DK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 a Telegram chatbot.</a:t>
            </a:r>
          </a:p>
        </p:txBody>
      </p:sp>
    </p:spTree>
    <p:extLst>
      <p:ext uri="{BB962C8B-B14F-4D97-AF65-F5344CB8AC3E}">
        <p14:creationId xmlns:p14="http://schemas.microsoft.com/office/powerpoint/2010/main" val="2661418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01A82-D3AF-37C6-9F15-94193CBA2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7800"/>
            <a:ext cx="9423400" cy="4902200"/>
          </a:xfrm>
        </p:spPr>
        <p:txBody>
          <a:bodyPr anchor="t">
            <a:normAutofit/>
          </a:bodyPr>
          <a:lstStyle/>
          <a:p>
            <a:r>
              <a:rPr lang="en-US" sz="2000" i="1" dirty="0">
                <a:latin typeface="Source Sans Pro ExtraLight" panose="020B0503030403020204" pitchFamily="34" charset="0"/>
                <a:ea typeface="Source Sans Pro ExtraLight" panose="020B0503030403020204" pitchFamily="34" charset="0"/>
              </a:rPr>
              <a:t>(Leading question)</a:t>
            </a:r>
            <a:br>
              <a:rPr lang="en-US" sz="3200" dirty="0">
                <a:gradFill>
                  <a:gsLst>
                    <a:gs pos="0">
                      <a:srgbClr val="CA69CA"/>
                    </a:gs>
                    <a:gs pos="100000">
                      <a:srgbClr val="7030A0"/>
                    </a:gs>
                  </a:gsLst>
                  <a:lin ang="2700000" scaled="1"/>
                </a:gradFill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US" sz="3200" dirty="0">
                <a:gradFill>
                  <a:gsLst>
                    <a:gs pos="0">
                      <a:srgbClr val="CA69CA"/>
                    </a:gs>
                    <a:gs pos="100000">
                      <a:srgbClr val="7030A0"/>
                    </a:gs>
                  </a:gsLst>
                  <a:lin ang="2700000" scaled="1"/>
                </a:gradFill>
                <a:latin typeface="Source Sans Pro" panose="020B0503030403020204" pitchFamily="34" charset="0"/>
                <a:ea typeface="Source Sans Pro" panose="020B0503030403020204" pitchFamily="34" charset="0"/>
              </a:rPr>
              <a:t>RQ1:</a:t>
            </a:r>
            <a:r>
              <a:rPr lang="en-US" sz="3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What do people expect from being presented with diversity? How do people interpret diversity in use?</a:t>
            </a:r>
            <a:br>
              <a:rPr lang="en-US" sz="3200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br>
              <a:rPr lang="en-US" sz="3200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US" sz="2000" i="1" dirty="0">
                <a:latin typeface="Source Sans Pro ExtraLight" panose="020B0503030403020204" pitchFamily="34" charset="0"/>
                <a:ea typeface="Source Sans Pro ExtraLight" panose="020B0503030403020204" pitchFamily="34" charset="0"/>
              </a:rPr>
              <a:t>(Contextual knowledge)</a:t>
            </a:r>
            <a:br>
              <a:rPr lang="en-US" sz="3200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US" sz="3200" dirty="0">
                <a:gradFill>
                  <a:gsLst>
                    <a:gs pos="0">
                      <a:srgbClr val="CA69CA"/>
                    </a:gs>
                    <a:gs pos="100000">
                      <a:srgbClr val="7030A0"/>
                    </a:gs>
                  </a:gsLst>
                  <a:lin ang="2700000" scaled="1"/>
                </a:gradFill>
                <a:latin typeface="Source Sans Pro" panose="020B0503030403020204" pitchFamily="34" charset="0"/>
                <a:ea typeface="Source Sans Pro" panose="020B0503030403020204" pitchFamily="34" charset="0"/>
              </a:rPr>
              <a:t>RQ2:</a:t>
            </a:r>
            <a:r>
              <a:rPr lang="en-US" sz="3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How do people perceive a chatbot that connects community members through diversity attributes?</a:t>
            </a:r>
            <a:br>
              <a:rPr lang="en-US" sz="3200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br>
              <a:rPr lang="en-US" sz="3200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US" sz="2000" i="1" dirty="0">
                <a:latin typeface="Source Sans Pro ExtraLight" panose="020B0503030403020204" pitchFamily="34" charset="0"/>
                <a:ea typeface="Source Sans Pro ExtraLight" panose="020B0503030403020204" pitchFamily="34" charset="0"/>
              </a:rPr>
              <a:t>(Contextual knowledge)</a:t>
            </a:r>
            <a:br>
              <a:rPr lang="en-US" sz="2000" i="1" dirty="0">
                <a:latin typeface="Source Sans Pro ExtraLight" panose="020B0503030403020204" pitchFamily="34" charset="0"/>
                <a:ea typeface="Source Sans Pro ExtraLight" panose="020B0503030403020204" pitchFamily="34" charset="0"/>
              </a:rPr>
            </a:br>
            <a:r>
              <a:rPr lang="en-US" sz="3200" dirty="0">
                <a:gradFill>
                  <a:gsLst>
                    <a:gs pos="0">
                      <a:srgbClr val="CA69CA"/>
                    </a:gs>
                    <a:gs pos="100000">
                      <a:srgbClr val="7030A0"/>
                    </a:gs>
                  </a:gsLst>
                  <a:lin ang="2700000" scaled="1"/>
                </a:gradFill>
                <a:latin typeface="Source Sans Pro" panose="020B0503030403020204" pitchFamily="34" charset="0"/>
                <a:ea typeface="Source Sans Pro" panose="020B0503030403020204" pitchFamily="34" charset="0"/>
              </a:rPr>
              <a:t>RQ3:</a:t>
            </a:r>
            <a:r>
              <a:rPr lang="en-US" sz="3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What do student communities ask from others through a chatbot?</a:t>
            </a:r>
            <a:endParaRPr lang="en-DK" sz="3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A63A878-D496-FE95-B740-B8AC9F621A8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DIN Alternate" panose="020B0500000000000000" pitchFamily="34" charset="77"/>
                <a:ea typeface="+mj-ea"/>
                <a:cs typeface="+mj-cs"/>
              </a:defRPr>
            </a:lvl1pPr>
          </a:lstStyle>
          <a:p>
            <a:r>
              <a:rPr lang="en-DK" dirty="0"/>
              <a:t>Research questions</a:t>
            </a:r>
          </a:p>
        </p:txBody>
      </p:sp>
    </p:spTree>
    <p:extLst>
      <p:ext uri="{BB962C8B-B14F-4D97-AF65-F5344CB8AC3E}">
        <p14:creationId xmlns:p14="http://schemas.microsoft.com/office/powerpoint/2010/main" val="1058884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3420</TotalTime>
  <Words>1353</Words>
  <Application>Microsoft Macintosh PowerPoint</Application>
  <PresentationFormat>Widescreen</PresentationFormat>
  <Paragraphs>88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DIN Alternate</vt:lpstr>
      <vt:lpstr>Source Sans Pro</vt:lpstr>
      <vt:lpstr>Source Sans Pro ExtraLight</vt:lpstr>
      <vt:lpstr>Source Sans Pro Light</vt:lpstr>
      <vt:lpstr>Office Theme</vt:lpstr>
      <vt:lpstr>Exploring diversity perceptions in a community through a Q&amp;A chatbot</vt:lpstr>
      <vt:lpstr>Diversity is widely discussed, we have seen much scholarly criticism.</vt:lpstr>
      <vt:lpstr>What do we mean with diversity?  Beyond surface-level attributes: deep diversity </vt:lpstr>
      <vt:lpstr>But, what are positive use-cases for diversity?</vt:lpstr>
      <vt:lpstr>And, what do people actually expect from diversity? How do they perceive it?</vt:lpstr>
      <vt:lpstr>Approach</vt:lpstr>
      <vt:lpstr>We deployed a technology probe as a research instrument.</vt:lpstr>
      <vt:lpstr>Fully functional chat application – a Telegram chatbot.</vt:lpstr>
      <vt:lpstr>(Leading question) RQ1: What do people expect from being presented with diversity? How do people interpret diversity in use?  (Contextual knowledge) RQ2: How do people perceive a chatbot that connects community members through diversity attributes?  (Contextual knowledge) RQ3: What do student communities ask from others through a chatbot?</vt:lpstr>
      <vt:lpstr>Developing a Q&amp;A chatbot</vt:lpstr>
      <vt:lpstr>Q&amp;A chatbot – a “light interface”</vt:lpstr>
      <vt:lpstr>User interaction</vt:lpstr>
      <vt:lpstr>Method</vt:lpstr>
      <vt:lpstr>Two pilot sites</vt:lpstr>
      <vt:lpstr>Overview</vt:lpstr>
      <vt:lpstr>Data collection and analysis</vt:lpstr>
      <vt:lpstr>Results 🧑‍🔬</vt:lpstr>
      <vt:lpstr>RQ3: What do student communities ask from others through a chatbot?</vt:lpstr>
      <vt:lpstr>RQ2: How do people perceive a chatbot that connects community members through diversity attributes?</vt:lpstr>
      <vt:lpstr>RQ1: What do people expect from being presented with diversity? How do people interpret diversity in use?</vt:lpstr>
      <vt:lpstr>PowerPoint Presentation</vt:lpstr>
      <vt:lpstr>RQ1: What do people expect from being presented with diversity? How do people interpret diversity in use?</vt:lpstr>
      <vt:lpstr>Findings 🤔</vt:lpstr>
      <vt:lpstr>People seek out to similar people, “their tribe” with niche interests.</vt:lpstr>
      <vt:lpstr>People seek out to different people driven by curiosity and serendipity</vt:lpstr>
      <vt:lpstr>Diversity-aware systems need user profiling. This is paradoxical with not wanting to normatively profile how people are different.</vt:lpstr>
      <vt:lpstr>Future work 🚀 </vt:lpstr>
      <vt:lpstr>Next version of the chatbot implements a diversity-driven algorithm based on the findings.</vt:lpstr>
      <vt:lpstr>Next version of the chatbot is an improved version based on the findings of this study.</vt:lpstr>
      <vt:lpstr>Next study with the chatbot takes place with five pilot sites around the globe.</vt:lpstr>
      <vt:lpstr>Thank you!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diversity perceptions in a community through a Q&amp;A chatbot</dc:title>
  <dc:creator>Peter Kun</dc:creator>
  <cp:lastModifiedBy>Peter Kun</cp:lastModifiedBy>
  <cp:revision>28</cp:revision>
  <dcterms:created xsi:type="dcterms:W3CDTF">2022-06-28T12:38:57Z</dcterms:created>
  <dcterms:modified xsi:type="dcterms:W3CDTF">2022-06-30T21:39:24Z</dcterms:modified>
</cp:coreProperties>
</file>