
<file path=[Content_Types].xml><?xml version="1.0" encoding="utf-8"?>
<Types xmlns="http://schemas.openxmlformats.org/package/2006/content-types">
  <Default Extension="bin" ContentType="application/vnd.openxmlformats-officedocument.oleObject"/>
  <Default Extension="jpeg" ContentType="image/jpeg"/>
  <Default Extension="jpg" ContentType="image/jpeg"/>
  <Default Extension="png" ContentType="image/png"/>
  <Default Extension="rels" ContentType="application/vnd.openxmlformats-package.relationships+xml"/>
  <Default Extension="tmp" ContentType="image/png"/>
  <Default Extension="wdp" ContentType="image/vnd.ms-photo"/>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charts/chart6.xml" ContentType="application/vnd.openxmlformats-officedocument.drawingml.chart+xml"/>
  <Override PartName="/ppt/charts/style6.xml" ContentType="application/vnd.ms-office.chartstyle+xml"/>
  <Override PartName="/ppt/charts/colors6.xml" ContentType="application/vnd.ms-office.chartcolorstyle+xml"/>
  <Override PartName="/ppt/charts/chart7.xml" ContentType="application/vnd.openxmlformats-officedocument.drawingml.chart+xml"/>
  <Override PartName="/ppt/charts/style7.xml" ContentType="application/vnd.ms-office.chartstyle+xml"/>
  <Override PartName="/ppt/charts/colors7.xml" ContentType="application/vnd.ms-office.chartcolorstyle+xml"/>
  <Override PartName="/ppt/charts/chart8.xml" ContentType="application/vnd.openxmlformats-officedocument.drawingml.chart+xml"/>
  <Override PartName="/ppt/charts/style8.xml" ContentType="application/vnd.ms-office.chartstyle+xml"/>
  <Override PartName="/ppt/charts/colors8.xml" ContentType="application/vnd.ms-office.chartcolorstyle+xml"/>
  <Override PartName="/ppt/charts/chart9.xml" ContentType="application/vnd.openxmlformats-officedocument.drawingml.chart+xml"/>
  <Override PartName="/ppt/charts/style9.xml" ContentType="application/vnd.ms-office.chartstyle+xml"/>
  <Override PartName="/ppt/charts/colors9.xml" ContentType="application/vnd.ms-office.chartcolorstyle+xml"/>
  <Override PartName="/ppt/charts/chart10.xml" ContentType="application/vnd.openxmlformats-officedocument.drawingml.chart+xml"/>
  <Override PartName="/ppt/charts/style10.xml" ContentType="application/vnd.ms-office.chartstyle+xml"/>
  <Override PartName="/ppt/charts/colors10.xml" ContentType="application/vnd.ms-office.chartcolorstyle+xml"/>
  <Override PartName="/ppt/charts/chart11.xml" ContentType="application/vnd.openxmlformats-officedocument.drawingml.chart+xml"/>
  <Override PartName="/ppt/charts/style11.xml" ContentType="application/vnd.ms-office.chartstyle+xml"/>
  <Override PartName="/ppt/charts/colors11.xml" ContentType="application/vnd.ms-office.chartcolorstyle+xml"/>
  <Override PartName="/ppt/charts/chart12.xml" ContentType="application/vnd.openxmlformats-officedocument.drawingml.chart+xml"/>
  <Override PartName="/ppt/charts/style12.xml" ContentType="application/vnd.ms-office.chartstyle+xml"/>
  <Override PartName="/ppt/charts/colors12.xml" ContentType="application/vnd.ms-office.chartcolorstyle+xml"/>
  <Override PartName="/ppt/charts/chart13.xml" ContentType="application/vnd.openxmlformats-officedocument.drawingml.chart+xml"/>
  <Override PartName="/ppt/charts/style13.xml" ContentType="application/vnd.ms-office.chartstyle+xml"/>
  <Override PartName="/ppt/charts/colors13.xml" ContentType="application/vnd.ms-office.chartcolorstyle+xml"/>
  <Override PartName="/ppt/charts/chart14.xml" ContentType="application/vnd.openxmlformats-officedocument.drawingml.chart+xml"/>
  <Override PartName="/ppt/charts/style14.xml" ContentType="application/vnd.ms-office.chartstyle+xml"/>
  <Override PartName="/ppt/charts/colors14.xml" ContentType="application/vnd.ms-office.chartcolorstyle+xml"/>
  <Override PartName="/ppt/charts/chart15.xml" ContentType="application/vnd.openxmlformats-officedocument.drawingml.chart+xml"/>
  <Override PartName="/ppt/charts/style15.xml" ContentType="application/vnd.ms-office.chartstyle+xml"/>
  <Override PartName="/ppt/charts/colors15.xml" ContentType="application/vnd.ms-office.chartcolorstyle+xml"/>
  <Override PartName="/ppt/charts/chart16.xml" ContentType="application/vnd.openxmlformats-officedocument.drawingml.chart+xml"/>
  <Override PartName="/ppt/charts/style16.xml" ContentType="application/vnd.ms-office.chartstyle+xml"/>
  <Override PartName="/ppt/charts/colors16.xml" ContentType="application/vnd.ms-office.chartcolorstyle+xml"/>
  <Override PartName="/ppt/charts/chart17.xml" ContentType="application/vnd.openxmlformats-officedocument.drawingml.chart+xml"/>
  <Override PartName="/ppt/charts/style17.xml" ContentType="application/vnd.ms-office.chartstyle+xml"/>
  <Override PartName="/ppt/charts/colors17.xml" ContentType="application/vnd.ms-office.chartcolorstyle+xml"/>
  <Override PartName="/ppt/charts/chart18.xml" ContentType="application/vnd.openxmlformats-officedocument.drawingml.chart+xml"/>
  <Override PartName="/ppt/charts/style18.xml" ContentType="application/vnd.ms-office.chartstyle+xml"/>
  <Override PartName="/ppt/charts/colors18.xml" ContentType="application/vnd.ms-office.chartcolorstyle+xml"/>
  <Override PartName="/ppt/charts/chart19.xml" ContentType="application/vnd.openxmlformats-officedocument.drawingml.chart+xml"/>
  <Override PartName="/ppt/charts/style19.xml" ContentType="application/vnd.ms-office.chartstyle+xml"/>
  <Override PartName="/ppt/charts/colors19.xml" ContentType="application/vnd.ms-office.chartcolorstyle+xml"/>
  <Override PartName="/ppt/charts/chart20.xml" ContentType="application/vnd.openxmlformats-officedocument.drawingml.chart+xml"/>
  <Override PartName="/ppt/drawings/drawing1.xml" ContentType="application/vnd.openxmlformats-officedocument.drawingml.chartshapes+xml"/>
  <Override PartName="/ppt/charts/chart21.xml" ContentType="application/vnd.openxmlformats-officedocument.drawingml.chart+xml"/>
  <Override PartName="/ppt/drawings/drawing2.xml" ContentType="application/vnd.openxmlformats-officedocument.drawingml.chartshapes+xml"/>
  <Override PartName="/ppt/charts/chart22.xml" ContentType="application/vnd.openxmlformats-officedocument.drawingml.chart+xml"/>
  <Override PartName="/ppt/drawings/drawing3.xml" ContentType="application/vnd.openxmlformats-officedocument.drawingml.chartshapes+xml"/>
  <Override PartName="/ppt/charts/chart23.xml" ContentType="application/vnd.openxmlformats-officedocument.drawingml.chart+xml"/>
  <Override PartName="/ppt/charts/style20.xml" ContentType="application/vnd.ms-office.chartstyle+xml"/>
  <Override PartName="/ppt/charts/colors20.xml" ContentType="application/vnd.ms-office.chartcolorstyle+xml"/>
  <Override PartName="/ppt/drawings/drawing4.xml" ContentType="application/vnd.openxmlformats-officedocument.drawingml.chartshapes+xml"/>
  <Override PartName="/ppt/charts/chart24.xml" ContentType="application/vnd.openxmlformats-officedocument.drawingml.chart+xml"/>
  <Override PartName="/ppt/charts/style21.xml" ContentType="application/vnd.ms-office.chartstyle+xml"/>
  <Override PartName="/ppt/charts/colors21.xml" ContentType="application/vnd.ms-office.chartcolorstyle+xml"/>
  <Override PartName="/ppt/drawings/drawing5.xml" ContentType="application/vnd.openxmlformats-officedocument.drawingml.chartshapes+xml"/>
  <Override PartName="/ppt/charts/chart25.xml" ContentType="application/vnd.openxmlformats-officedocument.drawingml.chart+xml"/>
  <Override PartName="/ppt/drawings/drawing6.xml" ContentType="application/vnd.openxmlformats-officedocument.drawingml.chartshapes+xml"/>
  <Override PartName="/ppt/charts/chart26.xml" ContentType="application/vnd.openxmlformats-officedocument.drawingml.chart+xml"/>
  <Override PartName="/ppt/charts/style22.xml" ContentType="application/vnd.ms-office.chartstyle+xml"/>
  <Override PartName="/ppt/charts/colors22.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48"/>
  </p:notesMasterIdLst>
  <p:sldIdLst>
    <p:sldId id="421" r:id="rId2"/>
    <p:sldId id="410" r:id="rId3"/>
    <p:sldId id="393" r:id="rId4"/>
    <p:sldId id="409" r:id="rId5"/>
    <p:sldId id="397" r:id="rId6"/>
    <p:sldId id="269" r:id="rId7"/>
    <p:sldId id="398" r:id="rId8"/>
    <p:sldId id="417" r:id="rId9"/>
    <p:sldId id="418" r:id="rId10"/>
    <p:sldId id="412" r:id="rId11"/>
    <p:sldId id="266" r:id="rId12"/>
    <p:sldId id="419" r:id="rId13"/>
    <p:sldId id="389" r:id="rId14"/>
    <p:sldId id="259" r:id="rId15"/>
    <p:sldId id="261" r:id="rId16"/>
    <p:sldId id="260" r:id="rId17"/>
    <p:sldId id="390" r:id="rId18"/>
    <p:sldId id="380" r:id="rId19"/>
    <p:sldId id="388" r:id="rId20"/>
    <p:sldId id="381" r:id="rId21"/>
    <p:sldId id="411" r:id="rId22"/>
    <p:sldId id="391" r:id="rId23"/>
    <p:sldId id="373" r:id="rId24"/>
    <p:sldId id="265" r:id="rId25"/>
    <p:sldId id="378" r:id="rId26"/>
    <p:sldId id="263" r:id="rId27"/>
    <p:sldId id="258" r:id="rId28"/>
    <p:sldId id="382" r:id="rId29"/>
    <p:sldId id="383" r:id="rId30"/>
    <p:sldId id="384" r:id="rId31"/>
    <p:sldId id="414" r:id="rId32"/>
    <p:sldId id="399" r:id="rId33"/>
    <p:sldId id="420" r:id="rId34"/>
    <p:sldId id="415" r:id="rId35"/>
    <p:sldId id="386" r:id="rId36"/>
    <p:sldId id="268" r:id="rId37"/>
    <p:sldId id="413" r:id="rId38"/>
    <p:sldId id="401" r:id="rId39"/>
    <p:sldId id="402" r:id="rId40"/>
    <p:sldId id="403" r:id="rId41"/>
    <p:sldId id="405" r:id="rId42"/>
    <p:sldId id="406" r:id="rId43"/>
    <p:sldId id="407" r:id="rId44"/>
    <p:sldId id="262" r:id="rId45"/>
    <p:sldId id="396" r:id="rId46"/>
    <p:sldId id="400" r:id="rId4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Li Bageri" initials="AB" lastIdx="14" clrIdx="0">
    <p:extLst>
      <p:ext uri="{19B8F6BF-5375-455C-9EA6-DF929625EA0E}">
        <p15:presenceInfo xmlns:p15="http://schemas.microsoft.com/office/powerpoint/2012/main" userId="49b181583755930e"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06" autoAdjust="0"/>
    <p:restoredTop sz="94249" autoAdjust="0"/>
  </p:normalViewPr>
  <p:slideViewPr>
    <p:cSldViewPr snapToGrid="0">
      <p:cViewPr varScale="1">
        <p:scale>
          <a:sx n="87" d="100"/>
          <a:sy n="87" d="100"/>
        </p:scale>
        <p:origin x="66" y="15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presProps" Target="pres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viewProps" Target="view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commentAuthors" Target="commentAuthor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10.xml.rels><?xml version="1.0" encoding="UTF-8" standalone="yes"?>
<Relationships xmlns="http://schemas.openxmlformats.org/package/2006/relationships"><Relationship Id="rId3" Type="http://schemas.openxmlformats.org/officeDocument/2006/relationships/oleObject" Target="Chart%20in%20Microsoft%20PowerPoint" TargetMode="External"/><Relationship Id="rId2" Type="http://schemas.microsoft.com/office/2011/relationships/chartColorStyle" Target="colors10.xml"/><Relationship Id="rId1" Type="http://schemas.microsoft.com/office/2011/relationships/chartStyle" Target="style10.xml"/></Relationships>
</file>

<file path=ppt/charts/_rels/chart11.xml.rels><?xml version="1.0" encoding="UTF-8" standalone="yes"?>
<Relationships xmlns="http://schemas.openxmlformats.org/package/2006/relationships"><Relationship Id="rId3" Type="http://schemas.openxmlformats.org/officeDocument/2006/relationships/package" Target="../embeddings/Microsoft_Excel_Worksheet8.xlsx"/><Relationship Id="rId2" Type="http://schemas.microsoft.com/office/2011/relationships/chartColorStyle" Target="colors11.xml"/><Relationship Id="rId1" Type="http://schemas.microsoft.com/office/2011/relationships/chartStyle" Target="style11.xml"/></Relationships>
</file>

<file path=ppt/charts/_rels/chart12.xml.rels><?xml version="1.0" encoding="UTF-8" standalone="yes"?>
<Relationships xmlns="http://schemas.openxmlformats.org/package/2006/relationships"><Relationship Id="rId3" Type="http://schemas.openxmlformats.org/officeDocument/2006/relationships/oleObject" Target="Chart%20in%20Microsoft%20PowerPoint" TargetMode="External"/><Relationship Id="rId2" Type="http://schemas.microsoft.com/office/2011/relationships/chartColorStyle" Target="colors12.xml"/><Relationship Id="rId1" Type="http://schemas.microsoft.com/office/2011/relationships/chartStyle" Target="style12.xml"/></Relationships>
</file>

<file path=ppt/charts/_rels/chart13.xml.rels><?xml version="1.0" encoding="UTF-8" standalone="yes"?>
<Relationships xmlns="http://schemas.openxmlformats.org/package/2006/relationships"><Relationship Id="rId3" Type="http://schemas.openxmlformats.org/officeDocument/2006/relationships/package" Target="../embeddings/Microsoft_Excel_Worksheet9.xlsx"/><Relationship Id="rId2" Type="http://schemas.microsoft.com/office/2011/relationships/chartColorStyle" Target="colors13.xml"/><Relationship Id="rId1" Type="http://schemas.microsoft.com/office/2011/relationships/chartStyle" Target="style13.xml"/></Relationships>
</file>

<file path=ppt/charts/_rels/chart14.xml.rels><?xml version="1.0" encoding="UTF-8" standalone="yes"?>
<Relationships xmlns="http://schemas.openxmlformats.org/package/2006/relationships"><Relationship Id="rId3" Type="http://schemas.openxmlformats.org/officeDocument/2006/relationships/package" Target="../embeddings/Microsoft_Excel_Worksheet10.xlsx"/><Relationship Id="rId2" Type="http://schemas.microsoft.com/office/2011/relationships/chartColorStyle" Target="colors14.xml"/><Relationship Id="rId1" Type="http://schemas.microsoft.com/office/2011/relationships/chartStyle" Target="style14.xml"/></Relationships>
</file>

<file path=ppt/charts/_rels/chart15.xml.rels><?xml version="1.0" encoding="UTF-8" standalone="yes"?>
<Relationships xmlns="http://schemas.openxmlformats.org/package/2006/relationships"><Relationship Id="rId3" Type="http://schemas.openxmlformats.org/officeDocument/2006/relationships/oleObject" Target="../embeddings/oleObject2.bin"/><Relationship Id="rId2" Type="http://schemas.microsoft.com/office/2011/relationships/chartColorStyle" Target="colors15.xml"/><Relationship Id="rId1" Type="http://schemas.microsoft.com/office/2011/relationships/chartStyle" Target="style15.xml"/></Relationships>
</file>

<file path=ppt/charts/_rels/chart16.xml.rels><?xml version="1.0" encoding="UTF-8" standalone="yes"?>
<Relationships xmlns="http://schemas.openxmlformats.org/package/2006/relationships"><Relationship Id="rId3" Type="http://schemas.openxmlformats.org/officeDocument/2006/relationships/package" Target="../embeddings/Microsoft_Excel_Worksheet11.xlsx"/><Relationship Id="rId2" Type="http://schemas.microsoft.com/office/2011/relationships/chartColorStyle" Target="colors16.xml"/><Relationship Id="rId1" Type="http://schemas.microsoft.com/office/2011/relationships/chartStyle" Target="style16.xml"/></Relationships>
</file>

<file path=ppt/charts/_rels/chart17.xml.rels><?xml version="1.0" encoding="UTF-8" standalone="yes"?>
<Relationships xmlns="http://schemas.openxmlformats.org/package/2006/relationships"><Relationship Id="rId3" Type="http://schemas.openxmlformats.org/officeDocument/2006/relationships/package" Target="../embeddings/Microsoft_Excel_Worksheet12.xlsx"/><Relationship Id="rId2" Type="http://schemas.microsoft.com/office/2011/relationships/chartColorStyle" Target="colors17.xml"/><Relationship Id="rId1" Type="http://schemas.microsoft.com/office/2011/relationships/chartStyle" Target="style17.xml"/></Relationships>
</file>

<file path=ppt/charts/_rels/chart18.xml.rels><?xml version="1.0" encoding="UTF-8" standalone="yes"?>
<Relationships xmlns="http://schemas.openxmlformats.org/package/2006/relationships"><Relationship Id="rId3" Type="http://schemas.openxmlformats.org/officeDocument/2006/relationships/package" Target="../embeddings/Microsoft_Excel_Worksheet13.xlsx"/><Relationship Id="rId2" Type="http://schemas.microsoft.com/office/2011/relationships/chartColorStyle" Target="colors18.xml"/><Relationship Id="rId1" Type="http://schemas.microsoft.com/office/2011/relationships/chartStyle" Target="style18.xml"/></Relationships>
</file>

<file path=ppt/charts/_rels/chart19.xml.rels><?xml version="1.0" encoding="UTF-8" standalone="yes"?>
<Relationships xmlns="http://schemas.openxmlformats.org/package/2006/relationships"><Relationship Id="rId3" Type="http://schemas.openxmlformats.org/officeDocument/2006/relationships/package" Target="../embeddings/Microsoft_Excel_Worksheet14.xlsx"/><Relationship Id="rId2" Type="http://schemas.microsoft.com/office/2011/relationships/chartColorStyle" Target="colors19.xml"/><Relationship Id="rId1" Type="http://schemas.microsoft.com/office/2011/relationships/chartStyle" Target="style19.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_rels/chart20.xml.rels><?xml version="1.0" encoding="UTF-8" standalone="yes"?>
<Relationships xmlns="http://schemas.openxmlformats.org/package/2006/relationships"><Relationship Id="rId2" Type="http://schemas.openxmlformats.org/officeDocument/2006/relationships/chartUserShapes" Target="../drawings/drawing1.xml"/><Relationship Id="rId1" Type="http://schemas.openxmlformats.org/officeDocument/2006/relationships/oleObject" Target="../embeddings/oleObject3.bin"/></Relationships>
</file>

<file path=ppt/charts/_rels/chart21.xml.rels><?xml version="1.0" encoding="UTF-8" standalone="yes"?>
<Relationships xmlns="http://schemas.openxmlformats.org/package/2006/relationships"><Relationship Id="rId2" Type="http://schemas.openxmlformats.org/officeDocument/2006/relationships/chartUserShapes" Target="../drawings/drawing2.xml"/><Relationship Id="rId1" Type="http://schemas.openxmlformats.org/officeDocument/2006/relationships/oleObject" Target="../embeddings/oleObject4.bin"/></Relationships>
</file>

<file path=ppt/charts/_rels/chart22.xml.rels><?xml version="1.0" encoding="UTF-8" standalone="yes"?>
<Relationships xmlns="http://schemas.openxmlformats.org/package/2006/relationships"><Relationship Id="rId2" Type="http://schemas.openxmlformats.org/officeDocument/2006/relationships/chartUserShapes" Target="../drawings/drawing3.xml"/><Relationship Id="rId1" Type="http://schemas.openxmlformats.org/officeDocument/2006/relationships/oleObject" Target="../embeddings/oleObject5.bin"/></Relationships>
</file>

<file path=ppt/charts/_rels/chart23.xml.rels><?xml version="1.0" encoding="UTF-8" standalone="yes"?>
<Relationships xmlns="http://schemas.openxmlformats.org/package/2006/relationships"><Relationship Id="rId3" Type="http://schemas.openxmlformats.org/officeDocument/2006/relationships/oleObject" Target="../embeddings/oleObject6.bin"/><Relationship Id="rId2" Type="http://schemas.microsoft.com/office/2011/relationships/chartColorStyle" Target="colors20.xml"/><Relationship Id="rId1" Type="http://schemas.microsoft.com/office/2011/relationships/chartStyle" Target="style20.xml"/><Relationship Id="rId4" Type="http://schemas.openxmlformats.org/officeDocument/2006/relationships/chartUserShapes" Target="../drawings/drawing4.xml"/></Relationships>
</file>

<file path=ppt/charts/_rels/chart24.xml.rels><?xml version="1.0" encoding="UTF-8" standalone="yes"?>
<Relationships xmlns="http://schemas.openxmlformats.org/package/2006/relationships"><Relationship Id="rId3" Type="http://schemas.openxmlformats.org/officeDocument/2006/relationships/oleObject" Target="../embeddings/oleObject7.bin"/><Relationship Id="rId2" Type="http://schemas.microsoft.com/office/2011/relationships/chartColorStyle" Target="colors21.xml"/><Relationship Id="rId1" Type="http://schemas.microsoft.com/office/2011/relationships/chartStyle" Target="style21.xml"/><Relationship Id="rId4" Type="http://schemas.openxmlformats.org/officeDocument/2006/relationships/chartUserShapes" Target="../drawings/drawing5.xml"/></Relationships>
</file>

<file path=ppt/charts/_rels/chart25.xml.rels><?xml version="1.0" encoding="UTF-8" standalone="yes"?>
<Relationships xmlns="http://schemas.openxmlformats.org/package/2006/relationships"><Relationship Id="rId2" Type="http://schemas.openxmlformats.org/officeDocument/2006/relationships/chartUserShapes" Target="../drawings/drawing6.xml"/><Relationship Id="rId1" Type="http://schemas.openxmlformats.org/officeDocument/2006/relationships/oleObject" Target="../embeddings/oleObject8.bin"/></Relationships>
</file>

<file path=ppt/charts/_rels/chart26.xml.rels><?xml version="1.0" encoding="UTF-8" standalone="yes"?>
<Relationships xmlns="http://schemas.openxmlformats.org/package/2006/relationships"><Relationship Id="rId3" Type="http://schemas.openxmlformats.org/officeDocument/2006/relationships/package" Target="../embeddings/Microsoft_Excel_Worksheet15.xlsx"/><Relationship Id="rId2" Type="http://schemas.microsoft.com/office/2011/relationships/chartColorStyle" Target="colors22.xml"/><Relationship Id="rId1" Type="http://schemas.microsoft.com/office/2011/relationships/chartStyle" Target="style2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package" Target="../embeddings/Microsoft_Excel_Worksheet3.xlsx"/><Relationship Id="rId2" Type="http://schemas.microsoft.com/office/2011/relationships/chartColorStyle" Target="colors4.xml"/><Relationship Id="rId1" Type="http://schemas.microsoft.com/office/2011/relationships/chartStyle" Target="style4.xml"/></Relationships>
</file>

<file path=ppt/charts/_rels/chart5.xml.rels><?xml version="1.0" encoding="UTF-8" standalone="yes"?>
<Relationships xmlns="http://schemas.openxmlformats.org/package/2006/relationships"><Relationship Id="rId3" Type="http://schemas.openxmlformats.org/officeDocument/2006/relationships/oleObject" Target="../embeddings/oleObject1.bin"/><Relationship Id="rId2" Type="http://schemas.microsoft.com/office/2011/relationships/chartColorStyle" Target="colors5.xml"/><Relationship Id="rId1" Type="http://schemas.microsoft.com/office/2011/relationships/chartStyle" Target="style5.xml"/></Relationships>
</file>

<file path=ppt/charts/_rels/chart6.xml.rels><?xml version="1.0" encoding="UTF-8" standalone="yes"?>
<Relationships xmlns="http://schemas.openxmlformats.org/package/2006/relationships"><Relationship Id="rId3" Type="http://schemas.openxmlformats.org/officeDocument/2006/relationships/package" Target="../embeddings/Microsoft_Excel_Worksheet4.xlsx"/><Relationship Id="rId2" Type="http://schemas.microsoft.com/office/2011/relationships/chartColorStyle" Target="colors6.xml"/><Relationship Id="rId1" Type="http://schemas.microsoft.com/office/2011/relationships/chartStyle" Target="style6.xml"/></Relationships>
</file>

<file path=ppt/charts/_rels/chart7.xml.rels><?xml version="1.0" encoding="UTF-8" standalone="yes"?>
<Relationships xmlns="http://schemas.openxmlformats.org/package/2006/relationships"><Relationship Id="rId3" Type="http://schemas.openxmlformats.org/officeDocument/2006/relationships/package" Target="../embeddings/Microsoft_Excel_Worksheet5.xlsx"/><Relationship Id="rId2" Type="http://schemas.microsoft.com/office/2011/relationships/chartColorStyle" Target="colors7.xml"/><Relationship Id="rId1" Type="http://schemas.microsoft.com/office/2011/relationships/chartStyle" Target="style7.xml"/></Relationships>
</file>

<file path=ppt/charts/_rels/chart8.xml.rels><?xml version="1.0" encoding="UTF-8" standalone="yes"?>
<Relationships xmlns="http://schemas.openxmlformats.org/package/2006/relationships"><Relationship Id="rId3" Type="http://schemas.openxmlformats.org/officeDocument/2006/relationships/package" Target="../embeddings/Microsoft_Excel_Worksheet6.xlsx"/><Relationship Id="rId2" Type="http://schemas.microsoft.com/office/2011/relationships/chartColorStyle" Target="colors8.xml"/><Relationship Id="rId1" Type="http://schemas.microsoft.com/office/2011/relationships/chartStyle" Target="style8.xml"/></Relationships>
</file>

<file path=ppt/charts/_rels/chart9.xml.rels><?xml version="1.0" encoding="UTF-8" standalone="yes"?>
<Relationships xmlns="http://schemas.openxmlformats.org/package/2006/relationships"><Relationship Id="rId3" Type="http://schemas.openxmlformats.org/officeDocument/2006/relationships/package" Target="../embeddings/Microsoft_Excel_Worksheet7.xlsx"/><Relationship Id="rId2" Type="http://schemas.microsoft.com/office/2011/relationships/chartColorStyle" Target="colors9.xml"/><Relationship Id="rId1" Type="http://schemas.microsoft.com/office/2011/relationships/chartStyle" Target="style9.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spPr>
            <a:ln w="28575" cap="rnd">
              <a:solidFill>
                <a:schemeClr val="accent1"/>
              </a:solidFill>
              <a:round/>
            </a:ln>
            <a:effectLst/>
          </c:spPr>
          <c:marker>
            <c:symbol val="none"/>
          </c:marker>
          <c:trendline>
            <c:spPr>
              <a:ln w="19050" cap="rnd">
                <a:solidFill>
                  <a:schemeClr val="accent1"/>
                </a:solidFill>
                <a:prstDash val="sysDot"/>
              </a:ln>
              <a:effectLst/>
            </c:spPr>
            <c:trendlineType val="linear"/>
            <c:dispRSqr val="0"/>
            <c:dispEq val="0"/>
          </c:trendline>
          <c:cat>
            <c:numRef>
              <c:f>'هزينه ملي (ثابت 1390)'!$U$7:$AL$7</c:f>
              <c:numCache>
                <c:formatCode>0</c:formatCode>
                <c:ptCount val="18"/>
                <c:pt idx="0">
                  <c:v>1383</c:v>
                </c:pt>
                <c:pt idx="1">
                  <c:v>1384</c:v>
                </c:pt>
                <c:pt idx="2">
                  <c:v>1385</c:v>
                </c:pt>
                <c:pt idx="3">
                  <c:v>1386</c:v>
                </c:pt>
                <c:pt idx="4">
                  <c:v>1387</c:v>
                </c:pt>
                <c:pt idx="5">
                  <c:v>1388</c:v>
                </c:pt>
                <c:pt idx="6">
                  <c:v>1389</c:v>
                </c:pt>
                <c:pt idx="7">
                  <c:v>1390</c:v>
                </c:pt>
                <c:pt idx="8">
                  <c:v>1391</c:v>
                </c:pt>
                <c:pt idx="9">
                  <c:v>1392</c:v>
                </c:pt>
                <c:pt idx="10">
                  <c:v>1393</c:v>
                </c:pt>
                <c:pt idx="11">
                  <c:v>1394</c:v>
                </c:pt>
                <c:pt idx="12">
                  <c:v>1395</c:v>
                </c:pt>
                <c:pt idx="13">
                  <c:v>1396</c:v>
                </c:pt>
                <c:pt idx="14">
                  <c:v>1397</c:v>
                </c:pt>
                <c:pt idx="15">
                  <c:v>1398</c:v>
                </c:pt>
                <c:pt idx="16">
                  <c:v>1399</c:v>
                </c:pt>
                <c:pt idx="17">
                  <c:v>1400</c:v>
                </c:pt>
              </c:numCache>
            </c:numRef>
          </c:cat>
          <c:val>
            <c:numRef>
              <c:f>'هزينه ملي (ثابت 1390)'!$U$8:$AL$8</c:f>
              <c:numCache>
                <c:formatCode>0.000</c:formatCode>
                <c:ptCount val="18"/>
                <c:pt idx="0">
                  <c:v>0.24010809564081056</c:v>
                </c:pt>
                <c:pt idx="1">
                  <c:v>0.24200239863813969</c:v>
                </c:pt>
                <c:pt idx="2">
                  <c:v>0.2266668579246095</c:v>
                </c:pt>
                <c:pt idx="3">
                  <c:v>0.24031008492192041</c:v>
                </c:pt>
                <c:pt idx="4">
                  <c:v>0.2681495139446603</c:v>
                </c:pt>
                <c:pt idx="5">
                  <c:v>0.26898651271552537</c:v>
                </c:pt>
                <c:pt idx="6">
                  <c:v>0.26262488286837687</c:v>
                </c:pt>
                <c:pt idx="7">
                  <c:v>0.26768257680830976</c:v>
                </c:pt>
                <c:pt idx="8">
                  <c:v>0.23424915088483472</c:v>
                </c:pt>
                <c:pt idx="9">
                  <c:v>0.21645638243851925</c:v>
                </c:pt>
                <c:pt idx="10">
                  <c:v>0.2231141026066005</c:v>
                </c:pt>
                <c:pt idx="11">
                  <c:v>0.19886047892695685</c:v>
                </c:pt>
                <c:pt idx="12">
                  <c:v>0.16883982869033881</c:v>
                </c:pt>
                <c:pt idx="13">
                  <c:v>0.16497543602157699</c:v>
                </c:pt>
                <c:pt idx="14">
                  <c:v>0.15398402039404543</c:v>
                </c:pt>
                <c:pt idx="15">
                  <c:v>0.15537796832778439</c:v>
                </c:pt>
                <c:pt idx="16">
                  <c:v>0.15407478574274042</c:v>
                </c:pt>
                <c:pt idx="17">
                  <c:v>0.153</c:v>
                </c:pt>
              </c:numCache>
            </c:numRef>
          </c:val>
          <c:smooth val="1"/>
          <c:extLst>
            <c:ext xmlns:c16="http://schemas.microsoft.com/office/drawing/2014/chart" uri="{C3380CC4-5D6E-409C-BE32-E72D297353CC}">
              <c16:uniqueId val="{00000001-E2FC-43A8-8893-C4830CD1AD70}"/>
            </c:ext>
          </c:extLst>
        </c:ser>
        <c:dLbls>
          <c:showLegendKey val="0"/>
          <c:showVal val="0"/>
          <c:showCatName val="0"/>
          <c:showSerName val="0"/>
          <c:showPercent val="0"/>
          <c:showBubbleSize val="0"/>
        </c:dLbls>
        <c:smooth val="0"/>
        <c:axId val="846572591"/>
        <c:axId val="846579663"/>
      </c:lineChart>
      <c:catAx>
        <c:axId val="846572591"/>
        <c:scaling>
          <c:orientation val="minMax"/>
        </c:scaling>
        <c:delete val="0"/>
        <c:axPos val="b"/>
        <c:numFmt formatCode="[$-3010000]0" sourceLinked="0"/>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400" b="1" i="0" u="none" strike="noStrike" kern="1200" baseline="0">
                <a:solidFill>
                  <a:schemeClr val="tx1">
                    <a:lumMod val="65000"/>
                    <a:lumOff val="35000"/>
                  </a:schemeClr>
                </a:solidFill>
                <a:latin typeface="+mn-lt"/>
                <a:ea typeface="+mn-ea"/>
                <a:cs typeface="B Nazanin" panose="00000400000000000000" pitchFamily="2" charset="-78"/>
              </a:defRPr>
            </a:pPr>
            <a:endParaRPr lang="en-US"/>
          </a:p>
        </c:txPr>
        <c:crossAx val="846579663"/>
        <c:crosses val="autoZero"/>
        <c:auto val="1"/>
        <c:lblAlgn val="ctr"/>
        <c:lblOffset val="100"/>
        <c:noMultiLvlLbl val="0"/>
      </c:catAx>
      <c:valAx>
        <c:axId val="846579663"/>
        <c:scaling>
          <c:orientation val="minMax"/>
        </c:scaling>
        <c:delete val="0"/>
        <c:axPos val="l"/>
        <c:majorGridlines>
          <c:spPr>
            <a:ln w="9525" cap="flat" cmpd="sng" algn="ctr">
              <a:solidFill>
                <a:schemeClr val="tx1">
                  <a:lumMod val="15000"/>
                  <a:lumOff val="85000"/>
                </a:schemeClr>
              </a:solidFill>
              <a:round/>
            </a:ln>
            <a:effectLst/>
          </c:spPr>
        </c:majorGridlines>
        <c:numFmt formatCode="[$-3010000]General" sourceLinked="0"/>
        <c:majorTickMark val="none"/>
        <c:minorTickMark val="none"/>
        <c:tickLblPos val="nextTo"/>
        <c:spPr>
          <a:noFill/>
          <a:ln>
            <a:noFill/>
          </a:ln>
          <a:effectLst/>
        </c:spPr>
        <c:txPr>
          <a:bodyPr rot="-60000000" spcFirstLastPara="1" vertOverflow="ellipsis" vert="horz" wrap="square" anchor="ctr" anchorCtr="1"/>
          <a:lstStyle/>
          <a:p>
            <a:pPr>
              <a:defRPr sz="1400" b="1" i="0" u="none" strike="noStrike" kern="1200" baseline="0">
                <a:solidFill>
                  <a:schemeClr val="tx1">
                    <a:lumMod val="65000"/>
                    <a:lumOff val="35000"/>
                  </a:schemeClr>
                </a:solidFill>
                <a:latin typeface="+mn-lt"/>
                <a:ea typeface="+mn-ea"/>
                <a:cs typeface="B Nazanin" panose="00000400000000000000" pitchFamily="2" charset="-78"/>
              </a:defRPr>
            </a:pPr>
            <a:endParaRPr lang="en-US"/>
          </a:p>
        </c:txPr>
        <c:crossAx val="846572591"/>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tx>
            <c:strRef>
              <c:f>'[Chart in Microsoft PowerPoint]Sheet1'!$S$3</c:f>
              <c:strCache>
                <c:ptCount val="1"/>
                <c:pt idx="0">
                  <c:v> شهری </c:v>
                </c:pt>
              </c:strCache>
            </c:strRef>
          </c:tx>
          <c:spPr>
            <a:ln w="28575" cap="rnd">
              <a:solidFill>
                <a:schemeClr val="accent6"/>
              </a:solidFill>
              <a:round/>
            </a:ln>
            <a:effectLst/>
          </c:spPr>
          <c:marker>
            <c:symbol val="none"/>
          </c:marker>
          <c:cat>
            <c:numRef>
              <c:f>'[Chart in Microsoft PowerPoint]Sheet1'!$Q$4:$Q$40</c:f>
              <c:numCache>
                <c:formatCode>General</c:formatCode>
                <c:ptCount val="37"/>
                <c:pt idx="0">
                  <c:v>1363</c:v>
                </c:pt>
                <c:pt idx="1">
                  <c:v>1364</c:v>
                </c:pt>
                <c:pt idx="2">
                  <c:v>1365</c:v>
                </c:pt>
                <c:pt idx="3">
                  <c:v>1366</c:v>
                </c:pt>
                <c:pt idx="4">
                  <c:v>1367</c:v>
                </c:pt>
                <c:pt idx="5">
                  <c:v>1368</c:v>
                </c:pt>
                <c:pt idx="6">
                  <c:v>1369</c:v>
                </c:pt>
                <c:pt idx="7">
                  <c:v>1370</c:v>
                </c:pt>
                <c:pt idx="8">
                  <c:v>1371</c:v>
                </c:pt>
                <c:pt idx="9">
                  <c:v>1372</c:v>
                </c:pt>
                <c:pt idx="10">
                  <c:v>1373</c:v>
                </c:pt>
                <c:pt idx="11">
                  <c:v>1374</c:v>
                </c:pt>
                <c:pt idx="12">
                  <c:v>1375</c:v>
                </c:pt>
                <c:pt idx="13">
                  <c:v>1376</c:v>
                </c:pt>
                <c:pt idx="14">
                  <c:v>1377</c:v>
                </c:pt>
                <c:pt idx="15">
                  <c:v>1378</c:v>
                </c:pt>
                <c:pt idx="16">
                  <c:v>1379</c:v>
                </c:pt>
                <c:pt idx="17">
                  <c:v>1380</c:v>
                </c:pt>
                <c:pt idx="18">
                  <c:v>1381</c:v>
                </c:pt>
                <c:pt idx="19">
                  <c:v>1382</c:v>
                </c:pt>
                <c:pt idx="20">
                  <c:v>1383</c:v>
                </c:pt>
                <c:pt idx="21">
                  <c:v>1384</c:v>
                </c:pt>
                <c:pt idx="22">
                  <c:v>1385</c:v>
                </c:pt>
                <c:pt idx="23">
                  <c:v>1386</c:v>
                </c:pt>
                <c:pt idx="24">
                  <c:v>1387</c:v>
                </c:pt>
                <c:pt idx="25">
                  <c:v>1388</c:v>
                </c:pt>
                <c:pt idx="26">
                  <c:v>1389</c:v>
                </c:pt>
                <c:pt idx="27">
                  <c:v>1390</c:v>
                </c:pt>
                <c:pt idx="28">
                  <c:v>1391</c:v>
                </c:pt>
                <c:pt idx="29">
                  <c:v>1392</c:v>
                </c:pt>
                <c:pt idx="30">
                  <c:v>1393</c:v>
                </c:pt>
                <c:pt idx="31">
                  <c:v>1394</c:v>
                </c:pt>
                <c:pt idx="32">
                  <c:v>1395</c:v>
                </c:pt>
                <c:pt idx="33">
                  <c:v>1396</c:v>
                </c:pt>
                <c:pt idx="34">
                  <c:v>1397</c:v>
                </c:pt>
                <c:pt idx="35">
                  <c:v>1398</c:v>
                </c:pt>
                <c:pt idx="36">
                  <c:v>1399</c:v>
                </c:pt>
              </c:numCache>
            </c:numRef>
          </c:cat>
          <c:val>
            <c:numRef>
              <c:f>'[Chart in Microsoft PowerPoint]Sheet1'!$S$4:$S$40</c:f>
              <c:numCache>
                <c:formatCode>_ * #,##0_-_ر_ي_ا_ل_ ;_ * #,##0\-_ر_ي_ا_ل_ ;_ * "-"??_-_ر_ي_ا_ل_ ;_ @_ </c:formatCode>
                <c:ptCount val="37"/>
                <c:pt idx="0">
                  <c:v>251240.35200000001</c:v>
                </c:pt>
                <c:pt idx="1">
                  <c:v>252310.64</c:v>
                </c:pt>
                <c:pt idx="2">
                  <c:v>171599.6</c:v>
                </c:pt>
                <c:pt idx="3">
                  <c:v>185281.408</c:v>
                </c:pt>
                <c:pt idx="4">
                  <c:v>165776.144</c:v>
                </c:pt>
                <c:pt idx="5">
                  <c:v>162369.21599999999</c:v>
                </c:pt>
                <c:pt idx="6">
                  <c:v>193150.17600000001</c:v>
                </c:pt>
                <c:pt idx="7">
                  <c:v>228287.74400000001</c:v>
                </c:pt>
                <c:pt idx="8">
                  <c:v>230081.36</c:v>
                </c:pt>
                <c:pt idx="9">
                  <c:v>232610.81599999999</c:v>
                </c:pt>
                <c:pt idx="10">
                  <c:v>219665.04</c:v>
                </c:pt>
                <c:pt idx="11">
                  <c:v>189044.68799999999</c:v>
                </c:pt>
                <c:pt idx="12">
                  <c:v>205019.53599999999</c:v>
                </c:pt>
                <c:pt idx="13">
                  <c:v>215592.49600000001</c:v>
                </c:pt>
                <c:pt idx="14">
                  <c:v>226774.39999999999</c:v>
                </c:pt>
                <c:pt idx="15">
                  <c:v>230616.49600000001</c:v>
                </c:pt>
                <c:pt idx="16">
                  <c:v>246899.84</c:v>
                </c:pt>
                <c:pt idx="17">
                  <c:v>255114.75200000001</c:v>
                </c:pt>
                <c:pt idx="18">
                  <c:v>287338.91200000001</c:v>
                </c:pt>
                <c:pt idx="19">
                  <c:v>300069.63199999998</c:v>
                </c:pt>
                <c:pt idx="20">
                  <c:v>323605.88799999998</c:v>
                </c:pt>
                <c:pt idx="21">
                  <c:v>327826.94400000002</c:v>
                </c:pt>
                <c:pt idx="22">
                  <c:v>352064.06400000001</c:v>
                </c:pt>
                <c:pt idx="23">
                  <c:v>357520.89600000001</c:v>
                </c:pt>
                <c:pt idx="24">
                  <c:v>322681.08799999999</c:v>
                </c:pt>
                <c:pt idx="25">
                  <c:v>317989.59999999998</c:v>
                </c:pt>
                <c:pt idx="26">
                  <c:v>315402.88</c:v>
                </c:pt>
                <c:pt idx="27">
                  <c:v>303675.74400000001</c:v>
                </c:pt>
                <c:pt idx="28">
                  <c:v>302022.49599999998</c:v>
                </c:pt>
                <c:pt idx="29">
                  <c:v>279477.984</c:v>
                </c:pt>
                <c:pt idx="30">
                  <c:v>287260.288</c:v>
                </c:pt>
                <c:pt idx="31">
                  <c:v>298122.81599999999</c:v>
                </c:pt>
                <c:pt idx="32">
                  <c:v>317505.44</c:v>
                </c:pt>
                <c:pt idx="33">
                  <c:v>339704.864</c:v>
                </c:pt>
                <c:pt idx="34">
                  <c:v>317981.37599999999</c:v>
                </c:pt>
                <c:pt idx="35">
                  <c:v>294318.78399999999</c:v>
                </c:pt>
                <c:pt idx="36">
                  <c:v>298213.44</c:v>
                </c:pt>
              </c:numCache>
            </c:numRef>
          </c:val>
          <c:smooth val="1"/>
          <c:extLst>
            <c:ext xmlns:c16="http://schemas.microsoft.com/office/drawing/2014/chart" uri="{C3380CC4-5D6E-409C-BE32-E72D297353CC}">
              <c16:uniqueId val="{00000000-4ACC-4149-A2B5-066341AC31C7}"/>
            </c:ext>
          </c:extLst>
        </c:ser>
        <c:ser>
          <c:idx val="1"/>
          <c:order val="1"/>
          <c:tx>
            <c:strRef>
              <c:f>'[Chart in Microsoft PowerPoint]Sheet1'!$N$3</c:f>
              <c:strCache>
                <c:ptCount val="1"/>
                <c:pt idx="0">
                  <c:v> روستایی </c:v>
                </c:pt>
              </c:strCache>
            </c:strRef>
          </c:tx>
          <c:spPr>
            <a:ln w="28575" cap="rnd">
              <a:solidFill>
                <a:schemeClr val="accent5"/>
              </a:solidFill>
              <a:round/>
            </a:ln>
            <a:effectLst/>
          </c:spPr>
          <c:marker>
            <c:symbol val="none"/>
          </c:marker>
          <c:cat>
            <c:numRef>
              <c:f>'[Chart in Microsoft PowerPoint]Sheet1'!$Q$4:$Q$40</c:f>
              <c:numCache>
                <c:formatCode>General</c:formatCode>
                <c:ptCount val="37"/>
                <c:pt idx="0">
                  <c:v>1363</c:v>
                </c:pt>
                <c:pt idx="1">
                  <c:v>1364</c:v>
                </c:pt>
                <c:pt idx="2">
                  <c:v>1365</c:v>
                </c:pt>
                <c:pt idx="3">
                  <c:v>1366</c:v>
                </c:pt>
                <c:pt idx="4">
                  <c:v>1367</c:v>
                </c:pt>
                <c:pt idx="5">
                  <c:v>1368</c:v>
                </c:pt>
                <c:pt idx="6">
                  <c:v>1369</c:v>
                </c:pt>
                <c:pt idx="7">
                  <c:v>1370</c:v>
                </c:pt>
                <c:pt idx="8">
                  <c:v>1371</c:v>
                </c:pt>
                <c:pt idx="9">
                  <c:v>1372</c:v>
                </c:pt>
                <c:pt idx="10">
                  <c:v>1373</c:v>
                </c:pt>
                <c:pt idx="11">
                  <c:v>1374</c:v>
                </c:pt>
                <c:pt idx="12">
                  <c:v>1375</c:v>
                </c:pt>
                <c:pt idx="13">
                  <c:v>1376</c:v>
                </c:pt>
                <c:pt idx="14">
                  <c:v>1377</c:v>
                </c:pt>
                <c:pt idx="15">
                  <c:v>1378</c:v>
                </c:pt>
                <c:pt idx="16">
                  <c:v>1379</c:v>
                </c:pt>
                <c:pt idx="17">
                  <c:v>1380</c:v>
                </c:pt>
                <c:pt idx="18">
                  <c:v>1381</c:v>
                </c:pt>
                <c:pt idx="19">
                  <c:v>1382</c:v>
                </c:pt>
                <c:pt idx="20">
                  <c:v>1383</c:v>
                </c:pt>
                <c:pt idx="21">
                  <c:v>1384</c:v>
                </c:pt>
                <c:pt idx="22">
                  <c:v>1385</c:v>
                </c:pt>
                <c:pt idx="23">
                  <c:v>1386</c:v>
                </c:pt>
                <c:pt idx="24">
                  <c:v>1387</c:v>
                </c:pt>
                <c:pt idx="25">
                  <c:v>1388</c:v>
                </c:pt>
                <c:pt idx="26">
                  <c:v>1389</c:v>
                </c:pt>
                <c:pt idx="27">
                  <c:v>1390</c:v>
                </c:pt>
                <c:pt idx="28">
                  <c:v>1391</c:v>
                </c:pt>
                <c:pt idx="29">
                  <c:v>1392</c:v>
                </c:pt>
                <c:pt idx="30">
                  <c:v>1393</c:v>
                </c:pt>
                <c:pt idx="31">
                  <c:v>1394</c:v>
                </c:pt>
                <c:pt idx="32">
                  <c:v>1395</c:v>
                </c:pt>
                <c:pt idx="33">
                  <c:v>1396</c:v>
                </c:pt>
                <c:pt idx="34">
                  <c:v>1397</c:v>
                </c:pt>
                <c:pt idx="35">
                  <c:v>1398</c:v>
                </c:pt>
                <c:pt idx="36">
                  <c:v>1399</c:v>
                </c:pt>
              </c:numCache>
            </c:numRef>
          </c:cat>
          <c:val>
            <c:numRef>
              <c:f>'[Chart in Microsoft PowerPoint]Sheet1'!$R$4:$R$40</c:f>
              <c:numCache>
                <c:formatCode>_ * #,##0_-_ر_ي_ا_ل_ ;_ * #,##0\-_ر_ي_ا_ل_ ;_ * "-"??_-_ر_ي_ا_ل_ ;_ @_ </c:formatCode>
                <c:ptCount val="37"/>
                <c:pt idx="0">
                  <c:v>174620.736</c:v>
                </c:pt>
                <c:pt idx="1">
                  <c:v>168882.11199999999</c:v>
                </c:pt>
                <c:pt idx="2">
                  <c:v>161662.65599999999</c:v>
                </c:pt>
                <c:pt idx="3">
                  <c:v>135033.552</c:v>
                </c:pt>
                <c:pt idx="4">
                  <c:v>143437.63200000001</c:v>
                </c:pt>
                <c:pt idx="5">
                  <c:v>158971.39199999999</c:v>
                </c:pt>
                <c:pt idx="6">
                  <c:v>164805.6</c:v>
                </c:pt>
                <c:pt idx="7">
                  <c:v>179376.92800000001</c:v>
                </c:pt>
                <c:pt idx="8">
                  <c:v>185273.18400000001</c:v>
                </c:pt>
                <c:pt idx="9">
                  <c:v>174947.53599999999</c:v>
                </c:pt>
                <c:pt idx="10">
                  <c:v>176339.712</c:v>
                </c:pt>
                <c:pt idx="11">
                  <c:v>157348.83199999999</c:v>
                </c:pt>
                <c:pt idx="12">
                  <c:v>165734.38399999999</c:v>
                </c:pt>
                <c:pt idx="13">
                  <c:v>181327.96799999999</c:v>
                </c:pt>
                <c:pt idx="14">
                  <c:v>184529.44</c:v>
                </c:pt>
                <c:pt idx="15">
                  <c:v>183753.872</c:v>
                </c:pt>
                <c:pt idx="16">
                  <c:v>179711.04</c:v>
                </c:pt>
                <c:pt idx="17">
                  <c:v>188141.96799999999</c:v>
                </c:pt>
                <c:pt idx="18">
                  <c:v>202173.80799999999</c:v>
                </c:pt>
                <c:pt idx="19">
                  <c:v>222586.33600000001</c:v>
                </c:pt>
                <c:pt idx="20">
                  <c:v>249569.296</c:v>
                </c:pt>
                <c:pt idx="21">
                  <c:v>252604.36799999999</c:v>
                </c:pt>
                <c:pt idx="22">
                  <c:v>255308.016</c:v>
                </c:pt>
                <c:pt idx="23">
                  <c:v>262835.95199999999</c:v>
                </c:pt>
                <c:pt idx="24">
                  <c:v>215683.872</c:v>
                </c:pt>
                <c:pt idx="25">
                  <c:v>232868.06400000001</c:v>
                </c:pt>
                <c:pt idx="26">
                  <c:v>213556.62400000001</c:v>
                </c:pt>
                <c:pt idx="27">
                  <c:v>197925.408</c:v>
                </c:pt>
                <c:pt idx="28">
                  <c:v>188054.416</c:v>
                </c:pt>
                <c:pt idx="29">
                  <c:v>164368.92800000001</c:v>
                </c:pt>
                <c:pt idx="30">
                  <c:v>165963.07199999999</c:v>
                </c:pt>
                <c:pt idx="31">
                  <c:v>173524.19200000001</c:v>
                </c:pt>
                <c:pt idx="32">
                  <c:v>177604.60800000001</c:v>
                </c:pt>
                <c:pt idx="33">
                  <c:v>186306.976</c:v>
                </c:pt>
                <c:pt idx="34">
                  <c:v>167889.66399999999</c:v>
                </c:pt>
                <c:pt idx="35">
                  <c:v>155694.128</c:v>
                </c:pt>
                <c:pt idx="36">
                  <c:v>159945.77600000001</c:v>
                </c:pt>
              </c:numCache>
            </c:numRef>
          </c:val>
          <c:smooth val="1"/>
          <c:extLst>
            <c:ext xmlns:c16="http://schemas.microsoft.com/office/drawing/2014/chart" uri="{C3380CC4-5D6E-409C-BE32-E72D297353CC}">
              <c16:uniqueId val="{00000001-4ACC-4149-A2B5-066341AC31C7}"/>
            </c:ext>
          </c:extLst>
        </c:ser>
        <c:dLbls>
          <c:showLegendKey val="0"/>
          <c:showVal val="0"/>
          <c:showCatName val="0"/>
          <c:showSerName val="0"/>
          <c:showPercent val="0"/>
          <c:showBubbleSize val="0"/>
        </c:dLbls>
        <c:smooth val="0"/>
        <c:axId val="1843749087"/>
        <c:axId val="1843756991"/>
      </c:lineChart>
      <c:catAx>
        <c:axId val="1843749087"/>
        <c:scaling>
          <c:orientation val="minMax"/>
        </c:scaling>
        <c:delete val="0"/>
        <c:axPos val="b"/>
        <c:numFmt formatCode="[$-3010000]General" sourceLinked="0"/>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B Nazanin" panose="00000400000000000000" pitchFamily="2" charset="-78"/>
              </a:defRPr>
            </a:pPr>
            <a:endParaRPr lang="en-US"/>
          </a:p>
        </c:txPr>
        <c:crossAx val="1843756991"/>
        <c:crosses val="autoZero"/>
        <c:auto val="1"/>
        <c:lblAlgn val="ctr"/>
        <c:lblOffset val="100"/>
        <c:noMultiLvlLbl val="0"/>
      </c:catAx>
      <c:valAx>
        <c:axId val="1843756991"/>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B Nazanin" panose="00000400000000000000" pitchFamily="2" charset="-78"/>
                  </a:defRPr>
                </a:pPr>
                <a:r>
                  <a:rPr lang="fa-IR"/>
                  <a:t>هزار ریال</a:t>
                </a:r>
                <a:endParaRPr lang="en-US"/>
              </a:p>
            </c:rich>
          </c:tx>
          <c:overlay val="0"/>
          <c:spPr>
            <a:noFill/>
            <a:ln>
              <a:noFill/>
            </a:ln>
            <a:effectLst/>
          </c:spPr>
          <c:txPr>
            <a:bodyPr rot="-54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B Nazanin" panose="00000400000000000000" pitchFamily="2" charset="-78"/>
                </a:defRPr>
              </a:pPr>
              <a:endParaRPr lang="en-US"/>
            </a:p>
          </c:txPr>
        </c:title>
        <c:numFmt formatCode="[$-3010000]General" sourceLinked="0"/>
        <c:majorTickMark val="none"/>
        <c:minorTickMark val="none"/>
        <c:tickLblPos val="nextTo"/>
        <c:spPr>
          <a:noFill/>
          <a:ln>
            <a:noFill/>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B Nazanin" panose="00000400000000000000" pitchFamily="2" charset="-78"/>
              </a:defRPr>
            </a:pPr>
            <a:endParaRPr lang="en-US"/>
          </a:p>
        </c:txPr>
        <c:crossAx val="1843749087"/>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B Nazanin" panose="00000400000000000000" pitchFamily="2" charset="-78"/>
            </a:defRPr>
          </a:pPr>
          <a:endParaRPr lang="en-US"/>
        </a:p>
      </c:txPr>
    </c:legend>
    <c:plotVisOnly val="1"/>
    <c:dispBlanksAs val="gap"/>
    <c:showDLblsOverMax val="0"/>
  </c:chart>
  <c:spPr>
    <a:noFill/>
    <a:ln>
      <a:noFill/>
    </a:ln>
    <a:effectLst/>
  </c:spPr>
  <c:txPr>
    <a:bodyPr/>
    <a:lstStyle/>
    <a:p>
      <a:pPr>
        <a:defRPr sz="1400">
          <a:cs typeface="B Nazanin" panose="00000400000000000000" pitchFamily="2" charset="-78"/>
        </a:defRPr>
      </a:pPr>
      <a:endParaRPr lang="en-US"/>
    </a:p>
  </c:txPr>
  <c:externalData r:id="rId3">
    <c:autoUpdate val="0"/>
  </c:externalData>
</c:chartSpace>
</file>

<file path=ppt/charts/chart1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lineChart>
        <c:grouping val="standard"/>
        <c:varyColors val="0"/>
        <c:ser>
          <c:idx val="0"/>
          <c:order val="0"/>
          <c:tx>
            <c:v>تولید ناخالص داخلی سرانه</c:v>
          </c:tx>
          <c:spPr>
            <a:ln w="28575" cap="rnd">
              <a:solidFill>
                <a:schemeClr val="accent1"/>
              </a:solidFill>
              <a:round/>
            </a:ln>
            <a:effectLst/>
          </c:spPr>
          <c:marker>
            <c:symbol val="circle"/>
            <c:size val="5"/>
            <c:spPr>
              <a:solidFill>
                <a:schemeClr val="accent1"/>
              </a:solidFill>
              <a:ln w="9525">
                <a:solidFill>
                  <a:schemeClr val="accent1"/>
                </a:solidFill>
              </a:ln>
              <a:effectLst/>
            </c:spPr>
          </c:marker>
          <c:cat>
            <c:numRef>
              <c:f>'تولید ناخالص داخلی سرانه'!$A$47:$A$77</c:f>
              <c:numCache>
                <c:formatCode>General</c:formatCode>
                <c:ptCount val="31"/>
                <c:pt idx="0">
                  <c:v>1380</c:v>
                </c:pt>
                <c:pt idx="1">
                  <c:v>1381</c:v>
                </c:pt>
                <c:pt idx="2">
                  <c:v>1382</c:v>
                </c:pt>
                <c:pt idx="3">
                  <c:v>1383</c:v>
                </c:pt>
                <c:pt idx="4">
                  <c:v>1384</c:v>
                </c:pt>
                <c:pt idx="5">
                  <c:v>1385</c:v>
                </c:pt>
                <c:pt idx="6">
                  <c:v>1386</c:v>
                </c:pt>
                <c:pt idx="7">
                  <c:v>1387</c:v>
                </c:pt>
                <c:pt idx="8">
                  <c:v>1388</c:v>
                </c:pt>
                <c:pt idx="9">
                  <c:v>1389</c:v>
                </c:pt>
                <c:pt idx="10">
                  <c:v>1390</c:v>
                </c:pt>
                <c:pt idx="11">
                  <c:v>1391</c:v>
                </c:pt>
                <c:pt idx="12">
                  <c:v>1392</c:v>
                </c:pt>
                <c:pt idx="13">
                  <c:v>1393</c:v>
                </c:pt>
                <c:pt idx="14">
                  <c:v>1394</c:v>
                </c:pt>
                <c:pt idx="15">
                  <c:v>1395</c:v>
                </c:pt>
                <c:pt idx="16">
                  <c:v>1396</c:v>
                </c:pt>
                <c:pt idx="17">
                  <c:v>1397</c:v>
                </c:pt>
                <c:pt idx="18">
                  <c:v>1398</c:v>
                </c:pt>
                <c:pt idx="19">
                  <c:v>1399</c:v>
                </c:pt>
                <c:pt idx="20">
                  <c:v>1400</c:v>
                </c:pt>
                <c:pt idx="21">
                  <c:v>1401</c:v>
                </c:pt>
                <c:pt idx="22">
                  <c:v>1402</c:v>
                </c:pt>
                <c:pt idx="23">
                  <c:v>1403</c:v>
                </c:pt>
                <c:pt idx="24">
                  <c:v>1404</c:v>
                </c:pt>
                <c:pt idx="25">
                  <c:v>1405</c:v>
                </c:pt>
                <c:pt idx="26">
                  <c:v>1406</c:v>
                </c:pt>
                <c:pt idx="27">
                  <c:v>1407</c:v>
                </c:pt>
                <c:pt idx="28">
                  <c:v>1408</c:v>
                </c:pt>
                <c:pt idx="29">
                  <c:v>1409</c:v>
                </c:pt>
                <c:pt idx="30">
                  <c:v>1410</c:v>
                </c:pt>
              </c:numCache>
            </c:numRef>
          </c:cat>
          <c:val>
            <c:numRef>
              <c:f>'تولید ناخالص داخلی سرانه'!$D$47:$D$77</c:f>
              <c:numCache>
                <c:formatCode>_-* #,##0_-;\-* #,##0_-;_-* "-"??_-;_-@_-</c:formatCode>
                <c:ptCount val="31"/>
                <c:pt idx="0">
                  <c:v>51.984364698860126</c:v>
                </c:pt>
                <c:pt idx="1">
                  <c:v>59.076369725431384</c:v>
                </c:pt>
                <c:pt idx="2">
                  <c:v>62.319686179997639</c:v>
                </c:pt>
                <c:pt idx="3">
                  <c:v>65.690212109857342</c:v>
                </c:pt>
                <c:pt idx="4">
                  <c:v>71.112717386430703</c:v>
                </c:pt>
                <c:pt idx="5">
                  <c:v>74.048016500738768</c:v>
                </c:pt>
                <c:pt idx="6">
                  <c:v>81.800249030543881</c:v>
                </c:pt>
                <c:pt idx="7">
                  <c:v>80.553486473431349</c:v>
                </c:pt>
                <c:pt idx="8">
                  <c:v>77.46763068092379</c:v>
                </c:pt>
                <c:pt idx="9">
                  <c:v>82.952679374834574</c:v>
                </c:pt>
                <c:pt idx="10">
                  <c:v>85.120709280417458</c:v>
                </c:pt>
                <c:pt idx="11">
                  <c:v>74.136702440907101</c:v>
                </c:pt>
                <c:pt idx="12">
                  <c:v>72.708414143106751</c:v>
                </c:pt>
                <c:pt idx="13">
                  <c:v>72.946910501383982</c:v>
                </c:pt>
                <c:pt idx="14">
                  <c:v>66.646064405143079</c:v>
                </c:pt>
                <c:pt idx="15">
                  <c:v>70.146772279226582</c:v>
                </c:pt>
                <c:pt idx="16">
                  <c:v>71.865253353343292</c:v>
                </c:pt>
                <c:pt idx="17">
                  <c:v>65.913046008591962</c:v>
                </c:pt>
                <c:pt idx="18">
                  <c:v>62.171623491708949</c:v>
                </c:pt>
                <c:pt idx="19">
                  <c:v>63.105177137912804</c:v>
                </c:pt>
              </c:numCache>
            </c:numRef>
          </c:val>
          <c:smooth val="0"/>
          <c:extLst>
            <c:ext xmlns:c16="http://schemas.microsoft.com/office/drawing/2014/chart" uri="{C3380CC4-5D6E-409C-BE32-E72D297353CC}">
              <c16:uniqueId val="{00000000-C926-4BD3-B182-EDF151C1F779}"/>
            </c:ext>
          </c:extLst>
        </c:ser>
        <c:ser>
          <c:idx val="1"/>
          <c:order val="1"/>
          <c:tx>
            <c:v>تولید ناخالص سرانه با رشد 5.3 درصد</c:v>
          </c:tx>
          <c:spPr>
            <a:ln w="22225" cap="rnd">
              <a:solidFill>
                <a:srgbClr val="7030A0"/>
              </a:solidFill>
              <a:prstDash val="sysDash"/>
              <a:round/>
            </a:ln>
            <a:effectLst/>
          </c:spPr>
          <c:marker>
            <c:symbol val="circle"/>
            <c:size val="5"/>
            <c:spPr>
              <a:solidFill>
                <a:srgbClr val="7030A0"/>
              </a:solidFill>
              <a:ln w="9525">
                <a:noFill/>
              </a:ln>
              <a:effectLst/>
            </c:spPr>
          </c:marker>
          <c:cat>
            <c:numRef>
              <c:f>'تولید ناخالص داخلی سرانه'!$A$47:$A$77</c:f>
              <c:numCache>
                <c:formatCode>General</c:formatCode>
                <c:ptCount val="31"/>
                <c:pt idx="0">
                  <c:v>1380</c:v>
                </c:pt>
                <c:pt idx="1">
                  <c:v>1381</c:v>
                </c:pt>
                <c:pt idx="2">
                  <c:v>1382</c:v>
                </c:pt>
                <c:pt idx="3">
                  <c:v>1383</c:v>
                </c:pt>
                <c:pt idx="4">
                  <c:v>1384</c:v>
                </c:pt>
                <c:pt idx="5">
                  <c:v>1385</c:v>
                </c:pt>
                <c:pt idx="6">
                  <c:v>1386</c:v>
                </c:pt>
                <c:pt idx="7">
                  <c:v>1387</c:v>
                </c:pt>
                <c:pt idx="8">
                  <c:v>1388</c:v>
                </c:pt>
                <c:pt idx="9">
                  <c:v>1389</c:v>
                </c:pt>
                <c:pt idx="10">
                  <c:v>1390</c:v>
                </c:pt>
                <c:pt idx="11">
                  <c:v>1391</c:v>
                </c:pt>
                <c:pt idx="12">
                  <c:v>1392</c:v>
                </c:pt>
                <c:pt idx="13">
                  <c:v>1393</c:v>
                </c:pt>
                <c:pt idx="14">
                  <c:v>1394</c:v>
                </c:pt>
                <c:pt idx="15">
                  <c:v>1395</c:v>
                </c:pt>
                <c:pt idx="16">
                  <c:v>1396</c:v>
                </c:pt>
                <c:pt idx="17">
                  <c:v>1397</c:v>
                </c:pt>
                <c:pt idx="18">
                  <c:v>1398</c:v>
                </c:pt>
                <c:pt idx="19">
                  <c:v>1399</c:v>
                </c:pt>
                <c:pt idx="20">
                  <c:v>1400</c:v>
                </c:pt>
                <c:pt idx="21">
                  <c:v>1401</c:v>
                </c:pt>
                <c:pt idx="22">
                  <c:v>1402</c:v>
                </c:pt>
                <c:pt idx="23">
                  <c:v>1403</c:v>
                </c:pt>
                <c:pt idx="24">
                  <c:v>1404</c:v>
                </c:pt>
                <c:pt idx="25">
                  <c:v>1405</c:v>
                </c:pt>
                <c:pt idx="26">
                  <c:v>1406</c:v>
                </c:pt>
                <c:pt idx="27">
                  <c:v>1407</c:v>
                </c:pt>
                <c:pt idx="28">
                  <c:v>1408</c:v>
                </c:pt>
                <c:pt idx="29">
                  <c:v>1409</c:v>
                </c:pt>
                <c:pt idx="30">
                  <c:v>1410</c:v>
                </c:pt>
              </c:numCache>
            </c:numRef>
          </c:cat>
          <c:val>
            <c:numRef>
              <c:f>'تولید ناخالص داخلی سرانه'!$F$47:$F$77</c:f>
              <c:numCache>
                <c:formatCode>General</c:formatCode>
                <c:ptCount val="31"/>
                <c:pt idx="6" formatCode="_-* #,##0_-;\-* #,##0_-;_-* &quot;-&quot;??_-;_-@_-">
                  <c:v>81.800249030543881</c:v>
                </c:pt>
                <c:pt idx="7" formatCode="_(* #,##0_);_(* \(#,##0\);_(* &quot;-&quot;??_);_(@_)">
                  <c:v>86.135662229162705</c:v>
                </c:pt>
                <c:pt idx="8" formatCode="_(* #,##0_);_(* \(#,##0\);_(* &quot;-&quot;??_);_(@_)">
                  <c:v>90.700852327308326</c:v>
                </c:pt>
                <c:pt idx="9" formatCode="_(* #,##0_);_(* \(#,##0\);_(* &quot;-&quot;??_);_(@_)">
                  <c:v>95.507997500655662</c:v>
                </c:pt>
                <c:pt idx="10" formatCode="_(* #,##0_);_(* \(#,##0\);_(* &quot;-&quot;??_);_(@_)">
                  <c:v>100.56992136819041</c:v>
                </c:pt>
                <c:pt idx="11" formatCode="_(* #,##0_);_(* \(#,##0\);_(* &quot;-&quot;??_);_(@_)">
                  <c:v>105.90012720070449</c:v>
                </c:pt>
                <c:pt idx="12" formatCode="_(* #,##0_);_(* \(#,##0\);_(* &quot;-&quot;??_);_(@_)">
                  <c:v>111.51283394234181</c:v>
                </c:pt>
                <c:pt idx="13" formatCode="_(* #,##0_);_(* \(#,##0\);_(* &quot;-&quot;??_);_(@_)">
                  <c:v>117.42301414128592</c:v>
                </c:pt>
                <c:pt idx="14" formatCode="_(* #,##0_);_(* \(#,##0\);_(* &quot;-&quot;??_);_(@_)">
                  <c:v>123.64643389077406</c:v>
                </c:pt>
                <c:pt idx="15" formatCode="_(* #,##0_);_(* \(#,##0\);_(* &quot;-&quot;??_);_(@_)">
                  <c:v>130.19969488698507</c:v>
                </c:pt>
                <c:pt idx="16" formatCode="_(* #,##0_);_(* \(#,##0\);_(* &quot;-&quot;??_);_(@_)">
                  <c:v>137.10027871599527</c:v>
                </c:pt>
                <c:pt idx="17" formatCode="_(* #,##0_);_(* \(#,##0\);_(* &quot;-&quot;??_);_(@_)">
                  <c:v>144.36659348794302</c:v>
                </c:pt>
                <c:pt idx="18" formatCode="_(* #,##0_);_(* \(#,##0\);_(* &quot;-&quot;??_);_(@_)">
                  <c:v>152.01802294280398</c:v>
                </c:pt>
                <c:pt idx="19" formatCode="_(* #,##0_);_(* \(#,##0\);_(* &quot;-&quot;??_);_(@_)">
                  <c:v>160.07497815877258</c:v>
                </c:pt>
                <c:pt idx="20" formatCode="_(* #,##0_);_(* \(#,##0\);_(* &quot;-&quot;??_);_(@_)">
                  <c:v>168.55895200118752</c:v>
                </c:pt>
                <c:pt idx="21" formatCode="_(* #,##0_);_(* \(#,##0\);_(* &quot;-&quot;??_);_(@_)">
                  <c:v>177.49257645725044</c:v>
                </c:pt>
                <c:pt idx="22" formatCode="_(* #,##0_);_(* \(#,##0\);_(* &quot;-&quot;??_);_(@_)">
                  <c:v>186.8996830094847</c:v>
                </c:pt>
                <c:pt idx="23" formatCode="_(* #,##0_);_(* \(#,##0\);_(* &quot;-&quot;??_);_(@_)">
                  <c:v>196.80536620898738</c:v>
                </c:pt>
                <c:pt idx="24" formatCode="_(* #,##0_);_(* \(#,##0\);_(* &quot;-&quot;??_);_(@_)">
                  <c:v>207.2360506180637</c:v>
                </c:pt>
                <c:pt idx="25" formatCode="_(* #,##0_);_(* \(#,##0\);_(* &quot;-&quot;??_);_(@_)">
                  <c:v>218.21956130082106</c:v>
                </c:pt>
                <c:pt idx="26" formatCode="_(* #,##0_);_(* \(#,##0\);_(* &quot;-&quot;??_);_(@_)">
                  <c:v>229.78519804976455</c:v>
                </c:pt>
                <c:pt idx="27" formatCode="_(* #,##0_);_(* \(#,##0\);_(* &quot;-&quot;??_);_(@_)">
                  <c:v>241.96381354640206</c:v>
                </c:pt>
                <c:pt idx="28" formatCode="_(* #,##0_);_(* \(#,##0\);_(* &quot;-&quot;??_);_(@_)">
                  <c:v>254.78789566436137</c:v>
                </c:pt>
                <c:pt idx="29" formatCode="_(* #,##0_);_(* \(#,##0\);_(* &quot;-&quot;??_);_(@_)">
                  <c:v>268.29165413457252</c:v>
                </c:pt>
                <c:pt idx="30" formatCode="_(* #,##0_);_(* \(#,##0\);_(* &quot;-&quot;??_);_(@_)">
                  <c:v>282.51111180370486</c:v>
                </c:pt>
              </c:numCache>
            </c:numRef>
          </c:val>
          <c:smooth val="0"/>
          <c:extLst>
            <c:ext xmlns:c16="http://schemas.microsoft.com/office/drawing/2014/chart" uri="{C3380CC4-5D6E-409C-BE32-E72D297353CC}">
              <c16:uniqueId val="{00000001-C926-4BD3-B182-EDF151C1F779}"/>
            </c:ext>
          </c:extLst>
        </c:ser>
        <c:ser>
          <c:idx val="3"/>
          <c:order val="2"/>
          <c:tx>
            <c:v>تولید ناخالص سرانه با رشد 14.6 درصد</c:v>
          </c:tx>
          <c:spPr>
            <a:ln w="22225" cap="rnd">
              <a:solidFill>
                <a:schemeClr val="accent6"/>
              </a:solidFill>
              <a:prstDash val="sysDash"/>
              <a:round/>
            </a:ln>
            <a:effectLst/>
          </c:spPr>
          <c:marker>
            <c:symbol val="circle"/>
            <c:size val="5"/>
            <c:spPr>
              <a:solidFill>
                <a:schemeClr val="accent6"/>
              </a:solidFill>
              <a:ln w="9525">
                <a:noFill/>
              </a:ln>
              <a:effectLst/>
            </c:spPr>
          </c:marker>
          <c:cat>
            <c:numRef>
              <c:f>'تولید ناخالص داخلی سرانه'!$A$47:$A$77</c:f>
              <c:numCache>
                <c:formatCode>General</c:formatCode>
                <c:ptCount val="31"/>
                <c:pt idx="0">
                  <c:v>1380</c:v>
                </c:pt>
                <c:pt idx="1">
                  <c:v>1381</c:v>
                </c:pt>
                <c:pt idx="2">
                  <c:v>1382</c:v>
                </c:pt>
                <c:pt idx="3">
                  <c:v>1383</c:v>
                </c:pt>
                <c:pt idx="4">
                  <c:v>1384</c:v>
                </c:pt>
                <c:pt idx="5">
                  <c:v>1385</c:v>
                </c:pt>
                <c:pt idx="6">
                  <c:v>1386</c:v>
                </c:pt>
                <c:pt idx="7">
                  <c:v>1387</c:v>
                </c:pt>
                <c:pt idx="8">
                  <c:v>1388</c:v>
                </c:pt>
                <c:pt idx="9">
                  <c:v>1389</c:v>
                </c:pt>
                <c:pt idx="10">
                  <c:v>1390</c:v>
                </c:pt>
                <c:pt idx="11">
                  <c:v>1391</c:v>
                </c:pt>
                <c:pt idx="12">
                  <c:v>1392</c:v>
                </c:pt>
                <c:pt idx="13">
                  <c:v>1393</c:v>
                </c:pt>
                <c:pt idx="14">
                  <c:v>1394</c:v>
                </c:pt>
                <c:pt idx="15">
                  <c:v>1395</c:v>
                </c:pt>
                <c:pt idx="16">
                  <c:v>1396</c:v>
                </c:pt>
                <c:pt idx="17">
                  <c:v>1397</c:v>
                </c:pt>
                <c:pt idx="18">
                  <c:v>1398</c:v>
                </c:pt>
                <c:pt idx="19">
                  <c:v>1399</c:v>
                </c:pt>
                <c:pt idx="20">
                  <c:v>1400</c:v>
                </c:pt>
                <c:pt idx="21">
                  <c:v>1401</c:v>
                </c:pt>
                <c:pt idx="22">
                  <c:v>1402</c:v>
                </c:pt>
                <c:pt idx="23">
                  <c:v>1403</c:v>
                </c:pt>
                <c:pt idx="24">
                  <c:v>1404</c:v>
                </c:pt>
                <c:pt idx="25">
                  <c:v>1405</c:v>
                </c:pt>
                <c:pt idx="26">
                  <c:v>1406</c:v>
                </c:pt>
                <c:pt idx="27">
                  <c:v>1407</c:v>
                </c:pt>
                <c:pt idx="28">
                  <c:v>1408</c:v>
                </c:pt>
                <c:pt idx="29">
                  <c:v>1409</c:v>
                </c:pt>
                <c:pt idx="30">
                  <c:v>1410</c:v>
                </c:pt>
              </c:numCache>
            </c:numRef>
          </c:cat>
          <c:val>
            <c:numRef>
              <c:f>'تولید ناخالص داخلی سرانه'!$H$47:$H$77</c:f>
              <c:numCache>
                <c:formatCode>General</c:formatCode>
                <c:ptCount val="31"/>
                <c:pt idx="19" formatCode="_-* #,##0_-;\-* #,##0_-;_-* &quot;-&quot;??_-;_-@_-">
                  <c:v>63.105177137912804</c:v>
                </c:pt>
                <c:pt idx="20" formatCode="_(* #,##0_);_(* \(#,##0\);_(* &quot;-&quot;??_);_(@_)">
                  <c:v>72.317620935454869</c:v>
                </c:pt>
                <c:pt idx="21" formatCode="_(* #,##0_);_(* \(#,##0\);_(* &quot;-&quot;??_);_(@_)">
                  <c:v>82.874948379189604</c:v>
                </c:pt>
                <c:pt idx="22" formatCode="_(* #,##0_);_(* \(#,##0\);_(* &quot;-&quot;??_);_(@_)">
                  <c:v>94.973493043741286</c:v>
                </c:pt>
                <c:pt idx="23" formatCode="_(* #,##0_);_(* \(#,##0\);_(* &quot;-&quot;??_);_(@_)">
                  <c:v>108.83825036800314</c:v>
                </c:pt>
                <c:pt idx="24" formatCode="_(* #,##0_);_(* \(#,##0\);_(* &quot;-&quot;??_);_(@_)">
                  <c:v>124.72706187306825</c:v>
                </c:pt>
                <c:pt idx="25" formatCode="_(* #,##0_);_(* \(#,##0\);_(* &quot;-&quot;??_);_(@_)">
                  <c:v>142.93541021550342</c:v>
                </c:pt>
                <c:pt idx="26" formatCode="_(* #,##0_);_(* \(#,##0\);_(* &quot;-&quot;??_);_(@_)">
                  <c:v>163.80191424909779</c:v>
                </c:pt>
                <c:pt idx="27" formatCode="_(* #,##0_);_(* \(#,##0\);_(* &quot;-&quot;??_);_(@_)">
                  <c:v>187.71462628620606</c:v>
                </c:pt>
                <c:pt idx="28" formatCode="_(* #,##0_);_(* \(#,##0\);_(* &quot;-&quot;??_);_(@_)">
                  <c:v>215.11824866823304</c:v>
                </c:pt>
                <c:pt idx="29" formatCode="_(* #,##0_);_(* \(#,##0\);_(* &quot;-&quot;??_);_(@_)">
                  <c:v>246.52240385110716</c:v>
                </c:pt>
                <c:pt idx="30" formatCode="_(* #,##0_);_(* \(#,##0\);_(* &quot;-&quot;??_);_(@_)">
                  <c:v>282.51111180370486</c:v>
                </c:pt>
              </c:numCache>
            </c:numRef>
          </c:val>
          <c:smooth val="0"/>
          <c:extLst>
            <c:ext xmlns:c16="http://schemas.microsoft.com/office/drawing/2014/chart" uri="{C3380CC4-5D6E-409C-BE32-E72D297353CC}">
              <c16:uniqueId val="{00000002-C926-4BD3-B182-EDF151C1F779}"/>
            </c:ext>
          </c:extLst>
        </c:ser>
        <c:dLbls>
          <c:showLegendKey val="0"/>
          <c:showVal val="0"/>
          <c:showCatName val="0"/>
          <c:showSerName val="0"/>
          <c:showPercent val="0"/>
          <c:showBubbleSize val="0"/>
        </c:dLbls>
        <c:marker val="1"/>
        <c:smooth val="0"/>
        <c:axId val="939254976"/>
        <c:axId val="939240000"/>
      </c:lineChart>
      <c:catAx>
        <c:axId val="939254976"/>
        <c:scaling>
          <c:orientation val="minMax"/>
        </c:scaling>
        <c:delete val="0"/>
        <c:axPos val="b"/>
        <c:numFmt formatCode="[$-3010000]General" sourceLinked="0"/>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B Nazanin" panose="00000400000000000000" pitchFamily="2" charset="-78"/>
              </a:defRPr>
            </a:pPr>
            <a:endParaRPr lang="en-US"/>
          </a:p>
        </c:txPr>
        <c:crossAx val="939240000"/>
        <c:crosses val="autoZero"/>
        <c:auto val="1"/>
        <c:lblAlgn val="ctr"/>
        <c:lblOffset val="100"/>
        <c:noMultiLvlLbl val="0"/>
      </c:catAx>
      <c:valAx>
        <c:axId val="939240000"/>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1" i="0" u="none" strike="noStrike" kern="1200" baseline="0">
                    <a:solidFill>
                      <a:schemeClr val="tx1">
                        <a:lumMod val="65000"/>
                        <a:lumOff val="35000"/>
                      </a:schemeClr>
                    </a:solidFill>
                    <a:latin typeface="+mn-lt"/>
                    <a:ea typeface="+mn-ea"/>
                    <a:cs typeface="B Nazanin" panose="00000400000000000000" pitchFamily="2" charset="-78"/>
                  </a:defRPr>
                </a:pPr>
                <a:r>
                  <a:rPr lang="fa-IR" b="1" dirty="0">
                    <a:cs typeface="B Nazanin" panose="00000400000000000000" pitchFamily="2" charset="-78"/>
                  </a:rPr>
                  <a:t>میلیون</a:t>
                </a:r>
                <a:r>
                  <a:rPr lang="fa-IR" b="1" baseline="0" dirty="0">
                    <a:cs typeface="B Nazanin" panose="00000400000000000000" pitchFamily="2" charset="-78"/>
                  </a:rPr>
                  <a:t> ریال (به قیمت ثابت سال 1390)</a:t>
                </a:r>
                <a:endParaRPr lang="en-US" b="1" dirty="0">
                  <a:cs typeface="B Nazanin" panose="00000400000000000000" pitchFamily="2" charset="-78"/>
                </a:endParaRPr>
              </a:p>
            </c:rich>
          </c:tx>
          <c:overlay val="0"/>
          <c:spPr>
            <a:noFill/>
            <a:ln>
              <a:noFill/>
            </a:ln>
            <a:effectLst/>
          </c:spPr>
          <c:txPr>
            <a:bodyPr rot="-5400000" spcFirstLastPara="1" vertOverflow="ellipsis" vert="horz" wrap="square" anchor="ctr" anchorCtr="1"/>
            <a:lstStyle/>
            <a:p>
              <a:pPr>
                <a:defRPr sz="1000" b="1" i="0" u="none" strike="noStrike" kern="1200" baseline="0">
                  <a:solidFill>
                    <a:schemeClr val="tx1">
                      <a:lumMod val="65000"/>
                      <a:lumOff val="35000"/>
                    </a:schemeClr>
                  </a:solidFill>
                  <a:latin typeface="+mn-lt"/>
                  <a:ea typeface="+mn-ea"/>
                  <a:cs typeface="B Nazanin" panose="00000400000000000000" pitchFamily="2" charset="-78"/>
                </a:defRPr>
              </a:pPr>
              <a:endParaRPr lang="en-US"/>
            </a:p>
          </c:txPr>
        </c:title>
        <c:numFmt formatCode="[$-3010000]0" sourceLinked="0"/>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939254976"/>
        <c:crosses val="autoZero"/>
        <c:crossBetween val="between"/>
      </c:valAx>
      <c:spPr>
        <a:noFill/>
        <a:ln>
          <a:noFill/>
        </a:ln>
        <a:effectLst/>
      </c:spPr>
    </c:plotArea>
    <c:legend>
      <c:legendPos val="t"/>
      <c:overlay val="0"/>
      <c:spPr>
        <a:noFill/>
        <a:ln>
          <a:noFill/>
        </a:ln>
        <a:effectLst/>
      </c:spPr>
      <c:txPr>
        <a:bodyPr rot="0" spcFirstLastPara="1" vertOverflow="ellipsis" vert="horz" wrap="square" anchor="ctr" anchorCtr="1"/>
        <a:lstStyle/>
        <a:p>
          <a:pPr>
            <a:defRPr sz="1400" b="1" i="0" u="none" strike="noStrike" kern="1200" baseline="0">
              <a:solidFill>
                <a:schemeClr val="tx1">
                  <a:lumMod val="65000"/>
                  <a:lumOff val="35000"/>
                </a:schemeClr>
              </a:solidFill>
              <a:latin typeface="+mn-lt"/>
              <a:ea typeface="+mn-ea"/>
              <a:cs typeface="B Nazanin" panose="00000400000000000000" pitchFamily="2" charset="-78"/>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1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lineChart>
        <c:grouping val="standard"/>
        <c:varyColors val="0"/>
        <c:ser>
          <c:idx val="0"/>
          <c:order val="0"/>
          <c:tx>
            <c:v>نرخ رشد پول </c:v>
          </c:tx>
          <c:spPr>
            <a:ln w="28575" cap="rnd">
              <a:solidFill>
                <a:schemeClr val="accent1"/>
              </a:solidFill>
              <a:round/>
            </a:ln>
            <a:effectLst/>
          </c:spPr>
          <c:marker>
            <c:symbol val="none"/>
          </c:marker>
          <c:cat>
            <c:strRef>
              <c:f>'[Chart in Microsoft PowerPoint]Sheet6'!$J$10:$S$10</c:f>
              <c:strCache>
                <c:ptCount val="10"/>
                <c:pt idx="0">
                  <c:v> شش ماهه1401</c:v>
                </c:pt>
                <c:pt idx="1">
                  <c:v>1400</c:v>
                </c:pt>
                <c:pt idx="2">
                  <c:v>1399</c:v>
                </c:pt>
                <c:pt idx="3">
                  <c:v>1398</c:v>
                </c:pt>
                <c:pt idx="4">
                  <c:v>1397</c:v>
                </c:pt>
                <c:pt idx="5">
                  <c:v>1396</c:v>
                </c:pt>
                <c:pt idx="6">
                  <c:v>1395</c:v>
                </c:pt>
                <c:pt idx="7">
                  <c:v>1394</c:v>
                </c:pt>
                <c:pt idx="8">
                  <c:v>1393</c:v>
                </c:pt>
                <c:pt idx="9">
                  <c:v>1392</c:v>
                </c:pt>
              </c:strCache>
            </c:strRef>
          </c:cat>
          <c:val>
            <c:numRef>
              <c:f>'[Chart in Microsoft PowerPoint]Sheet6'!$J$11:$S$11</c:f>
              <c:numCache>
                <c:formatCode>General</c:formatCode>
                <c:ptCount val="10"/>
                <c:pt idx="0" formatCode="[$-3000401]0.#">
                  <c:v>56.1</c:v>
                </c:pt>
                <c:pt idx="1">
                  <c:v>42.8</c:v>
                </c:pt>
                <c:pt idx="2">
                  <c:v>61.7</c:v>
                </c:pt>
                <c:pt idx="3">
                  <c:v>49.8</c:v>
                </c:pt>
                <c:pt idx="4">
                  <c:v>46.5</c:v>
                </c:pt>
                <c:pt idx="5">
                  <c:v>19.399999999999999</c:v>
                </c:pt>
                <c:pt idx="6">
                  <c:v>19.3</c:v>
                </c:pt>
                <c:pt idx="7">
                  <c:v>13.2</c:v>
                </c:pt>
                <c:pt idx="8">
                  <c:v>1</c:v>
                </c:pt>
                <c:pt idx="9">
                  <c:v>5.2</c:v>
                </c:pt>
              </c:numCache>
            </c:numRef>
          </c:val>
          <c:smooth val="1"/>
          <c:extLst>
            <c:ext xmlns:c16="http://schemas.microsoft.com/office/drawing/2014/chart" uri="{C3380CC4-5D6E-409C-BE32-E72D297353CC}">
              <c16:uniqueId val="{00000000-9657-4F10-95CF-BDB1F53F4DBE}"/>
            </c:ext>
          </c:extLst>
        </c:ser>
        <c:ser>
          <c:idx val="1"/>
          <c:order val="1"/>
          <c:tx>
            <c:v>نرخ رشد شبه پول </c:v>
          </c:tx>
          <c:spPr>
            <a:ln w="28575" cap="rnd">
              <a:solidFill>
                <a:schemeClr val="accent2"/>
              </a:solidFill>
              <a:round/>
            </a:ln>
            <a:effectLst>
              <a:innerShdw blurRad="63500" dist="50800" dir="16200000">
                <a:prstClr val="black">
                  <a:alpha val="50000"/>
                </a:prstClr>
              </a:innerShdw>
            </a:effectLst>
          </c:spPr>
          <c:marker>
            <c:symbol val="none"/>
          </c:marker>
          <c:cat>
            <c:strRef>
              <c:f>'[Chart in Microsoft PowerPoint]Sheet6'!$J$10:$S$10</c:f>
              <c:strCache>
                <c:ptCount val="10"/>
                <c:pt idx="0">
                  <c:v> شش ماهه1401</c:v>
                </c:pt>
                <c:pt idx="1">
                  <c:v>1400</c:v>
                </c:pt>
                <c:pt idx="2">
                  <c:v>1399</c:v>
                </c:pt>
                <c:pt idx="3">
                  <c:v>1398</c:v>
                </c:pt>
                <c:pt idx="4">
                  <c:v>1397</c:v>
                </c:pt>
                <c:pt idx="5">
                  <c:v>1396</c:v>
                </c:pt>
                <c:pt idx="6">
                  <c:v>1395</c:v>
                </c:pt>
                <c:pt idx="7">
                  <c:v>1394</c:v>
                </c:pt>
                <c:pt idx="8">
                  <c:v>1393</c:v>
                </c:pt>
                <c:pt idx="9">
                  <c:v>1392</c:v>
                </c:pt>
              </c:strCache>
            </c:strRef>
          </c:cat>
          <c:val>
            <c:numRef>
              <c:f>'[Chart in Microsoft PowerPoint]Sheet6'!$J$12:$S$12</c:f>
              <c:numCache>
                <c:formatCode>General</c:formatCode>
                <c:ptCount val="10"/>
                <c:pt idx="0" formatCode="[$-3000401]0.#">
                  <c:v>32.9</c:v>
                </c:pt>
                <c:pt idx="1">
                  <c:v>38.1</c:v>
                </c:pt>
                <c:pt idx="2">
                  <c:v>36.200000000000003</c:v>
                </c:pt>
                <c:pt idx="3">
                  <c:v>28</c:v>
                </c:pt>
                <c:pt idx="4">
                  <c:v>19.600000000000001</c:v>
                </c:pt>
                <c:pt idx="5">
                  <c:v>22.5</c:v>
                </c:pt>
                <c:pt idx="6">
                  <c:v>23.8</c:v>
                </c:pt>
                <c:pt idx="7">
                  <c:v>33.1</c:v>
                </c:pt>
                <c:pt idx="8">
                  <c:v>27.2</c:v>
                </c:pt>
                <c:pt idx="9">
                  <c:v>49.8</c:v>
                </c:pt>
              </c:numCache>
            </c:numRef>
          </c:val>
          <c:smooth val="1"/>
          <c:extLst>
            <c:ext xmlns:c16="http://schemas.microsoft.com/office/drawing/2014/chart" uri="{C3380CC4-5D6E-409C-BE32-E72D297353CC}">
              <c16:uniqueId val="{00000001-9657-4F10-95CF-BDB1F53F4DBE}"/>
            </c:ext>
          </c:extLst>
        </c:ser>
        <c:ser>
          <c:idx val="2"/>
          <c:order val="2"/>
          <c:tx>
            <c:v>نقدینگی</c:v>
          </c:tx>
          <c:spPr>
            <a:ln w="28575" cap="rnd">
              <a:solidFill>
                <a:schemeClr val="accent3"/>
              </a:solidFill>
              <a:round/>
            </a:ln>
            <a:effectLst/>
          </c:spPr>
          <c:marker>
            <c:symbol val="none"/>
          </c:marker>
          <c:cat>
            <c:strRef>
              <c:f>'[Chart in Microsoft PowerPoint]Sheet6'!$J$10:$S$10</c:f>
              <c:strCache>
                <c:ptCount val="10"/>
                <c:pt idx="0">
                  <c:v> شش ماهه1401</c:v>
                </c:pt>
                <c:pt idx="1">
                  <c:v>1400</c:v>
                </c:pt>
                <c:pt idx="2">
                  <c:v>1399</c:v>
                </c:pt>
                <c:pt idx="3">
                  <c:v>1398</c:v>
                </c:pt>
                <c:pt idx="4">
                  <c:v>1397</c:v>
                </c:pt>
                <c:pt idx="5">
                  <c:v>1396</c:v>
                </c:pt>
                <c:pt idx="6">
                  <c:v>1395</c:v>
                </c:pt>
                <c:pt idx="7">
                  <c:v>1394</c:v>
                </c:pt>
                <c:pt idx="8">
                  <c:v>1393</c:v>
                </c:pt>
                <c:pt idx="9">
                  <c:v>1392</c:v>
                </c:pt>
              </c:strCache>
            </c:strRef>
          </c:cat>
          <c:val>
            <c:numRef>
              <c:f>'[Chart in Microsoft PowerPoint]Sheet6'!$J$13:$S$13</c:f>
              <c:numCache>
                <c:formatCode>General</c:formatCode>
                <c:ptCount val="10"/>
                <c:pt idx="0" formatCode="[$-3000401]0.#">
                  <c:v>37.5</c:v>
                </c:pt>
                <c:pt idx="1">
                  <c:v>39</c:v>
                </c:pt>
                <c:pt idx="2">
                  <c:v>40.6</c:v>
                </c:pt>
                <c:pt idx="3">
                  <c:v>31.3</c:v>
                </c:pt>
                <c:pt idx="4">
                  <c:v>23.1</c:v>
                </c:pt>
                <c:pt idx="5">
                  <c:v>22.1</c:v>
                </c:pt>
                <c:pt idx="6">
                  <c:v>23.2</c:v>
                </c:pt>
                <c:pt idx="7">
                  <c:v>30</c:v>
                </c:pt>
                <c:pt idx="8">
                  <c:v>22.3</c:v>
                </c:pt>
                <c:pt idx="9">
                  <c:v>38.799999999999997</c:v>
                </c:pt>
              </c:numCache>
            </c:numRef>
          </c:val>
          <c:smooth val="1"/>
          <c:extLst>
            <c:ext xmlns:c16="http://schemas.microsoft.com/office/drawing/2014/chart" uri="{C3380CC4-5D6E-409C-BE32-E72D297353CC}">
              <c16:uniqueId val="{00000002-9657-4F10-95CF-BDB1F53F4DBE}"/>
            </c:ext>
          </c:extLst>
        </c:ser>
        <c:dLbls>
          <c:showLegendKey val="0"/>
          <c:showVal val="0"/>
          <c:showCatName val="0"/>
          <c:showSerName val="0"/>
          <c:showPercent val="0"/>
          <c:showBubbleSize val="0"/>
        </c:dLbls>
        <c:smooth val="0"/>
        <c:axId val="433965776"/>
        <c:axId val="433974096"/>
      </c:lineChart>
      <c:catAx>
        <c:axId val="433965776"/>
        <c:scaling>
          <c:orientation val="maxMin"/>
        </c:scaling>
        <c:delete val="0"/>
        <c:axPos val="b"/>
        <c:numFmt formatCode="[$-3010000]General" sourceLinked="0"/>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1" i="0" u="none" strike="noStrike" kern="1200" baseline="0">
                <a:solidFill>
                  <a:schemeClr val="tx1">
                    <a:lumMod val="65000"/>
                    <a:lumOff val="35000"/>
                  </a:schemeClr>
                </a:solidFill>
                <a:latin typeface="+mn-lt"/>
                <a:ea typeface="+mn-ea"/>
                <a:cs typeface="B Nazanin" panose="00000400000000000000" pitchFamily="2" charset="-78"/>
              </a:defRPr>
            </a:pPr>
            <a:endParaRPr lang="en-US"/>
          </a:p>
        </c:txPr>
        <c:crossAx val="433974096"/>
        <c:crosses val="autoZero"/>
        <c:auto val="1"/>
        <c:lblAlgn val="ctr"/>
        <c:lblOffset val="100"/>
        <c:noMultiLvlLbl val="0"/>
      </c:catAx>
      <c:valAx>
        <c:axId val="433974096"/>
        <c:scaling>
          <c:orientation val="minMax"/>
        </c:scaling>
        <c:delete val="0"/>
        <c:axPos val="r"/>
        <c:majorGridlines>
          <c:spPr>
            <a:ln w="9525" cap="flat" cmpd="sng" algn="ctr">
              <a:solidFill>
                <a:schemeClr val="tx1">
                  <a:lumMod val="15000"/>
                  <a:lumOff val="85000"/>
                </a:schemeClr>
              </a:solidFill>
              <a:round/>
            </a:ln>
            <a:effectLst/>
          </c:spPr>
        </c:majorGridlines>
        <c:numFmt formatCode="[$-3010000]General" sourceLinked="0"/>
        <c:majorTickMark val="none"/>
        <c:minorTickMark val="none"/>
        <c:tickLblPos val="nextTo"/>
        <c:spPr>
          <a:noFill/>
          <a:ln>
            <a:noFill/>
          </a:ln>
          <a:effectLst/>
        </c:spPr>
        <c:txPr>
          <a:bodyPr rot="-60000000" spcFirstLastPara="1" vertOverflow="ellipsis" vert="horz" wrap="square" anchor="ctr" anchorCtr="1"/>
          <a:lstStyle/>
          <a:p>
            <a:pPr>
              <a:defRPr sz="1100" b="1" i="0" u="none" strike="noStrike" kern="1200" baseline="0">
                <a:solidFill>
                  <a:schemeClr val="tx1">
                    <a:lumMod val="65000"/>
                    <a:lumOff val="35000"/>
                  </a:schemeClr>
                </a:solidFill>
                <a:latin typeface="+mn-lt"/>
                <a:ea typeface="+mn-ea"/>
                <a:cs typeface="B Nazanin" panose="00000400000000000000" pitchFamily="2" charset="-78"/>
              </a:defRPr>
            </a:pPr>
            <a:endParaRPr lang="en-US"/>
          </a:p>
        </c:txPr>
        <c:crossAx val="433965776"/>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100" b="1" i="0" u="none" strike="noStrike" kern="1200" baseline="0">
              <a:solidFill>
                <a:schemeClr val="tx1">
                  <a:lumMod val="65000"/>
                  <a:lumOff val="35000"/>
                </a:schemeClr>
              </a:solidFill>
              <a:latin typeface="+mn-lt"/>
              <a:ea typeface="+mn-ea"/>
              <a:cs typeface="B Nazanin" panose="00000400000000000000" pitchFamily="2" charset="-78"/>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1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3.9672273930954641E-2"/>
          <c:y val="4.349328657710793E-2"/>
          <c:w val="0.94383863629601383"/>
          <c:h val="0.92862341797758841"/>
        </c:manualLayout>
      </c:layout>
      <c:lineChart>
        <c:grouping val="standard"/>
        <c:varyColors val="0"/>
        <c:ser>
          <c:idx val="0"/>
          <c:order val="0"/>
          <c:spPr>
            <a:ln w="28575" cap="rnd">
              <a:solidFill>
                <a:schemeClr val="accent1"/>
              </a:solidFill>
              <a:round/>
            </a:ln>
            <a:effectLst/>
          </c:spPr>
          <c:marker>
            <c:symbol val="none"/>
          </c:marker>
          <c:trendline>
            <c:spPr>
              <a:ln w="19050" cap="rnd">
                <a:solidFill>
                  <a:schemeClr val="accent1"/>
                </a:solidFill>
                <a:prstDash val="sysDot"/>
              </a:ln>
              <a:effectLst/>
            </c:spPr>
            <c:trendlineType val="linear"/>
            <c:dispRSqr val="0"/>
            <c:dispEq val="0"/>
          </c:trendline>
          <c:cat>
            <c:numRef>
              <c:f>Data!$E$4:$BO$4</c:f>
              <c:numCache>
                <c:formatCode>General</c:formatCode>
                <c:ptCount val="63"/>
                <c:pt idx="0">
                  <c:v>1338</c:v>
                </c:pt>
                <c:pt idx="1">
                  <c:v>1339</c:v>
                </c:pt>
                <c:pt idx="2">
                  <c:v>1340</c:v>
                </c:pt>
                <c:pt idx="3">
                  <c:v>1341</c:v>
                </c:pt>
                <c:pt idx="4">
                  <c:v>1342</c:v>
                </c:pt>
                <c:pt idx="5">
                  <c:v>1343</c:v>
                </c:pt>
                <c:pt idx="6">
                  <c:v>1344</c:v>
                </c:pt>
                <c:pt idx="7">
                  <c:v>1345</c:v>
                </c:pt>
                <c:pt idx="8">
                  <c:v>1346</c:v>
                </c:pt>
                <c:pt idx="9">
                  <c:v>1347</c:v>
                </c:pt>
                <c:pt idx="10">
                  <c:v>1348</c:v>
                </c:pt>
                <c:pt idx="11">
                  <c:v>1349</c:v>
                </c:pt>
                <c:pt idx="12">
                  <c:v>1350</c:v>
                </c:pt>
                <c:pt idx="13">
                  <c:v>1351</c:v>
                </c:pt>
                <c:pt idx="14">
                  <c:v>1352</c:v>
                </c:pt>
                <c:pt idx="15">
                  <c:v>1353</c:v>
                </c:pt>
                <c:pt idx="16">
                  <c:v>1354</c:v>
                </c:pt>
                <c:pt idx="17">
                  <c:v>1355</c:v>
                </c:pt>
                <c:pt idx="18">
                  <c:v>1356</c:v>
                </c:pt>
                <c:pt idx="19">
                  <c:v>1357</c:v>
                </c:pt>
                <c:pt idx="20">
                  <c:v>1358</c:v>
                </c:pt>
                <c:pt idx="21">
                  <c:v>1359</c:v>
                </c:pt>
                <c:pt idx="22">
                  <c:v>1360</c:v>
                </c:pt>
                <c:pt idx="23">
                  <c:v>1361</c:v>
                </c:pt>
                <c:pt idx="24">
                  <c:v>1362</c:v>
                </c:pt>
                <c:pt idx="25">
                  <c:v>1363</c:v>
                </c:pt>
                <c:pt idx="26">
                  <c:v>1364</c:v>
                </c:pt>
                <c:pt idx="27">
                  <c:v>1365</c:v>
                </c:pt>
                <c:pt idx="28">
                  <c:v>1366</c:v>
                </c:pt>
                <c:pt idx="29">
                  <c:v>1367</c:v>
                </c:pt>
                <c:pt idx="30">
                  <c:v>1368</c:v>
                </c:pt>
                <c:pt idx="31">
                  <c:v>1369</c:v>
                </c:pt>
                <c:pt idx="32">
                  <c:v>1370</c:v>
                </c:pt>
                <c:pt idx="33">
                  <c:v>1371</c:v>
                </c:pt>
                <c:pt idx="34">
                  <c:v>1372</c:v>
                </c:pt>
                <c:pt idx="35">
                  <c:v>1373</c:v>
                </c:pt>
                <c:pt idx="36">
                  <c:v>1374</c:v>
                </c:pt>
                <c:pt idx="37">
                  <c:v>1375</c:v>
                </c:pt>
                <c:pt idx="38">
                  <c:v>1376</c:v>
                </c:pt>
                <c:pt idx="39">
                  <c:v>1377</c:v>
                </c:pt>
                <c:pt idx="40">
                  <c:v>1378</c:v>
                </c:pt>
                <c:pt idx="41">
                  <c:v>1379</c:v>
                </c:pt>
                <c:pt idx="42">
                  <c:v>1380</c:v>
                </c:pt>
                <c:pt idx="43">
                  <c:v>1381</c:v>
                </c:pt>
                <c:pt idx="44">
                  <c:v>1382</c:v>
                </c:pt>
                <c:pt idx="45">
                  <c:v>1383</c:v>
                </c:pt>
                <c:pt idx="46">
                  <c:v>1384</c:v>
                </c:pt>
                <c:pt idx="47">
                  <c:v>1385</c:v>
                </c:pt>
                <c:pt idx="48">
                  <c:v>1386</c:v>
                </c:pt>
                <c:pt idx="49">
                  <c:v>1387</c:v>
                </c:pt>
                <c:pt idx="50">
                  <c:v>1388</c:v>
                </c:pt>
                <c:pt idx="51">
                  <c:v>1389</c:v>
                </c:pt>
                <c:pt idx="52">
                  <c:v>1390</c:v>
                </c:pt>
                <c:pt idx="53">
                  <c:v>1391</c:v>
                </c:pt>
                <c:pt idx="54">
                  <c:v>1392</c:v>
                </c:pt>
                <c:pt idx="55">
                  <c:v>1393</c:v>
                </c:pt>
                <c:pt idx="56">
                  <c:v>1394</c:v>
                </c:pt>
                <c:pt idx="57">
                  <c:v>1395</c:v>
                </c:pt>
                <c:pt idx="58">
                  <c:v>1396</c:v>
                </c:pt>
                <c:pt idx="59">
                  <c:v>1397</c:v>
                </c:pt>
                <c:pt idx="60">
                  <c:v>1398</c:v>
                </c:pt>
                <c:pt idx="61">
                  <c:v>1399</c:v>
                </c:pt>
                <c:pt idx="62">
                  <c:v>1400</c:v>
                </c:pt>
              </c:numCache>
            </c:numRef>
          </c:cat>
          <c:val>
            <c:numRef>
              <c:f>Data!$E$117:$BO$117</c:f>
              <c:numCache>
                <c:formatCode>General</c:formatCode>
                <c:ptCount val="63"/>
                <c:pt idx="0">
                  <c:v>9.8224108129788092</c:v>
                </c:pt>
                <c:pt idx="1">
                  <c:v>3.1625643958573701</c:v>
                </c:pt>
                <c:pt idx="2">
                  <c:v>0.72132057165631702</c:v>
                </c:pt>
                <c:pt idx="3">
                  <c:v>0.37184960722168697</c:v>
                </c:pt>
                <c:pt idx="4">
                  <c:v>3.81448957223042</c:v>
                </c:pt>
                <c:pt idx="5">
                  <c:v>2.1543748352096501</c:v>
                </c:pt>
                <c:pt idx="6">
                  <c:v>-0.38814853215446699</c:v>
                </c:pt>
                <c:pt idx="7">
                  <c:v>1.5976100796435899</c:v>
                </c:pt>
                <c:pt idx="8">
                  <c:v>0.690360521996216</c:v>
                </c:pt>
                <c:pt idx="9">
                  <c:v>3.5931945155128302</c:v>
                </c:pt>
                <c:pt idx="10">
                  <c:v>1.66687093970065</c:v>
                </c:pt>
                <c:pt idx="11">
                  <c:v>4.1952983726542401</c:v>
                </c:pt>
                <c:pt idx="12">
                  <c:v>6.3982413512887399</c:v>
                </c:pt>
                <c:pt idx="13">
                  <c:v>9.8194867331876008</c:v>
                </c:pt>
                <c:pt idx="14">
                  <c:v>14.2489355382568</c:v>
                </c:pt>
                <c:pt idx="15">
                  <c:v>12.879181833834</c:v>
                </c:pt>
                <c:pt idx="16">
                  <c:v>11.2561425062112</c:v>
                </c:pt>
                <c:pt idx="17">
                  <c:v>27.287784679309301</c:v>
                </c:pt>
                <c:pt idx="18">
                  <c:v>11.7219692041212</c:v>
                </c:pt>
                <c:pt idx="19">
                  <c:v>10.4872367273486</c:v>
                </c:pt>
                <c:pt idx="20">
                  <c:v>20.643914437379699</c:v>
                </c:pt>
                <c:pt idx="21">
                  <c:v>24.203589762448601</c:v>
                </c:pt>
                <c:pt idx="22">
                  <c:v>18.689725926956399</c:v>
                </c:pt>
                <c:pt idx="23">
                  <c:v>19.740189177861101</c:v>
                </c:pt>
                <c:pt idx="24">
                  <c:v>12.5402194538869</c:v>
                </c:pt>
                <c:pt idx="25">
                  <c:v>4.3893409574153699</c:v>
                </c:pt>
                <c:pt idx="26">
                  <c:v>18.429003021147398</c:v>
                </c:pt>
                <c:pt idx="27">
                  <c:v>28.571428571429099</c:v>
                </c:pt>
                <c:pt idx="28">
                  <c:v>28.670634920634502</c:v>
                </c:pt>
                <c:pt idx="29">
                  <c:v>22.349653045489699</c:v>
                </c:pt>
                <c:pt idx="30">
                  <c:v>7.6276749376393598</c:v>
                </c:pt>
                <c:pt idx="31">
                  <c:v>17.128567943401102</c:v>
                </c:pt>
                <c:pt idx="32">
                  <c:v>25.8077226162332</c:v>
                </c:pt>
                <c:pt idx="33">
                  <c:v>21.202630754776099</c:v>
                </c:pt>
                <c:pt idx="34">
                  <c:v>31.447028423772799</c:v>
                </c:pt>
                <c:pt idx="35">
                  <c:v>49.655985846274703</c:v>
                </c:pt>
                <c:pt idx="36">
                  <c:v>28.937344016813601</c:v>
                </c:pt>
                <c:pt idx="37">
                  <c:v>17.349225753870801</c:v>
                </c:pt>
                <c:pt idx="38">
                  <c:v>17.8661342130397</c:v>
                </c:pt>
                <c:pt idx="39">
                  <c:v>20.0707078146866</c:v>
                </c:pt>
                <c:pt idx="40">
                  <c:v>14.4767513188566</c:v>
                </c:pt>
                <c:pt idx="41">
                  <c:v>11.2742471332117</c:v>
                </c:pt>
                <c:pt idx="42">
                  <c:v>14.335933737840399</c:v>
                </c:pt>
                <c:pt idx="43">
                  <c:v>16.4680116244792</c:v>
                </c:pt>
                <c:pt idx="44">
                  <c:v>14.7615086970672</c:v>
                </c:pt>
                <c:pt idx="45">
                  <c:v>13.433118008508</c:v>
                </c:pt>
                <c:pt idx="46">
                  <c:v>10.0158982511924</c:v>
                </c:pt>
                <c:pt idx="47">
                  <c:v>17.341040462427699</c:v>
                </c:pt>
                <c:pt idx="48">
                  <c:v>25.4105090311987</c:v>
                </c:pt>
                <c:pt idx="49">
                  <c:v>13.5515548281506</c:v>
                </c:pt>
                <c:pt idx="50">
                  <c:v>10.089362928798</c:v>
                </c:pt>
                <c:pt idx="51">
                  <c:v>26.2933856738609</c:v>
                </c:pt>
                <c:pt idx="52">
                  <c:v>27.2568127242908</c:v>
                </c:pt>
                <c:pt idx="53">
                  <c:v>36.603035519102797</c:v>
                </c:pt>
                <c:pt idx="54">
                  <c:v>16.606553235744901</c:v>
                </c:pt>
                <c:pt idx="55">
                  <c:v>12.4846815611533</c:v>
                </c:pt>
                <c:pt idx="56">
                  <c:v>7.24542548952983</c:v>
                </c:pt>
                <c:pt idx="57">
                  <c:v>8.0449243766028093</c:v>
                </c:pt>
                <c:pt idx="58">
                  <c:v>18.014118337187401</c:v>
                </c:pt>
                <c:pt idx="59">
                  <c:v>39.9073455697783</c:v>
                </c:pt>
                <c:pt idx="60">
                  <c:v>30.594139038729502</c:v>
                </c:pt>
                <c:pt idx="61">
                  <c:v>43.3890162681516</c:v>
                </c:pt>
                <c:pt idx="62">
                  <c:v>34.700000000000003</c:v>
                </c:pt>
              </c:numCache>
            </c:numRef>
          </c:val>
          <c:smooth val="1"/>
          <c:extLst>
            <c:ext xmlns:c16="http://schemas.microsoft.com/office/drawing/2014/chart" uri="{C3380CC4-5D6E-409C-BE32-E72D297353CC}">
              <c16:uniqueId val="{00000000-5281-493C-AF61-63B9EA748FA9}"/>
            </c:ext>
          </c:extLst>
        </c:ser>
        <c:dLbls>
          <c:showLegendKey val="0"/>
          <c:showVal val="0"/>
          <c:showCatName val="0"/>
          <c:showSerName val="0"/>
          <c:showPercent val="0"/>
          <c:showBubbleSize val="0"/>
        </c:dLbls>
        <c:smooth val="0"/>
        <c:axId val="639673184"/>
        <c:axId val="639657376"/>
      </c:lineChart>
      <c:catAx>
        <c:axId val="639673184"/>
        <c:scaling>
          <c:orientation val="minMax"/>
        </c:scaling>
        <c:delete val="0"/>
        <c:axPos val="b"/>
        <c:numFmt formatCode="[$-3010000]General" sourceLinked="0"/>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600" b="1" i="0" u="none" strike="noStrike" kern="1200" baseline="0">
                <a:solidFill>
                  <a:schemeClr val="tx1">
                    <a:lumMod val="65000"/>
                    <a:lumOff val="35000"/>
                  </a:schemeClr>
                </a:solidFill>
                <a:latin typeface="+mn-lt"/>
                <a:ea typeface="+mn-ea"/>
                <a:cs typeface="B Nazanin" panose="00000400000000000000" pitchFamily="2" charset="-78"/>
              </a:defRPr>
            </a:pPr>
            <a:endParaRPr lang="en-US"/>
          </a:p>
        </c:txPr>
        <c:crossAx val="639657376"/>
        <c:crosses val="autoZero"/>
        <c:auto val="1"/>
        <c:lblAlgn val="ctr"/>
        <c:lblOffset val="100"/>
        <c:noMultiLvlLbl val="0"/>
      </c:catAx>
      <c:valAx>
        <c:axId val="639657376"/>
        <c:scaling>
          <c:orientation val="minMax"/>
        </c:scaling>
        <c:delete val="0"/>
        <c:axPos val="l"/>
        <c:majorGridlines>
          <c:spPr>
            <a:ln w="9525" cap="flat" cmpd="sng" algn="ctr">
              <a:solidFill>
                <a:schemeClr val="tx1">
                  <a:lumMod val="15000"/>
                  <a:lumOff val="85000"/>
                </a:schemeClr>
              </a:solidFill>
              <a:round/>
            </a:ln>
            <a:effectLst/>
          </c:spPr>
        </c:majorGridlines>
        <c:numFmt formatCode="[$-3010000]General" sourceLinked="0"/>
        <c:majorTickMark val="none"/>
        <c:minorTickMark val="none"/>
        <c:tickLblPos val="nextTo"/>
        <c:spPr>
          <a:noFill/>
          <a:ln>
            <a:noFill/>
          </a:ln>
          <a:effectLst/>
        </c:spPr>
        <c:txPr>
          <a:bodyPr rot="-60000000" spcFirstLastPara="1" vertOverflow="ellipsis" vert="horz" wrap="square" anchor="ctr" anchorCtr="1"/>
          <a:lstStyle/>
          <a:p>
            <a:pPr>
              <a:defRPr sz="1100" b="1" i="0" u="none" strike="noStrike" kern="1200" baseline="0">
                <a:solidFill>
                  <a:schemeClr val="tx1">
                    <a:lumMod val="65000"/>
                    <a:lumOff val="35000"/>
                  </a:schemeClr>
                </a:solidFill>
                <a:latin typeface="+mn-lt"/>
                <a:ea typeface="+mn-ea"/>
                <a:cs typeface="B Nazanin" panose="00000400000000000000" pitchFamily="2" charset="-78"/>
              </a:defRPr>
            </a:pPr>
            <a:endParaRPr lang="en-US"/>
          </a:p>
        </c:txPr>
        <c:crossAx val="639673184"/>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1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tx>
            <c:v>تورم سالانه تولیدکننده</c:v>
          </c:tx>
          <c:spPr>
            <a:ln w="28575" cap="rnd">
              <a:solidFill>
                <a:schemeClr val="accent1"/>
              </a:solidFill>
              <a:round/>
            </a:ln>
            <a:effectLst/>
          </c:spPr>
          <c:marker>
            <c:symbol val="none"/>
          </c:marker>
          <c:dLbls>
            <c:numFmt formatCode="[$-3010000]General" sourceLinked="0"/>
            <c:spPr>
              <a:noFill/>
              <a:ln>
                <a:noFill/>
              </a:ln>
              <a:effectLst/>
            </c:spPr>
            <c:txPr>
              <a:bodyPr rot="0" spcFirstLastPara="1" vertOverflow="ellipsis" vert="horz" wrap="square" lIns="38100" tIns="19050" rIns="38100" bIns="19050" anchor="ctr" anchorCtr="1">
                <a:spAutoFit/>
              </a:bodyPr>
              <a:lstStyle/>
              <a:p>
                <a:pPr>
                  <a:defRPr sz="1800" b="1" i="0" u="none" strike="noStrike" kern="1200" baseline="0">
                    <a:solidFill>
                      <a:schemeClr val="tx1">
                        <a:lumMod val="75000"/>
                        <a:lumOff val="25000"/>
                      </a:schemeClr>
                    </a:solidFill>
                    <a:latin typeface="+mn-lt"/>
                    <a:ea typeface="+mn-ea"/>
                    <a:cs typeface="B Nazanin" panose="00000400000000000000" pitchFamily="2" charset="-78"/>
                  </a:defRPr>
                </a:pPr>
                <a:endParaRPr lang="en-US"/>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Sheet3!$A$1:$A$6</c:f>
              <c:numCache>
                <c:formatCode>General</c:formatCode>
                <c:ptCount val="6"/>
                <c:pt idx="0">
                  <c:v>95</c:v>
                </c:pt>
                <c:pt idx="1">
                  <c:v>96</c:v>
                </c:pt>
                <c:pt idx="2">
                  <c:v>97</c:v>
                </c:pt>
                <c:pt idx="3">
                  <c:v>98</c:v>
                </c:pt>
                <c:pt idx="4">
                  <c:v>99</c:v>
                </c:pt>
                <c:pt idx="5">
                  <c:v>1400</c:v>
                </c:pt>
              </c:numCache>
            </c:numRef>
          </c:cat>
          <c:val>
            <c:numRef>
              <c:f>Sheet3!$B$1:$B$6</c:f>
              <c:numCache>
                <c:formatCode>General</c:formatCode>
                <c:ptCount val="6"/>
                <c:pt idx="0">
                  <c:v>6.3</c:v>
                </c:pt>
                <c:pt idx="1">
                  <c:v>13.2</c:v>
                </c:pt>
                <c:pt idx="2">
                  <c:v>41.2</c:v>
                </c:pt>
                <c:pt idx="3">
                  <c:v>34.700000000000003</c:v>
                </c:pt>
                <c:pt idx="4">
                  <c:v>46.7</c:v>
                </c:pt>
                <c:pt idx="5">
                  <c:v>54.3</c:v>
                </c:pt>
              </c:numCache>
            </c:numRef>
          </c:val>
          <c:smooth val="1"/>
          <c:extLst>
            <c:ext xmlns:c16="http://schemas.microsoft.com/office/drawing/2014/chart" uri="{C3380CC4-5D6E-409C-BE32-E72D297353CC}">
              <c16:uniqueId val="{00000000-A93E-4B97-B514-AC30655AB73F}"/>
            </c:ext>
          </c:extLst>
        </c:ser>
        <c:dLbls>
          <c:dLblPos val="t"/>
          <c:showLegendKey val="0"/>
          <c:showVal val="1"/>
          <c:showCatName val="0"/>
          <c:showSerName val="0"/>
          <c:showPercent val="0"/>
          <c:showBubbleSize val="0"/>
        </c:dLbls>
        <c:smooth val="0"/>
        <c:axId val="173615119"/>
        <c:axId val="173613871"/>
      </c:lineChart>
      <c:catAx>
        <c:axId val="173615119"/>
        <c:scaling>
          <c:orientation val="minMax"/>
        </c:scaling>
        <c:delete val="0"/>
        <c:axPos val="b"/>
        <c:numFmt formatCode="[$-3010000]General" sourceLinked="0"/>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400" b="1" i="0" u="none" strike="noStrike" kern="1200" baseline="0">
                <a:solidFill>
                  <a:schemeClr val="tx1">
                    <a:lumMod val="65000"/>
                    <a:lumOff val="35000"/>
                  </a:schemeClr>
                </a:solidFill>
                <a:latin typeface="+mn-lt"/>
                <a:ea typeface="+mn-ea"/>
                <a:cs typeface="B Nazanin" panose="00000400000000000000" pitchFamily="2" charset="-78"/>
              </a:defRPr>
            </a:pPr>
            <a:endParaRPr lang="en-US"/>
          </a:p>
        </c:txPr>
        <c:crossAx val="173613871"/>
        <c:crosses val="autoZero"/>
        <c:auto val="1"/>
        <c:lblAlgn val="ctr"/>
        <c:lblOffset val="100"/>
        <c:noMultiLvlLbl val="0"/>
      </c:catAx>
      <c:valAx>
        <c:axId val="173613871"/>
        <c:scaling>
          <c:orientation val="minMax"/>
        </c:scaling>
        <c:delete val="0"/>
        <c:axPos val="l"/>
        <c:majorGridlines>
          <c:spPr>
            <a:ln w="9525" cap="flat" cmpd="sng" algn="ctr">
              <a:solidFill>
                <a:schemeClr val="tx1">
                  <a:lumMod val="15000"/>
                  <a:lumOff val="85000"/>
                </a:schemeClr>
              </a:solidFill>
              <a:round/>
            </a:ln>
            <a:effectLst/>
          </c:spPr>
        </c:majorGridlines>
        <c:numFmt formatCode="[$-3010000]General" sourceLinked="0"/>
        <c:majorTickMark val="none"/>
        <c:minorTickMark val="none"/>
        <c:tickLblPos val="nextTo"/>
        <c:spPr>
          <a:noFill/>
          <a:ln>
            <a:noFill/>
          </a:ln>
          <a:effectLst/>
        </c:spPr>
        <c:txPr>
          <a:bodyPr rot="-60000000" spcFirstLastPara="1" vertOverflow="ellipsis" vert="horz" wrap="square" anchor="ctr" anchorCtr="1"/>
          <a:lstStyle/>
          <a:p>
            <a:pPr>
              <a:defRPr sz="1400" b="1" i="0" u="none" strike="noStrike" kern="1200" baseline="0">
                <a:solidFill>
                  <a:schemeClr val="tx1">
                    <a:lumMod val="65000"/>
                    <a:lumOff val="35000"/>
                  </a:schemeClr>
                </a:solidFill>
                <a:latin typeface="+mn-lt"/>
                <a:ea typeface="+mn-ea"/>
                <a:cs typeface="B Nazanin" panose="00000400000000000000" pitchFamily="2" charset="-78"/>
              </a:defRPr>
            </a:pPr>
            <a:endParaRPr lang="en-US"/>
          </a:p>
        </c:txPr>
        <c:crossAx val="173615119"/>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1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barChart>
        <c:barDir val="col"/>
        <c:grouping val="clustered"/>
        <c:varyColors val="0"/>
        <c:ser>
          <c:idx val="1"/>
          <c:order val="1"/>
          <c:tx>
            <c:strRef>
              <c:f>'[Chart 2 in Microsoft PowerPoint]Sheet2 (2)'!$F$1</c:f>
              <c:strCache>
                <c:ptCount val="1"/>
              </c:strCache>
            </c:strRef>
          </c:tx>
          <c:spPr>
            <a:solidFill>
              <a:schemeClr val="accent2">
                <a:lumMod val="40000"/>
                <a:lumOff val="60000"/>
              </a:schemeClr>
            </a:solidFill>
            <a:ln>
              <a:solidFill>
                <a:schemeClr val="accent4"/>
              </a:solidFill>
            </a:ln>
            <a:effectLst/>
          </c:spPr>
          <c:invertIfNegative val="0"/>
          <c:val>
            <c:numRef>
              <c:f>'[Chart 2 in Microsoft PowerPoint]Sheet2 (2)'!$F$2:$F$41</c:f>
              <c:numCache>
                <c:formatCode>0%</c:formatCode>
                <c:ptCount val="40"/>
                <c:pt idx="1">
                  <c:v>0.18515438323037992</c:v>
                </c:pt>
                <c:pt idx="2">
                  <c:v>0.18515438323037992</c:v>
                </c:pt>
                <c:pt idx="3">
                  <c:v>0.18515438323037992</c:v>
                </c:pt>
                <c:pt idx="4">
                  <c:v>0.18515438323037992</c:v>
                </c:pt>
                <c:pt idx="5">
                  <c:v>0.18515438323037992</c:v>
                </c:pt>
                <c:pt idx="6">
                  <c:v>0.18515438323037992</c:v>
                </c:pt>
                <c:pt idx="7">
                  <c:v>0.18515438323037992</c:v>
                </c:pt>
                <c:pt idx="8">
                  <c:v>0.18515438323037992</c:v>
                </c:pt>
                <c:pt idx="9">
                  <c:v>0.18515438323037992</c:v>
                </c:pt>
                <c:pt idx="10">
                  <c:v>0.18726233360204825</c:v>
                </c:pt>
                <c:pt idx="11">
                  <c:v>0.18726233360204825</c:v>
                </c:pt>
                <c:pt idx="12">
                  <c:v>0.18726233360204825</c:v>
                </c:pt>
                <c:pt idx="13">
                  <c:v>0.18726233360204825</c:v>
                </c:pt>
                <c:pt idx="14">
                  <c:v>0.18726233360204825</c:v>
                </c:pt>
                <c:pt idx="15">
                  <c:v>0.18726233360204825</c:v>
                </c:pt>
                <c:pt idx="16">
                  <c:v>0.18726233360204825</c:v>
                </c:pt>
                <c:pt idx="17">
                  <c:v>0.18726233360204825</c:v>
                </c:pt>
                <c:pt idx="18">
                  <c:v>0.18726233360204825</c:v>
                </c:pt>
                <c:pt idx="19">
                  <c:v>0.18726233360204825</c:v>
                </c:pt>
                <c:pt idx="20">
                  <c:v>0.18726233360204825</c:v>
                </c:pt>
                <c:pt idx="21">
                  <c:v>0.18726233360204825</c:v>
                </c:pt>
                <c:pt idx="22">
                  <c:v>0.18726233360204825</c:v>
                </c:pt>
                <c:pt idx="23">
                  <c:v>0.18726233360204825</c:v>
                </c:pt>
                <c:pt idx="24">
                  <c:v>0.18726233360204825</c:v>
                </c:pt>
                <c:pt idx="25">
                  <c:v>0.18726233360204825</c:v>
                </c:pt>
                <c:pt idx="26">
                  <c:v>0.18726233360204825</c:v>
                </c:pt>
                <c:pt idx="27">
                  <c:v>0.18726233360204825</c:v>
                </c:pt>
                <c:pt idx="28">
                  <c:v>0.18726233360204825</c:v>
                </c:pt>
                <c:pt idx="29">
                  <c:v>0.23283126167071977</c:v>
                </c:pt>
                <c:pt idx="30">
                  <c:v>0.23283126167071977</c:v>
                </c:pt>
                <c:pt idx="31">
                  <c:v>0.23283126167071977</c:v>
                </c:pt>
                <c:pt idx="32">
                  <c:v>0.23283126167071977</c:v>
                </c:pt>
                <c:pt idx="33">
                  <c:v>0.23283126167071977</c:v>
                </c:pt>
                <c:pt idx="34">
                  <c:v>0.23283126167071977</c:v>
                </c:pt>
                <c:pt idx="35">
                  <c:v>0.23283126167071977</c:v>
                </c:pt>
                <c:pt idx="36">
                  <c:v>0.23283126167071977</c:v>
                </c:pt>
                <c:pt idx="37">
                  <c:v>0.23283126167071977</c:v>
                </c:pt>
                <c:pt idx="38">
                  <c:v>0.23283126167071977</c:v>
                </c:pt>
                <c:pt idx="39">
                  <c:v>0.23283126167071977</c:v>
                </c:pt>
              </c:numCache>
            </c:numRef>
          </c:val>
          <c:extLst>
            <c:ext xmlns:c16="http://schemas.microsoft.com/office/drawing/2014/chart" uri="{C3380CC4-5D6E-409C-BE32-E72D297353CC}">
              <c16:uniqueId val="{00000000-2863-4D37-990E-BB83B1E5E706}"/>
            </c:ext>
          </c:extLst>
        </c:ser>
        <c:dLbls>
          <c:showLegendKey val="0"/>
          <c:showVal val="0"/>
          <c:showCatName val="0"/>
          <c:showSerName val="0"/>
          <c:showPercent val="0"/>
          <c:showBubbleSize val="0"/>
        </c:dLbls>
        <c:gapWidth val="0"/>
        <c:axId val="1572035151"/>
        <c:axId val="1572033071"/>
      </c:barChart>
      <c:lineChart>
        <c:grouping val="standard"/>
        <c:varyColors val="0"/>
        <c:ser>
          <c:idx val="0"/>
          <c:order val="0"/>
          <c:tx>
            <c:strRef>
              <c:f>'[Chart 2 in Microsoft PowerPoint]Sheet2 (2)'!$E$1</c:f>
              <c:strCache>
                <c:ptCount val="1"/>
                <c:pt idx="0">
                  <c:v>تورم شهری</c:v>
                </c:pt>
              </c:strCache>
            </c:strRef>
          </c:tx>
          <c:spPr>
            <a:ln w="28575" cap="rnd">
              <a:solidFill>
                <a:schemeClr val="accent1"/>
              </a:solidFill>
              <a:round/>
            </a:ln>
            <a:effectLst/>
          </c:spPr>
          <c:marker>
            <c:symbol val="none"/>
          </c:marker>
          <c:cat>
            <c:numRef>
              <c:f>'[Chart 2 in Microsoft PowerPoint]Sheet2 (2)'!$A$2:$A$41</c:f>
              <c:numCache>
                <c:formatCode>General</c:formatCode>
                <c:ptCount val="40"/>
                <c:pt idx="0">
                  <c:v>1361</c:v>
                </c:pt>
                <c:pt idx="1">
                  <c:v>1362</c:v>
                </c:pt>
                <c:pt idx="2">
                  <c:v>1363</c:v>
                </c:pt>
                <c:pt idx="3">
                  <c:v>1364</c:v>
                </c:pt>
                <c:pt idx="4">
                  <c:v>1365</c:v>
                </c:pt>
                <c:pt idx="5">
                  <c:v>1366</c:v>
                </c:pt>
                <c:pt idx="6">
                  <c:v>1367</c:v>
                </c:pt>
                <c:pt idx="7">
                  <c:v>1368</c:v>
                </c:pt>
                <c:pt idx="8">
                  <c:v>1369</c:v>
                </c:pt>
                <c:pt idx="9">
                  <c:v>1370</c:v>
                </c:pt>
                <c:pt idx="10">
                  <c:v>1371</c:v>
                </c:pt>
                <c:pt idx="11">
                  <c:v>1372</c:v>
                </c:pt>
                <c:pt idx="12">
                  <c:v>1373</c:v>
                </c:pt>
                <c:pt idx="13">
                  <c:v>1374</c:v>
                </c:pt>
                <c:pt idx="14">
                  <c:v>1375</c:v>
                </c:pt>
                <c:pt idx="15">
                  <c:v>1376</c:v>
                </c:pt>
                <c:pt idx="16">
                  <c:v>1377</c:v>
                </c:pt>
                <c:pt idx="17">
                  <c:v>1378</c:v>
                </c:pt>
                <c:pt idx="18">
                  <c:v>1379</c:v>
                </c:pt>
                <c:pt idx="19">
                  <c:v>1380</c:v>
                </c:pt>
                <c:pt idx="20">
                  <c:v>1381</c:v>
                </c:pt>
                <c:pt idx="21">
                  <c:v>1382</c:v>
                </c:pt>
                <c:pt idx="22">
                  <c:v>1383</c:v>
                </c:pt>
                <c:pt idx="23">
                  <c:v>1384</c:v>
                </c:pt>
                <c:pt idx="24">
                  <c:v>1385</c:v>
                </c:pt>
                <c:pt idx="25">
                  <c:v>1386</c:v>
                </c:pt>
                <c:pt idx="26">
                  <c:v>1387</c:v>
                </c:pt>
                <c:pt idx="27">
                  <c:v>1388</c:v>
                </c:pt>
                <c:pt idx="28">
                  <c:v>1389</c:v>
                </c:pt>
                <c:pt idx="29">
                  <c:v>1390</c:v>
                </c:pt>
                <c:pt idx="30">
                  <c:v>1391</c:v>
                </c:pt>
                <c:pt idx="31">
                  <c:v>1392</c:v>
                </c:pt>
                <c:pt idx="32">
                  <c:v>1393</c:v>
                </c:pt>
                <c:pt idx="33">
                  <c:v>1394</c:v>
                </c:pt>
                <c:pt idx="34">
                  <c:v>1395</c:v>
                </c:pt>
                <c:pt idx="35">
                  <c:v>1396</c:v>
                </c:pt>
                <c:pt idx="36">
                  <c:v>1397</c:v>
                </c:pt>
                <c:pt idx="37">
                  <c:v>1398</c:v>
                </c:pt>
                <c:pt idx="38">
                  <c:v>1399</c:v>
                </c:pt>
                <c:pt idx="39">
                  <c:v>1400</c:v>
                </c:pt>
              </c:numCache>
            </c:numRef>
          </c:cat>
          <c:val>
            <c:numRef>
              <c:f>'[Chart 2 in Microsoft PowerPoint]Sheet2 (2)'!$E$2:$E$41</c:f>
              <c:numCache>
                <c:formatCode>0%</c:formatCode>
                <c:ptCount val="40"/>
                <c:pt idx="1">
                  <c:v>0.19354838709677447</c:v>
                </c:pt>
                <c:pt idx="2">
                  <c:v>0.27027027027027062</c:v>
                </c:pt>
                <c:pt idx="3">
                  <c:v>2.1276595744680993E-2</c:v>
                </c:pt>
                <c:pt idx="4">
                  <c:v>0.14583333333333326</c:v>
                </c:pt>
                <c:pt idx="5">
                  <c:v>0.30909090909090864</c:v>
                </c:pt>
                <c:pt idx="6">
                  <c:v>0.29166666666666718</c:v>
                </c:pt>
                <c:pt idx="7">
                  <c:v>0.16129032258064524</c:v>
                </c:pt>
                <c:pt idx="8">
                  <c:v>0.10185185185185186</c:v>
                </c:pt>
                <c:pt idx="9">
                  <c:v>0.20168067226890773</c:v>
                </c:pt>
                <c:pt idx="10">
                  <c:v>0.24475524475524435</c:v>
                </c:pt>
                <c:pt idx="11">
                  <c:v>0.22471910112359583</c:v>
                </c:pt>
                <c:pt idx="12">
                  <c:v>0.34862385321100886</c:v>
                </c:pt>
                <c:pt idx="13">
                  <c:v>0.49319727891156462</c:v>
                </c:pt>
                <c:pt idx="14">
                  <c:v>0.23917995444191353</c:v>
                </c:pt>
                <c:pt idx="15">
                  <c:v>0.16544117647058787</c:v>
                </c:pt>
                <c:pt idx="16">
                  <c:v>0.18454258675078861</c:v>
                </c:pt>
                <c:pt idx="17">
                  <c:v>0.20239680426098539</c:v>
                </c:pt>
                <c:pt idx="18">
                  <c:v>0.12292358803986692</c:v>
                </c:pt>
                <c:pt idx="19">
                  <c:v>0.1153846153846152</c:v>
                </c:pt>
                <c:pt idx="20">
                  <c:v>0.13225474867164477</c:v>
                </c:pt>
                <c:pt idx="21">
                  <c:v>0.13896724218905887</c:v>
                </c:pt>
                <c:pt idx="22">
                  <c:v>0.1461150039186041</c:v>
                </c:pt>
                <c:pt idx="23">
                  <c:v>0.12106157628837111</c:v>
                </c:pt>
                <c:pt idx="24">
                  <c:v>0.13698941991661551</c:v>
                </c:pt>
                <c:pt idx="25">
                  <c:v>0.17229154463361795</c:v>
                </c:pt>
                <c:pt idx="26">
                  <c:v>0.25548118648080154</c:v>
                </c:pt>
                <c:pt idx="27">
                  <c:v>9.465751971433467E-2</c:v>
                </c:pt>
                <c:pt idx="28">
                  <c:v>0.13921117043015063</c:v>
                </c:pt>
                <c:pt idx="29">
                  <c:v>0.26364380899534368</c:v>
                </c:pt>
                <c:pt idx="30">
                  <c:v>0.28558178487212826</c:v>
                </c:pt>
                <c:pt idx="31">
                  <c:v>0.32072949396267569</c:v>
                </c:pt>
                <c:pt idx="32">
                  <c:v>0.14825646315939145</c:v>
                </c:pt>
                <c:pt idx="33">
                  <c:v>0.11287158969864275</c:v>
                </c:pt>
                <c:pt idx="34">
                  <c:v>6.7512246620593963E-2</c:v>
                </c:pt>
                <c:pt idx="35">
                  <c:v>8.1290314541340614E-2</c:v>
                </c:pt>
                <c:pt idx="36">
                  <c:v>0.26631524491812808</c:v>
                </c:pt>
                <c:pt idx="37">
                  <c:v>0.34376668661609977</c:v>
                </c:pt>
                <c:pt idx="38">
                  <c:v>0.36199955578739629</c:v>
                </c:pt>
                <c:pt idx="39">
                  <c:v>0.39727212112181465</c:v>
                </c:pt>
              </c:numCache>
            </c:numRef>
          </c:val>
          <c:smooth val="1"/>
          <c:extLst>
            <c:ext xmlns:c16="http://schemas.microsoft.com/office/drawing/2014/chart" uri="{C3380CC4-5D6E-409C-BE32-E72D297353CC}">
              <c16:uniqueId val="{00000001-2863-4D37-990E-BB83B1E5E706}"/>
            </c:ext>
          </c:extLst>
        </c:ser>
        <c:dLbls>
          <c:showLegendKey val="0"/>
          <c:showVal val="0"/>
          <c:showCatName val="0"/>
          <c:showSerName val="0"/>
          <c:showPercent val="0"/>
          <c:showBubbleSize val="0"/>
        </c:dLbls>
        <c:marker val="1"/>
        <c:smooth val="0"/>
        <c:axId val="1572035151"/>
        <c:axId val="1572033071"/>
      </c:lineChart>
      <c:catAx>
        <c:axId val="1572035151"/>
        <c:scaling>
          <c:orientation val="minMax"/>
        </c:scaling>
        <c:delete val="0"/>
        <c:axPos val="b"/>
        <c:numFmt formatCode="[$-3010000]General" sourceLinked="0"/>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00" b="0" i="0" u="none" strike="noStrike" kern="1200" baseline="0">
                <a:solidFill>
                  <a:schemeClr val="tx1">
                    <a:lumMod val="65000"/>
                    <a:lumOff val="35000"/>
                  </a:schemeClr>
                </a:solidFill>
                <a:latin typeface="+mn-lt"/>
                <a:ea typeface="+mn-ea"/>
                <a:cs typeface="B Nazanin" panose="00000400000000000000" pitchFamily="2" charset="-78"/>
              </a:defRPr>
            </a:pPr>
            <a:endParaRPr lang="en-US"/>
          </a:p>
        </c:txPr>
        <c:crossAx val="1572033071"/>
        <c:crosses val="autoZero"/>
        <c:auto val="1"/>
        <c:lblAlgn val="ctr"/>
        <c:lblOffset val="100"/>
        <c:noMultiLvlLbl val="0"/>
      </c:catAx>
      <c:valAx>
        <c:axId val="1572033071"/>
        <c:scaling>
          <c:orientation val="minMax"/>
        </c:scaling>
        <c:delete val="0"/>
        <c:axPos val="l"/>
        <c:majorGridlines>
          <c:spPr>
            <a:ln w="9525" cap="flat" cmpd="sng" algn="ctr">
              <a:solidFill>
                <a:schemeClr val="tx1">
                  <a:lumMod val="15000"/>
                  <a:lumOff val="85000"/>
                </a:schemeClr>
              </a:solidFill>
              <a:round/>
            </a:ln>
            <a:effectLst/>
          </c:spPr>
        </c:majorGridlines>
        <c:numFmt formatCode="[$-3010000]General" sourceLinked="0"/>
        <c:majorTickMark val="none"/>
        <c:minorTickMark val="none"/>
        <c:tickLblPos val="nextTo"/>
        <c:spPr>
          <a:noFill/>
          <a:ln>
            <a:noFill/>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B Nazanin" panose="00000400000000000000" pitchFamily="2" charset="-78"/>
              </a:defRPr>
            </a:pPr>
            <a:endParaRPr lang="en-US"/>
          </a:p>
        </c:txPr>
        <c:crossAx val="1572035151"/>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1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fa-IR" b="1">
                <a:cs typeface="B Nazanin" panose="00000400000000000000" pitchFamily="2" charset="-78"/>
              </a:rPr>
              <a:t>نرخ تورم کل</a:t>
            </a:r>
            <a:r>
              <a:rPr lang="fa-IR" b="1" baseline="0">
                <a:cs typeface="B Nazanin" panose="00000400000000000000" pitchFamily="2" charset="-78"/>
              </a:rPr>
              <a:t> (درصد)</a:t>
            </a:r>
            <a:endParaRPr lang="en-US" b="1">
              <a:cs typeface="B Nazanin" panose="00000400000000000000" pitchFamily="2" charset="-78"/>
            </a:endParaRP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manualLayout>
          <c:layoutTarget val="inner"/>
          <c:xMode val="edge"/>
          <c:yMode val="edge"/>
          <c:x val="3.0219105848674072E-2"/>
          <c:y val="0.13244125114975391"/>
          <c:w val="0.94528201203338791"/>
          <c:h val="0.79085813543539829"/>
        </c:manualLayout>
      </c:layout>
      <c:barChart>
        <c:barDir val="col"/>
        <c:grouping val="clustered"/>
        <c:varyColors val="0"/>
        <c:ser>
          <c:idx val="0"/>
          <c:order val="0"/>
          <c:spPr>
            <a:solidFill>
              <a:schemeClr val="accent1"/>
            </a:solidFill>
            <a:ln>
              <a:noFill/>
            </a:ln>
            <a:effectLst/>
          </c:spPr>
          <c:invertIfNegative val="0"/>
          <c:dLbls>
            <c:numFmt formatCode="[$-3010000]General" sourceLinked="0"/>
            <c:spPr>
              <a:noFill/>
              <a:ln>
                <a:noFill/>
              </a:ln>
              <a:effectLst/>
            </c:spPr>
            <c:txPr>
              <a:bodyPr rot="0" spcFirstLastPara="1" vertOverflow="ellipsis" vert="horz" wrap="square" lIns="38100" tIns="19050" rIns="38100" bIns="19050" anchor="ctr" anchorCtr="1">
                <a:spAutoFit/>
              </a:bodyPr>
              <a:lstStyle/>
              <a:p>
                <a:pPr>
                  <a:defRPr sz="1400" b="1" i="0" u="none" strike="noStrike" kern="1200" baseline="0">
                    <a:solidFill>
                      <a:schemeClr val="tx1">
                        <a:lumMod val="75000"/>
                        <a:lumOff val="25000"/>
                      </a:schemeClr>
                    </a:solidFill>
                    <a:latin typeface="+mn-lt"/>
                    <a:ea typeface="+mn-ea"/>
                    <a:cs typeface="B Nazanin" panose="00000400000000000000" pitchFamily="2" charset="-78"/>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Sheet7!$D$2:$D$11</c:f>
              <c:strCache>
                <c:ptCount val="10"/>
                <c:pt idx="0">
                  <c:v>دهک اول </c:v>
                </c:pt>
                <c:pt idx="1">
                  <c:v>دهک دوم</c:v>
                </c:pt>
                <c:pt idx="2">
                  <c:v>دهک سوم</c:v>
                </c:pt>
                <c:pt idx="3">
                  <c:v>دهک چهارم</c:v>
                </c:pt>
                <c:pt idx="4">
                  <c:v>دهک پنجم</c:v>
                </c:pt>
                <c:pt idx="5">
                  <c:v>دهک ششم</c:v>
                </c:pt>
                <c:pt idx="6">
                  <c:v>دهک هفتم</c:v>
                </c:pt>
                <c:pt idx="7">
                  <c:v>دهک هشتم</c:v>
                </c:pt>
                <c:pt idx="8">
                  <c:v>دهک نهم</c:v>
                </c:pt>
                <c:pt idx="9">
                  <c:v>دهک دهم </c:v>
                </c:pt>
              </c:strCache>
            </c:strRef>
          </c:cat>
          <c:val>
            <c:numRef>
              <c:f>Sheet7!$E$2:$E$11</c:f>
              <c:numCache>
                <c:formatCode>General</c:formatCode>
                <c:ptCount val="10"/>
                <c:pt idx="0">
                  <c:v>51.7</c:v>
                </c:pt>
                <c:pt idx="1">
                  <c:v>49.9</c:v>
                </c:pt>
                <c:pt idx="2">
                  <c:v>48.3</c:v>
                </c:pt>
                <c:pt idx="3">
                  <c:v>47.4</c:v>
                </c:pt>
                <c:pt idx="4">
                  <c:v>46.4</c:v>
                </c:pt>
                <c:pt idx="5">
                  <c:v>45.8</c:v>
                </c:pt>
                <c:pt idx="6">
                  <c:v>45</c:v>
                </c:pt>
                <c:pt idx="7">
                  <c:v>44</c:v>
                </c:pt>
                <c:pt idx="8">
                  <c:v>43.5</c:v>
                </c:pt>
                <c:pt idx="9">
                  <c:v>42.5</c:v>
                </c:pt>
              </c:numCache>
            </c:numRef>
          </c:val>
          <c:extLst>
            <c:ext xmlns:c16="http://schemas.microsoft.com/office/drawing/2014/chart" uri="{C3380CC4-5D6E-409C-BE32-E72D297353CC}">
              <c16:uniqueId val="{00000000-F30B-4152-9530-E5285C847852}"/>
            </c:ext>
          </c:extLst>
        </c:ser>
        <c:dLbls>
          <c:showLegendKey val="0"/>
          <c:showVal val="0"/>
          <c:showCatName val="0"/>
          <c:showSerName val="0"/>
          <c:showPercent val="0"/>
          <c:showBubbleSize val="0"/>
        </c:dLbls>
        <c:gapWidth val="219"/>
        <c:overlap val="-27"/>
        <c:axId val="1561491632"/>
        <c:axId val="1453205584"/>
      </c:barChart>
      <c:catAx>
        <c:axId val="1561491632"/>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B Nazanin" panose="00000400000000000000" pitchFamily="2" charset="-78"/>
              </a:defRPr>
            </a:pPr>
            <a:endParaRPr lang="en-US"/>
          </a:p>
        </c:txPr>
        <c:crossAx val="1453205584"/>
        <c:crosses val="autoZero"/>
        <c:auto val="1"/>
        <c:lblAlgn val="ctr"/>
        <c:lblOffset val="100"/>
        <c:noMultiLvlLbl val="0"/>
      </c:catAx>
      <c:valAx>
        <c:axId val="1453205584"/>
        <c:scaling>
          <c:orientation val="minMax"/>
        </c:scaling>
        <c:delete val="0"/>
        <c:axPos val="l"/>
        <c:majorGridlines>
          <c:spPr>
            <a:ln w="9525" cap="flat" cmpd="sng" algn="ctr">
              <a:solidFill>
                <a:schemeClr val="tx1">
                  <a:lumMod val="15000"/>
                  <a:lumOff val="85000"/>
                </a:schemeClr>
              </a:solidFill>
              <a:round/>
            </a:ln>
            <a:effectLst/>
          </c:spPr>
        </c:majorGridlines>
        <c:numFmt formatCode="[$-3010000]General" sourceLinked="0"/>
        <c:majorTickMark val="none"/>
        <c:minorTickMark val="none"/>
        <c:tickLblPos val="nextTo"/>
        <c:spPr>
          <a:noFill/>
          <a:ln>
            <a:noFill/>
          </a:ln>
          <a:effectLst/>
        </c:spPr>
        <c:txPr>
          <a:bodyPr rot="-60000000" spcFirstLastPara="1" vertOverflow="ellipsis" vert="horz" wrap="square" anchor="ctr" anchorCtr="1"/>
          <a:lstStyle/>
          <a:p>
            <a:pPr>
              <a:defRPr sz="1000" b="1" i="0" u="none" strike="noStrike" kern="1200" baseline="0">
                <a:solidFill>
                  <a:schemeClr val="tx1">
                    <a:lumMod val="65000"/>
                    <a:lumOff val="35000"/>
                  </a:schemeClr>
                </a:solidFill>
                <a:latin typeface="+mn-lt"/>
                <a:ea typeface="+mn-ea"/>
                <a:cs typeface="B Nazanin" panose="00000400000000000000" pitchFamily="2" charset="-78"/>
              </a:defRPr>
            </a:pPr>
            <a:endParaRPr lang="en-US"/>
          </a:p>
        </c:txPr>
        <c:crossAx val="1561491632"/>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1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320" b="0" i="0" u="none" strike="noStrike" kern="1200" spc="0" baseline="0">
                <a:solidFill>
                  <a:schemeClr val="tx1">
                    <a:lumMod val="65000"/>
                    <a:lumOff val="35000"/>
                  </a:schemeClr>
                </a:solidFill>
                <a:latin typeface="+mn-lt"/>
                <a:ea typeface="+mn-ea"/>
                <a:cs typeface="B Nazanin" panose="00000400000000000000" pitchFamily="2" charset="-78"/>
              </a:defRPr>
            </a:pPr>
            <a:r>
              <a:rPr lang="fa-IR"/>
              <a:t>نرخ تورم گروه‌های عمده (درصد)</a:t>
            </a:r>
            <a:endParaRPr lang="en-US"/>
          </a:p>
        </c:rich>
      </c:tx>
      <c:overlay val="0"/>
      <c:spPr>
        <a:noFill/>
        <a:ln>
          <a:noFill/>
        </a:ln>
        <a:effectLst/>
      </c:spPr>
      <c:txPr>
        <a:bodyPr rot="0" spcFirstLastPara="1" vertOverflow="ellipsis" vert="horz" wrap="square" anchor="ctr" anchorCtr="1"/>
        <a:lstStyle/>
        <a:p>
          <a:pPr>
            <a:defRPr sz="1320" b="0" i="0" u="none" strike="noStrike" kern="1200" spc="0" baseline="0">
              <a:solidFill>
                <a:schemeClr val="tx1">
                  <a:lumMod val="65000"/>
                  <a:lumOff val="35000"/>
                </a:schemeClr>
              </a:solidFill>
              <a:latin typeface="+mn-lt"/>
              <a:ea typeface="+mn-ea"/>
              <a:cs typeface="B Nazanin" panose="00000400000000000000" pitchFamily="2" charset="-78"/>
            </a:defRPr>
          </a:pPr>
          <a:endParaRPr lang="en-US"/>
        </a:p>
      </c:txPr>
    </c:title>
    <c:autoTitleDeleted val="0"/>
    <c:plotArea>
      <c:layout/>
      <c:barChart>
        <c:barDir val="col"/>
        <c:grouping val="clustered"/>
        <c:varyColors val="0"/>
        <c:ser>
          <c:idx val="0"/>
          <c:order val="0"/>
          <c:tx>
            <c:strRef>
              <c:f>Sheet7!$I$1</c:f>
              <c:strCache>
                <c:ptCount val="1"/>
                <c:pt idx="0">
                  <c:v>خوراکی ها، آشامیدنی‌ها و دخانیات</c:v>
                </c:pt>
              </c:strCache>
            </c:strRef>
          </c:tx>
          <c:spPr>
            <a:solidFill>
              <a:schemeClr val="accent1"/>
            </a:solidFill>
            <a:ln>
              <a:noFill/>
            </a:ln>
            <a:effectLst/>
          </c:spPr>
          <c:invertIfNegative val="0"/>
          <c:dLbls>
            <c:numFmt formatCode="[$-3010000]General" sourceLinked="0"/>
            <c:spPr>
              <a:noFill/>
              <a:ln>
                <a:noFill/>
              </a:ln>
              <a:effectLst/>
            </c:spPr>
            <c:txPr>
              <a:bodyPr rot="0" spcFirstLastPara="1" vertOverflow="ellipsis" vert="horz" wrap="square" anchor="ctr" anchorCtr="1"/>
              <a:lstStyle/>
              <a:p>
                <a:pPr>
                  <a:defRPr sz="1100" b="0" i="0" u="none" strike="noStrike" kern="1200" baseline="0">
                    <a:solidFill>
                      <a:schemeClr val="tx1">
                        <a:lumMod val="75000"/>
                        <a:lumOff val="25000"/>
                      </a:schemeClr>
                    </a:solidFill>
                    <a:latin typeface="+mn-lt"/>
                    <a:ea typeface="+mn-ea"/>
                    <a:cs typeface="B Nazanin" panose="00000400000000000000" pitchFamily="2" charset="-78"/>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Sheet7!$H$2:$H$11</c:f>
              <c:strCache>
                <c:ptCount val="10"/>
                <c:pt idx="0">
                  <c:v>دهک اول </c:v>
                </c:pt>
                <c:pt idx="1">
                  <c:v>دهک دوم</c:v>
                </c:pt>
                <c:pt idx="2">
                  <c:v>دهک سوم</c:v>
                </c:pt>
                <c:pt idx="3">
                  <c:v>دهک چهارم</c:v>
                </c:pt>
                <c:pt idx="4">
                  <c:v>دهک پنجم</c:v>
                </c:pt>
                <c:pt idx="5">
                  <c:v>دهک ششم</c:v>
                </c:pt>
                <c:pt idx="6">
                  <c:v>دهک هفتم</c:v>
                </c:pt>
                <c:pt idx="7">
                  <c:v>دهک هشتم</c:v>
                </c:pt>
                <c:pt idx="8">
                  <c:v>دهک نهم</c:v>
                </c:pt>
                <c:pt idx="9">
                  <c:v>دهک دهم </c:v>
                </c:pt>
              </c:strCache>
            </c:strRef>
          </c:cat>
          <c:val>
            <c:numRef>
              <c:f>Sheet7!$I$2:$I$11</c:f>
              <c:numCache>
                <c:formatCode>General</c:formatCode>
                <c:ptCount val="10"/>
                <c:pt idx="0">
                  <c:v>66.7</c:v>
                </c:pt>
                <c:pt idx="1">
                  <c:v>64.8</c:v>
                </c:pt>
                <c:pt idx="2">
                  <c:v>63.5</c:v>
                </c:pt>
                <c:pt idx="3">
                  <c:v>63</c:v>
                </c:pt>
                <c:pt idx="4">
                  <c:v>62.6</c:v>
                </c:pt>
                <c:pt idx="5">
                  <c:v>62.6</c:v>
                </c:pt>
                <c:pt idx="6">
                  <c:v>62.5</c:v>
                </c:pt>
                <c:pt idx="7">
                  <c:v>62.1</c:v>
                </c:pt>
                <c:pt idx="8">
                  <c:v>63.4</c:v>
                </c:pt>
                <c:pt idx="9">
                  <c:v>62.5</c:v>
                </c:pt>
              </c:numCache>
            </c:numRef>
          </c:val>
          <c:extLst>
            <c:ext xmlns:c16="http://schemas.microsoft.com/office/drawing/2014/chart" uri="{C3380CC4-5D6E-409C-BE32-E72D297353CC}">
              <c16:uniqueId val="{00000000-D8BD-41D8-99A8-0858CCDD3ACA}"/>
            </c:ext>
          </c:extLst>
        </c:ser>
        <c:ser>
          <c:idx val="1"/>
          <c:order val="1"/>
          <c:tx>
            <c:strRef>
              <c:f>Sheet7!$J$1</c:f>
              <c:strCache>
                <c:ptCount val="1"/>
                <c:pt idx="0">
                  <c:v>کالاهای غیرخوراکی و خدمات </c:v>
                </c:pt>
              </c:strCache>
            </c:strRef>
          </c:tx>
          <c:spPr>
            <a:solidFill>
              <a:schemeClr val="accent2"/>
            </a:solidFill>
            <a:ln>
              <a:noFill/>
            </a:ln>
            <a:effectLst/>
          </c:spPr>
          <c:invertIfNegative val="0"/>
          <c:dLbls>
            <c:numFmt formatCode="[$-3010000]General" sourceLinked="0"/>
            <c:spPr>
              <a:noFill/>
              <a:ln>
                <a:noFill/>
              </a:ln>
              <a:effectLst/>
            </c:spPr>
            <c:txPr>
              <a:bodyPr rot="0" spcFirstLastPara="1" vertOverflow="ellipsis" vert="horz" wrap="square" anchor="ctr" anchorCtr="1"/>
              <a:lstStyle/>
              <a:p>
                <a:pPr>
                  <a:defRPr sz="1100" b="0" i="0" u="none" strike="noStrike" kern="1200" baseline="0">
                    <a:solidFill>
                      <a:schemeClr val="tx1">
                        <a:lumMod val="75000"/>
                        <a:lumOff val="25000"/>
                      </a:schemeClr>
                    </a:solidFill>
                    <a:latin typeface="+mn-lt"/>
                    <a:ea typeface="+mn-ea"/>
                    <a:cs typeface="B Nazanin" panose="00000400000000000000" pitchFamily="2" charset="-78"/>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Sheet7!$H$2:$H$11</c:f>
              <c:strCache>
                <c:ptCount val="10"/>
                <c:pt idx="0">
                  <c:v>دهک اول </c:v>
                </c:pt>
                <c:pt idx="1">
                  <c:v>دهک دوم</c:v>
                </c:pt>
                <c:pt idx="2">
                  <c:v>دهک سوم</c:v>
                </c:pt>
                <c:pt idx="3">
                  <c:v>دهک چهارم</c:v>
                </c:pt>
                <c:pt idx="4">
                  <c:v>دهک پنجم</c:v>
                </c:pt>
                <c:pt idx="5">
                  <c:v>دهک ششم</c:v>
                </c:pt>
                <c:pt idx="6">
                  <c:v>دهک هفتم</c:v>
                </c:pt>
                <c:pt idx="7">
                  <c:v>دهک هشتم</c:v>
                </c:pt>
                <c:pt idx="8">
                  <c:v>دهک نهم</c:v>
                </c:pt>
                <c:pt idx="9">
                  <c:v>دهک دهم </c:v>
                </c:pt>
              </c:strCache>
            </c:strRef>
          </c:cat>
          <c:val>
            <c:numRef>
              <c:f>Sheet7!$J$2:$J$11</c:f>
              <c:numCache>
                <c:formatCode>General</c:formatCode>
                <c:ptCount val="10"/>
                <c:pt idx="0">
                  <c:v>33.6</c:v>
                </c:pt>
                <c:pt idx="1">
                  <c:v>33.9</c:v>
                </c:pt>
                <c:pt idx="2">
                  <c:v>33.6</c:v>
                </c:pt>
                <c:pt idx="3">
                  <c:v>33.6</c:v>
                </c:pt>
                <c:pt idx="4">
                  <c:v>33.5</c:v>
                </c:pt>
                <c:pt idx="5">
                  <c:v>33.6</c:v>
                </c:pt>
                <c:pt idx="6">
                  <c:v>33.799999999999997</c:v>
                </c:pt>
                <c:pt idx="7">
                  <c:v>34.1</c:v>
                </c:pt>
                <c:pt idx="8">
                  <c:v>34.700000000000003</c:v>
                </c:pt>
                <c:pt idx="9">
                  <c:v>37.1</c:v>
                </c:pt>
              </c:numCache>
            </c:numRef>
          </c:val>
          <c:extLst>
            <c:ext xmlns:c16="http://schemas.microsoft.com/office/drawing/2014/chart" uri="{C3380CC4-5D6E-409C-BE32-E72D297353CC}">
              <c16:uniqueId val="{00000001-D8BD-41D8-99A8-0858CCDD3ACA}"/>
            </c:ext>
          </c:extLst>
        </c:ser>
        <c:dLbls>
          <c:showLegendKey val="0"/>
          <c:showVal val="0"/>
          <c:showCatName val="0"/>
          <c:showSerName val="0"/>
          <c:showPercent val="0"/>
          <c:showBubbleSize val="0"/>
        </c:dLbls>
        <c:gapWidth val="219"/>
        <c:overlap val="-27"/>
        <c:axId val="1725202704"/>
        <c:axId val="1725209776"/>
      </c:barChart>
      <c:catAx>
        <c:axId val="172520270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00" b="0" i="0" u="none" strike="noStrike" kern="1200" baseline="0">
                <a:solidFill>
                  <a:schemeClr val="tx1">
                    <a:lumMod val="65000"/>
                    <a:lumOff val="35000"/>
                  </a:schemeClr>
                </a:solidFill>
                <a:latin typeface="+mn-lt"/>
                <a:ea typeface="+mn-ea"/>
                <a:cs typeface="B Nazanin" panose="00000400000000000000" pitchFamily="2" charset="-78"/>
              </a:defRPr>
            </a:pPr>
            <a:endParaRPr lang="en-US"/>
          </a:p>
        </c:txPr>
        <c:crossAx val="1725209776"/>
        <c:crosses val="autoZero"/>
        <c:auto val="1"/>
        <c:lblAlgn val="ctr"/>
        <c:lblOffset val="100"/>
        <c:noMultiLvlLbl val="0"/>
      </c:catAx>
      <c:valAx>
        <c:axId val="1725209776"/>
        <c:scaling>
          <c:orientation val="minMax"/>
        </c:scaling>
        <c:delete val="0"/>
        <c:axPos val="l"/>
        <c:majorGridlines>
          <c:spPr>
            <a:ln w="9525" cap="flat" cmpd="sng" algn="ctr">
              <a:solidFill>
                <a:schemeClr val="tx1">
                  <a:lumMod val="15000"/>
                  <a:lumOff val="85000"/>
                </a:schemeClr>
              </a:solidFill>
              <a:round/>
            </a:ln>
            <a:effectLst/>
          </c:spPr>
        </c:majorGridlines>
        <c:numFmt formatCode="[$-3010000]General" sourceLinked="0"/>
        <c:majorTickMark val="none"/>
        <c:minorTickMark val="none"/>
        <c:tickLblPos val="nextTo"/>
        <c:spPr>
          <a:noFill/>
          <a:ln>
            <a:noFill/>
          </a:ln>
          <a:effectLst/>
        </c:spPr>
        <c:txPr>
          <a:bodyPr rot="-60000000" spcFirstLastPara="1" vertOverflow="ellipsis" vert="horz" wrap="square" anchor="ctr" anchorCtr="1"/>
          <a:lstStyle/>
          <a:p>
            <a:pPr>
              <a:defRPr sz="1100" b="0" i="0" u="none" strike="noStrike" kern="1200" baseline="0">
                <a:solidFill>
                  <a:schemeClr val="tx1">
                    <a:lumMod val="65000"/>
                    <a:lumOff val="35000"/>
                  </a:schemeClr>
                </a:solidFill>
                <a:latin typeface="+mn-lt"/>
                <a:ea typeface="+mn-ea"/>
                <a:cs typeface="B Nazanin" panose="00000400000000000000" pitchFamily="2" charset="-78"/>
              </a:defRPr>
            </a:pPr>
            <a:endParaRPr lang="en-US"/>
          </a:p>
        </c:txPr>
        <c:crossAx val="1725202704"/>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100" b="0" i="0" u="none" strike="noStrike" kern="1200" baseline="0">
              <a:solidFill>
                <a:schemeClr val="tx1">
                  <a:lumMod val="65000"/>
                  <a:lumOff val="35000"/>
                </a:schemeClr>
              </a:solidFill>
              <a:latin typeface="+mn-lt"/>
              <a:ea typeface="+mn-ea"/>
              <a:cs typeface="B Nazanin" panose="00000400000000000000" pitchFamily="2" charset="-78"/>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sz="1100" b="0">
          <a:cs typeface="B Nazanin" panose="00000400000000000000" pitchFamily="2" charset="-78"/>
        </a:defRPr>
      </a:pPr>
      <a:endParaRPr lang="en-US"/>
    </a:p>
  </c:txPr>
  <c:externalData r:id="rId3">
    <c:autoUpdate val="0"/>
  </c:externalData>
</c:chartSpace>
</file>

<file path=ppt/charts/chart1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spPr>
            <a:solidFill>
              <a:schemeClr val="accent1"/>
            </a:solidFill>
            <a:ln>
              <a:noFill/>
            </a:ln>
            <a:effectLst/>
          </c:spPr>
          <c:invertIfNegative val="0"/>
          <c:dPt>
            <c:idx val="21"/>
            <c:invertIfNegative val="0"/>
            <c:bubble3D val="0"/>
            <c:spPr>
              <a:solidFill>
                <a:schemeClr val="accent2"/>
              </a:solidFill>
              <a:ln>
                <a:noFill/>
              </a:ln>
              <a:effectLst/>
            </c:spPr>
            <c:extLst>
              <c:ext xmlns:c16="http://schemas.microsoft.com/office/drawing/2014/chart" uri="{C3380CC4-5D6E-409C-BE32-E72D297353CC}">
                <c16:uniqueId val="{00000001-5726-4093-82B6-7E59F926C82C}"/>
              </c:ext>
            </c:extLst>
          </c:dPt>
          <c:dPt>
            <c:idx val="28"/>
            <c:invertIfNegative val="0"/>
            <c:bubble3D val="0"/>
            <c:spPr>
              <a:solidFill>
                <a:srgbClr val="7030A0"/>
              </a:solidFill>
              <a:ln>
                <a:noFill/>
              </a:ln>
              <a:effectLst/>
            </c:spPr>
            <c:extLst>
              <c:ext xmlns:c16="http://schemas.microsoft.com/office/drawing/2014/chart" uri="{C3380CC4-5D6E-409C-BE32-E72D297353CC}">
                <c16:uniqueId val="{00000002-8083-43AB-9F9D-A99CAA86719A}"/>
              </c:ext>
            </c:extLst>
          </c:dPt>
          <c:dLbls>
            <c:numFmt formatCode="[$-3010000]General" sourceLinked="0"/>
            <c:spPr>
              <a:noFill/>
              <a:ln>
                <a:noFill/>
              </a:ln>
              <a:effectLst/>
            </c:spPr>
            <c:txPr>
              <a:bodyPr rot="-5400000" spcFirstLastPara="1" vertOverflow="ellipsis" wrap="square" lIns="38100" tIns="19050" rIns="38100" bIns="19050" anchor="ctr" anchorCtr="1">
                <a:spAutoFit/>
              </a:bodyPr>
              <a:lstStyle/>
              <a:p>
                <a:pPr>
                  <a:defRPr sz="1400" b="0" i="0" u="none" strike="noStrike" kern="1200" baseline="0">
                    <a:solidFill>
                      <a:schemeClr val="tx1">
                        <a:lumMod val="75000"/>
                        <a:lumOff val="25000"/>
                      </a:schemeClr>
                    </a:solidFill>
                    <a:latin typeface="+mn-lt"/>
                    <a:ea typeface="+mn-ea"/>
                    <a:cs typeface="B Nazanin" panose="00000400000000000000" pitchFamily="2" charset="-78"/>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Sheet8!$B$4:$B$35</c:f>
              <c:strCache>
                <c:ptCount val="32"/>
                <c:pt idx="0">
                  <c:v>لرستان </c:v>
                </c:pt>
                <c:pt idx="1">
                  <c:v>آذربایجان غربی</c:v>
                </c:pt>
                <c:pt idx="2">
                  <c:v>ایلام</c:v>
                </c:pt>
                <c:pt idx="3">
                  <c:v>مازندران</c:v>
                </c:pt>
                <c:pt idx="4">
                  <c:v>کرمان</c:v>
                </c:pt>
                <c:pt idx="5">
                  <c:v>قزوین</c:v>
                </c:pt>
                <c:pt idx="6">
                  <c:v>اردبیل</c:v>
                </c:pt>
                <c:pt idx="7">
                  <c:v>کهگیلویه و بویراحمد</c:v>
                </c:pt>
                <c:pt idx="8">
                  <c:v>گلستان</c:v>
                </c:pt>
                <c:pt idx="9">
                  <c:v>چهارمحال و بختیاری</c:v>
                </c:pt>
                <c:pt idx="10">
                  <c:v>البرز</c:v>
                </c:pt>
                <c:pt idx="11">
                  <c:v>هرمزگان</c:v>
                </c:pt>
                <c:pt idx="12">
                  <c:v>یزد</c:v>
                </c:pt>
                <c:pt idx="13">
                  <c:v>خراسان شمالی </c:v>
                </c:pt>
                <c:pt idx="14">
                  <c:v>کردستان</c:v>
                </c:pt>
                <c:pt idx="15">
                  <c:v>آذربایجان شرقی</c:v>
                </c:pt>
                <c:pt idx="16">
                  <c:v>خراسان رضوی</c:v>
                </c:pt>
                <c:pt idx="17">
                  <c:v>کرمانشاه </c:v>
                </c:pt>
                <c:pt idx="18">
                  <c:v>سیستان وبلوچستان</c:v>
                </c:pt>
                <c:pt idx="19">
                  <c:v>مرکزی</c:v>
                </c:pt>
                <c:pt idx="20">
                  <c:v>خراسان جنوبی</c:v>
                </c:pt>
                <c:pt idx="21">
                  <c:v>کل کشور</c:v>
                </c:pt>
                <c:pt idx="22">
                  <c:v>سمنان</c:v>
                </c:pt>
                <c:pt idx="23">
                  <c:v>گیلان</c:v>
                </c:pt>
                <c:pt idx="24">
                  <c:v>قم</c:v>
                </c:pt>
                <c:pt idx="25">
                  <c:v>فارس</c:v>
                </c:pt>
                <c:pt idx="26">
                  <c:v>تهران </c:v>
                </c:pt>
                <c:pt idx="27">
                  <c:v>همدان </c:v>
                </c:pt>
                <c:pt idx="28">
                  <c:v>اصفهان</c:v>
                </c:pt>
                <c:pt idx="29">
                  <c:v>زنجان</c:v>
                </c:pt>
                <c:pt idx="30">
                  <c:v>بوشهر </c:v>
                </c:pt>
                <c:pt idx="31">
                  <c:v>خوزستان </c:v>
                </c:pt>
              </c:strCache>
            </c:strRef>
          </c:cat>
          <c:val>
            <c:numRef>
              <c:f>Sheet8!$C$4:$C$35</c:f>
              <c:numCache>
                <c:formatCode>General</c:formatCode>
                <c:ptCount val="32"/>
                <c:pt idx="0">
                  <c:v>50.2</c:v>
                </c:pt>
                <c:pt idx="1">
                  <c:v>49.8</c:v>
                </c:pt>
                <c:pt idx="2">
                  <c:v>49.1</c:v>
                </c:pt>
                <c:pt idx="3">
                  <c:v>49</c:v>
                </c:pt>
                <c:pt idx="4">
                  <c:v>48.6</c:v>
                </c:pt>
                <c:pt idx="5">
                  <c:v>48.6</c:v>
                </c:pt>
                <c:pt idx="6">
                  <c:v>48.5</c:v>
                </c:pt>
                <c:pt idx="7">
                  <c:v>48.3</c:v>
                </c:pt>
                <c:pt idx="8">
                  <c:v>48.2</c:v>
                </c:pt>
                <c:pt idx="9">
                  <c:v>48.2</c:v>
                </c:pt>
                <c:pt idx="10">
                  <c:v>48</c:v>
                </c:pt>
                <c:pt idx="11">
                  <c:v>47.9</c:v>
                </c:pt>
                <c:pt idx="12">
                  <c:v>47.6</c:v>
                </c:pt>
                <c:pt idx="13">
                  <c:v>47.4</c:v>
                </c:pt>
                <c:pt idx="14">
                  <c:v>46.9</c:v>
                </c:pt>
                <c:pt idx="15">
                  <c:v>46.8</c:v>
                </c:pt>
                <c:pt idx="16">
                  <c:v>46.6</c:v>
                </c:pt>
                <c:pt idx="17">
                  <c:v>45.9</c:v>
                </c:pt>
                <c:pt idx="18">
                  <c:v>45.8</c:v>
                </c:pt>
                <c:pt idx="19">
                  <c:v>45.7</c:v>
                </c:pt>
                <c:pt idx="20">
                  <c:v>45.4</c:v>
                </c:pt>
                <c:pt idx="21">
                  <c:v>45</c:v>
                </c:pt>
                <c:pt idx="22">
                  <c:v>44.5</c:v>
                </c:pt>
                <c:pt idx="23">
                  <c:v>43.8</c:v>
                </c:pt>
                <c:pt idx="24">
                  <c:v>43.7</c:v>
                </c:pt>
                <c:pt idx="25">
                  <c:v>43.3</c:v>
                </c:pt>
                <c:pt idx="26">
                  <c:v>43.3</c:v>
                </c:pt>
                <c:pt idx="27">
                  <c:v>43.2</c:v>
                </c:pt>
                <c:pt idx="28">
                  <c:v>42.9</c:v>
                </c:pt>
                <c:pt idx="29">
                  <c:v>41.7</c:v>
                </c:pt>
                <c:pt idx="30">
                  <c:v>41.6</c:v>
                </c:pt>
                <c:pt idx="31">
                  <c:v>40</c:v>
                </c:pt>
              </c:numCache>
            </c:numRef>
          </c:val>
          <c:extLst>
            <c:ext xmlns:c16="http://schemas.microsoft.com/office/drawing/2014/chart" uri="{C3380CC4-5D6E-409C-BE32-E72D297353CC}">
              <c16:uniqueId val="{00000002-5726-4093-82B6-7E59F926C82C}"/>
            </c:ext>
          </c:extLst>
        </c:ser>
        <c:dLbls>
          <c:showLegendKey val="0"/>
          <c:showVal val="0"/>
          <c:showCatName val="0"/>
          <c:showSerName val="0"/>
          <c:showPercent val="0"/>
          <c:showBubbleSize val="0"/>
        </c:dLbls>
        <c:gapWidth val="219"/>
        <c:overlap val="-27"/>
        <c:axId val="1707062208"/>
        <c:axId val="1707060128"/>
      </c:barChart>
      <c:catAx>
        <c:axId val="170706220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000" b="1" i="0" u="none" strike="noStrike" kern="1200" baseline="0">
                <a:solidFill>
                  <a:schemeClr val="tx1">
                    <a:lumMod val="65000"/>
                    <a:lumOff val="35000"/>
                  </a:schemeClr>
                </a:solidFill>
                <a:latin typeface="+mn-lt"/>
                <a:ea typeface="+mn-ea"/>
                <a:cs typeface="B Nazanin" panose="00000400000000000000" pitchFamily="2" charset="-78"/>
              </a:defRPr>
            </a:pPr>
            <a:endParaRPr lang="en-US"/>
          </a:p>
        </c:txPr>
        <c:crossAx val="1707060128"/>
        <c:crosses val="autoZero"/>
        <c:auto val="1"/>
        <c:lblAlgn val="ctr"/>
        <c:lblOffset val="100"/>
        <c:noMultiLvlLbl val="0"/>
      </c:catAx>
      <c:valAx>
        <c:axId val="1707060128"/>
        <c:scaling>
          <c:orientation val="minMax"/>
        </c:scaling>
        <c:delete val="0"/>
        <c:axPos val="l"/>
        <c:majorGridlines>
          <c:spPr>
            <a:ln w="9525" cap="flat" cmpd="sng" algn="ctr">
              <a:solidFill>
                <a:schemeClr val="tx1">
                  <a:lumMod val="15000"/>
                  <a:lumOff val="85000"/>
                </a:schemeClr>
              </a:solidFill>
              <a:round/>
            </a:ln>
            <a:effectLst/>
          </c:spPr>
        </c:majorGridlines>
        <c:numFmt formatCode="[$-3010000]General" sourceLinked="0"/>
        <c:majorTickMark val="none"/>
        <c:minorTickMark val="none"/>
        <c:tickLblPos val="nextTo"/>
        <c:spPr>
          <a:noFill/>
          <a:ln>
            <a:noFill/>
          </a:ln>
          <a:effectLst/>
        </c:spPr>
        <c:txPr>
          <a:bodyPr rot="-60000000" spcFirstLastPara="1" vertOverflow="ellipsis" vert="horz" wrap="square" anchor="ctr" anchorCtr="1"/>
          <a:lstStyle/>
          <a:p>
            <a:pPr>
              <a:defRPr sz="1000" b="1" i="0" u="none" strike="noStrike" kern="1200" baseline="0">
                <a:solidFill>
                  <a:schemeClr val="tx1">
                    <a:lumMod val="65000"/>
                    <a:lumOff val="35000"/>
                  </a:schemeClr>
                </a:solidFill>
                <a:latin typeface="+mn-lt"/>
                <a:ea typeface="+mn-ea"/>
                <a:cs typeface="B Nazanin" panose="00000400000000000000" pitchFamily="2" charset="-78"/>
              </a:defRPr>
            </a:pPr>
            <a:endParaRPr lang="en-US"/>
          </a:p>
        </c:txPr>
        <c:crossAx val="1707062208"/>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1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صادرات نفت خام</c:v>
                </c:pt>
              </c:strCache>
            </c:strRef>
          </c:tx>
          <c:spPr>
            <a:solidFill>
              <a:schemeClr val="accent1"/>
            </a:solidFill>
            <a:ln>
              <a:noFill/>
            </a:ln>
            <a:effectLst/>
          </c:spPr>
          <c:invertIfNegative val="0"/>
          <c:dLbls>
            <c:dLbl>
              <c:idx val="22"/>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3-3A46-4F24-86D5-41F5941AE1D8}"/>
                </c:ext>
              </c:extLst>
            </c:dLbl>
            <c:numFmt formatCode="[$-3010000]0" sourceLinked="0"/>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B Nazanin" panose="00000400000000000000" pitchFamily="2" charset="-78"/>
                  </a:defRPr>
                </a:pPr>
                <a:endParaRPr lang="en-US"/>
              </a:p>
            </c:txPr>
            <c:showLegendKey val="0"/>
            <c:showVal val="0"/>
            <c:showCatName val="0"/>
            <c:showSerName val="0"/>
            <c:showPercent val="0"/>
            <c:showBubbleSize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trendline>
            <c:spPr>
              <a:ln w="19050" cap="rnd">
                <a:solidFill>
                  <a:schemeClr val="accent1"/>
                </a:solidFill>
                <a:prstDash val="sysDot"/>
              </a:ln>
              <a:effectLst/>
            </c:spPr>
            <c:trendlineType val="linear"/>
            <c:dispRSqr val="0"/>
            <c:dispEq val="0"/>
          </c:trendline>
          <c:cat>
            <c:numRef>
              <c:f>Sheet1!$A$2:$A$25</c:f>
              <c:numCache>
                <c:formatCode>yyyy\-mm\-dd</c:formatCode>
                <c:ptCount val="24"/>
                <c:pt idx="0">
                  <c:v>36526</c:v>
                </c:pt>
                <c:pt idx="1">
                  <c:v>36892</c:v>
                </c:pt>
                <c:pt idx="2">
                  <c:v>37257</c:v>
                </c:pt>
                <c:pt idx="3">
                  <c:v>37622</c:v>
                </c:pt>
                <c:pt idx="4">
                  <c:v>37987</c:v>
                </c:pt>
                <c:pt idx="5">
                  <c:v>38353</c:v>
                </c:pt>
                <c:pt idx="6">
                  <c:v>38718</c:v>
                </c:pt>
                <c:pt idx="7">
                  <c:v>39083</c:v>
                </c:pt>
                <c:pt idx="8">
                  <c:v>39448</c:v>
                </c:pt>
                <c:pt idx="9">
                  <c:v>39814</c:v>
                </c:pt>
                <c:pt idx="10">
                  <c:v>40179</c:v>
                </c:pt>
                <c:pt idx="11">
                  <c:v>40544</c:v>
                </c:pt>
                <c:pt idx="12">
                  <c:v>40909</c:v>
                </c:pt>
                <c:pt idx="13">
                  <c:v>41275</c:v>
                </c:pt>
                <c:pt idx="14">
                  <c:v>41640</c:v>
                </c:pt>
                <c:pt idx="15">
                  <c:v>42005</c:v>
                </c:pt>
                <c:pt idx="16">
                  <c:v>42370</c:v>
                </c:pt>
                <c:pt idx="17">
                  <c:v>42736</c:v>
                </c:pt>
                <c:pt idx="18">
                  <c:v>43101</c:v>
                </c:pt>
                <c:pt idx="19">
                  <c:v>43466</c:v>
                </c:pt>
                <c:pt idx="20">
                  <c:v>43831</c:v>
                </c:pt>
                <c:pt idx="21">
                  <c:v>44197</c:v>
                </c:pt>
                <c:pt idx="22">
                  <c:v>44562</c:v>
                </c:pt>
                <c:pt idx="23">
                  <c:v>44927</c:v>
                </c:pt>
              </c:numCache>
            </c:numRef>
          </c:cat>
          <c:val>
            <c:numRef>
              <c:f>Sheet1!$B$2:$B$25</c:f>
              <c:numCache>
                <c:formatCode>0</c:formatCode>
                <c:ptCount val="24"/>
                <c:pt idx="0">
                  <c:v>2096.6870249999997</c:v>
                </c:pt>
                <c:pt idx="1">
                  <c:v>1925.03205</c:v>
                </c:pt>
                <c:pt idx="2">
                  <c:v>1982.781675</c:v>
                </c:pt>
                <c:pt idx="3">
                  <c:v>2262.8967749999997</c:v>
                </c:pt>
                <c:pt idx="4">
                  <c:v>2279.8719000000001</c:v>
                </c:pt>
                <c:pt idx="5">
                  <c:v>2185.5116250000001</c:v>
                </c:pt>
                <c:pt idx="6">
                  <c:v>2256.6627000000003</c:v>
                </c:pt>
                <c:pt idx="7">
                  <c:v>2225.0715750000004</c:v>
                </c:pt>
                <c:pt idx="8">
                  <c:v>2131.0744500000001</c:v>
                </c:pt>
                <c:pt idx="9">
                  <c:v>2019.4431750000001</c:v>
                </c:pt>
                <c:pt idx="10">
                  <c:v>2102.4270000000001</c:v>
                </c:pt>
                <c:pt idx="11">
                  <c:v>2185.4250000000002</c:v>
                </c:pt>
                <c:pt idx="12">
                  <c:v>1692.3172500000001</c:v>
                </c:pt>
                <c:pt idx="13">
                  <c:v>1069.9662020000001</c:v>
                </c:pt>
                <c:pt idx="14">
                  <c:v>991.95102740000004</c:v>
                </c:pt>
                <c:pt idx="15">
                  <c:v>1162.162153</c:v>
                </c:pt>
                <c:pt idx="16">
                  <c:v>1775.292418</c:v>
                </c:pt>
                <c:pt idx="17">
                  <c:v>1850.5377908</c:v>
                </c:pt>
                <c:pt idx="18">
                  <c:v>1394.9927911</c:v>
                </c:pt>
                <c:pt idx="19">
                  <c:v>530.52337499999999</c:v>
                </c:pt>
                <c:pt idx="20">
                  <c:v>396.29070000000002</c:v>
                </c:pt>
                <c:pt idx="21">
                  <c:v>752.95232999999996</c:v>
                </c:pt>
                <c:pt idx="22">
                  <c:v>854.60089459999995</c:v>
                </c:pt>
                <c:pt idx="23">
                  <c:v>888.78493030000004</c:v>
                </c:pt>
              </c:numCache>
            </c:numRef>
          </c:val>
          <c:extLst>
            <c:ext xmlns:c16="http://schemas.microsoft.com/office/drawing/2014/chart" uri="{C3380CC4-5D6E-409C-BE32-E72D297353CC}">
              <c16:uniqueId val="{00000000-3A46-4F24-86D5-41F5941AE1D8}"/>
            </c:ext>
          </c:extLst>
        </c:ser>
        <c:dLbls>
          <c:showLegendKey val="0"/>
          <c:showVal val="0"/>
          <c:showCatName val="0"/>
          <c:showSerName val="0"/>
          <c:showPercent val="0"/>
          <c:showBubbleSize val="0"/>
        </c:dLbls>
        <c:gapWidth val="219"/>
        <c:overlap val="-27"/>
        <c:axId val="1993764768"/>
        <c:axId val="1993747008"/>
      </c:barChart>
      <c:dateAx>
        <c:axId val="1993764768"/>
        <c:scaling>
          <c:orientation val="minMax"/>
        </c:scaling>
        <c:delete val="0"/>
        <c:axPos val="b"/>
        <c:numFmt formatCode="yyyy\-mm\-dd"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B Nazanin" panose="00000400000000000000" pitchFamily="2" charset="-78"/>
              </a:defRPr>
            </a:pPr>
            <a:endParaRPr lang="en-US"/>
          </a:p>
        </c:txPr>
        <c:crossAx val="1993747008"/>
        <c:crosses val="autoZero"/>
        <c:auto val="1"/>
        <c:lblOffset val="100"/>
        <c:baseTimeUnit val="years"/>
      </c:dateAx>
      <c:valAx>
        <c:axId val="1993747008"/>
        <c:scaling>
          <c:orientation val="minMax"/>
        </c:scaling>
        <c:delete val="0"/>
        <c:axPos val="l"/>
        <c:title>
          <c:tx>
            <c:rich>
              <a:bodyPr rot="-5400000" spcFirstLastPara="1" vertOverflow="ellipsis" vert="horz" wrap="square" anchor="ctr" anchorCtr="1"/>
              <a:lstStyle/>
              <a:p>
                <a:pPr>
                  <a:defRPr sz="1330" b="0" i="0" u="none" strike="noStrike" kern="1200" baseline="0">
                    <a:solidFill>
                      <a:schemeClr val="tx1">
                        <a:lumMod val="65000"/>
                        <a:lumOff val="35000"/>
                      </a:schemeClr>
                    </a:solidFill>
                    <a:latin typeface="+mn-lt"/>
                    <a:ea typeface="+mn-ea"/>
                    <a:cs typeface="B Nazanin" panose="00000400000000000000" pitchFamily="2" charset="-78"/>
                  </a:defRPr>
                </a:pPr>
                <a:r>
                  <a:rPr lang="fa-IR"/>
                  <a:t>هزار بشکه در روز</a:t>
                </a:r>
                <a:endParaRPr lang="en-US"/>
              </a:p>
            </c:rich>
          </c:tx>
          <c:overlay val="0"/>
          <c:spPr>
            <a:noFill/>
            <a:ln>
              <a:noFill/>
            </a:ln>
            <a:effectLst/>
          </c:spPr>
          <c:txPr>
            <a:bodyPr rot="-5400000" spcFirstLastPara="1" vertOverflow="ellipsis" vert="horz" wrap="square" anchor="ctr" anchorCtr="1"/>
            <a:lstStyle/>
            <a:p>
              <a:pPr>
                <a:defRPr sz="1330" b="0" i="0" u="none" strike="noStrike" kern="1200" baseline="0">
                  <a:solidFill>
                    <a:schemeClr val="tx1">
                      <a:lumMod val="65000"/>
                      <a:lumOff val="35000"/>
                    </a:schemeClr>
                  </a:solidFill>
                  <a:latin typeface="+mn-lt"/>
                  <a:ea typeface="+mn-ea"/>
                  <a:cs typeface="B Nazanin" panose="00000400000000000000" pitchFamily="2" charset="-78"/>
                </a:defRPr>
              </a:pPr>
              <a:endParaRPr lang="en-US"/>
            </a:p>
          </c:txPr>
        </c:title>
        <c:numFmt formatCode="[$-3010000]0" sourceLinked="0"/>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B Nazanin" panose="00000400000000000000" pitchFamily="2" charset="-78"/>
              </a:defRPr>
            </a:pPr>
            <a:endParaRPr lang="en-US"/>
          </a:p>
        </c:txPr>
        <c:crossAx val="1993764768"/>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cs typeface="B Nazanin" panose="00000400000000000000" pitchFamily="2" charset="-78"/>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lineChart>
        <c:grouping val="standard"/>
        <c:varyColors val="0"/>
        <c:ser>
          <c:idx val="0"/>
          <c:order val="0"/>
          <c:tx>
            <c:v>تشکیل سرمایۀ ثابت ناخالص</c:v>
          </c:tx>
          <c:spPr>
            <a:ln w="28575" cap="rnd">
              <a:solidFill>
                <a:schemeClr val="accent1"/>
              </a:solidFill>
              <a:round/>
            </a:ln>
            <a:effectLst/>
          </c:spPr>
          <c:marker>
            <c:symbol val="none"/>
          </c:marker>
          <c:cat>
            <c:strRef>
              <c:f>'هزينه ملي (ثابت 1390)'!$C$5:$S$5</c:f>
              <c:strCache>
                <c:ptCount val="17"/>
                <c:pt idx="0">
                  <c:v>1383</c:v>
                </c:pt>
                <c:pt idx="1">
                  <c:v>1384</c:v>
                </c:pt>
                <c:pt idx="2">
                  <c:v>1385</c:v>
                </c:pt>
                <c:pt idx="3">
                  <c:v>1386</c:v>
                </c:pt>
                <c:pt idx="4">
                  <c:v>1387</c:v>
                </c:pt>
                <c:pt idx="5">
                  <c:v>1388</c:v>
                </c:pt>
                <c:pt idx="6">
                  <c:v>1389</c:v>
                </c:pt>
                <c:pt idx="7">
                  <c:v>1390</c:v>
                </c:pt>
                <c:pt idx="8">
                  <c:v>1391</c:v>
                </c:pt>
                <c:pt idx="9">
                  <c:v>1392</c:v>
                </c:pt>
                <c:pt idx="10">
                  <c:v>1393</c:v>
                </c:pt>
                <c:pt idx="11">
                  <c:v>1394</c:v>
                </c:pt>
                <c:pt idx="12">
                  <c:v>1395</c:v>
                </c:pt>
                <c:pt idx="13">
                  <c:v>1396</c:v>
                </c:pt>
                <c:pt idx="14">
                  <c:v>1397</c:v>
                </c:pt>
                <c:pt idx="15">
                  <c:v>1398</c:v>
                </c:pt>
                <c:pt idx="16">
                  <c:v>1399</c:v>
                </c:pt>
              </c:strCache>
            </c:strRef>
          </c:cat>
          <c:val>
            <c:numRef>
              <c:f>'هزينه ملي (ثابت 1390)'!$C$8:$S$8</c:f>
              <c:numCache>
                <c:formatCode>0</c:formatCode>
                <c:ptCount val="17"/>
                <c:pt idx="0">
                  <c:v>1191800.3721625665</c:v>
                </c:pt>
                <c:pt idx="1">
                  <c:v>1239518.95342701</c:v>
                </c:pt>
                <c:pt idx="2">
                  <c:v>1219017.6058954508</c:v>
                </c:pt>
                <c:pt idx="3">
                  <c:v>1397795.5651371155</c:v>
                </c:pt>
                <c:pt idx="4">
                  <c:v>1563639.9842706122</c:v>
                </c:pt>
                <c:pt idx="5">
                  <c:v>1584321.7614686899</c:v>
                </c:pt>
                <c:pt idx="6">
                  <c:v>1636537.4925799498</c:v>
                </c:pt>
                <c:pt idx="7">
                  <c:v>1712186.3423812278</c:v>
                </c:pt>
                <c:pt idx="8">
                  <c:v>1386790.6764291134</c:v>
                </c:pt>
                <c:pt idx="9">
                  <c:v>1278967.8115720467</c:v>
                </c:pt>
                <c:pt idx="10">
                  <c:v>1378993.1851598457</c:v>
                </c:pt>
                <c:pt idx="11">
                  <c:v>1212857.7859725324</c:v>
                </c:pt>
                <c:pt idx="12">
                  <c:v>1167709.9122367131</c:v>
                </c:pt>
                <c:pt idx="13">
                  <c:v>1183829.6303642618</c:v>
                </c:pt>
                <c:pt idx="14">
                  <c:v>1038373.0017337271</c:v>
                </c:pt>
                <c:pt idx="15">
                  <c:v>976689.74959974654</c:v>
                </c:pt>
                <c:pt idx="16">
                  <c:v>1001313.3142225043</c:v>
                </c:pt>
              </c:numCache>
            </c:numRef>
          </c:val>
          <c:smooth val="1"/>
          <c:extLst>
            <c:ext xmlns:c16="http://schemas.microsoft.com/office/drawing/2014/chart" uri="{C3380CC4-5D6E-409C-BE32-E72D297353CC}">
              <c16:uniqueId val="{00000000-D9D3-4BE7-9FDD-1A9CC3F3DA41}"/>
            </c:ext>
          </c:extLst>
        </c:ser>
        <c:ser>
          <c:idx val="1"/>
          <c:order val="1"/>
          <c:tx>
            <c:v>استهلاک سرمایه‌های ثابت</c:v>
          </c:tx>
          <c:spPr>
            <a:ln w="28575" cap="rnd">
              <a:solidFill>
                <a:schemeClr val="accent2"/>
              </a:solidFill>
              <a:round/>
            </a:ln>
            <a:effectLst/>
          </c:spPr>
          <c:marker>
            <c:symbol val="none"/>
          </c:marker>
          <c:cat>
            <c:strRef>
              <c:f>'هزينه ملي (ثابت 1390)'!$C$5:$S$5</c:f>
              <c:strCache>
                <c:ptCount val="17"/>
                <c:pt idx="0">
                  <c:v>1383</c:v>
                </c:pt>
                <c:pt idx="1">
                  <c:v>1384</c:v>
                </c:pt>
                <c:pt idx="2">
                  <c:v>1385</c:v>
                </c:pt>
                <c:pt idx="3">
                  <c:v>1386</c:v>
                </c:pt>
                <c:pt idx="4">
                  <c:v>1387</c:v>
                </c:pt>
                <c:pt idx="5">
                  <c:v>1388</c:v>
                </c:pt>
                <c:pt idx="6">
                  <c:v>1389</c:v>
                </c:pt>
                <c:pt idx="7">
                  <c:v>1390</c:v>
                </c:pt>
                <c:pt idx="8">
                  <c:v>1391</c:v>
                </c:pt>
                <c:pt idx="9">
                  <c:v>1392</c:v>
                </c:pt>
                <c:pt idx="10">
                  <c:v>1393</c:v>
                </c:pt>
                <c:pt idx="11">
                  <c:v>1394</c:v>
                </c:pt>
                <c:pt idx="12">
                  <c:v>1395</c:v>
                </c:pt>
                <c:pt idx="13">
                  <c:v>1396</c:v>
                </c:pt>
                <c:pt idx="14">
                  <c:v>1397</c:v>
                </c:pt>
                <c:pt idx="15">
                  <c:v>1398</c:v>
                </c:pt>
                <c:pt idx="16">
                  <c:v>1399</c:v>
                </c:pt>
              </c:strCache>
            </c:strRef>
          </c:cat>
          <c:val>
            <c:numRef>
              <c:f>'هزينه ملي (ثابت 1390)'!$C$20:$S$20</c:f>
              <c:numCache>
                <c:formatCode>0</c:formatCode>
                <c:ptCount val="17"/>
                <c:pt idx="0">
                  <c:v>574099.87975905486</c:v>
                </c:pt>
                <c:pt idx="1">
                  <c:v>608644.57783492468</c:v>
                </c:pt>
                <c:pt idx="2">
                  <c:v>645325.24781034479</c:v>
                </c:pt>
                <c:pt idx="3">
                  <c:v>681315.43429400562</c:v>
                </c:pt>
                <c:pt idx="4">
                  <c:v>712793.63462235732</c:v>
                </c:pt>
                <c:pt idx="5">
                  <c:v>746385.45588553743</c:v>
                </c:pt>
                <c:pt idx="6">
                  <c:v>782388.37024899048</c:v>
                </c:pt>
                <c:pt idx="7">
                  <c:v>823019.2503109274</c:v>
                </c:pt>
                <c:pt idx="8">
                  <c:v>862709.98985743872</c:v>
                </c:pt>
                <c:pt idx="9">
                  <c:v>892139.86534240772</c:v>
                </c:pt>
                <c:pt idx="10">
                  <c:v>918195.84777149907</c:v>
                </c:pt>
                <c:pt idx="11">
                  <c:v>942617.77282138495</c:v>
                </c:pt>
                <c:pt idx="12">
                  <c:v>969000</c:v>
                </c:pt>
                <c:pt idx="13">
                  <c:v>995453.70000000007</c:v>
                </c:pt>
                <c:pt idx="14">
                  <c:v>1012774.5943800001</c:v>
                </c:pt>
                <c:pt idx="15">
                  <c:v>1033759.6354563599</c:v>
                </c:pt>
                <c:pt idx="16">
                  <c:v>1060932.0263427692</c:v>
                </c:pt>
              </c:numCache>
            </c:numRef>
          </c:val>
          <c:smooth val="1"/>
          <c:extLst>
            <c:ext xmlns:c16="http://schemas.microsoft.com/office/drawing/2014/chart" uri="{C3380CC4-5D6E-409C-BE32-E72D297353CC}">
              <c16:uniqueId val="{00000001-D9D3-4BE7-9FDD-1A9CC3F3DA41}"/>
            </c:ext>
          </c:extLst>
        </c:ser>
        <c:dLbls>
          <c:showLegendKey val="0"/>
          <c:showVal val="0"/>
          <c:showCatName val="0"/>
          <c:showSerName val="0"/>
          <c:showPercent val="0"/>
          <c:showBubbleSize val="0"/>
        </c:dLbls>
        <c:smooth val="0"/>
        <c:axId val="846564271"/>
        <c:axId val="846546383"/>
      </c:lineChart>
      <c:catAx>
        <c:axId val="846564271"/>
        <c:scaling>
          <c:orientation val="minMax"/>
        </c:scaling>
        <c:delete val="0"/>
        <c:axPos val="b"/>
        <c:numFmt formatCode="[$-3010000]General" sourceLinked="0"/>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050" b="0" i="0" u="none" strike="noStrike" kern="1200" baseline="0">
                <a:solidFill>
                  <a:schemeClr val="tx1">
                    <a:lumMod val="65000"/>
                    <a:lumOff val="35000"/>
                  </a:schemeClr>
                </a:solidFill>
                <a:latin typeface="+mn-lt"/>
                <a:ea typeface="+mn-ea"/>
                <a:cs typeface="+mn-cs"/>
              </a:defRPr>
            </a:pPr>
            <a:endParaRPr lang="en-US"/>
          </a:p>
        </c:txPr>
        <c:crossAx val="846546383"/>
        <c:crosses val="autoZero"/>
        <c:auto val="1"/>
        <c:lblAlgn val="ctr"/>
        <c:lblOffset val="100"/>
        <c:noMultiLvlLbl val="0"/>
      </c:catAx>
      <c:valAx>
        <c:axId val="846546383"/>
        <c:scaling>
          <c:orientation val="minMax"/>
        </c:scaling>
        <c:delete val="0"/>
        <c:axPos val="l"/>
        <c:majorGridlines>
          <c:spPr>
            <a:ln w="9525" cap="flat" cmpd="sng" algn="ctr">
              <a:solidFill>
                <a:schemeClr val="tx1">
                  <a:lumMod val="15000"/>
                  <a:lumOff val="85000"/>
                </a:schemeClr>
              </a:solidFill>
              <a:round/>
            </a:ln>
            <a:effectLst/>
          </c:spPr>
        </c:majorGridlines>
        <c:numFmt formatCode="[$-3010000]General" sourceLinked="0"/>
        <c:majorTickMark val="none"/>
        <c:minorTickMark val="none"/>
        <c:tickLblPos val="nextTo"/>
        <c:spPr>
          <a:noFill/>
          <a:ln>
            <a:noFill/>
          </a:ln>
          <a:effectLst/>
        </c:spPr>
        <c:txPr>
          <a:bodyPr rot="-60000000" spcFirstLastPara="1" vertOverflow="ellipsis" vert="horz" wrap="square" anchor="ctr" anchorCtr="1"/>
          <a:lstStyle/>
          <a:p>
            <a:pPr>
              <a:defRPr sz="1050" b="1" i="0" u="none" strike="noStrike" kern="1200" baseline="0">
                <a:solidFill>
                  <a:schemeClr val="tx1">
                    <a:lumMod val="65000"/>
                    <a:lumOff val="35000"/>
                  </a:schemeClr>
                </a:solidFill>
                <a:latin typeface="+mn-lt"/>
                <a:ea typeface="+mn-ea"/>
                <a:cs typeface="B Nazanin" panose="00000400000000000000" pitchFamily="2" charset="-78"/>
              </a:defRPr>
            </a:pPr>
            <a:endParaRPr lang="en-US"/>
          </a:p>
        </c:txPr>
        <c:crossAx val="846564271"/>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2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fa-IR" dirty="0" err="1"/>
              <a:t>هزین</a:t>
            </a:r>
            <a:r>
              <a:rPr lang="fa-IR" baseline="0" dirty="0" err="1"/>
              <a:t>ة</a:t>
            </a:r>
            <a:r>
              <a:rPr lang="fa-IR" baseline="0" dirty="0"/>
              <a:t> مسکن از </a:t>
            </a:r>
            <a:r>
              <a:rPr lang="fa-IR" baseline="0" dirty="0" err="1"/>
              <a:t>بودجة</a:t>
            </a:r>
            <a:r>
              <a:rPr lang="fa-IR" baseline="0" dirty="0"/>
              <a:t> خانوار </a:t>
            </a:r>
            <a:endParaRPr lang="en-US" dirty="0"/>
          </a:p>
        </c:rich>
      </c:tx>
      <c:overlay val="0"/>
    </c:title>
    <c:autoTitleDeleted val="0"/>
    <c:plotArea>
      <c:layout/>
      <c:lineChart>
        <c:grouping val="standard"/>
        <c:varyColors val="0"/>
        <c:ser>
          <c:idx val="0"/>
          <c:order val="0"/>
          <c:tx>
            <c:strRef>
              <c:f>Sheet2!$Y$3</c:f>
              <c:strCache>
                <c:ptCount val="1"/>
                <c:pt idx="0">
                  <c:v>میانگین</c:v>
                </c:pt>
              </c:strCache>
            </c:strRef>
          </c:tx>
          <c:spPr>
            <a:ln w="28575" cap="rnd">
              <a:solidFill>
                <a:schemeClr val="accent1"/>
              </a:solidFill>
              <a:round/>
            </a:ln>
            <a:effectLst/>
          </c:spPr>
          <c:marker>
            <c:symbol val="circle"/>
            <c:size val="5"/>
            <c:spPr>
              <a:solidFill>
                <a:schemeClr val="accent1"/>
              </a:solidFill>
              <a:ln w="9525">
                <a:solidFill>
                  <a:schemeClr val="accent1"/>
                </a:solidFill>
              </a:ln>
              <a:effectLst/>
            </c:spPr>
          </c:marker>
          <c:cat>
            <c:numRef>
              <c:f>Sheet2!$X$17:$X$41</c:f>
              <c:numCache>
                <c:formatCode>General</c:formatCode>
                <c:ptCount val="25"/>
                <c:pt idx="0">
                  <c:v>76</c:v>
                </c:pt>
                <c:pt idx="1">
                  <c:v>77</c:v>
                </c:pt>
                <c:pt idx="2">
                  <c:v>78</c:v>
                </c:pt>
                <c:pt idx="3">
                  <c:v>79</c:v>
                </c:pt>
                <c:pt idx="4">
                  <c:v>80</c:v>
                </c:pt>
                <c:pt idx="5">
                  <c:v>81</c:v>
                </c:pt>
                <c:pt idx="6">
                  <c:v>82</c:v>
                </c:pt>
                <c:pt idx="7">
                  <c:v>83</c:v>
                </c:pt>
                <c:pt idx="8">
                  <c:v>84</c:v>
                </c:pt>
                <c:pt idx="9">
                  <c:v>85</c:v>
                </c:pt>
                <c:pt idx="10">
                  <c:v>86</c:v>
                </c:pt>
                <c:pt idx="11">
                  <c:v>87</c:v>
                </c:pt>
                <c:pt idx="12">
                  <c:v>88</c:v>
                </c:pt>
                <c:pt idx="13">
                  <c:v>89</c:v>
                </c:pt>
                <c:pt idx="14">
                  <c:v>90</c:v>
                </c:pt>
                <c:pt idx="15">
                  <c:v>91</c:v>
                </c:pt>
                <c:pt idx="16">
                  <c:v>92</c:v>
                </c:pt>
                <c:pt idx="17">
                  <c:v>93</c:v>
                </c:pt>
                <c:pt idx="18">
                  <c:v>94</c:v>
                </c:pt>
                <c:pt idx="19">
                  <c:v>95</c:v>
                </c:pt>
                <c:pt idx="20">
                  <c:v>96</c:v>
                </c:pt>
                <c:pt idx="21">
                  <c:v>97</c:v>
                </c:pt>
                <c:pt idx="22">
                  <c:v>98</c:v>
                </c:pt>
                <c:pt idx="23">
                  <c:v>99</c:v>
                </c:pt>
                <c:pt idx="24">
                  <c:v>1400</c:v>
                </c:pt>
              </c:numCache>
            </c:numRef>
          </c:cat>
          <c:val>
            <c:numRef>
              <c:f>Sheet2!$Y$17:$Y$41</c:f>
              <c:numCache>
                <c:formatCode>0%</c:formatCode>
                <c:ptCount val="25"/>
                <c:pt idx="0">
                  <c:v>0.26022269519453772</c:v>
                </c:pt>
                <c:pt idx="1">
                  <c:v>0.25836335608193006</c:v>
                </c:pt>
                <c:pt idx="2">
                  <c:v>0.2515840534409432</c:v>
                </c:pt>
                <c:pt idx="3">
                  <c:v>0.25037314945669054</c:v>
                </c:pt>
                <c:pt idx="4">
                  <c:v>0.25501701387335174</c:v>
                </c:pt>
                <c:pt idx="5">
                  <c:v>0.25853552247175038</c:v>
                </c:pt>
                <c:pt idx="6">
                  <c:v>0.25515772374522161</c:v>
                </c:pt>
                <c:pt idx="7">
                  <c:v>0.23238934198927727</c:v>
                </c:pt>
                <c:pt idx="8">
                  <c:v>0.22757560326886381</c:v>
                </c:pt>
                <c:pt idx="9">
                  <c:v>0.24236023763276449</c:v>
                </c:pt>
                <c:pt idx="10">
                  <c:v>0.25795342806244764</c:v>
                </c:pt>
                <c:pt idx="11">
                  <c:v>0.28163446917199592</c:v>
                </c:pt>
                <c:pt idx="12">
                  <c:v>0.26525454007296967</c:v>
                </c:pt>
                <c:pt idx="13">
                  <c:v>0.28003285359732355</c:v>
                </c:pt>
                <c:pt idx="14">
                  <c:v>0.29268972603475052</c:v>
                </c:pt>
                <c:pt idx="15">
                  <c:v>0.29061727263361531</c:v>
                </c:pt>
                <c:pt idx="16">
                  <c:v>0.28670832146830721</c:v>
                </c:pt>
                <c:pt idx="17">
                  <c:v>0.29211112516835819</c:v>
                </c:pt>
                <c:pt idx="18">
                  <c:v>0.29772260750558655</c:v>
                </c:pt>
                <c:pt idx="19">
                  <c:v>0.30465007278256023</c:v>
                </c:pt>
                <c:pt idx="20">
                  <c:v>0.29546088925476638</c:v>
                </c:pt>
                <c:pt idx="21">
                  <c:v>0.30043547962773431</c:v>
                </c:pt>
                <c:pt idx="22">
                  <c:v>0.32239488486980611</c:v>
                </c:pt>
                <c:pt idx="23">
                  <c:v>0.33088330250750297</c:v>
                </c:pt>
                <c:pt idx="24">
                  <c:v>0.32297468040021143</c:v>
                </c:pt>
              </c:numCache>
            </c:numRef>
          </c:val>
          <c:smooth val="0"/>
          <c:extLst>
            <c:ext xmlns:c16="http://schemas.microsoft.com/office/drawing/2014/chart" uri="{C3380CC4-5D6E-409C-BE32-E72D297353CC}">
              <c16:uniqueId val="{00000000-23F8-40B3-8E4B-898D4DC59329}"/>
            </c:ext>
          </c:extLst>
        </c:ser>
        <c:ser>
          <c:idx val="1"/>
          <c:order val="1"/>
          <c:tx>
            <c:strRef>
              <c:f>Sheet2!$Z$3</c:f>
              <c:strCache>
                <c:ptCount val="1"/>
                <c:pt idx="0">
                  <c:v>دهک اول</c:v>
                </c:pt>
              </c:strCache>
            </c:strRef>
          </c:tx>
          <c:spPr>
            <a:ln w="28575" cap="rnd">
              <a:solidFill>
                <a:schemeClr val="accent2"/>
              </a:solidFill>
              <a:round/>
            </a:ln>
            <a:effectLst/>
          </c:spPr>
          <c:marker>
            <c:symbol val="circle"/>
            <c:size val="5"/>
            <c:spPr>
              <a:solidFill>
                <a:schemeClr val="accent2"/>
              </a:solidFill>
              <a:ln w="9525">
                <a:solidFill>
                  <a:schemeClr val="accent2"/>
                </a:solidFill>
              </a:ln>
              <a:effectLst/>
            </c:spPr>
          </c:marker>
          <c:cat>
            <c:numRef>
              <c:f>Sheet2!$X$17:$X$41</c:f>
              <c:numCache>
                <c:formatCode>General</c:formatCode>
                <c:ptCount val="25"/>
                <c:pt idx="0">
                  <c:v>76</c:v>
                </c:pt>
                <c:pt idx="1">
                  <c:v>77</c:v>
                </c:pt>
                <c:pt idx="2">
                  <c:v>78</c:v>
                </c:pt>
                <c:pt idx="3">
                  <c:v>79</c:v>
                </c:pt>
                <c:pt idx="4">
                  <c:v>80</c:v>
                </c:pt>
                <c:pt idx="5">
                  <c:v>81</c:v>
                </c:pt>
                <c:pt idx="6">
                  <c:v>82</c:v>
                </c:pt>
                <c:pt idx="7">
                  <c:v>83</c:v>
                </c:pt>
                <c:pt idx="8">
                  <c:v>84</c:v>
                </c:pt>
                <c:pt idx="9">
                  <c:v>85</c:v>
                </c:pt>
                <c:pt idx="10">
                  <c:v>86</c:v>
                </c:pt>
                <c:pt idx="11">
                  <c:v>87</c:v>
                </c:pt>
                <c:pt idx="12">
                  <c:v>88</c:v>
                </c:pt>
                <c:pt idx="13">
                  <c:v>89</c:v>
                </c:pt>
                <c:pt idx="14">
                  <c:v>90</c:v>
                </c:pt>
                <c:pt idx="15">
                  <c:v>91</c:v>
                </c:pt>
                <c:pt idx="16">
                  <c:v>92</c:v>
                </c:pt>
                <c:pt idx="17">
                  <c:v>93</c:v>
                </c:pt>
                <c:pt idx="18">
                  <c:v>94</c:v>
                </c:pt>
                <c:pt idx="19">
                  <c:v>95</c:v>
                </c:pt>
                <c:pt idx="20">
                  <c:v>96</c:v>
                </c:pt>
                <c:pt idx="21">
                  <c:v>97</c:v>
                </c:pt>
                <c:pt idx="22">
                  <c:v>98</c:v>
                </c:pt>
                <c:pt idx="23">
                  <c:v>99</c:v>
                </c:pt>
                <c:pt idx="24">
                  <c:v>1400</c:v>
                </c:pt>
              </c:numCache>
            </c:numRef>
          </c:cat>
          <c:val>
            <c:numRef>
              <c:f>Sheet2!$Z$17:$Z$41</c:f>
              <c:numCache>
                <c:formatCode>0%</c:formatCode>
                <c:ptCount val="25"/>
                <c:pt idx="0">
                  <c:v>0.24008271122598238</c:v>
                </c:pt>
                <c:pt idx="1">
                  <c:v>0.23768484411091684</c:v>
                </c:pt>
                <c:pt idx="2">
                  <c:v>0.24557265613331603</c:v>
                </c:pt>
                <c:pt idx="3">
                  <c:v>0.25206348936994738</c:v>
                </c:pt>
                <c:pt idx="4">
                  <c:v>0.25904714137979712</c:v>
                </c:pt>
                <c:pt idx="5">
                  <c:v>0.24848288396368379</c:v>
                </c:pt>
                <c:pt idx="6">
                  <c:v>0.23927463516791886</c:v>
                </c:pt>
                <c:pt idx="7">
                  <c:v>0.23558195850085531</c:v>
                </c:pt>
                <c:pt idx="8">
                  <c:v>0.22770995221413079</c:v>
                </c:pt>
                <c:pt idx="9">
                  <c:v>0.24373915062458629</c:v>
                </c:pt>
                <c:pt idx="10">
                  <c:v>0.24133920692322797</c:v>
                </c:pt>
                <c:pt idx="11">
                  <c:v>0.26168829101183799</c:v>
                </c:pt>
                <c:pt idx="12">
                  <c:v>0.27754059694271549</c:v>
                </c:pt>
                <c:pt idx="13">
                  <c:v>0.27114577077946478</c:v>
                </c:pt>
                <c:pt idx="14">
                  <c:v>0.2618905865086319</c:v>
                </c:pt>
                <c:pt idx="15">
                  <c:v>0.25534357307019012</c:v>
                </c:pt>
                <c:pt idx="16">
                  <c:v>0.24793705985628506</c:v>
                </c:pt>
                <c:pt idx="17">
                  <c:v>0.26019018850563846</c:v>
                </c:pt>
                <c:pt idx="18">
                  <c:v>0.25184500086338946</c:v>
                </c:pt>
                <c:pt idx="19">
                  <c:v>0.26625337367789498</c:v>
                </c:pt>
                <c:pt idx="20">
                  <c:v>0.26924087874406272</c:v>
                </c:pt>
                <c:pt idx="21">
                  <c:v>0.27102737764579465</c:v>
                </c:pt>
                <c:pt idx="22">
                  <c:v>0.25378632390744243</c:v>
                </c:pt>
                <c:pt idx="23">
                  <c:v>0.26339661191285668</c:v>
                </c:pt>
                <c:pt idx="24">
                  <c:v>0.26972664992755357</c:v>
                </c:pt>
              </c:numCache>
            </c:numRef>
          </c:val>
          <c:smooth val="0"/>
          <c:extLst>
            <c:ext xmlns:c16="http://schemas.microsoft.com/office/drawing/2014/chart" uri="{C3380CC4-5D6E-409C-BE32-E72D297353CC}">
              <c16:uniqueId val="{00000001-23F8-40B3-8E4B-898D4DC59329}"/>
            </c:ext>
          </c:extLst>
        </c:ser>
        <c:ser>
          <c:idx val="2"/>
          <c:order val="2"/>
          <c:tx>
            <c:strRef>
              <c:f>Sheet2!$AA$3</c:f>
              <c:strCache>
                <c:ptCount val="1"/>
                <c:pt idx="0">
                  <c:v>دهک دهم</c:v>
                </c:pt>
              </c:strCache>
            </c:strRef>
          </c:tx>
          <c:spPr>
            <a:ln w="28575" cap="rnd">
              <a:solidFill>
                <a:schemeClr val="accent3"/>
              </a:solidFill>
              <a:round/>
            </a:ln>
            <a:effectLst/>
          </c:spPr>
          <c:marker>
            <c:symbol val="circle"/>
            <c:size val="5"/>
            <c:spPr>
              <a:solidFill>
                <a:schemeClr val="accent3"/>
              </a:solidFill>
              <a:ln w="9525">
                <a:solidFill>
                  <a:schemeClr val="accent3"/>
                </a:solidFill>
              </a:ln>
              <a:effectLst/>
            </c:spPr>
          </c:marker>
          <c:cat>
            <c:numRef>
              <c:f>Sheet2!$X$17:$X$41</c:f>
              <c:numCache>
                <c:formatCode>General</c:formatCode>
                <c:ptCount val="25"/>
                <c:pt idx="0">
                  <c:v>76</c:v>
                </c:pt>
                <c:pt idx="1">
                  <c:v>77</c:v>
                </c:pt>
                <c:pt idx="2">
                  <c:v>78</c:v>
                </c:pt>
                <c:pt idx="3">
                  <c:v>79</c:v>
                </c:pt>
                <c:pt idx="4">
                  <c:v>80</c:v>
                </c:pt>
                <c:pt idx="5">
                  <c:v>81</c:v>
                </c:pt>
                <c:pt idx="6">
                  <c:v>82</c:v>
                </c:pt>
                <c:pt idx="7">
                  <c:v>83</c:v>
                </c:pt>
                <c:pt idx="8">
                  <c:v>84</c:v>
                </c:pt>
                <c:pt idx="9">
                  <c:v>85</c:v>
                </c:pt>
                <c:pt idx="10">
                  <c:v>86</c:v>
                </c:pt>
                <c:pt idx="11">
                  <c:v>87</c:v>
                </c:pt>
                <c:pt idx="12">
                  <c:v>88</c:v>
                </c:pt>
                <c:pt idx="13">
                  <c:v>89</c:v>
                </c:pt>
                <c:pt idx="14">
                  <c:v>90</c:v>
                </c:pt>
                <c:pt idx="15">
                  <c:v>91</c:v>
                </c:pt>
                <c:pt idx="16">
                  <c:v>92</c:v>
                </c:pt>
                <c:pt idx="17">
                  <c:v>93</c:v>
                </c:pt>
                <c:pt idx="18">
                  <c:v>94</c:v>
                </c:pt>
                <c:pt idx="19">
                  <c:v>95</c:v>
                </c:pt>
                <c:pt idx="20">
                  <c:v>96</c:v>
                </c:pt>
                <c:pt idx="21">
                  <c:v>97</c:v>
                </c:pt>
                <c:pt idx="22">
                  <c:v>98</c:v>
                </c:pt>
                <c:pt idx="23">
                  <c:v>99</c:v>
                </c:pt>
                <c:pt idx="24">
                  <c:v>1400</c:v>
                </c:pt>
              </c:numCache>
            </c:numRef>
          </c:cat>
          <c:val>
            <c:numRef>
              <c:f>Sheet2!$AA$17:$AA$41</c:f>
              <c:numCache>
                <c:formatCode>0%</c:formatCode>
                <c:ptCount val="25"/>
                <c:pt idx="0">
                  <c:v>0.25329553338304517</c:v>
                </c:pt>
                <c:pt idx="1">
                  <c:v>0.24934502966659958</c:v>
                </c:pt>
                <c:pt idx="2">
                  <c:v>0.23695655292222531</c:v>
                </c:pt>
                <c:pt idx="3">
                  <c:v>0.23421823673841136</c:v>
                </c:pt>
                <c:pt idx="4">
                  <c:v>0.23839668917303208</c:v>
                </c:pt>
                <c:pt idx="5">
                  <c:v>0.26533688886416157</c:v>
                </c:pt>
                <c:pt idx="6">
                  <c:v>0.24994943714492279</c:v>
                </c:pt>
                <c:pt idx="7">
                  <c:v>0.21904795341716105</c:v>
                </c:pt>
                <c:pt idx="8">
                  <c:v>0.19576725858403027</c:v>
                </c:pt>
                <c:pt idx="9">
                  <c:v>0.22551431459977461</c:v>
                </c:pt>
                <c:pt idx="10">
                  <c:v>0.25036241646899848</c:v>
                </c:pt>
                <c:pt idx="11">
                  <c:v>0.2797719204839535</c:v>
                </c:pt>
                <c:pt idx="12">
                  <c:v>0.24132981843137741</c:v>
                </c:pt>
                <c:pt idx="13">
                  <c:v>0.28274009227598978</c:v>
                </c:pt>
                <c:pt idx="14">
                  <c:v>0.31422366645847222</c:v>
                </c:pt>
                <c:pt idx="15">
                  <c:v>0.33809895936690287</c:v>
                </c:pt>
                <c:pt idx="16">
                  <c:v>0.32931029456168914</c:v>
                </c:pt>
                <c:pt idx="17">
                  <c:v>0.31731755071438489</c:v>
                </c:pt>
                <c:pt idx="18">
                  <c:v>0.32569725143611666</c:v>
                </c:pt>
                <c:pt idx="19">
                  <c:v>0.33490795768410514</c:v>
                </c:pt>
                <c:pt idx="20">
                  <c:v>0.32017975481433403</c:v>
                </c:pt>
                <c:pt idx="21">
                  <c:v>0.33519723942329521</c:v>
                </c:pt>
                <c:pt idx="22">
                  <c:v>0.37907015967071667</c:v>
                </c:pt>
                <c:pt idx="23">
                  <c:v>0.38748623197721865</c:v>
                </c:pt>
                <c:pt idx="24">
                  <c:v>0.36155314740372535</c:v>
                </c:pt>
              </c:numCache>
            </c:numRef>
          </c:val>
          <c:smooth val="0"/>
          <c:extLst>
            <c:ext xmlns:c16="http://schemas.microsoft.com/office/drawing/2014/chart" uri="{C3380CC4-5D6E-409C-BE32-E72D297353CC}">
              <c16:uniqueId val="{00000002-23F8-40B3-8E4B-898D4DC59329}"/>
            </c:ext>
          </c:extLst>
        </c:ser>
        <c:dLbls>
          <c:showLegendKey val="0"/>
          <c:showVal val="0"/>
          <c:showCatName val="0"/>
          <c:showSerName val="0"/>
          <c:showPercent val="0"/>
          <c:showBubbleSize val="0"/>
        </c:dLbls>
        <c:marker val="1"/>
        <c:smooth val="0"/>
        <c:axId val="187758464"/>
        <c:axId val="195629056"/>
      </c:lineChart>
      <c:catAx>
        <c:axId val="187758464"/>
        <c:scaling>
          <c:orientation val="minMax"/>
        </c:scaling>
        <c:delete val="0"/>
        <c:axPos val="b"/>
        <c:numFmt formatCode="[$-3020429]General" sourceLinked="0"/>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B Nazanin" panose="00000400000000000000" pitchFamily="2" charset="-78"/>
              </a:defRPr>
            </a:pPr>
            <a:endParaRPr lang="en-US"/>
          </a:p>
        </c:txPr>
        <c:crossAx val="195629056"/>
        <c:crosses val="autoZero"/>
        <c:auto val="1"/>
        <c:lblAlgn val="ctr"/>
        <c:lblOffset val="100"/>
        <c:noMultiLvlLbl val="0"/>
      </c:catAx>
      <c:valAx>
        <c:axId val="195629056"/>
        <c:scaling>
          <c:orientation val="minMax"/>
          <c:min val="0.18000000000000002"/>
        </c:scaling>
        <c:delete val="0"/>
        <c:axPos val="l"/>
        <c:numFmt formatCode="[$-3020429]0%" sourceLinked="0"/>
        <c:majorTickMark val="none"/>
        <c:minorTickMark val="none"/>
        <c:tickLblPos val="nextTo"/>
        <c:spPr>
          <a:noFill/>
          <a:ln>
            <a:noFill/>
          </a:ln>
          <a:effectLst/>
        </c:spPr>
        <c:txPr>
          <a:bodyPr rot="-60000000" spcFirstLastPara="1" vertOverflow="ellipsis" vert="horz" wrap="square" anchor="ctr" anchorCtr="1"/>
          <a:lstStyle/>
          <a:p>
            <a:pPr>
              <a:defRPr sz="900" b="1" i="0" u="none" strike="noStrike" kern="1200" baseline="0">
                <a:solidFill>
                  <a:schemeClr val="tx1">
                    <a:lumMod val="65000"/>
                    <a:lumOff val="35000"/>
                  </a:schemeClr>
                </a:solidFill>
                <a:latin typeface="+mn-lt"/>
                <a:ea typeface="+mn-ea"/>
                <a:cs typeface="B Nazanin" panose="00000400000000000000" pitchFamily="2" charset="-78"/>
              </a:defRPr>
            </a:pPr>
            <a:endParaRPr lang="en-US"/>
          </a:p>
        </c:txPr>
        <c:crossAx val="187758464"/>
        <c:crosses val="autoZero"/>
        <c:crossBetween val="between"/>
      </c:valAx>
      <c:spPr>
        <a:noFill/>
        <a:ln>
          <a:noFill/>
        </a:ln>
        <a:effectLst/>
      </c:spPr>
    </c:plotArea>
    <c:legend>
      <c:legendPos val="b"/>
      <c:layout>
        <c:manualLayout>
          <c:xMode val="edge"/>
          <c:yMode val="edge"/>
          <c:x val="0.25282307803702692"/>
          <c:y val="0.89576159439400238"/>
          <c:w val="0.39242607968929655"/>
          <c:h val="7.6897325633338898E-2"/>
        </c:manualLayout>
      </c:layout>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B Nazanin" panose="00000400000000000000" pitchFamily="2" charset="-78"/>
            </a:defRPr>
          </a:pPr>
          <a:endParaRPr lang="en-US"/>
        </a:p>
      </c:txPr>
    </c:legend>
    <c:plotVisOnly val="1"/>
    <c:dispBlanksAs val="gap"/>
    <c:showDLblsOverMax val="0"/>
  </c:chart>
  <c:spPr>
    <a:solidFill>
      <a:schemeClr val="bg1"/>
    </a:solidFill>
    <a:ln w="9525" cap="flat" cmpd="sng" algn="ctr">
      <a:solidFill>
        <a:schemeClr val="tx1">
          <a:lumMod val="15000"/>
          <a:lumOff val="85000"/>
        </a:schemeClr>
      </a:solidFill>
      <a:round/>
    </a:ln>
    <a:effectLst/>
  </c:spPr>
  <c:txPr>
    <a:bodyPr/>
    <a:lstStyle/>
    <a:p>
      <a:pPr>
        <a:defRPr>
          <a:cs typeface="B Nazanin" panose="00000400000000000000" pitchFamily="2" charset="-78"/>
        </a:defRPr>
      </a:pPr>
      <a:endParaRPr lang="en-US"/>
    </a:p>
  </c:txPr>
  <c:externalData r:id="rId1">
    <c:autoUpdate val="0"/>
  </c:externalData>
  <c:userShapes r:id="rId2"/>
</c:chartSpace>
</file>

<file path=ppt/charts/chart2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tx>
            <c:strRef>
              <c:f>'P  E'!$D$2</c:f>
              <c:strCache>
                <c:ptCount val="1"/>
                <c:pt idx="0">
                  <c:v>تهران</c:v>
                </c:pt>
              </c:strCache>
            </c:strRef>
          </c:tx>
          <c:spPr>
            <a:ln w="28575" cap="rnd">
              <a:solidFill>
                <a:schemeClr val="accent1"/>
              </a:solidFill>
              <a:round/>
            </a:ln>
            <a:effectLst/>
          </c:spPr>
          <c:marker>
            <c:symbol val="circle"/>
            <c:size val="5"/>
            <c:spPr>
              <a:solidFill>
                <a:schemeClr val="accent1"/>
              </a:solidFill>
              <a:ln w="9525">
                <a:solidFill>
                  <a:schemeClr val="accent1"/>
                </a:solidFill>
              </a:ln>
              <a:effectLst/>
            </c:spPr>
          </c:marker>
          <c:cat>
            <c:strRef>
              <c:f>'P  E'!$C$3:$C$67</c:f>
              <c:strCache>
                <c:ptCount val="65"/>
                <c:pt idx="0">
                  <c:v>1372-02</c:v>
                </c:pt>
                <c:pt idx="1">
                  <c:v>1372-04</c:v>
                </c:pt>
                <c:pt idx="2">
                  <c:v>1373-02</c:v>
                </c:pt>
                <c:pt idx="3">
                  <c:v>1373-04</c:v>
                </c:pt>
                <c:pt idx="4">
                  <c:v>1374-02</c:v>
                </c:pt>
                <c:pt idx="5">
                  <c:v>1374-04</c:v>
                </c:pt>
                <c:pt idx="6">
                  <c:v>1375-02</c:v>
                </c:pt>
                <c:pt idx="7">
                  <c:v>1375-04</c:v>
                </c:pt>
                <c:pt idx="8">
                  <c:v>1376-02</c:v>
                </c:pt>
                <c:pt idx="9">
                  <c:v>1376-04</c:v>
                </c:pt>
                <c:pt idx="10">
                  <c:v>1377-02</c:v>
                </c:pt>
                <c:pt idx="11">
                  <c:v>1377-04</c:v>
                </c:pt>
                <c:pt idx="12">
                  <c:v>1378-02</c:v>
                </c:pt>
                <c:pt idx="13">
                  <c:v>1378-04</c:v>
                </c:pt>
                <c:pt idx="14">
                  <c:v>1379-02</c:v>
                </c:pt>
                <c:pt idx="15">
                  <c:v>1379-04</c:v>
                </c:pt>
                <c:pt idx="16">
                  <c:v>1380-02</c:v>
                </c:pt>
                <c:pt idx="17">
                  <c:v>1380-04</c:v>
                </c:pt>
                <c:pt idx="18">
                  <c:v>1381-02</c:v>
                </c:pt>
                <c:pt idx="19">
                  <c:v>1381-04</c:v>
                </c:pt>
                <c:pt idx="20">
                  <c:v>1382-02</c:v>
                </c:pt>
                <c:pt idx="21">
                  <c:v>1382-04</c:v>
                </c:pt>
                <c:pt idx="22">
                  <c:v>1383-02</c:v>
                </c:pt>
                <c:pt idx="23">
                  <c:v>1383-04</c:v>
                </c:pt>
                <c:pt idx="24">
                  <c:v>1384-02</c:v>
                </c:pt>
                <c:pt idx="25">
                  <c:v>1384-04</c:v>
                </c:pt>
                <c:pt idx="26">
                  <c:v>1385-02</c:v>
                </c:pt>
                <c:pt idx="27">
                  <c:v>1385-04</c:v>
                </c:pt>
                <c:pt idx="28">
                  <c:v>1386-02</c:v>
                </c:pt>
                <c:pt idx="29">
                  <c:v>1386-04</c:v>
                </c:pt>
                <c:pt idx="30">
                  <c:v>1387-02</c:v>
                </c:pt>
                <c:pt idx="31">
                  <c:v>1387-04</c:v>
                </c:pt>
                <c:pt idx="32">
                  <c:v>1388-02</c:v>
                </c:pt>
                <c:pt idx="33">
                  <c:v>1388-04</c:v>
                </c:pt>
                <c:pt idx="34">
                  <c:v>1389-02</c:v>
                </c:pt>
                <c:pt idx="35">
                  <c:v>1389-04</c:v>
                </c:pt>
                <c:pt idx="36">
                  <c:v>1390-02</c:v>
                </c:pt>
                <c:pt idx="37">
                  <c:v>1390-04</c:v>
                </c:pt>
                <c:pt idx="38">
                  <c:v>1391-02</c:v>
                </c:pt>
                <c:pt idx="39">
                  <c:v>1391-04</c:v>
                </c:pt>
                <c:pt idx="40">
                  <c:v>1392-02</c:v>
                </c:pt>
                <c:pt idx="41">
                  <c:v>1392-04</c:v>
                </c:pt>
                <c:pt idx="42">
                  <c:v>1393-02</c:v>
                </c:pt>
                <c:pt idx="43">
                  <c:v>1393-04</c:v>
                </c:pt>
                <c:pt idx="44">
                  <c:v>1394-02</c:v>
                </c:pt>
                <c:pt idx="45">
                  <c:v>1394-04</c:v>
                </c:pt>
                <c:pt idx="46">
                  <c:v>1395-02</c:v>
                </c:pt>
                <c:pt idx="47">
                  <c:v>1395-04</c:v>
                </c:pt>
                <c:pt idx="48">
                  <c:v>1396-01</c:v>
                </c:pt>
                <c:pt idx="49">
                  <c:v>1396-02</c:v>
                </c:pt>
                <c:pt idx="50">
                  <c:v>1396-03</c:v>
                </c:pt>
                <c:pt idx="51">
                  <c:v>1396-04</c:v>
                </c:pt>
                <c:pt idx="52">
                  <c:v>1397-01</c:v>
                </c:pt>
                <c:pt idx="53">
                  <c:v>1397-02</c:v>
                </c:pt>
                <c:pt idx="54">
                  <c:v>1397-03</c:v>
                </c:pt>
                <c:pt idx="55">
                  <c:v>1397-04</c:v>
                </c:pt>
                <c:pt idx="56">
                  <c:v>1398-01</c:v>
                </c:pt>
                <c:pt idx="57">
                  <c:v>1398-02</c:v>
                </c:pt>
                <c:pt idx="58">
                  <c:v>1398-03</c:v>
                </c:pt>
                <c:pt idx="59">
                  <c:v>1398-04</c:v>
                </c:pt>
                <c:pt idx="60">
                  <c:v>1399-01</c:v>
                </c:pt>
                <c:pt idx="61">
                  <c:v>1399-02</c:v>
                </c:pt>
                <c:pt idx="62">
                  <c:v>1399-03</c:v>
                </c:pt>
                <c:pt idx="63">
                  <c:v>1399-04</c:v>
                </c:pt>
                <c:pt idx="64">
                  <c:v>1400-01</c:v>
                </c:pt>
              </c:strCache>
            </c:strRef>
          </c:cat>
          <c:val>
            <c:numRef>
              <c:f>'P  E'!$D$3:$D$67</c:f>
              <c:numCache>
                <c:formatCode>General</c:formatCode>
                <c:ptCount val="65"/>
                <c:pt idx="21" formatCode="0">
                  <c:v>18.100908273340877</c:v>
                </c:pt>
                <c:pt idx="22" formatCode="0">
                  <c:v>17.786500301836956</c:v>
                </c:pt>
                <c:pt idx="23" formatCode="0">
                  <c:v>17.732076694115722</c:v>
                </c:pt>
                <c:pt idx="24" formatCode="0">
                  <c:v>16.435977026056843</c:v>
                </c:pt>
                <c:pt idx="25" formatCode="0">
                  <c:v>15.415316453378738</c:v>
                </c:pt>
                <c:pt idx="26" formatCode="0">
                  <c:v>15.254627944780067</c:v>
                </c:pt>
                <c:pt idx="27" formatCode="0">
                  <c:v>17.670627318113354</c:v>
                </c:pt>
                <c:pt idx="28" formatCode="0">
                  <c:v>20.124549611973393</c:v>
                </c:pt>
                <c:pt idx="29" formatCode="0">
                  <c:v>21.966586303867548</c:v>
                </c:pt>
                <c:pt idx="30" formatCode="0">
                  <c:v>22.754956031914219</c:v>
                </c:pt>
                <c:pt idx="31" formatCode="0">
                  <c:v>20.71441678980867</c:v>
                </c:pt>
                <c:pt idx="32" formatCode="0">
                  <c:v>17.227075823080906</c:v>
                </c:pt>
                <c:pt idx="33" formatCode="0">
                  <c:v>17.331073457552034</c:v>
                </c:pt>
                <c:pt idx="34" formatCode="0">
                  <c:v>15.996338712665221</c:v>
                </c:pt>
                <c:pt idx="35" formatCode="0">
                  <c:v>15.143025129284583</c:v>
                </c:pt>
                <c:pt idx="36" formatCode="0">
                  <c:v>16.107941582681821</c:v>
                </c:pt>
                <c:pt idx="37" formatCode="0">
                  <c:v>15.005738022887437</c:v>
                </c:pt>
                <c:pt idx="38" formatCode="0">
                  <c:v>16.079749446184401</c:v>
                </c:pt>
                <c:pt idx="39" formatCode="0">
                  <c:v>18.722462001220283</c:v>
                </c:pt>
                <c:pt idx="40" formatCode="0">
                  <c:v>19.279460387776066</c:v>
                </c:pt>
                <c:pt idx="41" formatCode="0">
                  <c:v>18.708834196576944</c:v>
                </c:pt>
                <c:pt idx="42" formatCode="0">
                  <c:v>18.082132672970136</c:v>
                </c:pt>
                <c:pt idx="43" formatCode="0">
                  <c:v>18.30233389565289</c:v>
                </c:pt>
                <c:pt idx="44" formatCode="0">
                  <c:v>16.835593468941472</c:v>
                </c:pt>
                <c:pt idx="45" formatCode="0">
                  <c:v>17.883677933647011</c:v>
                </c:pt>
                <c:pt idx="46" formatCode="0">
                  <c:v>16.206390077609342</c:v>
                </c:pt>
                <c:pt idx="47" formatCode="0">
                  <c:v>16.366864914881564</c:v>
                </c:pt>
                <c:pt idx="48" formatCode="0">
                  <c:v>16.148928447359079</c:v>
                </c:pt>
                <c:pt idx="49" formatCode="0">
                  <c:v>15.652297311979465</c:v>
                </c:pt>
                <c:pt idx="50" formatCode="0">
                  <c:v>16.479076101740947</c:v>
                </c:pt>
                <c:pt idx="51" formatCode="0">
                  <c:v>17.352394308824994</c:v>
                </c:pt>
                <c:pt idx="52" formatCode="0">
                  <c:v>17.449025666301875</c:v>
                </c:pt>
                <c:pt idx="53" formatCode="0">
                  <c:v>19.093963273397836</c:v>
                </c:pt>
                <c:pt idx="54" formatCode="0">
                  <c:v>23.255802093200018</c:v>
                </c:pt>
                <c:pt idx="55" formatCode="0">
                  <c:v>25.912644511818957</c:v>
                </c:pt>
                <c:pt idx="56" formatCode="0">
                  <c:v>27.093991663802584</c:v>
                </c:pt>
                <c:pt idx="57" formatCode="0">
                  <c:v>26.195642697132499</c:v>
                </c:pt>
                <c:pt idx="58" formatCode="0">
                  <c:v>25.680656636625105</c:v>
                </c:pt>
                <c:pt idx="59" formatCode="0">
                  <c:v>25.180864685983412</c:v>
                </c:pt>
                <c:pt idx="60" formatCode="0">
                  <c:v>28.146623906479707</c:v>
                </c:pt>
                <c:pt idx="61" formatCode="0">
                  <c:v>31.34653526557824</c:v>
                </c:pt>
                <c:pt idx="62" formatCode="0">
                  <c:v>38.521307188024046</c:v>
                </c:pt>
                <c:pt idx="63" formatCode="0">
                  <c:v>39.430643301742244</c:v>
                </c:pt>
                <c:pt idx="64" formatCode="0">
                  <c:v>32.512160691324695</c:v>
                </c:pt>
              </c:numCache>
            </c:numRef>
          </c:val>
          <c:smooth val="0"/>
          <c:extLst>
            <c:ext xmlns:c16="http://schemas.microsoft.com/office/drawing/2014/chart" uri="{C3380CC4-5D6E-409C-BE32-E72D297353CC}">
              <c16:uniqueId val="{00000000-EED1-4928-9DAE-D73361B6A1BC}"/>
            </c:ext>
          </c:extLst>
        </c:ser>
        <c:ser>
          <c:idx val="1"/>
          <c:order val="1"/>
          <c:tx>
            <c:strRef>
              <c:f>'P  E'!$E$2</c:f>
              <c:strCache>
                <c:ptCount val="1"/>
                <c:pt idx="0">
                  <c:v>اصفهان</c:v>
                </c:pt>
              </c:strCache>
            </c:strRef>
          </c:tx>
          <c:spPr>
            <a:ln w="28575" cap="rnd">
              <a:solidFill>
                <a:schemeClr val="accent2"/>
              </a:solidFill>
              <a:round/>
            </a:ln>
            <a:effectLst/>
          </c:spPr>
          <c:marker>
            <c:symbol val="circle"/>
            <c:size val="5"/>
            <c:spPr>
              <a:solidFill>
                <a:schemeClr val="accent2"/>
              </a:solidFill>
              <a:ln w="9525">
                <a:solidFill>
                  <a:schemeClr val="accent2"/>
                </a:solidFill>
              </a:ln>
              <a:effectLst/>
            </c:spPr>
          </c:marker>
          <c:cat>
            <c:strRef>
              <c:f>'P  E'!$C$3:$C$67</c:f>
              <c:strCache>
                <c:ptCount val="65"/>
                <c:pt idx="0">
                  <c:v>1372-02</c:v>
                </c:pt>
                <c:pt idx="1">
                  <c:v>1372-04</c:v>
                </c:pt>
                <c:pt idx="2">
                  <c:v>1373-02</c:v>
                </c:pt>
                <c:pt idx="3">
                  <c:v>1373-04</c:v>
                </c:pt>
                <c:pt idx="4">
                  <c:v>1374-02</c:v>
                </c:pt>
                <c:pt idx="5">
                  <c:v>1374-04</c:v>
                </c:pt>
                <c:pt idx="6">
                  <c:v>1375-02</c:v>
                </c:pt>
                <c:pt idx="7">
                  <c:v>1375-04</c:v>
                </c:pt>
                <c:pt idx="8">
                  <c:v>1376-02</c:v>
                </c:pt>
                <c:pt idx="9">
                  <c:v>1376-04</c:v>
                </c:pt>
                <c:pt idx="10">
                  <c:v>1377-02</c:v>
                </c:pt>
                <c:pt idx="11">
                  <c:v>1377-04</c:v>
                </c:pt>
                <c:pt idx="12">
                  <c:v>1378-02</c:v>
                </c:pt>
                <c:pt idx="13">
                  <c:v>1378-04</c:v>
                </c:pt>
                <c:pt idx="14">
                  <c:v>1379-02</c:v>
                </c:pt>
                <c:pt idx="15">
                  <c:v>1379-04</c:v>
                </c:pt>
                <c:pt idx="16">
                  <c:v>1380-02</c:v>
                </c:pt>
                <c:pt idx="17">
                  <c:v>1380-04</c:v>
                </c:pt>
                <c:pt idx="18">
                  <c:v>1381-02</c:v>
                </c:pt>
                <c:pt idx="19">
                  <c:v>1381-04</c:v>
                </c:pt>
                <c:pt idx="20">
                  <c:v>1382-02</c:v>
                </c:pt>
                <c:pt idx="21">
                  <c:v>1382-04</c:v>
                </c:pt>
                <c:pt idx="22">
                  <c:v>1383-02</c:v>
                </c:pt>
                <c:pt idx="23">
                  <c:v>1383-04</c:v>
                </c:pt>
                <c:pt idx="24">
                  <c:v>1384-02</c:v>
                </c:pt>
                <c:pt idx="25">
                  <c:v>1384-04</c:v>
                </c:pt>
                <c:pt idx="26">
                  <c:v>1385-02</c:v>
                </c:pt>
                <c:pt idx="27">
                  <c:v>1385-04</c:v>
                </c:pt>
                <c:pt idx="28">
                  <c:v>1386-02</c:v>
                </c:pt>
                <c:pt idx="29">
                  <c:v>1386-04</c:v>
                </c:pt>
                <c:pt idx="30">
                  <c:v>1387-02</c:v>
                </c:pt>
                <c:pt idx="31">
                  <c:v>1387-04</c:v>
                </c:pt>
                <c:pt idx="32">
                  <c:v>1388-02</c:v>
                </c:pt>
                <c:pt idx="33">
                  <c:v>1388-04</c:v>
                </c:pt>
                <c:pt idx="34">
                  <c:v>1389-02</c:v>
                </c:pt>
                <c:pt idx="35">
                  <c:v>1389-04</c:v>
                </c:pt>
                <c:pt idx="36">
                  <c:v>1390-02</c:v>
                </c:pt>
                <c:pt idx="37">
                  <c:v>1390-04</c:v>
                </c:pt>
                <c:pt idx="38">
                  <c:v>1391-02</c:v>
                </c:pt>
                <c:pt idx="39">
                  <c:v>1391-04</c:v>
                </c:pt>
                <c:pt idx="40">
                  <c:v>1392-02</c:v>
                </c:pt>
                <c:pt idx="41">
                  <c:v>1392-04</c:v>
                </c:pt>
                <c:pt idx="42">
                  <c:v>1393-02</c:v>
                </c:pt>
                <c:pt idx="43">
                  <c:v>1393-04</c:v>
                </c:pt>
                <c:pt idx="44">
                  <c:v>1394-02</c:v>
                </c:pt>
                <c:pt idx="45">
                  <c:v>1394-04</c:v>
                </c:pt>
                <c:pt idx="46">
                  <c:v>1395-02</c:v>
                </c:pt>
                <c:pt idx="47">
                  <c:v>1395-04</c:v>
                </c:pt>
                <c:pt idx="48">
                  <c:v>1396-01</c:v>
                </c:pt>
                <c:pt idx="49">
                  <c:v>1396-02</c:v>
                </c:pt>
                <c:pt idx="50">
                  <c:v>1396-03</c:v>
                </c:pt>
                <c:pt idx="51">
                  <c:v>1396-04</c:v>
                </c:pt>
                <c:pt idx="52">
                  <c:v>1397-01</c:v>
                </c:pt>
                <c:pt idx="53">
                  <c:v>1397-02</c:v>
                </c:pt>
                <c:pt idx="54">
                  <c:v>1397-03</c:v>
                </c:pt>
                <c:pt idx="55">
                  <c:v>1397-04</c:v>
                </c:pt>
                <c:pt idx="56">
                  <c:v>1398-01</c:v>
                </c:pt>
                <c:pt idx="57">
                  <c:v>1398-02</c:v>
                </c:pt>
                <c:pt idx="58">
                  <c:v>1398-03</c:v>
                </c:pt>
                <c:pt idx="59">
                  <c:v>1398-04</c:v>
                </c:pt>
                <c:pt idx="60">
                  <c:v>1399-01</c:v>
                </c:pt>
                <c:pt idx="61">
                  <c:v>1399-02</c:v>
                </c:pt>
                <c:pt idx="62">
                  <c:v>1399-03</c:v>
                </c:pt>
                <c:pt idx="63">
                  <c:v>1399-04</c:v>
                </c:pt>
                <c:pt idx="64">
                  <c:v>1400-01</c:v>
                </c:pt>
              </c:strCache>
            </c:strRef>
          </c:cat>
          <c:val>
            <c:numRef>
              <c:f>'P  E'!$E$3:$E$67</c:f>
              <c:numCache>
                <c:formatCode>0</c:formatCode>
                <c:ptCount val="65"/>
                <c:pt idx="0">
                  <c:v>14.961101137043686</c:v>
                </c:pt>
                <c:pt idx="1">
                  <c:v>14.463671677536043</c:v>
                </c:pt>
                <c:pt idx="2">
                  <c:v>14.655549895891978</c:v>
                </c:pt>
                <c:pt idx="3">
                  <c:v>15.298867616177727</c:v>
                </c:pt>
                <c:pt idx="4">
                  <c:v>13.620502531683885</c:v>
                </c:pt>
                <c:pt idx="5">
                  <c:v>13.703748233703205</c:v>
                </c:pt>
                <c:pt idx="6">
                  <c:v>16.961148264102548</c:v>
                </c:pt>
                <c:pt idx="7">
                  <c:v>19.247119626706297</c:v>
                </c:pt>
                <c:pt idx="8">
                  <c:v>17.743269176770408</c:v>
                </c:pt>
                <c:pt idx="9">
                  <c:v>19.062215807330453</c:v>
                </c:pt>
                <c:pt idx="10">
                  <c:v>19.264777717117312</c:v>
                </c:pt>
                <c:pt idx="11">
                  <c:v>18.254837531945967</c:v>
                </c:pt>
                <c:pt idx="12">
                  <c:v>16.816112529143325</c:v>
                </c:pt>
                <c:pt idx="13">
                  <c:v>16.423055347135737</c:v>
                </c:pt>
                <c:pt idx="14">
                  <c:v>15.569815953263033</c:v>
                </c:pt>
                <c:pt idx="15">
                  <c:v>15.071038388031957</c:v>
                </c:pt>
                <c:pt idx="16">
                  <c:v>15.410632342081692</c:v>
                </c:pt>
                <c:pt idx="17">
                  <c:v>15.471763925010837</c:v>
                </c:pt>
                <c:pt idx="18">
                  <c:v>16.700826627725757</c:v>
                </c:pt>
                <c:pt idx="19">
                  <c:v>17.836387593286759</c:v>
                </c:pt>
                <c:pt idx="20">
                  <c:v>18.24786606786866</c:v>
                </c:pt>
                <c:pt idx="21">
                  <c:v>19.397049416091761</c:v>
                </c:pt>
                <c:pt idx="22">
                  <c:v>21.688020822611389</c:v>
                </c:pt>
                <c:pt idx="23">
                  <c:v>24.921332141719116</c:v>
                </c:pt>
                <c:pt idx="24">
                  <c:v>22.65246308195243</c:v>
                </c:pt>
                <c:pt idx="25">
                  <c:v>25.979744605900486</c:v>
                </c:pt>
                <c:pt idx="26">
                  <c:v>23.059727630467474</c:v>
                </c:pt>
                <c:pt idx="27">
                  <c:v>24.968960856299724</c:v>
                </c:pt>
                <c:pt idx="28">
                  <c:v>26.302516770061025</c:v>
                </c:pt>
                <c:pt idx="29">
                  <c:v>28.094674506288744</c:v>
                </c:pt>
                <c:pt idx="30">
                  <c:v>29.607538035961277</c:v>
                </c:pt>
                <c:pt idx="31">
                  <c:v>27.846352839537612</c:v>
                </c:pt>
                <c:pt idx="32">
                  <c:v>27.969163550812926</c:v>
                </c:pt>
                <c:pt idx="33">
                  <c:v>26.430901477093954</c:v>
                </c:pt>
                <c:pt idx="34">
                  <c:v>24.154422356669549</c:v>
                </c:pt>
                <c:pt idx="35">
                  <c:v>26.938697041789823</c:v>
                </c:pt>
                <c:pt idx="36">
                  <c:v>26.250014331739642</c:v>
                </c:pt>
                <c:pt idx="37">
                  <c:v>26.656048222751359</c:v>
                </c:pt>
                <c:pt idx="38">
                  <c:v>26.641310307017541</c:v>
                </c:pt>
                <c:pt idx="39">
                  <c:v>30.798065832667909</c:v>
                </c:pt>
                <c:pt idx="40">
                  <c:v>30.607660752818834</c:v>
                </c:pt>
                <c:pt idx="41">
                  <c:v>33.868429335851431</c:v>
                </c:pt>
                <c:pt idx="42">
                  <c:v>28.414433474377059</c:v>
                </c:pt>
                <c:pt idx="43">
                  <c:v>29.029893990523913</c:v>
                </c:pt>
                <c:pt idx="44">
                  <c:v>26.280109216038298</c:v>
                </c:pt>
                <c:pt idx="45">
                  <c:v>26.180860439980581</c:v>
                </c:pt>
                <c:pt idx="46">
                  <c:v>25.535496886462198</c:v>
                </c:pt>
                <c:pt idx="47">
                  <c:v>25.725002089731131</c:v>
                </c:pt>
                <c:pt idx="48">
                  <c:v>25.214173782146045</c:v>
                </c:pt>
                <c:pt idx="49">
                  <c:v>24.51876284071766</c:v>
                </c:pt>
                <c:pt idx="50">
                  <c:v>25.892244936623069</c:v>
                </c:pt>
                <c:pt idx="51">
                  <c:v>27.09346933883938</c:v>
                </c:pt>
                <c:pt idx="52">
                  <c:v>27.317943815535358</c:v>
                </c:pt>
                <c:pt idx="53">
                  <c:v>26.409141074331799</c:v>
                </c:pt>
                <c:pt idx="54">
                  <c:v>29.818305966038558</c:v>
                </c:pt>
                <c:pt idx="55">
                  <c:v>31.715892172510856</c:v>
                </c:pt>
                <c:pt idx="56">
                  <c:v>33.5645365497206</c:v>
                </c:pt>
                <c:pt idx="57">
                  <c:v>32.497095739775318</c:v>
                </c:pt>
                <c:pt idx="58">
                  <c:v>42.420250583751717</c:v>
                </c:pt>
                <c:pt idx="59">
                  <c:v>49.847064468979177</c:v>
                </c:pt>
                <c:pt idx="60">
                  <c:v>51.042355034441542</c:v>
                </c:pt>
                <c:pt idx="61">
                  <c:v>55.388467772252305</c:v>
                </c:pt>
                <c:pt idx="62">
                  <c:v>57.023212513184134</c:v>
                </c:pt>
                <c:pt idx="63">
                  <c:v>60.608279181069427</c:v>
                </c:pt>
                <c:pt idx="64">
                  <c:v>50.919344832119933</c:v>
                </c:pt>
              </c:numCache>
            </c:numRef>
          </c:val>
          <c:smooth val="0"/>
          <c:extLst>
            <c:ext xmlns:c16="http://schemas.microsoft.com/office/drawing/2014/chart" uri="{C3380CC4-5D6E-409C-BE32-E72D297353CC}">
              <c16:uniqueId val="{00000001-EED1-4928-9DAE-D73361B6A1BC}"/>
            </c:ext>
          </c:extLst>
        </c:ser>
        <c:ser>
          <c:idx val="2"/>
          <c:order val="2"/>
          <c:tx>
            <c:strRef>
              <c:f>'P  E'!$F$2</c:f>
              <c:strCache>
                <c:ptCount val="1"/>
                <c:pt idx="0">
                  <c:v>تبریز</c:v>
                </c:pt>
              </c:strCache>
            </c:strRef>
          </c:tx>
          <c:spPr>
            <a:ln w="28575" cap="rnd">
              <a:solidFill>
                <a:schemeClr val="accent3"/>
              </a:solidFill>
              <a:round/>
            </a:ln>
            <a:effectLst/>
          </c:spPr>
          <c:marker>
            <c:symbol val="circle"/>
            <c:size val="5"/>
            <c:spPr>
              <a:solidFill>
                <a:schemeClr val="accent3"/>
              </a:solidFill>
              <a:ln w="9525">
                <a:solidFill>
                  <a:schemeClr val="accent3"/>
                </a:solidFill>
              </a:ln>
              <a:effectLst/>
            </c:spPr>
          </c:marker>
          <c:cat>
            <c:strRef>
              <c:f>'P  E'!$C$3:$C$67</c:f>
              <c:strCache>
                <c:ptCount val="65"/>
                <c:pt idx="0">
                  <c:v>1372-02</c:v>
                </c:pt>
                <c:pt idx="1">
                  <c:v>1372-04</c:v>
                </c:pt>
                <c:pt idx="2">
                  <c:v>1373-02</c:v>
                </c:pt>
                <c:pt idx="3">
                  <c:v>1373-04</c:v>
                </c:pt>
                <c:pt idx="4">
                  <c:v>1374-02</c:v>
                </c:pt>
                <c:pt idx="5">
                  <c:v>1374-04</c:v>
                </c:pt>
                <c:pt idx="6">
                  <c:v>1375-02</c:v>
                </c:pt>
                <c:pt idx="7">
                  <c:v>1375-04</c:v>
                </c:pt>
                <c:pt idx="8">
                  <c:v>1376-02</c:v>
                </c:pt>
                <c:pt idx="9">
                  <c:v>1376-04</c:v>
                </c:pt>
                <c:pt idx="10">
                  <c:v>1377-02</c:v>
                </c:pt>
                <c:pt idx="11">
                  <c:v>1377-04</c:v>
                </c:pt>
                <c:pt idx="12">
                  <c:v>1378-02</c:v>
                </c:pt>
                <c:pt idx="13">
                  <c:v>1378-04</c:v>
                </c:pt>
                <c:pt idx="14">
                  <c:v>1379-02</c:v>
                </c:pt>
                <c:pt idx="15">
                  <c:v>1379-04</c:v>
                </c:pt>
                <c:pt idx="16">
                  <c:v>1380-02</c:v>
                </c:pt>
                <c:pt idx="17">
                  <c:v>1380-04</c:v>
                </c:pt>
                <c:pt idx="18">
                  <c:v>1381-02</c:v>
                </c:pt>
                <c:pt idx="19">
                  <c:v>1381-04</c:v>
                </c:pt>
                <c:pt idx="20">
                  <c:v>1382-02</c:v>
                </c:pt>
                <c:pt idx="21">
                  <c:v>1382-04</c:v>
                </c:pt>
                <c:pt idx="22">
                  <c:v>1383-02</c:v>
                </c:pt>
                <c:pt idx="23">
                  <c:v>1383-04</c:v>
                </c:pt>
                <c:pt idx="24">
                  <c:v>1384-02</c:v>
                </c:pt>
                <c:pt idx="25">
                  <c:v>1384-04</c:v>
                </c:pt>
                <c:pt idx="26">
                  <c:v>1385-02</c:v>
                </c:pt>
                <c:pt idx="27">
                  <c:v>1385-04</c:v>
                </c:pt>
                <c:pt idx="28">
                  <c:v>1386-02</c:v>
                </c:pt>
                <c:pt idx="29">
                  <c:v>1386-04</c:v>
                </c:pt>
                <c:pt idx="30">
                  <c:v>1387-02</c:v>
                </c:pt>
                <c:pt idx="31">
                  <c:v>1387-04</c:v>
                </c:pt>
                <c:pt idx="32">
                  <c:v>1388-02</c:v>
                </c:pt>
                <c:pt idx="33">
                  <c:v>1388-04</c:v>
                </c:pt>
                <c:pt idx="34">
                  <c:v>1389-02</c:v>
                </c:pt>
                <c:pt idx="35">
                  <c:v>1389-04</c:v>
                </c:pt>
                <c:pt idx="36">
                  <c:v>1390-02</c:v>
                </c:pt>
                <c:pt idx="37">
                  <c:v>1390-04</c:v>
                </c:pt>
                <c:pt idx="38">
                  <c:v>1391-02</c:v>
                </c:pt>
                <c:pt idx="39">
                  <c:v>1391-04</c:v>
                </c:pt>
                <c:pt idx="40">
                  <c:v>1392-02</c:v>
                </c:pt>
                <c:pt idx="41">
                  <c:v>1392-04</c:v>
                </c:pt>
                <c:pt idx="42">
                  <c:v>1393-02</c:v>
                </c:pt>
                <c:pt idx="43">
                  <c:v>1393-04</c:v>
                </c:pt>
                <c:pt idx="44">
                  <c:v>1394-02</c:v>
                </c:pt>
                <c:pt idx="45">
                  <c:v>1394-04</c:v>
                </c:pt>
                <c:pt idx="46">
                  <c:v>1395-02</c:v>
                </c:pt>
                <c:pt idx="47">
                  <c:v>1395-04</c:v>
                </c:pt>
                <c:pt idx="48">
                  <c:v>1396-01</c:v>
                </c:pt>
                <c:pt idx="49">
                  <c:v>1396-02</c:v>
                </c:pt>
                <c:pt idx="50">
                  <c:v>1396-03</c:v>
                </c:pt>
                <c:pt idx="51">
                  <c:v>1396-04</c:v>
                </c:pt>
                <c:pt idx="52">
                  <c:v>1397-01</c:v>
                </c:pt>
                <c:pt idx="53">
                  <c:v>1397-02</c:v>
                </c:pt>
                <c:pt idx="54">
                  <c:v>1397-03</c:v>
                </c:pt>
                <c:pt idx="55">
                  <c:v>1397-04</c:v>
                </c:pt>
                <c:pt idx="56">
                  <c:v>1398-01</c:v>
                </c:pt>
                <c:pt idx="57">
                  <c:v>1398-02</c:v>
                </c:pt>
                <c:pt idx="58">
                  <c:v>1398-03</c:v>
                </c:pt>
                <c:pt idx="59">
                  <c:v>1398-04</c:v>
                </c:pt>
                <c:pt idx="60">
                  <c:v>1399-01</c:v>
                </c:pt>
                <c:pt idx="61">
                  <c:v>1399-02</c:v>
                </c:pt>
                <c:pt idx="62">
                  <c:v>1399-03</c:v>
                </c:pt>
                <c:pt idx="63">
                  <c:v>1399-04</c:v>
                </c:pt>
                <c:pt idx="64">
                  <c:v>1400-01</c:v>
                </c:pt>
              </c:strCache>
            </c:strRef>
          </c:cat>
          <c:val>
            <c:numRef>
              <c:f>'P  E'!$F$3:$F$67</c:f>
              <c:numCache>
                <c:formatCode>General</c:formatCode>
                <c:ptCount val="65"/>
                <c:pt idx="3" formatCode="_(* #,##0_);_(* \(#,##0\);_(* &quot;-&quot;??_);_(@_)">
                  <c:v>14.833714065327678</c:v>
                </c:pt>
                <c:pt idx="4" formatCode="_(* #,##0_);_(* \(#,##0\);_(* &quot;-&quot;??_);_(@_)">
                  <c:v>17.023900051984654</c:v>
                </c:pt>
                <c:pt idx="5" formatCode="_(* #,##0_);_(* \(#,##0\);_(* &quot;-&quot;??_);_(@_)">
                  <c:v>16.753606498447443</c:v>
                </c:pt>
                <c:pt idx="6" formatCode="_(* #,##0_);_(* \(#,##0\);_(* &quot;-&quot;??_);_(@_)">
                  <c:v>16.808212751338193</c:v>
                </c:pt>
                <c:pt idx="7" formatCode="_(* #,##0_);_(* \(#,##0\);_(* &quot;-&quot;??_);_(@_)">
                  <c:v>18.200628400643726</c:v>
                </c:pt>
                <c:pt idx="8" formatCode="_(* #,##0_);_(* \(#,##0\);_(* &quot;-&quot;??_);_(@_)">
                  <c:v>16.36457461141665</c:v>
                </c:pt>
                <c:pt idx="9" formatCode="_(* #,##0_);_(* \(#,##0\);_(* &quot;-&quot;??_);_(@_)">
                  <c:v>16.469514062653499</c:v>
                </c:pt>
                <c:pt idx="10" formatCode="_(* #,##0_);_(* \(#,##0\);_(* &quot;-&quot;??_);_(@_)">
                  <c:v>14.997038882535533</c:v>
                </c:pt>
                <c:pt idx="11" formatCode="_(* #,##0_);_(* \(#,##0\);_(* &quot;-&quot;??_);_(@_)">
                  <c:v>15.557250280070603</c:v>
                </c:pt>
                <c:pt idx="12" formatCode="_(* #,##0_);_(* \(#,##0\);_(* &quot;-&quot;??_);_(@_)">
                  <c:v>13.981570421273709</c:v>
                </c:pt>
                <c:pt idx="13" formatCode="_(* #,##0_);_(* \(#,##0\);_(* &quot;-&quot;??_);_(@_)">
                  <c:v>13.637947526432905</c:v>
                </c:pt>
                <c:pt idx="14" formatCode="_(* #,##0_);_(* \(#,##0\);_(* &quot;-&quot;??_);_(@_)">
                  <c:v>13.463192074285038</c:v>
                </c:pt>
                <c:pt idx="15" formatCode="_(* #,##0_);_(* \(#,##0\);_(* &quot;-&quot;??_);_(@_)">
                  <c:v>13.508237942682866</c:v>
                </c:pt>
                <c:pt idx="16" formatCode="_(* #,##0_);_(* \(#,##0\);_(* &quot;-&quot;??_);_(@_)">
                  <c:v>14.668561468001251</c:v>
                </c:pt>
                <c:pt idx="17" formatCode="_(* #,##0_);_(* \(#,##0\);_(* &quot;-&quot;??_);_(@_)">
                  <c:v>14.076950268894201</c:v>
                </c:pt>
                <c:pt idx="18" formatCode="_(* #,##0_);_(* \(#,##0\);_(* &quot;-&quot;??_);_(@_)">
                  <c:v>15.420131473770864</c:v>
                </c:pt>
                <c:pt idx="19" formatCode="_(* #,##0_);_(* \(#,##0\);_(* &quot;-&quot;??_);_(@_)">
                  <c:v>15.334746721819918</c:v>
                </c:pt>
                <c:pt idx="20" formatCode="_(* #,##0_);_(* \(#,##0\);_(* &quot;-&quot;??_);_(@_)">
                  <c:v>16.668582782368876</c:v>
                </c:pt>
                <c:pt idx="21" formatCode="_(* #,##0_);_(* \(#,##0\);_(* &quot;-&quot;??_);_(@_)">
                  <c:v>18.131199156255573</c:v>
                </c:pt>
                <c:pt idx="22" formatCode="_(* #,##0_);_(* \(#,##0\);_(* &quot;-&quot;??_);_(@_)">
                  <c:v>19.092650751021335</c:v>
                </c:pt>
                <c:pt idx="23" formatCode="_(* #,##0_);_(* \(#,##0\);_(* &quot;-&quot;??_);_(@_)">
                  <c:v>19.161150777797531</c:v>
                </c:pt>
                <c:pt idx="24" formatCode="_(* #,##0_);_(* \(#,##0\);_(* &quot;-&quot;??_);_(@_)">
                  <c:v>19.279998011730786</c:v>
                </c:pt>
                <c:pt idx="25" formatCode="_(* #,##0_);_(* \(#,##0\);_(* &quot;-&quot;??_);_(@_)">
                  <c:v>19.32322024610173</c:v>
                </c:pt>
                <c:pt idx="26" formatCode="_(* #,##0_);_(* \(#,##0\);_(* &quot;-&quot;??_);_(@_)">
                  <c:v>19.091484424442726</c:v>
                </c:pt>
                <c:pt idx="27" formatCode="_(* #,##0_);_(* \(#,##0\);_(* &quot;-&quot;??_);_(@_)">
                  <c:v>24.228608472290322</c:v>
                </c:pt>
                <c:pt idx="28" formatCode="_(* #,##0_);_(* \(#,##0\);_(* &quot;-&quot;??_);_(@_)">
                  <c:v>19.4526264113893</c:v>
                </c:pt>
                <c:pt idx="29" formatCode="_(* #,##0_);_(* \(#,##0\);_(* &quot;-&quot;??_);_(@_)">
                  <c:v>22.800659298285975</c:v>
                </c:pt>
                <c:pt idx="30" formatCode="_(* #,##0_);_(* \(#,##0\);_(* &quot;-&quot;??_);_(@_)">
                  <c:v>22.507336500838459</c:v>
                </c:pt>
                <c:pt idx="31" formatCode="_(* #,##0_);_(* \(#,##0\);_(* &quot;-&quot;??_);_(@_)">
                  <c:v>16.742512723289902</c:v>
                </c:pt>
                <c:pt idx="32" formatCode="_(* #,##0_);_(* \(#,##0\);_(* &quot;-&quot;??_);_(@_)">
                  <c:v>18.91541617128841</c:v>
                </c:pt>
                <c:pt idx="33" formatCode="_(* #,##0_);_(* \(#,##0\);_(* &quot;-&quot;??_);_(@_)">
                  <c:v>19.96451770661956</c:v>
                </c:pt>
                <c:pt idx="34" formatCode="_(* #,##0_);_(* \(#,##0\);_(* &quot;-&quot;??_);_(@_)">
                  <c:v>19.575291680296587</c:v>
                </c:pt>
                <c:pt idx="35" formatCode="_(* #,##0_);_(* \(#,##0\);_(* &quot;-&quot;??_);_(@_)">
                  <c:v>18.644032009459259</c:v>
                </c:pt>
                <c:pt idx="36" formatCode="_(* #,##0_);_(* \(#,##0\);_(* &quot;-&quot;??_);_(@_)">
                  <c:v>18.588629288078334</c:v>
                </c:pt>
                <c:pt idx="37" formatCode="_(* #,##0_);_(* \(#,##0\);_(* &quot;-&quot;??_);_(@_)">
                  <c:v>18.607846986566454</c:v>
                </c:pt>
                <c:pt idx="38" formatCode="_(* #,##0_);_(* \(#,##0\);_(* &quot;-&quot;??_);_(@_)">
                  <c:v>18.862736947843331</c:v>
                </c:pt>
                <c:pt idx="39" formatCode="_(* #,##0_);_(* \(#,##0\);_(* &quot;-&quot;??_);_(@_)">
                  <c:v>20.955087510217801</c:v>
                </c:pt>
                <c:pt idx="40" formatCode="_(* #,##0_);_(* \(#,##0\);_(* &quot;-&quot;??_);_(@_)">
                  <c:v>20.830101104129493</c:v>
                </c:pt>
                <c:pt idx="41" formatCode="_(* #,##0_);_(* \(#,##0\);_(* &quot;-&quot;??_);_(@_)">
                  <c:v>22.05872683998054</c:v>
                </c:pt>
                <c:pt idx="42" formatCode="_(* #,##0_);_(* \(#,##0\);_(* &quot;-&quot;??_);_(@_)">
                  <c:v>18.957603291717295</c:v>
                </c:pt>
                <c:pt idx="43" formatCode="_(* #,##0_);_(* \(#,##0\);_(* &quot;-&quot;??_);_(@_)">
                  <c:v>19.534604155933369</c:v>
                </c:pt>
                <c:pt idx="44" formatCode="_(* #,##0_);_(* \(#,##0\);_(* &quot;-&quot;??_);_(@_)">
                  <c:v>17.59580964413561</c:v>
                </c:pt>
                <c:pt idx="45" formatCode="_(* #,##0_);_(* \(#,##0\);_(* &quot;-&quot;??_);_(@_)">
                  <c:v>17.868774324662493</c:v>
                </c:pt>
                <c:pt idx="46" formatCode="_(* #,##0_);_(* \(#,##0\);_(* &quot;-&quot;??_);_(@_)">
                  <c:v>17.321794793510026</c:v>
                </c:pt>
                <c:pt idx="47" formatCode="_(* #,##0_);_(* \(#,##0\);_(* &quot;-&quot;??_);_(@_)">
                  <c:v>17.472996598952445</c:v>
                </c:pt>
                <c:pt idx="48" formatCode="_(* #,##0_);_(* \(#,##0\);_(* &quot;-&quot;??_);_(@_)">
                  <c:v>17.017317724940529</c:v>
                </c:pt>
                <c:pt idx="49" formatCode="_(* #,##0_);_(* \(#,##0\);_(* &quot;-&quot;??_);_(@_)">
                  <c:v>16.609641453519355</c:v>
                </c:pt>
                <c:pt idx="50" formatCode="_(* #,##0_);_(* \(#,##0\);_(* &quot;-&quot;??_);_(@_)">
                  <c:v>17.435544435327923</c:v>
                </c:pt>
                <c:pt idx="51" formatCode="_(* #,##0_);_(* \(#,##0\);_(* &quot;-&quot;??_);_(@_)">
                  <c:v>18.464070626799337</c:v>
                </c:pt>
                <c:pt idx="52" formatCode="_(* #,##0_);_(* \(#,##0\);_(* &quot;-&quot;??_);_(@_)">
                  <c:v>18.62592234295467</c:v>
                </c:pt>
                <c:pt idx="53" formatCode="_(* #,##0_);_(* \(#,##0\);_(* &quot;-&quot;??_);_(@_)">
                  <c:v>17.326305031308348</c:v>
                </c:pt>
                <c:pt idx="54" formatCode="_(* #,##0_);_(* \(#,##0\);_(* &quot;-&quot;??_);_(@_)">
                  <c:v>19.228429729959569</c:v>
                </c:pt>
                <c:pt idx="55" formatCode="_(* #,##0_);_(* \(#,##0\);_(* &quot;-&quot;??_);_(@_)">
                  <c:v>21.071837890464135</c:v>
                </c:pt>
                <c:pt idx="56" formatCode="_(* #,##0_);_(* \(#,##0\);_(* &quot;-&quot;??_);_(@_)">
                  <c:v>22.666036368108525</c:v>
                </c:pt>
                <c:pt idx="57" formatCode="_(* #,##0_);_(* \(#,##0\);_(* &quot;-&quot;??_);_(@_)">
                  <c:v>21.68071790776688</c:v>
                </c:pt>
                <c:pt idx="58" formatCode="_(* #,##0_);_(* \(#,##0\);_(* &quot;-&quot;??_);_(@_)">
                  <c:v>26.684619267829508</c:v>
                </c:pt>
                <c:pt idx="59" formatCode="_(* #,##0_);_(* \(#,##0\);_(* &quot;-&quot;??_);_(@_)">
                  <c:v>30.147831955043472</c:v>
                </c:pt>
                <c:pt idx="60" formatCode="_(* #,##0_);_(* \(#,##0\);_(* &quot;-&quot;??_);_(@_)">
                  <c:v>31.519168608895558</c:v>
                </c:pt>
                <c:pt idx="61" formatCode="_(* #,##0_);_(* \(#,##0\);_(* &quot;-&quot;??_);_(@_)">
                  <c:v>35.5367456293937</c:v>
                </c:pt>
                <c:pt idx="62" formatCode="_(* #,##0_);_(* \(#,##0\);_(* &quot;-&quot;??_);_(@_)">
                  <c:v>39.016121779615411</c:v>
                </c:pt>
                <c:pt idx="63" formatCode="_(* #,##0_);_(* \(#,##0\);_(* &quot;-&quot;??_);_(@_)">
                  <c:v>37.17369373923826</c:v>
                </c:pt>
                <c:pt idx="64" formatCode="_(* #,##0_);_(* \(#,##0\);_(* &quot;-&quot;??_);_(@_)">
                  <c:v>34.36231019830587</c:v>
                </c:pt>
              </c:numCache>
            </c:numRef>
          </c:val>
          <c:smooth val="0"/>
          <c:extLst>
            <c:ext xmlns:c16="http://schemas.microsoft.com/office/drawing/2014/chart" uri="{C3380CC4-5D6E-409C-BE32-E72D297353CC}">
              <c16:uniqueId val="{00000002-EED1-4928-9DAE-D73361B6A1BC}"/>
            </c:ext>
          </c:extLst>
        </c:ser>
        <c:ser>
          <c:idx val="3"/>
          <c:order val="3"/>
          <c:tx>
            <c:strRef>
              <c:f>'P  E'!$G$2</c:f>
              <c:strCache>
                <c:ptCount val="1"/>
                <c:pt idx="0">
                  <c:v>مشهد</c:v>
                </c:pt>
              </c:strCache>
            </c:strRef>
          </c:tx>
          <c:spPr>
            <a:ln w="28575" cap="rnd">
              <a:solidFill>
                <a:schemeClr val="accent4"/>
              </a:solidFill>
              <a:round/>
            </a:ln>
            <a:effectLst/>
          </c:spPr>
          <c:marker>
            <c:symbol val="circle"/>
            <c:size val="5"/>
            <c:spPr>
              <a:solidFill>
                <a:schemeClr val="accent4"/>
              </a:solidFill>
              <a:ln w="9525">
                <a:solidFill>
                  <a:schemeClr val="accent4"/>
                </a:solidFill>
              </a:ln>
              <a:effectLst/>
            </c:spPr>
          </c:marker>
          <c:cat>
            <c:strRef>
              <c:f>'P  E'!$C$3:$C$67</c:f>
              <c:strCache>
                <c:ptCount val="65"/>
                <c:pt idx="0">
                  <c:v>1372-02</c:v>
                </c:pt>
                <c:pt idx="1">
                  <c:v>1372-04</c:v>
                </c:pt>
                <c:pt idx="2">
                  <c:v>1373-02</c:v>
                </c:pt>
                <c:pt idx="3">
                  <c:v>1373-04</c:v>
                </c:pt>
                <c:pt idx="4">
                  <c:v>1374-02</c:v>
                </c:pt>
                <c:pt idx="5">
                  <c:v>1374-04</c:v>
                </c:pt>
                <c:pt idx="6">
                  <c:v>1375-02</c:v>
                </c:pt>
                <c:pt idx="7">
                  <c:v>1375-04</c:v>
                </c:pt>
                <c:pt idx="8">
                  <c:v>1376-02</c:v>
                </c:pt>
                <c:pt idx="9">
                  <c:v>1376-04</c:v>
                </c:pt>
                <c:pt idx="10">
                  <c:v>1377-02</c:v>
                </c:pt>
                <c:pt idx="11">
                  <c:v>1377-04</c:v>
                </c:pt>
                <c:pt idx="12">
                  <c:v>1378-02</c:v>
                </c:pt>
                <c:pt idx="13">
                  <c:v>1378-04</c:v>
                </c:pt>
                <c:pt idx="14">
                  <c:v>1379-02</c:v>
                </c:pt>
                <c:pt idx="15">
                  <c:v>1379-04</c:v>
                </c:pt>
                <c:pt idx="16">
                  <c:v>1380-02</c:v>
                </c:pt>
                <c:pt idx="17">
                  <c:v>1380-04</c:v>
                </c:pt>
                <c:pt idx="18">
                  <c:v>1381-02</c:v>
                </c:pt>
                <c:pt idx="19">
                  <c:v>1381-04</c:v>
                </c:pt>
                <c:pt idx="20">
                  <c:v>1382-02</c:v>
                </c:pt>
                <c:pt idx="21">
                  <c:v>1382-04</c:v>
                </c:pt>
                <c:pt idx="22">
                  <c:v>1383-02</c:v>
                </c:pt>
                <c:pt idx="23">
                  <c:v>1383-04</c:v>
                </c:pt>
                <c:pt idx="24">
                  <c:v>1384-02</c:v>
                </c:pt>
                <c:pt idx="25">
                  <c:v>1384-04</c:v>
                </c:pt>
                <c:pt idx="26">
                  <c:v>1385-02</c:v>
                </c:pt>
                <c:pt idx="27">
                  <c:v>1385-04</c:v>
                </c:pt>
                <c:pt idx="28">
                  <c:v>1386-02</c:v>
                </c:pt>
                <c:pt idx="29">
                  <c:v>1386-04</c:v>
                </c:pt>
                <c:pt idx="30">
                  <c:v>1387-02</c:v>
                </c:pt>
                <c:pt idx="31">
                  <c:v>1387-04</c:v>
                </c:pt>
                <c:pt idx="32">
                  <c:v>1388-02</c:v>
                </c:pt>
                <c:pt idx="33">
                  <c:v>1388-04</c:v>
                </c:pt>
                <c:pt idx="34">
                  <c:v>1389-02</c:v>
                </c:pt>
                <c:pt idx="35">
                  <c:v>1389-04</c:v>
                </c:pt>
                <c:pt idx="36">
                  <c:v>1390-02</c:v>
                </c:pt>
                <c:pt idx="37">
                  <c:v>1390-04</c:v>
                </c:pt>
                <c:pt idx="38">
                  <c:v>1391-02</c:v>
                </c:pt>
                <c:pt idx="39">
                  <c:v>1391-04</c:v>
                </c:pt>
                <c:pt idx="40">
                  <c:v>1392-02</c:v>
                </c:pt>
                <c:pt idx="41">
                  <c:v>1392-04</c:v>
                </c:pt>
                <c:pt idx="42">
                  <c:v>1393-02</c:v>
                </c:pt>
                <c:pt idx="43">
                  <c:v>1393-04</c:v>
                </c:pt>
                <c:pt idx="44">
                  <c:v>1394-02</c:v>
                </c:pt>
                <c:pt idx="45">
                  <c:v>1394-04</c:v>
                </c:pt>
                <c:pt idx="46">
                  <c:v>1395-02</c:v>
                </c:pt>
                <c:pt idx="47">
                  <c:v>1395-04</c:v>
                </c:pt>
                <c:pt idx="48">
                  <c:v>1396-01</c:v>
                </c:pt>
                <c:pt idx="49">
                  <c:v>1396-02</c:v>
                </c:pt>
                <c:pt idx="50">
                  <c:v>1396-03</c:v>
                </c:pt>
                <c:pt idx="51">
                  <c:v>1396-04</c:v>
                </c:pt>
                <c:pt idx="52">
                  <c:v>1397-01</c:v>
                </c:pt>
                <c:pt idx="53">
                  <c:v>1397-02</c:v>
                </c:pt>
                <c:pt idx="54">
                  <c:v>1397-03</c:v>
                </c:pt>
                <c:pt idx="55">
                  <c:v>1397-04</c:v>
                </c:pt>
                <c:pt idx="56">
                  <c:v>1398-01</c:v>
                </c:pt>
                <c:pt idx="57">
                  <c:v>1398-02</c:v>
                </c:pt>
                <c:pt idx="58">
                  <c:v>1398-03</c:v>
                </c:pt>
                <c:pt idx="59">
                  <c:v>1398-04</c:v>
                </c:pt>
                <c:pt idx="60">
                  <c:v>1399-01</c:v>
                </c:pt>
                <c:pt idx="61">
                  <c:v>1399-02</c:v>
                </c:pt>
                <c:pt idx="62">
                  <c:v>1399-03</c:v>
                </c:pt>
                <c:pt idx="63">
                  <c:v>1399-04</c:v>
                </c:pt>
                <c:pt idx="64">
                  <c:v>1400-01</c:v>
                </c:pt>
              </c:strCache>
            </c:strRef>
          </c:cat>
          <c:val>
            <c:numRef>
              <c:f>'P  E'!$G$3:$G$67</c:f>
              <c:numCache>
                <c:formatCode>_(* #,##0_);_(* \(#,##0\);_(* "-"??_);_(@_)</c:formatCode>
                <c:ptCount val="65"/>
                <c:pt idx="0">
                  <c:v>10.59241885450556</c:v>
                </c:pt>
                <c:pt idx="1">
                  <c:v>11.457461899392571</c:v>
                </c:pt>
                <c:pt idx="2">
                  <c:v>12.319325085008456</c:v>
                </c:pt>
                <c:pt idx="3">
                  <c:v>12.914581548772972</c:v>
                </c:pt>
                <c:pt idx="4">
                  <c:v>11.933486343514396</c:v>
                </c:pt>
                <c:pt idx="5">
                  <c:v>16.029892986645443</c:v>
                </c:pt>
                <c:pt idx="6">
                  <c:v>16.31020036000346</c:v>
                </c:pt>
                <c:pt idx="7">
                  <c:v>17.787651739559738</c:v>
                </c:pt>
                <c:pt idx="8">
                  <c:v>15.635455072391379</c:v>
                </c:pt>
                <c:pt idx="9">
                  <c:v>16.694001874414244</c:v>
                </c:pt>
                <c:pt idx="10">
                  <c:v>16.224244012629949</c:v>
                </c:pt>
                <c:pt idx="11">
                  <c:v>16.72884430099845</c:v>
                </c:pt>
                <c:pt idx="12">
                  <c:v>14.145830001243979</c:v>
                </c:pt>
                <c:pt idx="13">
                  <c:v>14.221197075620156</c:v>
                </c:pt>
                <c:pt idx="14">
                  <c:v>13.616005914289468</c:v>
                </c:pt>
                <c:pt idx="15">
                  <c:v>13.15028797606398</c:v>
                </c:pt>
                <c:pt idx="16">
                  <c:v>13.044528465095469</c:v>
                </c:pt>
                <c:pt idx="17">
                  <c:v>15.248280699454567</c:v>
                </c:pt>
                <c:pt idx="18">
                  <c:v>16.923512835195215</c:v>
                </c:pt>
                <c:pt idx="19">
                  <c:v>19.831605076890899</c:v>
                </c:pt>
                <c:pt idx="20">
                  <c:v>20.108539018100512</c:v>
                </c:pt>
                <c:pt idx="21">
                  <c:v>20.939411051839819</c:v>
                </c:pt>
                <c:pt idx="22">
                  <c:v>22.527205933319468</c:v>
                </c:pt>
                <c:pt idx="23">
                  <c:v>23.071655421224889</c:v>
                </c:pt>
                <c:pt idx="24">
                  <c:v>18.027016742770169</c:v>
                </c:pt>
                <c:pt idx="25">
                  <c:v>17.475662520281233</c:v>
                </c:pt>
                <c:pt idx="26">
                  <c:v>18.732434884595808</c:v>
                </c:pt>
                <c:pt idx="27">
                  <c:v>19.904400508729157</c:v>
                </c:pt>
                <c:pt idx="28">
                  <c:v>23.791854404099301</c:v>
                </c:pt>
                <c:pt idx="29">
                  <c:v>27.798908688136308</c:v>
                </c:pt>
                <c:pt idx="30">
                  <c:v>23.80377965420185</c:v>
                </c:pt>
                <c:pt idx="31">
                  <c:v>21.61363197180178</c:v>
                </c:pt>
                <c:pt idx="32">
                  <c:v>20.564093608103388</c:v>
                </c:pt>
                <c:pt idx="33">
                  <c:v>18.86246538291568</c:v>
                </c:pt>
                <c:pt idx="34">
                  <c:v>17.814501248236187</c:v>
                </c:pt>
                <c:pt idx="35">
                  <c:v>18.353077208368784</c:v>
                </c:pt>
                <c:pt idx="36">
                  <c:v>17.769918723450818</c:v>
                </c:pt>
                <c:pt idx="37">
                  <c:v>18.345879173904653</c:v>
                </c:pt>
                <c:pt idx="38">
                  <c:v>18.320715092474941</c:v>
                </c:pt>
                <c:pt idx="39">
                  <c:v>20.091397973549981</c:v>
                </c:pt>
                <c:pt idx="40">
                  <c:v>19.434067502010532</c:v>
                </c:pt>
                <c:pt idx="41">
                  <c:v>19.526914539400668</c:v>
                </c:pt>
                <c:pt idx="42">
                  <c:v>16.955496557074969</c:v>
                </c:pt>
                <c:pt idx="43">
                  <c:v>17.197469068349253</c:v>
                </c:pt>
                <c:pt idx="44">
                  <c:v>15.791222491336178</c:v>
                </c:pt>
                <c:pt idx="45">
                  <c:v>15.418657970824228</c:v>
                </c:pt>
                <c:pt idx="46">
                  <c:v>14.979981004361067</c:v>
                </c:pt>
                <c:pt idx="47">
                  <c:v>15.01396408900022</c:v>
                </c:pt>
                <c:pt idx="48">
                  <c:v>14.687592332856999</c:v>
                </c:pt>
                <c:pt idx="49">
                  <c:v>14.405234887855796</c:v>
                </c:pt>
                <c:pt idx="50">
                  <c:v>15.091325522283171</c:v>
                </c:pt>
                <c:pt idx="51">
                  <c:v>15.910921010049762</c:v>
                </c:pt>
                <c:pt idx="52">
                  <c:v>16.026806536777539</c:v>
                </c:pt>
                <c:pt idx="53">
                  <c:v>15.458048166328908</c:v>
                </c:pt>
                <c:pt idx="54">
                  <c:v>17.202403902159276</c:v>
                </c:pt>
                <c:pt idx="55">
                  <c:v>17.650316367509692</c:v>
                </c:pt>
                <c:pt idx="56">
                  <c:v>19.317065157189621</c:v>
                </c:pt>
                <c:pt idx="57">
                  <c:v>18.737842900770108</c:v>
                </c:pt>
                <c:pt idx="58">
                  <c:v>24.02134649524238</c:v>
                </c:pt>
                <c:pt idx="59">
                  <c:v>26.327638587562259</c:v>
                </c:pt>
                <c:pt idx="60">
                  <c:v>28.15698296384566</c:v>
                </c:pt>
                <c:pt idx="61">
                  <c:v>31.236957531052372</c:v>
                </c:pt>
                <c:pt idx="62">
                  <c:v>33.906918146527083</c:v>
                </c:pt>
                <c:pt idx="63">
                  <c:v>37.175939270814872</c:v>
                </c:pt>
                <c:pt idx="64">
                  <c:v>32.507318608851641</c:v>
                </c:pt>
              </c:numCache>
            </c:numRef>
          </c:val>
          <c:smooth val="0"/>
          <c:extLst>
            <c:ext xmlns:c16="http://schemas.microsoft.com/office/drawing/2014/chart" uri="{C3380CC4-5D6E-409C-BE32-E72D297353CC}">
              <c16:uniqueId val="{00000003-EED1-4928-9DAE-D73361B6A1BC}"/>
            </c:ext>
          </c:extLst>
        </c:ser>
        <c:dLbls>
          <c:showLegendKey val="0"/>
          <c:showVal val="0"/>
          <c:showCatName val="0"/>
          <c:showSerName val="0"/>
          <c:showPercent val="0"/>
          <c:showBubbleSize val="0"/>
        </c:dLbls>
        <c:marker val="1"/>
        <c:smooth val="0"/>
        <c:axId val="195646208"/>
        <c:axId val="195648128"/>
      </c:lineChart>
      <c:catAx>
        <c:axId val="195646208"/>
        <c:scaling>
          <c:orientation val="minMax"/>
        </c:scaling>
        <c:delete val="0"/>
        <c:axPos val="b"/>
        <c:numFmt formatCode="[$-3020429]General" sourceLinked="0"/>
        <c:majorTickMark val="none"/>
        <c:minorTickMark val="none"/>
        <c:tickLblPos val="nextTo"/>
        <c:spPr>
          <a:noFill/>
          <a:ln w="9525" cap="flat" cmpd="sng" algn="ctr">
            <a:solidFill>
              <a:schemeClr val="tx1">
                <a:lumMod val="15000"/>
                <a:lumOff val="85000"/>
              </a:schemeClr>
            </a:solidFill>
            <a:round/>
          </a:ln>
          <a:effectLst/>
        </c:spPr>
        <c:txPr>
          <a:bodyPr rot="-60000000" vert="horz"/>
          <a:lstStyle/>
          <a:p>
            <a:pPr>
              <a:defRPr/>
            </a:pPr>
            <a:endParaRPr lang="en-US"/>
          </a:p>
        </c:txPr>
        <c:crossAx val="195648128"/>
        <c:crosses val="autoZero"/>
        <c:auto val="1"/>
        <c:lblAlgn val="ctr"/>
        <c:lblOffset val="100"/>
        <c:noMultiLvlLbl val="0"/>
      </c:catAx>
      <c:valAx>
        <c:axId val="195648128"/>
        <c:scaling>
          <c:orientation val="minMax"/>
        </c:scaling>
        <c:delete val="0"/>
        <c:axPos val="l"/>
        <c:numFmt formatCode="[$-3020429]0" sourceLinked="0"/>
        <c:majorTickMark val="none"/>
        <c:minorTickMark val="none"/>
        <c:tickLblPos val="nextTo"/>
        <c:spPr>
          <a:noFill/>
          <a:ln>
            <a:noFill/>
          </a:ln>
          <a:effectLst/>
        </c:spPr>
        <c:txPr>
          <a:bodyPr rot="-60000000" vert="horz"/>
          <a:lstStyle/>
          <a:p>
            <a:pPr>
              <a:defRPr/>
            </a:pPr>
            <a:endParaRPr lang="en-US"/>
          </a:p>
        </c:txPr>
        <c:crossAx val="195646208"/>
        <c:crosses val="autoZero"/>
        <c:crossBetween val="between"/>
      </c:valAx>
      <c:spPr>
        <a:noFill/>
        <a:ln>
          <a:noFill/>
        </a:ln>
        <a:effectLst/>
      </c:spPr>
    </c:plotArea>
    <c:legend>
      <c:legendPos val="b"/>
      <c:overlay val="0"/>
      <c:spPr>
        <a:noFill/>
        <a:ln>
          <a:noFill/>
        </a:ln>
        <a:effectLst/>
      </c:spPr>
      <c:txPr>
        <a:bodyPr rot="0" vert="horz"/>
        <a:lstStyle/>
        <a:p>
          <a:pPr>
            <a:defRPr/>
          </a:pPr>
          <a:endParaRPr lang="en-US"/>
        </a:p>
      </c:txPr>
    </c:legend>
    <c:plotVisOnly val="1"/>
    <c:dispBlanksAs val="gap"/>
    <c:showDLblsOverMax val="0"/>
  </c:chart>
  <c:spPr>
    <a:solidFill>
      <a:schemeClr val="bg1"/>
    </a:solidFill>
    <a:ln w="9525" cap="flat" cmpd="sng" algn="ctr">
      <a:solidFill>
        <a:schemeClr val="tx1">
          <a:lumMod val="15000"/>
          <a:lumOff val="85000"/>
        </a:schemeClr>
      </a:solidFill>
      <a:round/>
    </a:ln>
    <a:effectLst/>
  </c:spPr>
  <c:txPr>
    <a:bodyPr/>
    <a:lstStyle/>
    <a:p>
      <a:pPr>
        <a:defRPr>
          <a:cs typeface="B Nazanin" panose="00000400000000000000" pitchFamily="2" charset="-78"/>
        </a:defRPr>
      </a:pPr>
      <a:endParaRPr lang="en-US"/>
    </a:p>
  </c:txPr>
  <c:externalData r:id="rId1">
    <c:autoUpdate val="0"/>
  </c:externalData>
  <c:userShapes r:id="rId2"/>
</c:chartSpace>
</file>

<file path=ppt/charts/chart2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7.0430240618937698E-2"/>
          <c:y val="5.78538747586618E-2"/>
          <c:w val="0.90339195081226409"/>
          <c:h val="0.66817886653298653"/>
        </c:manualLayout>
      </c:layout>
      <c:lineChart>
        <c:grouping val="standard"/>
        <c:varyColors val="0"/>
        <c:ser>
          <c:idx val="0"/>
          <c:order val="0"/>
          <c:tx>
            <c:strRef>
              <c:f>Sheet4!$A$3</c:f>
              <c:strCache>
                <c:ptCount val="1"/>
                <c:pt idx="0">
                  <c:v>Seoul, South Korea</c:v>
                </c:pt>
              </c:strCache>
            </c:strRef>
          </c:tx>
          <c:spPr>
            <a:ln w="19050" cap="rnd">
              <a:solidFill>
                <a:schemeClr val="accent6">
                  <a:lumMod val="20000"/>
                  <a:lumOff val="80000"/>
                </a:schemeClr>
              </a:solidFill>
              <a:round/>
            </a:ln>
            <a:effectLst/>
          </c:spPr>
          <c:marker>
            <c:symbol val="none"/>
          </c:marker>
          <c:cat>
            <c:numRef>
              <c:f>Sheet4!$B$2:$N$2</c:f>
              <c:numCache>
                <c:formatCode>General</c:formatCode>
                <c:ptCount val="13"/>
                <c:pt idx="0">
                  <c:v>2010</c:v>
                </c:pt>
                <c:pt idx="1">
                  <c:v>2011</c:v>
                </c:pt>
                <c:pt idx="2">
                  <c:v>2012</c:v>
                </c:pt>
                <c:pt idx="3">
                  <c:v>2013</c:v>
                </c:pt>
                <c:pt idx="4">
                  <c:v>2014</c:v>
                </c:pt>
                <c:pt idx="5">
                  <c:v>2015</c:v>
                </c:pt>
                <c:pt idx="6">
                  <c:v>2016</c:v>
                </c:pt>
                <c:pt idx="7">
                  <c:v>2017</c:v>
                </c:pt>
                <c:pt idx="8">
                  <c:v>2018</c:v>
                </c:pt>
                <c:pt idx="9">
                  <c:v>2019</c:v>
                </c:pt>
                <c:pt idx="10">
                  <c:v>2020</c:v>
                </c:pt>
                <c:pt idx="11">
                  <c:v>2021</c:v>
                </c:pt>
                <c:pt idx="12">
                  <c:v>2022</c:v>
                </c:pt>
              </c:numCache>
            </c:numRef>
          </c:cat>
          <c:val>
            <c:numRef>
              <c:f>Sheet4!$B$3:$N$3</c:f>
              <c:numCache>
                <c:formatCode>_(* #,##0_);_(* \(#,##0\);_(* "-"??_);_(@_)</c:formatCode>
                <c:ptCount val="13"/>
                <c:pt idx="0">
                  <c:v>45.2</c:v>
                </c:pt>
                <c:pt idx="1">
                  <c:v>51</c:v>
                </c:pt>
                <c:pt idx="2">
                  <c:v>36.799999999999997</c:v>
                </c:pt>
                <c:pt idx="3">
                  <c:v>29.1</c:v>
                </c:pt>
                <c:pt idx="4">
                  <c:v>34.6</c:v>
                </c:pt>
                <c:pt idx="5">
                  <c:v>37</c:v>
                </c:pt>
                <c:pt idx="6">
                  <c:v>41.5</c:v>
                </c:pt>
                <c:pt idx="7">
                  <c:v>47.4</c:v>
                </c:pt>
                <c:pt idx="8">
                  <c:v>51.7</c:v>
                </c:pt>
                <c:pt idx="9">
                  <c:v>72.5</c:v>
                </c:pt>
                <c:pt idx="10">
                  <c:v>72.8</c:v>
                </c:pt>
                <c:pt idx="11">
                  <c:v>87.6</c:v>
                </c:pt>
                <c:pt idx="12">
                  <c:v>94.1</c:v>
                </c:pt>
              </c:numCache>
            </c:numRef>
          </c:val>
          <c:smooth val="0"/>
          <c:extLst>
            <c:ext xmlns:c16="http://schemas.microsoft.com/office/drawing/2014/chart" uri="{C3380CC4-5D6E-409C-BE32-E72D297353CC}">
              <c16:uniqueId val="{00000000-290E-4591-8BC6-5C07EDB673D2}"/>
            </c:ext>
          </c:extLst>
        </c:ser>
        <c:ser>
          <c:idx val="1"/>
          <c:order val="1"/>
          <c:tx>
            <c:strRef>
              <c:f>Sheet4!$A$4</c:f>
              <c:strCache>
                <c:ptCount val="1"/>
                <c:pt idx="0">
                  <c:v>Tehran, Iran</c:v>
                </c:pt>
              </c:strCache>
            </c:strRef>
          </c:tx>
          <c:spPr>
            <a:ln w="28575" cap="rnd">
              <a:solidFill>
                <a:schemeClr val="tx1"/>
              </a:solidFill>
              <a:round/>
            </a:ln>
            <a:effectLst/>
          </c:spPr>
          <c:marker>
            <c:symbol val="none"/>
          </c:marker>
          <c:cat>
            <c:numRef>
              <c:f>Sheet4!$B$2:$N$2</c:f>
              <c:numCache>
                <c:formatCode>General</c:formatCode>
                <c:ptCount val="13"/>
                <c:pt idx="0">
                  <c:v>2010</c:v>
                </c:pt>
                <c:pt idx="1">
                  <c:v>2011</c:v>
                </c:pt>
                <c:pt idx="2">
                  <c:v>2012</c:v>
                </c:pt>
                <c:pt idx="3">
                  <c:v>2013</c:v>
                </c:pt>
                <c:pt idx="4">
                  <c:v>2014</c:v>
                </c:pt>
                <c:pt idx="5">
                  <c:v>2015</c:v>
                </c:pt>
                <c:pt idx="6">
                  <c:v>2016</c:v>
                </c:pt>
                <c:pt idx="7">
                  <c:v>2017</c:v>
                </c:pt>
                <c:pt idx="8">
                  <c:v>2018</c:v>
                </c:pt>
                <c:pt idx="9">
                  <c:v>2019</c:v>
                </c:pt>
                <c:pt idx="10">
                  <c:v>2020</c:v>
                </c:pt>
                <c:pt idx="11">
                  <c:v>2021</c:v>
                </c:pt>
                <c:pt idx="12">
                  <c:v>2022</c:v>
                </c:pt>
              </c:numCache>
            </c:numRef>
          </c:cat>
          <c:val>
            <c:numRef>
              <c:f>Sheet4!$B$4:$N$4</c:f>
              <c:numCache>
                <c:formatCode>_(* #,##0_);_(* \(#,##0\);_(* "-"??_);_(@_)</c:formatCode>
                <c:ptCount val="13"/>
                <c:pt idx="0">
                  <c:v>13</c:v>
                </c:pt>
                <c:pt idx="1">
                  <c:v>20</c:v>
                </c:pt>
                <c:pt idx="2">
                  <c:v>18.8</c:v>
                </c:pt>
                <c:pt idx="3">
                  <c:v>16.8</c:v>
                </c:pt>
                <c:pt idx="4">
                  <c:v>19</c:v>
                </c:pt>
                <c:pt idx="5">
                  <c:v>19.100000000000001</c:v>
                </c:pt>
                <c:pt idx="6">
                  <c:v>14.6</c:v>
                </c:pt>
                <c:pt idx="7">
                  <c:v>15.3</c:v>
                </c:pt>
                <c:pt idx="8">
                  <c:v>14.4</c:v>
                </c:pt>
                <c:pt idx="9">
                  <c:v>15.8</c:v>
                </c:pt>
                <c:pt idx="10">
                  <c:v>19.600000000000001</c:v>
                </c:pt>
                <c:pt idx="11">
                  <c:v>21.7</c:v>
                </c:pt>
                <c:pt idx="12">
                  <c:v>18.399999999999999</c:v>
                </c:pt>
              </c:numCache>
            </c:numRef>
          </c:val>
          <c:smooth val="0"/>
          <c:extLst>
            <c:ext xmlns:c16="http://schemas.microsoft.com/office/drawing/2014/chart" uri="{C3380CC4-5D6E-409C-BE32-E72D297353CC}">
              <c16:uniqueId val="{00000001-290E-4591-8BC6-5C07EDB673D2}"/>
            </c:ext>
          </c:extLst>
        </c:ser>
        <c:ser>
          <c:idx val="2"/>
          <c:order val="2"/>
          <c:tx>
            <c:strRef>
              <c:f>Sheet4!$A$5</c:f>
              <c:strCache>
                <c:ptCount val="1"/>
                <c:pt idx="0">
                  <c:v>New York, NY, United States</c:v>
                </c:pt>
              </c:strCache>
            </c:strRef>
          </c:tx>
          <c:spPr>
            <a:ln w="19050" cap="rnd">
              <a:solidFill>
                <a:srgbClr val="00B050"/>
              </a:solidFill>
              <a:round/>
            </a:ln>
            <a:effectLst/>
          </c:spPr>
          <c:marker>
            <c:symbol val="none"/>
          </c:marker>
          <c:cat>
            <c:numRef>
              <c:f>Sheet4!$B$2:$N$2</c:f>
              <c:numCache>
                <c:formatCode>General</c:formatCode>
                <c:ptCount val="13"/>
                <c:pt idx="0">
                  <c:v>2010</c:v>
                </c:pt>
                <c:pt idx="1">
                  <c:v>2011</c:v>
                </c:pt>
                <c:pt idx="2">
                  <c:v>2012</c:v>
                </c:pt>
                <c:pt idx="3">
                  <c:v>2013</c:v>
                </c:pt>
                <c:pt idx="4">
                  <c:v>2014</c:v>
                </c:pt>
                <c:pt idx="5">
                  <c:v>2015</c:v>
                </c:pt>
                <c:pt idx="6">
                  <c:v>2016</c:v>
                </c:pt>
                <c:pt idx="7">
                  <c:v>2017</c:v>
                </c:pt>
                <c:pt idx="8">
                  <c:v>2018</c:v>
                </c:pt>
                <c:pt idx="9">
                  <c:v>2019</c:v>
                </c:pt>
                <c:pt idx="10">
                  <c:v>2020</c:v>
                </c:pt>
                <c:pt idx="11">
                  <c:v>2021</c:v>
                </c:pt>
                <c:pt idx="12">
                  <c:v>2022</c:v>
                </c:pt>
              </c:numCache>
            </c:numRef>
          </c:cat>
          <c:val>
            <c:numRef>
              <c:f>Sheet4!$B$5:$N$5</c:f>
              <c:numCache>
                <c:formatCode>_(* #,##0_);_(* \(#,##0\);_(* "-"??_);_(@_)</c:formatCode>
                <c:ptCount val="13"/>
                <c:pt idx="0">
                  <c:v>21.2</c:v>
                </c:pt>
                <c:pt idx="1">
                  <c:v>18.7</c:v>
                </c:pt>
                <c:pt idx="2">
                  <c:v>17.600000000000001</c:v>
                </c:pt>
                <c:pt idx="3">
                  <c:v>18.8</c:v>
                </c:pt>
                <c:pt idx="4">
                  <c:v>14.5</c:v>
                </c:pt>
                <c:pt idx="5">
                  <c:v>15.3</c:v>
                </c:pt>
                <c:pt idx="6">
                  <c:v>27.6</c:v>
                </c:pt>
                <c:pt idx="7">
                  <c:v>19.5</c:v>
                </c:pt>
                <c:pt idx="8">
                  <c:v>19</c:v>
                </c:pt>
                <c:pt idx="9">
                  <c:v>20.100000000000001</c:v>
                </c:pt>
                <c:pt idx="10">
                  <c:v>20.399999999999999</c:v>
                </c:pt>
                <c:pt idx="11">
                  <c:v>21.4</c:v>
                </c:pt>
                <c:pt idx="12">
                  <c:v>21.7</c:v>
                </c:pt>
              </c:numCache>
            </c:numRef>
          </c:val>
          <c:smooth val="0"/>
          <c:extLst>
            <c:ext xmlns:c16="http://schemas.microsoft.com/office/drawing/2014/chart" uri="{C3380CC4-5D6E-409C-BE32-E72D297353CC}">
              <c16:uniqueId val="{00000002-290E-4591-8BC6-5C07EDB673D2}"/>
            </c:ext>
          </c:extLst>
        </c:ser>
        <c:ser>
          <c:idx val="3"/>
          <c:order val="3"/>
          <c:tx>
            <c:strRef>
              <c:f>Sheet4!$A$6</c:f>
              <c:strCache>
                <c:ptCount val="1"/>
                <c:pt idx="0">
                  <c:v>Paris, France</c:v>
                </c:pt>
              </c:strCache>
            </c:strRef>
          </c:tx>
          <c:spPr>
            <a:ln w="19050" cap="rnd">
              <a:solidFill>
                <a:srgbClr val="FF0000"/>
              </a:solidFill>
              <a:round/>
            </a:ln>
            <a:effectLst/>
          </c:spPr>
          <c:marker>
            <c:symbol val="none"/>
          </c:marker>
          <c:cat>
            <c:numRef>
              <c:f>Sheet4!$B$2:$N$2</c:f>
              <c:numCache>
                <c:formatCode>General</c:formatCode>
                <c:ptCount val="13"/>
                <c:pt idx="0">
                  <c:v>2010</c:v>
                </c:pt>
                <c:pt idx="1">
                  <c:v>2011</c:v>
                </c:pt>
                <c:pt idx="2">
                  <c:v>2012</c:v>
                </c:pt>
                <c:pt idx="3">
                  <c:v>2013</c:v>
                </c:pt>
                <c:pt idx="4">
                  <c:v>2014</c:v>
                </c:pt>
                <c:pt idx="5">
                  <c:v>2015</c:v>
                </c:pt>
                <c:pt idx="6">
                  <c:v>2016</c:v>
                </c:pt>
                <c:pt idx="7">
                  <c:v>2017</c:v>
                </c:pt>
                <c:pt idx="8">
                  <c:v>2018</c:v>
                </c:pt>
                <c:pt idx="9">
                  <c:v>2019</c:v>
                </c:pt>
                <c:pt idx="10">
                  <c:v>2020</c:v>
                </c:pt>
                <c:pt idx="11">
                  <c:v>2021</c:v>
                </c:pt>
                <c:pt idx="12">
                  <c:v>2022</c:v>
                </c:pt>
              </c:numCache>
            </c:numRef>
          </c:cat>
          <c:val>
            <c:numRef>
              <c:f>Sheet4!$B$6:$N$6</c:f>
              <c:numCache>
                <c:formatCode>_(* #,##0_);_(* \(#,##0\);_(* "-"??_);_(@_)</c:formatCode>
                <c:ptCount val="13"/>
                <c:pt idx="0">
                  <c:v>39.299999999999997</c:v>
                </c:pt>
                <c:pt idx="1">
                  <c:v>43.7</c:v>
                </c:pt>
                <c:pt idx="2">
                  <c:v>37.299999999999997</c:v>
                </c:pt>
                <c:pt idx="3">
                  <c:v>35.1</c:v>
                </c:pt>
                <c:pt idx="4">
                  <c:v>36.1</c:v>
                </c:pt>
                <c:pt idx="5">
                  <c:v>37.1</c:v>
                </c:pt>
                <c:pt idx="6">
                  <c:v>38.4</c:v>
                </c:pt>
                <c:pt idx="7">
                  <c:v>38.200000000000003</c:v>
                </c:pt>
                <c:pt idx="8">
                  <c:v>38.200000000000003</c:v>
                </c:pt>
                <c:pt idx="9">
                  <c:v>38.299999999999997</c:v>
                </c:pt>
                <c:pt idx="10">
                  <c:v>39.6</c:v>
                </c:pt>
                <c:pt idx="11">
                  <c:v>41.4</c:v>
                </c:pt>
                <c:pt idx="12">
                  <c:v>42</c:v>
                </c:pt>
              </c:numCache>
            </c:numRef>
          </c:val>
          <c:smooth val="0"/>
          <c:extLst>
            <c:ext xmlns:c16="http://schemas.microsoft.com/office/drawing/2014/chart" uri="{C3380CC4-5D6E-409C-BE32-E72D297353CC}">
              <c16:uniqueId val="{00000003-290E-4591-8BC6-5C07EDB673D2}"/>
            </c:ext>
          </c:extLst>
        </c:ser>
        <c:ser>
          <c:idx val="4"/>
          <c:order val="4"/>
          <c:tx>
            <c:strRef>
              <c:f>Sheet4!$A$7</c:f>
              <c:strCache>
                <c:ptCount val="1"/>
                <c:pt idx="0">
                  <c:v>Berlin, Germany</c:v>
                </c:pt>
              </c:strCache>
            </c:strRef>
          </c:tx>
          <c:spPr>
            <a:ln w="19050" cap="rnd">
              <a:solidFill>
                <a:schemeClr val="accent3">
                  <a:lumMod val="20000"/>
                  <a:lumOff val="80000"/>
                </a:schemeClr>
              </a:solidFill>
              <a:round/>
            </a:ln>
            <a:effectLst/>
          </c:spPr>
          <c:marker>
            <c:symbol val="none"/>
          </c:marker>
          <c:cat>
            <c:numRef>
              <c:f>Sheet4!$B$2:$N$2</c:f>
              <c:numCache>
                <c:formatCode>General</c:formatCode>
                <c:ptCount val="13"/>
                <c:pt idx="0">
                  <c:v>2010</c:v>
                </c:pt>
                <c:pt idx="1">
                  <c:v>2011</c:v>
                </c:pt>
                <c:pt idx="2">
                  <c:v>2012</c:v>
                </c:pt>
                <c:pt idx="3">
                  <c:v>2013</c:v>
                </c:pt>
                <c:pt idx="4">
                  <c:v>2014</c:v>
                </c:pt>
                <c:pt idx="5">
                  <c:v>2015</c:v>
                </c:pt>
                <c:pt idx="6">
                  <c:v>2016</c:v>
                </c:pt>
                <c:pt idx="7">
                  <c:v>2017</c:v>
                </c:pt>
                <c:pt idx="8">
                  <c:v>2018</c:v>
                </c:pt>
                <c:pt idx="9">
                  <c:v>2019</c:v>
                </c:pt>
                <c:pt idx="10">
                  <c:v>2020</c:v>
                </c:pt>
                <c:pt idx="11">
                  <c:v>2021</c:v>
                </c:pt>
                <c:pt idx="12">
                  <c:v>2022</c:v>
                </c:pt>
              </c:numCache>
            </c:numRef>
          </c:cat>
          <c:val>
            <c:numRef>
              <c:f>Sheet4!$B$7:$N$7</c:f>
              <c:numCache>
                <c:formatCode>_(* #,##0_);_(* \(#,##0\);_(* "-"??_);_(@_)</c:formatCode>
                <c:ptCount val="13"/>
                <c:pt idx="0">
                  <c:v>17.2</c:v>
                </c:pt>
                <c:pt idx="1">
                  <c:v>31.8</c:v>
                </c:pt>
                <c:pt idx="2">
                  <c:v>31.1</c:v>
                </c:pt>
                <c:pt idx="3">
                  <c:v>24.9</c:v>
                </c:pt>
                <c:pt idx="4">
                  <c:v>22.4</c:v>
                </c:pt>
                <c:pt idx="5">
                  <c:v>22.9</c:v>
                </c:pt>
                <c:pt idx="6">
                  <c:v>25.4</c:v>
                </c:pt>
                <c:pt idx="7">
                  <c:v>27.8</c:v>
                </c:pt>
                <c:pt idx="8">
                  <c:v>26.9</c:v>
                </c:pt>
                <c:pt idx="9">
                  <c:v>27.5</c:v>
                </c:pt>
                <c:pt idx="10">
                  <c:v>30.5</c:v>
                </c:pt>
                <c:pt idx="11">
                  <c:v>29.7</c:v>
                </c:pt>
                <c:pt idx="12">
                  <c:v>29</c:v>
                </c:pt>
              </c:numCache>
            </c:numRef>
          </c:val>
          <c:smooth val="0"/>
          <c:extLst>
            <c:ext xmlns:c16="http://schemas.microsoft.com/office/drawing/2014/chart" uri="{C3380CC4-5D6E-409C-BE32-E72D297353CC}">
              <c16:uniqueId val="{00000004-290E-4591-8BC6-5C07EDB673D2}"/>
            </c:ext>
          </c:extLst>
        </c:ser>
        <c:ser>
          <c:idx val="5"/>
          <c:order val="5"/>
          <c:tx>
            <c:strRef>
              <c:f>Sheet4!$A$8</c:f>
              <c:strCache>
                <c:ptCount val="1"/>
                <c:pt idx="0">
                  <c:v>Istanbul, Turkey</c:v>
                </c:pt>
              </c:strCache>
            </c:strRef>
          </c:tx>
          <c:spPr>
            <a:ln w="19050" cap="rnd">
              <a:solidFill>
                <a:srgbClr val="FFC000"/>
              </a:solidFill>
              <a:round/>
            </a:ln>
            <a:effectLst/>
          </c:spPr>
          <c:marker>
            <c:symbol val="none"/>
          </c:marker>
          <c:cat>
            <c:numRef>
              <c:f>Sheet4!$B$2:$N$2</c:f>
              <c:numCache>
                <c:formatCode>General</c:formatCode>
                <c:ptCount val="13"/>
                <c:pt idx="0">
                  <c:v>2010</c:v>
                </c:pt>
                <c:pt idx="1">
                  <c:v>2011</c:v>
                </c:pt>
                <c:pt idx="2">
                  <c:v>2012</c:v>
                </c:pt>
                <c:pt idx="3">
                  <c:v>2013</c:v>
                </c:pt>
                <c:pt idx="4">
                  <c:v>2014</c:v>
                </c:pt>
                <c:pt idx="5">
                  <c:v>2015</c:v>
                </c:pt>
                <c:pt idx="6">
                  <c:v>2016</c:v>
                </c:pt>
                <c:pt idx="7">
                  <c:v>2017</c:v>
                </c:pt>
                <c:pt idx="8">
                  <c:v>2018</c:v>
                </c:pt>
                <c:pt idx="9">
                  <c:v>2019</c:v>
                </c:pt>
                <c:pt idx="10">
                  <c:v>2020</c:v>
                </c:pt>
                <c:pt idx="11">
                  <c:v>2021</c:v>
                </c:pt>
                <c:pt idx="12">
                  <c:v>2022</c:v>
                </c:pt>
              </c:numCache>
            </c:numRef>
          </c:cat>
          <c:val>
            <c:numRef>
              <c:f>Sheet4!$B$8:$N$8</c:f>
              <c:numCache>
                <c:formatCode>_(* #,##0_);_(* \(#,##0\);_(* "-"??_);_(@_)</c:formatCode>
                <c:ptCount val="13"/>
                <c:pt idx="0">
                  <c:v>9.6</c:v>
                </c:pt>
                <c:pt idx="1">
                  <c:v>12.1</c:v>
                </c:pt>
                <c:pt idx="2">
                  <c:v>14.3</c:v>
                </c:pt>
                <c:pt idx="3">
                  <c:v>18.600000000000001</c:v>
                </c:pt>
                <c:pt idx="4">
                  <c:v>19.2</c:v>
                </c:pt>
                <c:pt idx="5">
                  <c:v>19.600000000000001</c:v>
                </c:pt>
                <c:pt idx="6">
                  <c:v>20.6</c:v>
                </c:pt>
                <c:pt idx="7">
                  <c:v>20.7</c:v>
                </c:pt>
                <c:pt idx="8">
                  <c:v>22.4</c:v>
                </c:pt>
                <c:pt idx="9">
                  <c:v>21.2</c:v>
                </c:pt>
                <c:pt idx="10">
                  <c:v>20.3</c:v>
                </c:pt>
                <c:pt idx="11">
                  <c:v>20.3</c:v>
                </c:pt>
                <c:pt idx="12">
                  <c:v>18.3</c:v>
                </c:pt>
              </c:numCache>
            </c:numRef>
          </c:val>
          <c:smooth val="0"/>
          <c:extLst>
            <c:ext xmlns:c16="http://schemas.microsoft.com/office/drawing/2014/chart" uri="{C3380CC4-5D6E-409C-BE32-E72D297353CC}">
              <c16:uniqueId val="{00000005-290E-4591-8BC6-5C07EDB673D2}"/>
            </c:ext>
          </c:extLst>
        </c:ser>
        <c:ser>
          <c:idx val="6"/>
          <c:order val="6"/>
          <c:tx>
            <c:strRef>
              <c:f>Sheet4!$A$9</c:f>
              <c:strCache>
                <c:ptCount val="1"/>
                <c:pt idx="0">
                  <c:v>Beijing, China</c:v>
                </c:pt>
              </c:strCache>
            </c:strRef>
          </c:tx>
          <c:spPr>
            <a:ln w="19050" cap="rnd">
              <a:solidFill>
                <a:schemeClr val="accent5">
                  <a:lumMod val="20000"/>
                  <a:lumOff val="80000"/>
                </a:schemeClr>
              </a:solidFill>
              <a:round/>
            </a:ln>
            <a:effectLst/>
          </c:spPr>
          <c:marker>
            <c:symbol val="none"/>
          </c:marker>
          <c:cat>
            <c:numRef>
              <c:f>Sheet4!$B$2:$N$2</c:f>
              <c:numCache>
                <c:formatCode>General</c:formatCode>
                <c:ptCount val="13"/>
                <c:pt idx="0">
                  <c:v>2010</c:v>
                </c:pt>
                <c:pt idx="1">
                  <c:v>2011</c:v>
                </c:pt>
                <c:pt idx="2">
                  <c:v>2012</c:v>
                </c:pt>
                <c:pt idx="3">
                  <c:v>2013</c:v>
                </c:pt>
                <c:pt idx="4">
                  <c:v>2014</c:v>
                </c:pt>
                <c:pt idx="5">
                  <c:v>2015</c:v>
                </c:pt>
                <c:pt idx="6">
                  <c:v>2016</c:v>
                </c:pt>
                <c:pt idx="7">
                  <c:v>2017</c:v>
                </c:pt>
                <c:pt idx="8">
                  <c:v>2018</c:v>
                </c:pt>
                <c:pt idx="9">
                  <c:v>2019</c:v>
                </c:pt>
                <c:pt idx="10">
                  <c:v>2020</c:v>
                </c:pt>
                <c:pt idx="11">
                  <c:v>2021</c:v>
                </c:pt>
                <c:pt idx="12">
                  <c:v>2022</c:v>
                </c:pt>
              </c:numCache>
            </c:numRef>
          </c:cat>
          <c:val>
            <c:numRef>
              <c:f>Sheet4!$B$9:$N$9</c:f>
              <c:numCache>
                <c:formatCode>_(* #,##0_);_(* \(#,##0\);_(* "-"??_);_(@_)</c:formatCode>
                <c:ptCount val="13"/>
                <c:pt idx="0">
                  <c:v>22.3</c:v>
                </c:pt>
                <c:pt idx="1">
                  <c:v>22.1</c:v>
                </c:pt>
                <c:pt idx="2">
                  <c:v>27.1</c:v>
                </c:pt>
                <c:pt idx="3">
                  <c:v>38</c:v>
                </c:pt>
                <c:pt idx="4">
                  <c:v>37.9</c:v>
                </c:pt>
                <c:pt idx="5">
                  <c:v>36.5</c:v>
                </c:pt>
                <c:pt idx="6">
                  <c:v>44.4</c:v>
                </c:pt>
                <c:pt idx="7">
                  <c:v>46.2</c:v>
                </c:pt>
                <c:pt idx="8">
                  <c:v>72.3</c:v>
                </c:pt>
                <c:pt idx="9">
                  <c:v>65.599999999999994</c:v>
                </c:pt>
                <c:pt idx="10">
                  <c:v>60.4</c:v>
                </c:pt>
                <c:pt idx="11">
                  <c:v>60.8</c:v>
                </c:pt>
                <c:pt idx="12">
                  <c:v>67.3</c:v>
                </c:pt>
              </c:numCache>
            </c:numRef>
          </c:val>
          <c:smooth val="0"/>
          <c:extLst>
            <c:ext xmlns:c16="http://schemas.microsoft.com/office/drawing/2014/chart" uri="{C3380CC4-5D6E-409C-BE32-E72D297353CC}">
              <c16:uniqueId val="{00000006-290E-4591-8BC6-5C07EDB673D2}"/>
            </c:ext>
          </c:extLst>
        </c:ser>
        <c:ser>
          <c:idx val="7"/>
          <c:order val="7"/>
          <c:tx>
            <c:strRef>
              <c:f>Sheet4!$A$10</c:f>
              <c:strCache>
                <c:ptCount val="1"/>
                <c:pt idx="0">
                  <c:v>Beirut, Lebanon</c:v>
                </c:pt>
              </c:strCache>
            </c:strRef>
          </c:tx>
          <c:spPr>
            <a:ln w="19050" cap="rnd">
              <a:solidFill>
                <a:schemeClr val="accent2">
                  <a:lumMod val="20000"/>
                  <a:lumOff val="80000"/>
                </a:schemeClr>
              </a:solidFill>
              <a:round/>
            </a:ln>
            <a:effectLst/>
          </c:spPr>
          <c:marker>
            <c:symbol val="none"/>
          </c:marker>
          <c:cat>
            <c:numRef>
              <c:f>Sheet4!$B$2:$N$2</c:f>
              <c:numCache>
                <c:formatCode>General</c:formatCode>
                <c:ptCount val="13"/>
                <c:pt idx="0">
                  <c:v>2010</c:v>
                </c:pt>
                <c:pt idx="1">
                  <c:v>2011</c:v>
                </c:pt>
                <c:pt idx="2">
                  <c:v>2012</c:v>
                </c:pt>
                <c:pt idx="3">
                  <c:v>2013</c:v>
                </c:pt>
                <c:pt idx="4">
                  <c:v>2014</c:v>
                </c:pt>
                <c:pt idx="5">
                  <c:v>2015</c:v>
                </c:pt>
                <c:pt idx="6">
                  <c:v>2016</c:v>
                </c:pt>
                <c:pt idx="7">
                  <c:v>2017</c:v>
                </c:pt>
                <c:pt idx="8">
                  <c:v>2018</c:v>
                </c:pt>
                <c:pt idx="9">
                  <c:v>2019</c:v>
                </c:pt>
                <c:pt idx="10">
                  <c:v>2020</c:v>
                </c:pt>
                <c:pt idx="11">
                  <c:v>2021</c:v>
                </c:pt>
                <c:pt idx="12">
                  <c:v>2022</c:v>
                </c:pt>
              </c:numCache>
            </c:numRef>
          </c:cat>
          <c:val>
            <c:numRef>
              <c:f>Sheet4!$B$10:$N$10</c:f>
              <c:numCache>
                <c:formatCode>_(* #,##0_);_(* \(#,##0\);_(* "-"??_);_(@_)</c:formatCode>
                <c:ptCount val="13"/>
                <c:pt idx="0">
                  <c:v>0</c:v>
                </c:pt>
                <c:pt idx="1">
                  <c:v>20</c:v>
                </c:pt>
                <c:pt idx="2">
                  <c:v>26.8</c:v>
                </c:pt>
                <c:pt idx="3">
                  <c:v>22.1</c:v>
                </c:pt>
                <c:pt idx="4">
                  <c:v>24.1</c:v>
                </c:pt>
                <c:pt idx="5">
                  <c:v>25</c:v>
                </c:pt>
                <c:pt idx="6">
                  <c:v>17.399999999999999</c:v>
                </c:pt>
                <c:pt idx="7">
                  <c:v>17</c:v>
                </c:pt>
                <c:pt idx="8">
                  <c:v>21.7</c:v>
                </c:pt>
                <c:pt idx="9">
                  <c:v>19.5</c:v>
                </c:pt>
                <c:pt idx="10">
                  <c:v>20</c:v>
                </c:pt>
                <c:pt idx="11">
                  <c:v>19</c:v>
                </c:pt>
                <c:pt idx="12">
                  <c:v>17.5</c:v>
                </c:pt>
              </c:numCache>
            </c:numRef>
          </c:val>
          <c:smooth val="0"/>
          <c:extLst>
            <c:ext xmlns:c16="http://schemas.microsoft.com/office/drawing/2014/chart" uri="{C3380CC4-5D6E-409C-BE32-E72D297353CC}">
              <c16:uniqueId val="{00000007-290E-4591-8BC6-5C07EDB673D2}"/>
            </c:ext>
          </c:extLst>
        </c:ser>
        <c:ser>
          <c:idx val="8"/>
          <c:order val="8"/>
          <c:tx>
            <c:strRef>
              <c:f>Sheet4!$A$11</c:f>
              <c:strCache>
                <c:ptCount val="1"/>
                <c:pt idx="0">
                  <c:v>Rome, Italy</c:v>
                </c:pt>
              </c:strCache>
            </c:strRef>
          </c:tx>
          <c:spPr>
            <a:ln w="19050" cap="rnd">
              <a:solidFill>
                <a:schemeClr val="tx1">
                  <a:lumMod val="50000"/>
                  <a:lumOff val="50000"/>
                </a:schemeClr>
              </a:solidFill>
              <a:round/>
            </a:ln>
            <a:effectLst/>
          </c:spPr>
          <c:marker>
            <c:symbol val="none"/>
          </c:marker>
          <c:cat>
            <c:numRef>
              <c:f>Sheet4!$B$2:$N$2</c:f>
              <c:numCache>
                <c:formatCode>General</c:formatCode>
                <c:ptCount val="13"/>
                <c:pt idx="0">
                  <c:v>2010</c:v>
                </c:pt>
                <c:pt idx="1">
                  <c:v>2011</c:v>
                </c:pt>
                <c:pt idx="2">
                  <c:v>2012</c:v>
                </c:pt>
                <c:pt idx="3">
                  <c:v>2013</c:v>
                </c:pt>
                <c:pt idx="4">
                  <c:v>2014</c:v>
                </c:pt>
                <c:pt idx="5">
                  <c:v>2015</c:v>
                </c:pt>
                <c:pt idx="6">
                  <c:v>2016</c:v>
                </c:pt>
                <c:pt idx="7">
                  <c:v>2017</c:v>
                </c:pt>
                <c:pt idx="8">
                  <c:v>2018</c:v>
                </c:pt>
                <c:pt idx="9">
                  <c:v>2019</c:v>
                </c:pt>
                <c:pt idx="10">
                  <c:v>2020</c:v>
                </c:pt>
                <c:pt idx="11">
                  <c:v>2021</c:v>
                </c:pt>
                <c:pt idx="12">
                  <c:v>2022</c:v>
                </c:pt>
              </c:numCache>
            </c:numRef>
          </c:cat>
          <c:val>
            <c:numRef>
              <c:f>Sheet4!$B$11:$N$11</c:f>
              <c:numCache>
                <c:formatCode>_(* #,##0_);_(* \(#,##0\);_(* "-"??_);_(@_)</c:formatCode>
                <c:ptCount val="13"/>
                <c:pt idx="0">
                  <c:v>0</c:v>
                </c:pt>
                <c:pt idx="1">
                  <c:v>29.7</c:v>
                </c:pt>
                <c:pt idx="2">
                  <c:v>45.6</c:v>
                </c:pt>
                <c:pt idx="3">
                  <c:v>39</c:v>
                </c:pt>
                <c:pt idx="4">
                  <c:v>38.4</c:v>
                </c:pt>
                <c:pt idx="5">
                  <c:v>36.4</c:v>
                </c:pt>
                <c:pt idx="6">
                  <c:v>36.299999999999997</c:v>
                </c:pt>
                <c:pt idx="7">
                  <c:v>44.8</c:v>
                </c:pt>
                <c:pt idx="8">
                  <c:v>39.1</c:v>
                </c:pt>
                <c:pt idx="9">
                  <c:v>33.799999999999997</c:v>
                </c:pt>
                <c:pt idx="10">
                  <c:v>29.1</c:v>
                </c:pt>
                <c:pt idx="11">
                  <c:v>31.7</c:v>
                </c:pt>
                <c:pt idx="12">
                  <c:v>28.8</c:v>
                </c:pt>
              </c:numCache>
            </c:numRef>
          </c:val>
          <c:smooth val="0"/>
          <c:extLst>
            <c:ext xmlns:c16="http://schemas.microsoft.com/office/drawing/2014/chart" uri="{C3380CC4-5D6E-409C-BE32-E72D297353CC}">
              <c16:uniqueId val="{00000008-290E-4591-8BC6-5C07EDB673D2}"/>
            </c:ext>
          </c:extLst>
        </c:ser>
        <c:ser>
          <c:idx val="9"/>
          <c:order val="9"/>
          <c:tx>
            <c:strRef>
              <c:f>Sheet4!$A$12</c:f>
              <c:strCache>
                <c:ptCount val="1"/>
                <c:pt idx="0">
                  <c:v>Dubai, United Arab Emirates</c:v>
                </c:pt>
              </c:strCache>
            </c:strRef>
          </c:tx>
          <c:spPr>
            <a:ln w="19050" cap="rnd">
              <a:solidFill>
                <a:schemeClr val="accent4">
                  <a:lumMod val="20000"/>
                  <a:lumOff val="80000"/>
                </a:schemeClr>
              </a:solidFill>
              <a:round/>
            </a:ln>
            <a:effectLst/>
          </c:spPr>
          <c:marker>
            <c:symbol val="none"/>
          </c:marker>
          <c:cat>
            <c:numRef>
              <c:f>Sheet4!$B$2:$N$2</c:f>
              <c:numCache>
                <c:formatCode>General</c:formatCode>
                <c:ptCount val="13"/>
                <c:pt idx="0">
                  <c:v>2010</c:v>
                </c:pt>
                <c:pt idx="1">
                  <c:v>2011</c:v>
                </c:pt>
                <c:pt idx="2">
                  <c:v>2012</c:v>
                </c:pt>
                <c:pt idx="3">
                  <c:v>2013</c:v>
                </c:pt>
                <c:pt idx="4">
                  <c:v>2014</c:v>
                </c:pt>
                <c:pt idx="5">
                  <c:v>2015</c:v>
                </c:pt>
                <c:pt idx="6">
                  <c:v>2016</c:v>
                </c:pt>
                <c:pt idx="7">
                  <c:v>2017</c:v>
                </c:pt>
                <c:pt idx="8">
                  <c:v>2018</c:v>
                </c:pt>
                <c:pt idx="9">
                  <c:v>2019</c:v>
                </c:pt>
                <c:pt idx="10">
                  <c:v>2020</c:v>
                </c:pt>
                <c:pt idx="11">
                  <c:v>2021</c:v>
                </c:pt>
                <c:pt idx="12">
                  <c:v>2022</c:v>
                </c:pt>
              </c:numCache>
            </c:numRef>
          </c:cat>
          <c:val>
            <c:numRef>
              <c:f>Sheet4!$B$12:$N$12</c:f>
              <c:numCache>
                <c:formatCode>_(* #,##0_);_(* \(#,##0\);_(* "-"??_);_(@_)</c:formatCode>
                <c:ptCount val="13"/>
                <c:pt idx="0">
                  <c:v>19.7</c:v>
                </c:pt>
                <c:pt idx="1">
                  <c:v>14.9</c:v>
                </c:pt>
                <c:pt idx="2">
                  <c:v>18.3</c:v>
                </c:pt>
                <c:pt idx="3">
                  <c:v>10.3</c:v>
                </c:pt>
                <c:pt idx="4">
                  <c:v>12.1</c:v>
                </c:pt>
                <c:pt idx="5">
                  <c:v>12.2</c:v>
                </c:pt>
                <c:pt idx="6">
                  <c:v>8.9</c:v>
                </c:pt>
                <c:pt idx="7">
                  <c:v>10.5</c:v>
                </c:pt>
                <c:pt idx="8">
                  <c:v>9.3000000000000007</c:v>
                </c:pt>
                <c:pt idx="9">
                  <c:v>9.1</c:v>
                </c:pt>
                <c:pt idx="10">
                  <c:v>9.9</c:v>
                </c:pt>
                <c:pt idx="11">
                  <c:v>10.7</c:v>
                </c:pt>
                <c:pt idx="12">
                  <c:v>11.2</c:v>
                </c:pt>
              </c:numCache>
            </c:numRef>
          </c:val>
          <c:smooth val="0"/>
          <c:extLst>
            <c:ext xmlns:c16="http://schemas.microsoft.com/office/drawing/2014/chart" uri="{C3380CC4-5D6E-409C-BE32-E72D297353CC}">
              <c16:uniqueId val="{00000009-290E-4591-8BC6-5C07EDB673D2}"/>
            </c:ext>
          </c:extLst>
        </c:ser>
        <c:ser>
          <c:idx val="10"/>
          <c:order val="10"/>
          <c:tx>
            <c:strRef>
              <c:f>Sheet4!$A$13</c:f>
              <c:strCache>
                <c:ptCount val="1"/>
                <c:pt idx="0">
                  <c:v>Delhi, India</c:v>
                </c:pt>
              </c:strCache>
            </c:strRef>
          </c:tx>
          <c:spPr>
            <a:ln w="19050" cap="rnd">
              <a:solidFill>
                <a:schemeClr val="accent1">
                  <a:lumMod val="20000"/>
                  <a:lumOff val="80000"/>
                </a:schemeClr>
              </a:solidFill>
              <a:round/>
            </a:ln>
            <a:effectLst/>
          </c:spPr>
          <c:marker>
            <c:symbol val="none"/>
          </c:marker>
          <c:cat>
            <c:numRef>
              <c:f>Sheet4!$B$2:$N$2</c:f>
              <c:numCache>
                <c:formatCode>General</c:formatCode>
                <c:ptCount val="13"/>
                <c:pt idx="0">
                  <c:v>2010</c:v>
                </c:pt>
                <c:pt idx="1">
                  <c:v>2011</c:v>
                </c:pt>
                <c:pt idx="2">
                  <c:v>2012</c:v>
                </c:pt>
                <c:pt idx="3">
                  <c:v>2013</c:v>
                </c:pt>
                <c:pt idx="4">
                  <c:v>2014</c:v>
                </c:pt>
                <c:pt idx="5">
                  <c:v>2015</c:v>
                </c:pt>
                <c:pt idx="6">
                  <c:v>2016</c:v>
                </c:pt>
                <c:pt idx="7">
                  <c:v>2017</c:v>
                </c:pt>
                <c:pt idx="8">
                  <c:v>2018</c:v>
                </c:pt>
                <c:pt idx="9">
                  <c:v>2019</c:v>
                </c:pt>
                <c:pt idx="10">
                  <c:v>2020</c:v>
                </c:pt>
                <c:pt idx="11">
                  <c:v>2021</c:v>
                </c:pt>
                <c:pt idx="12">
                  <c:v>2022</c:v>
                </c:pt>
              </c:numCache>
            </c:numRef>
          </c:cat>
          <c:val>
            <c:numRef>
              <c:f>Sheet4!$B$13:$N$13</c:f>
              <c:numCache>
                <c:formatCode>_(* #,##0_);_(* \(#,##0\);_(* "-"??_);_(@_)</c:formatCode>
                <c:ptCount val="13"/>
                <c:pt idx="0">
                  <c:v>56.4</c:v>
                </c:pt>
                <c:pt idx="1">
                  <c:v>27.5</c:v>
                </c:pt>
                <c:pt idx="2">
                  <c:v>24.4</c:v>
                </c:pt>
                <c:pt idx="3">
                  <c:v>34.799999999999997</c:v>
                </c:pt>
                <c:pt idx="4">
                  <c:v>43.5</c:v>
                </c:pt>
                <c:pt idx="5">
                  <c:v>47.1</c:v>
                </c:pt>
                <c:pt idx="6">
                  <c:v>47.2</c:v>
                </c:pt>
                <c:pt idx="7">
                  <c:v>40.6</c:v>
                </c:pt>
                <c:pt idx="8">
                  <c:v>46</c:v>
                </c:pt>
                <c:pt idx="9">
                  <c:v>36.9</c:v>
                </c:pt>
                <c:pt idx="10">
                  <c:v>35.4</c:v>
                </c:pt>
                <c:pt idx="11">
                  <c:v>37</c:v>
                </c:pt>
                <c:pt idx="12">
                  <c:v>50.3</c:v>
                </c:pt>
              </c:numCache>
            </c:numRef>
          </c:val>
          <c:smooth val="0"/>
          <c:extLst>
            <c:ext xmlns:c16="http://schemas.microsoft.com/office/drawing/2014/chart" uri="{C3380CC4-5D6E-409C-BE32-E72D297353CC}">
              <c16:uniqueId val="{0000000A-290E-4591-8BC6-5C07EDB673D2}"/>
            </c:ext>
          </c:extLst>
        </c:ser>
        <c:ser>
          <c:idx val="11"/>
          <c:order val="11"/>
          <c:tx>
            <c:strRef>
              <c:f>Sheet4!$A$14</c:f>
              <c:strCache>
                <c:ptCount val="1"/>
                <c:pt idx="0">
                  <c:v>Tokyo, Japan</c:v>
                </c:pt>
              </c:strCache>
            </c:strRef>
          </c:tx>
          <c:spPr>
            <a:ln w="19050" cap="rnd">
              <a:solidFill>
                <a:schemeClr val="bg1">
                  <a:lumMod val="95000"/>
                </a:schemeClr>
              </a:solidFill>
              <a:round/>
            </a:ln>
            <a:effectLst/>
          </c:spPr>
          <c:marker>
            <c:symbol val="none"/>
          </c:marker>
          <c:cat>
            <c:numRef>
              <c:f>Sheet4!$B$2:$N$2</c:f>
              <c:numCache>
                <c:formatCode>General</c:formatCode>
                <c:ptCount val="13"/>
                <c:pt idx="0">
                  <c:v>2010</c:v>
                </c:pt>
                <c:pt idx="1">
                  <c:v>2011</c:v>
                </c:pt>
                <c:pt idx="2">
                  <c:v>2012</c:v>
                </c:pt>
                <c:pt idx="3">
                  <c:v>2013</c:v>
                </c:pt>
                <c:pt idx="4">
                  <c:v>2014</c:v>
                </c:pt>
                <c:pt idx="5">
                  <c:v>2015</c:v>
                </c:pt>
                <c:pt idx="6">
                  <c:v>2016</c:v>
                </c:pt>
                <c:pt idx="7">
                  <c:v>2017</c:v>
                </c:pt>
                <c:pt idx="8">
                  <c:v>2018</c:v>
                </c:pt>
                <c:pt idx="9">
                  <c:v>2019</c:v>
                </c:pt>
                <c:pt idx="10">
                  <c:v>2020</c:v>
                </c:pt>
                <c:pt idx="11">
                  <c:v>2021</c:v>
                </c:pt>
                <c:pt idx="12">
                  <c:v>2022</c:v>
                </c:pt>
              </c:numCache>
            </c:numRef>
          </c:cat>
          <c:val>
            <c:numRef>
              <c:f>Sheet4!$B$14:$N$14</c:f>
              <c:numCache>
                <c:formatCode>_(* #,##0_);_(* \(#,##0\);_(* "-"??_);_(@_)</c:formatCode>
                <c:ptCount val="13"/>
                <c:pt idx="0">
                  <c:v>47</c:v>
                </c:pt>
                <c:pt idx="1">
                  <c:v>27.7</c:v>
                </c:pt>
                <c:pt idx="2">
                  <c:v>35.700000000000003</c:v>
                </c:pt>
                <c:pt idx="3">
                  <c:v>22.3</c:v>
                </c:pt>
                <c:pt idx="4">
                  <c:v>18.5</c:v>
                </c:pt>
                <c:pt idx="5">
                  <c:v>20.6</c:v>
                </c:pt>
                <c:pt idx="6">
                  <c:v>57.6</c:v>
                </c:pt>
                <c:pt idx="7">
                  <c:v>51.4</c:v>
                </c:pt>
                <c:pt idx="8">
                  <c:v>41.3</c:v>
                </c:pt>
                <c:pt idx="9">
                  <c:v>40.799999999999997</c:v>
                </c:pt>
                <c:pt idx="10">
                  <c:v>39</c:v>
                </c:pt>
                <c:pt idx="11">
                  <c:v>37.799999999999997</c:v>
                </c:pt>
                <c:pt idx="12">
                  <c:v>36.4</c:v>
                </c:pt>
              </c:numCache>
            </c:numRef>
          </c:val>
          <c:smooth val="0"/>
          <c:extLst>
            <c:ext xmlns:c16="http://schemas.microsoft.com/office/drawing/2014/chart" uri="{C3380CC4-5D6E-409C-BE32-E72D297353CC}">
              <c16:uniqueId val="{0000000B-290E-4591-8BC6-5C07EDB673D2}"/>
            </c:ext>
          </c:extLst>
        </c:ser>
        <c:dLbls>
          <c:showLegendKey val="0"/>
          <c:showVal val="0"/>
          <c:showCatName val="0"/>
          <c:showSerName val="0"/>
          <c:showPercent val="0"/>
          <c:showBubbleSize val="0"/>
        </c:dLbls>
        <c:smooth val="0"/>
        <c:axId val="195785472"/>
        <c:axId val="195787008"/>
      </c:lineChart>
      <c:catAx>
        <c:axId val="195785472"/>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95787008"/>
        <c:crosses val="autoZero"/>
        <c:auto val="1"/>
        <c:lblAlgn val="ctr"/>
        <c:lblOffset val="100"/>
        <c:noMultiLvlLbl val="0"/>
      </c:catAx>
      <c:valAx>
        <c:axId val="195787008"/>
        <c:scaling>
          <c:orientation val="minMax"/>
        </c:scaling>
        <c:delete val="0"/>
        <c:axPos val="l"/>
        <c:numFmt formatCode="_(* #,##0_);_(* \(#,##0\);_(* &quot;-&quot;??_);_(@_)"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95785472"/>
        <c:crosses val="autoZero"/>
        <c:crossBetween val="between"/>
      </c:valAx>
      <c:spPr>
        <a:noFill/>
        <a:ln>
          <a:noFill/>
        </a:ln>
        <a:effectLst/>
      </c:spPr>
    </c:plotArea>
    <c:legend>
      <c:legendPos val="b"/>
      <c:layout>
        <c:manualLayout>
          <c:xMode val="edge"/>
          <c:yMode val="edge"/>
          <c:x val="6.5245725480605143E-2"/>
          <c:y val="0.77561080949496997"/>
          <c:w val="0.90558299733545122"/>
          <c:h val="0.16455238714097675"/>
        </c:manualLayout>
      </c:layout>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solidFill>
      <a:schemeClr val="bg1"/>
    </a:solidFill>
    <a:ln w="9525" cap="flat" cmpd="sng" algn="ctr">
      <a:solidFill>
        <a:schemeClr val="tx1">
          <a:lumMod val="15000"/>
          <a:lumOff val="85000"/>
        </a:schemeClr>
      </a:solidFill>
      <a:round/>
    </a:ln>
    <a:effectLst/>
  </c:spPr>
  <c:txPr>
    <a:bodyPr/>
    <a:lstStyle/>
    <a:p>
      <a:pPr>
        <a:defRPr/>
      </a:pPr>
      <a:endParaRPr lang="en-US"/>
    </a:p>
  </c:txPr>
  <c:externalData r:id="rId1">
    <c:autoUpdate val="0"/>
  </c:externalData>
  <c:userShapes r:id="rId2"/>
</c:chartSpace>
</file>

<file path=ppt/charts/chart2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4.732167039431355E-2"/>
          <c:y val="2.8861918960194105E-2"/>
          <c:w val="0.93555770703759311"/>
          <c:h val="0.75930719250306633"/>
        </c:manualLayout>
      </c:layout>
      <c:lineChart>
        <c:grouping val="standard"/>
        <c:varyColors val="0"/>
        <c:ser>
          <c:idx val="0"/>
          <c:order val="0"/>
          <c:tx>
            <c:strRef>
              <c:f>'هزينه ملي (جاري)'!$B$22</c:f>
              <c:strCache>
                <c:ptCount val="1"/>
                <c:pt idx="0">
                  <c:v>سهم ساختمان از تشکیل سرمایه ثابت ناخالص</c:v>
                </c:pt>
              </c:strCache>
            </c:strRef>
          </c:tx>
          <c:spPr>
            <a:ln w="28575" cap="rnd">
              <a:solidFill>
                <a:schemeClr val="accent1"/>
              </a:solidFill>
              <a:round/>
            </a:ln>
            <a:effectLst/>
          </c:spPr>
          <c:marker>
            <c:symbol val="none"/>
          </c:marker>
          <c:cat>
            <c:strRef>
              <c:f>'هزينه ملي (جاري)'!$C$5:$S$5</c:f>
              <c:strCache>
                <c:ptCount val="17"/>
                <c:pt idx="0">
                  <c:v>1383</c:v>
                </c:pt>
                <c:pt idx="1">
                  <c:v>1384</c:v>
                </c:pt>
                <c:pt idx="2">
                  <c:v>1385</c:v>
                </c:pt>
                <c:pt idx="3">
                  <c:v>1386</c:v>
                </c:pt>
                <c:pt idx="4">
                  <c:v>1387</c:v>
                </c:pt>
                <c:pt idx="5">
                  <c:v>1388</c:v>
                </c:pt>
                <c:pt idx="6">
                  <c:v>1389</c:v>
                </c:pt>
                <c:pt idx="7">
                  <c:v>1390</c:v>
                </c:pt>
                <c:pt idx="8">
                  <c:v>1391</c:v>
                </c:pt>
                <c:pt idx="9">
                  <c:v>1392</c:v>
                </c:pt>
                <c:pt idx="10">
                  <c:v>1393</c:v>
                </c:pt>
                <c:pt idx="11">
                  <c:v>1394</c:v>
                </c:pt>
                <c:pt idx="12">
                  <c:v>1395</c:v>
                </c:pt>
                <c:pt idx="13">
                  <c:v>1396</c:v>
                </c:pt>
                <c:pt idx="14">
                  <c:v>1397</c:v>
                </c:pt>
                <c:pt idx="15">
                  <c:v>1398</c:v>
                </c:pt>
                <c:pt idx="16">
                  <c:v>1399</c:v>
                </c:pt>
              </c:strCache>
            </c:strRef>
          </c:cat>
          <c:val>
            <c:numRef>
              <c:f>'هزينه ملي (جاري)'!$C$22:$S$22</c:f>
              <c:numCache>
                <c:formatCode>0%</c:formatCode>
                <c:ptCount val="17"/>
                <c:pt idx="0">
                  <c:v>0.32871578584676414</c:v>
                </c:pt>
                <c:pt idx="1">
                  <c:v>0.36148986398872535</c:v>
                </c:pt>
                <c:pt idx="2">
                  <c:v>0.36074407148820598</c:v>
                </c:pt>
                <c:pt idx="3">
                  <c:v>0.43397978581016033</c:v>
                </c:pt>
                <c:pt idx="4">
                  <c:v>0.49017305447482246</c:v>
                </c:pt>
                <c:pt idx="5">
                  <c:v>0.47542486513877491</c:v>
                </c:pt>
                <c:pt idx="6">
                  <c:v>0.4184640740016829</c:v>
                </c:pt>
                <c:pt idx="7">
                  <c:v>0.4661949935745196</c:v>
                </c:pt>
                <c:pt idx="8">
                  <c:v>0.4830785257933633</c:v>
                </c:pt>
                <c:pt idx="9">
                  <c:v>0.43409728589121227</c:v>
                </c:pt>
                <c:pt idx="10">
                  <c:v>0.42117169809861932</c:v>
                </c:pt>
                <c:pt idx="11">
                  <c:v>0.42618070195739727</c:v>
                </c:pt>
                <c:pt idx="12">
                  <c:v>0.37522628762420551</c:v>
                </c:pt>
                <c:pt idx="13">
                  <c:v>0.35408678125062987</c:v>
                </c:pt>
                <c:pt idx="14">
                  <c:v>0.36530501019573608</c:v>
                </c:pt>
                <c:pt idx="15">
                  <c:v>0.32482440027022186</c:v>
                </c:pt>
                <c:pt idx="16">
                  <c:v>0.38946156380122321</c:v>
                </c:pt>
              </c:numCache>
            </c:numRef>
          </c:val>
          <c:smooth val="0"/>
          <c:extLst>
            <c:ext xmlns:c16="http://schemas.microsoft.com/office/drawing/2014/chart" uri="{C3380CC4-5D6E-409C-BE32-E72D297353CC}">
              <c16:uniqueId val="{00000000-58B9-46FE-96AA-E8FE7AF8B147}"/>
            </c:ext>
          </c:extLst>
        </c:ser>
        <c:ser>
          <c:idx val="1"/>
          <c:order val="1"/>
          <c:tx>
            <c:strRef>
              <c:f>'هزينه ملي (جاري)'!$B$23</c:f>
              <c:strCache>
                <c:ptCount val="1"/>
                <c:pt idx="0">
                  <c:v>سهم ماشین‌آلات از تشکیل سرمایه ثابت ناخالص</c:v>
                </c:pt>
              </c:strCache>
            </c:strRef>
          </c:tx>
          <c:spPr>
            <a:ln w="28575" cap="rnd">
              <a:solidFill>
                <a:schemeClr val="accent2"/>
              </a:solidFill>
              <a:round/>
            </a:ln>
            <a:effectLst/>
          </c:spPr>
          <c:marker>
            <c:symbol val="none"/>
          </c:marker>
          <c:cat>
            <c:strRef>
              <c:f>'هزينه ملي (جاري)'!$C$5:$S$5</c:f>
              <c:strCache>
                <c:ptCount val="17"/>
                <c:pt idx="0">
                  <c:v>1383</c:v>
                </c:pt>
                <c:pt idx="1">
                  <c:v>1384</c:v>
                </c:pt>
                <c:pt idx="2">
                  <c:v>1385</c:v>
                </c:pt>
                <c:pt idx="3">
                  <c:v>1386</c:v>
                </c:pt>
                <c:pt idx="4">
                  <c:v>1387</c:v>
                </c:pt>
                <c:pt idx="5">
                  <c:v>1388</c:v>
                </c:pt>
                <c:pt idx="6">
                  <c:v>1389</c:v>
                </c:pt>
                <c:pt idx="7">
                  <c:v>1390</c:v>
                </c:pt>
                <c:pt idx="8">
                  <c:v>1391</c:v>
                </c:pt>
                <c:pt idx="9">
                  <c:v>1392</c:v>
                </c:pt>
                <c:pt idx="10">
                  <c:v>1393</c:v>
                </c:pt>
                <c:pt idx="11">
                  <c:v>1394</c:v>
                </c:pt>
                <c:pt idx="12">
                  <c:v>1395</c:v>
                </c:pt>
                <c:pt idx="13">
                  <c:v>1396</c:v>
                </c:pt>
                <c:pt idx="14">
                  <c:v>1397</c:v>
                </c:pt>
                <c:pt idx="15">
                  <c:v>1398</c:v>
                </c:pt>
                <c:pt idx="16">
                  <c:v>1399</c:v>
                </c:pt>
              </c:strCache>
            </c:strRef>
          </c:cat>
          <c:val>
            <c:numRef>
              <c:f>'هزينه ملي (جاري)'!$C$23:$S$23</c:f>
              <c:numCache>
                <c:formatCode>0%</c:formatCode>
                <c:ptCount val="17"/>
                <c:pt idx="0">
                  <c:v>0.35039288101032662</c:v>
                </c:pt>
                <c:pt idx="1">
                  <c:v>0.37608482758929279</c:v>
                </c:pt>
                <c:pt idx="2">
                  <c:v>0.3442421741343929</c:v>
                </c:pt>
                <c:pt idx="3">
                  <c:v>0.27940749151802236</c:v>
                </c:pt>
                <c:pt idx="4">
                  <c:v>0.27430587525189892</c:v>
                </c:pt>
                <c:pt idx="5">
                  <c:v>0.27900731842936172</c:v>
                </c:pt>
                <c:pt idx="6">
                  <c:v>0.26089929883672197</c:v>
                </c:pt>
                <c:pt idx="7">
                  <c:v>0.25960377338387852</c:v>
                </c:pt>
                <c:pt idx="8">
                  <c:v>0.21885950717549643</c:v>
                </c:pt>
                <c:pt idx="9">
                  <c:v>0.22195836565608712</c:v>
                </c:pt>
                <c:pt idx="10">
                  <c:v>0.23162527751047543</c:v>
                </c:pt>
                <c:pt idx="11">
                  <c:v>0.24151476538451119</c:v>
                </c:pt>
                <c:pt idx="12">
                  <c:v>0.23434351591114783</c:v>
                </c:pt>
                <c:pt idx="13">
                  <c:v>0.21406729522063178</c:v>
                </c:pt>
                <c:pt idx="14">
                  <c:v>0.22692491248258925</c:v>
                </c:pt>
                <c:pt idx="15">
                  <c:v>0.22409260645602994</c:v>
                </c:pt>
                <c:pt idx="16">
                  <c:v>0.24792299905186851</c:v>
                </c:pt>
              </c:numCache>
            </c:numRef>
          </c:val>
          <c:smooth val="0"/>
          <c:extLst>
            <c:ext xmlns:c16="http://schemas.microsoft.com/office/drawing/2014/chart" uri="{C3380CC4-5D6E-409C-BE32-E72D297353CC}">
              <c16:uniqueId val="{00000001-58B9-46FE-96AA-E8FE7AF8B147}"/>
            </c:ext>
          </c:extLst>
        </c:ser>
        <c:dLbls>
          <c:showLegendKey val="0"/>
          <c:showVal val="0"/>
          <c:showCatName val="0"/>
          <c:showSerName val="0"/>
          <c:showPercent val="0"/>
          <c:showBubbleSize val="0"/>
        </c:dLbls>
        <c:smooth val="0"/>
        <c:axId val="1822240480"/>
        <c:axId val="1822243808"/>
      </c:lineChart>
      <c:catAx>
        <c:axId val="1822240480"/>
        <c:scaling>
          <c:orientation val="minMax"/>
        </c:scaling>
        <c:delete val="0"/>
        <c:axPos val="b"/>
        <c:numFmt formatCode="[$-3020429]General" sourceLinked="0"/>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B Nazanin" panose="00000400000000000000" pitchFamily="2" charset="-78"/>
              </a:defRPr>
            </a:pPr>
            <a:endParaRPr lang="en-US"/>
          </a:p>
        </c:txPr>
        <c:crossAx val="1822243808"/>
        <c:crosses val="autoZero"/>
        <c:auto val="1"/>
        <c:lblAlgn val="ctr"/>
        <c:lblOffset val="100"/>
        <c:noMultiLvlLbl val="0"/>
      </c:catAx>
      <c:valAx>
        <c:axId val="1822243808"/>
        <c:scaling>
          <c:orientation val="minMax"/>
        </c:scaling>
        <c:delete val="0"/>
        <c:axPos val="l"/>
        <c:majorGridlines>
          <c:spPr>
            <a:ln w="9525" cap="flat" cmpd="sng" algn="ctr">
              <a:solidFill>
                <a:schemeClr val="tx1">
                  <a:lumMod val="15000"/>
                  <a:lumOff val="85000"/>
                </a:schemeClr>
              </a:solidFill>
              <a:round/>
            </a:ln>
            <a:effectLst/>
          </c:spPr>
        </c:majorGridlines>
        <c:numFmt formatCode="[$-3020429]0%" sourceLinked="0"/>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B Nazanin" panose="00000400000000000000" pitchFamily="2" charset="-78"/>
              </a:defRPr>
            </a:pPr>
            <a:endParaRPr lang="en-US"/>
          </a:p>
        </c:txPr>
        <c:crossAx val="1822240480"/>
        <c:crosses val="autoZero"/>
        <c:crossBetween val="between"/>
      </c:valAx>
      <c:spPr>
        <a:noFill/>
        <a:ln>
          <a:noFill/>
        </a:ln>
        <a:effectLst/>
      </c:spPr>
    </c:plotArea>
    <c:legend>
      <c:legendPos val="b"/>
      <c:layout>
        <c:manualLayout>
          <c:xMode val="edge"/>
          <c:yMode val="edge"/>
          <c:x val="3.4939786938397409E-2"/>
          <c:y val="0.87165556893075191"/>
          <c:w val="0.89835591323143427"/>
          <c:h val="6.2835615160210495E-2"/>
        </c:manualLayout>
      </c:layout>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B Nazanin" panose="00000400000000000000" pitchFamily="2" charset="-78"/>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cs typeface="B Nazanin" panose="00000400000000000000" pitchFamily="2" charset="-78"/>
        </a:defRPr>
      </a:pPr>
      <a:endParaRPr lang="en-US"/>
    </a:p>
  </c:txPr>
  <c:externalData r:id="rId3">
    <c:autoUpdate val="0"/>
  </c:externalData>
  <c:userShapes r:id="rId4"/>
</c:chartSpace>
</file>

<file path=ppt/charts/chart2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5.7609425788317563E-2"/>
          <c:y val="5.2122973081307471E-2"/>
          <c:w val="0.91801654363335317"/>
          <c:h val="0.76062535247778962"/>
        </c:manualLayout>
      </c:layout>
      <c:lineChart>
        <c:grouping val="standard"/>
        <c:varyColors val="0"/>
        <c:ser>
          <c:idx val="0"/>
          <c:order val="0"/>
          <c:tx>
            <c:strRef>
              <c:f>'توليد ملی (جاري)'!$B$29</c:f>
              <c:strCache>
                <c:ptCount val="1"/>
                <c:pt idx="0">
                  <c:v>سهم بخش ساختمان از تولید ناخالص داخلی</c:v>
                </c:pt>
              </c:strCache>
            </c:strRef>
          </c:tx>
          <c:spPr>
            <a:ln w="28575" cap="rnd">
              <a:solidFill>
                <a:schemeClr val="accent1"/>
              </a:solidFill>
              <a:round/>
            </a:ln>
            <a:effectLst/>
          </c:spPr>
          <c:marker>
            <c:symbol val="none"/>
          </c:marker>
          <c:cat>
            <c:strRef>
              <c:f>'توليد ملی (جاري)'!$C$5:$S$5</c:f>
              <c:strCache>
                <c:ptCount val="17"/>
                <c:pt idx="0">
                  <c:v>1383</c:v>
                </c:pt>
                <c:pt idx="1">
                  <c:v>1384</c:v>
                </c:pt>
                <c:pt idx="2">
                  <c:v>1385</c:v>
                </c:pt>
                <c:pt idx="3">
                  <c:v>1386</c:v>
                </c:pt>
                <c:pt idx="4">
                  <c:v>1387</c:v>
                </c:pt>
                <c:pt idx="5">
                  <c:v>1388</c:v>
                </c:pt>
                <c:pt idx="6">
                  <c:v>1389</c:v>
                </c:pt>
                <c:pt idx="7">
                  <c:v>1390</c:v>
                </c:pt>
                <c:pt idx="8">
                  <c:v>1391</c:v>
                </c:pt>
                <c:pt idx="9">
                  <c:v>1392</c:v>
                </c:pt>
                <c:pt idx="10">
                  <c:v>1393</c:v>
                </c:pt>
                <c:pt idx="11">
                  <c:v>1394</c:v>
                </c:pt>
                <c:pt idx="12">
                  <c:v>1395</c:v>
                </c:pt>
                <c:pt idx="13">
                  <c:v>1396</c:v>
                </c:pt>
                <c:pt idx="14">
                  <c:v>1397</c:v>
                </c:pt>
                <c:pt idx="15">
                  <c:v>1398</c:v>
                </c:pt>
                <c:pt idx="16">
                  <c:v>1399</c:v>
                </c:pt>
              </c:strCache>
            </c:strRef>
          </c:cat>
          <c:val>
            <c:numRef>
              <c:f>'توليد ملی (جاري)'!$C$29:$S$29</c:f>
              <c:numCache>
                <c:formatCode>0%</c:formatCode>
                <c:ptCount val="17"/>
                <c:pt idx="0">
                  <c:v>6.5583187687437178E-2</c:v>
                </c:pt>
                <c:pt idx="1">
                  <c:v>5.5640852440702465E-2</c:v>
                </c:pt>
                <c:pt idx="2">
                  <c:v>5.6569885803864253E-2</c:v>
                </c:pt>
                <c:pt idx="3">
                  <c:v>8.136364429484412E-2</c:v>
                </c:pt>
                <c:pt idx="4">
                  <c:v>9.2109353646609854E-2</c:v>
                </c:pt>
                <c:pt idx="5">
                  <c:v>8.7127999447474375E-2</c:v>
                </c:pt>
                <c:pt idx="6">
                  <c:v>7.2355432915945234E-2</c:v>
                </c:pt>
                <c:pt idx="7">
                  <c:v>7.5549629173636293E-2</c:v>
                </c:pt>
                <c:pt idx="8">
                  <c:v>9.0924580681437495E-2</c:v>
                </c:pt>
                <c:pt idx="9">
                  <c:v>7.4980127502209878E-2</c:v>
                </c:pt>
                <c:pt idx="10">
                  <c:v>7.3658982048156532E-2</c:v>
                </c:pt>
                <c:pt idx="11">
                  <c:v>6.0929977011822942E-2</c:v>
                </c:pt>
                <c:pt idx="12">
                  <c:v>5.0145824482826201E-2</c:v>
                </c:pt>
                <c:pt idx="13">
                  <c:v>4.9560643821350281E-2</c:v>
                </c:pt>
                <c:pt idx="14">
                  <c:v>5.3000534463413185E-2</c:v>
                </c:pt>
                <c:pt idx="15">
                  <c:v>5.6912434374164676E-2</c:v>
                </c:pt>
                <c:pt idx="16">
                  <c:v>7.5080575007702988E-2</c:v>
                </c:pt>
              </c:numCache>
            </c:numRef>
          </c:val>
          <c:smooth val="0"/>
          <c:extLst>
            <c:ext xmlns:c16="http://schemas.microsoft.com/office/drawing/2014/chart" uri="{C3380CC4-5D6E-409C-BE32-E72D297353CC}">
              <c16:uniqueId val="{00000000-01B2-48A7-9DDE-AE27D82413BC}"/>
            </c:ext>
          </c:extLst>
        </c:ser>
        <c:ser>
          <c:idx val="1"/>
          <c:order val="1"/>
          <c:tx>
            <c:strRef>
              <c:f>'توليد ملی (جاري)'!$B$30</c:f>
              <c:strCache>
                <c:ptCount val="1"/>
                <c:pt idx="0">
                  <c:v>سهم بخش صنعت از تولید ناخالص داخلی</c:v>
                </c:pt>
              </c:strCache>
            </c:strRef>
          </c:tx>
          <c:spPr>
            <a:ln w="28575" cap="rnd">
              <a:solidFill>
                <a:schemeClr val="accent2"/>
              </a:solidFill>
              <a:round/>
            </a:ln>
            <a:effectLst/>
          </c:spPr>
          <c:marker>
            <c:symbol val="none"/>
          </c:marker>
          <c:cat>
            <c:strRef>
              <c:f>'توليد ملی (جاري)'!$C$5:$S$5</c:f>
              <c:strCache>
                <c:ptCount val="17"/>
                <c:pt idx="0">
                  <c:v>1383</c:v>
                </c:pt>
                <c:pt idx="1">
                  <c:v>1384</c:v>
                </c:pt>
                <c:pt idx="2">
                  <c:v>1385</c:v>
                </c:pt>
                <c:pt idx="3">
                  <c:v>1386</c:v>
                </c:pt>
                <c:pt idx="4">
                  <c:v>1387</c:v>
                </c:pt>
                <c:pt idx="5">
                  <c:v>1388</c:v>
                </c:pt>
                <c:pt idx="6">
                  <c:v>1389</c:v>
                </c:pt>
                <c:pt idx="7">
                  <c:v>1390</c:v>
                </c:pt>
                <c:pt idx="8">
                  <c:v>1391</c:v>
                </c:pt>
                <c:pt idx="9">
                  <c:v>1392</c:v>
                </c:pt>
                <c:pt idx="10">
                  <c:v>1393</c:v>
                </c:pt>
                <c:pt idx="11">
                  <c:v>1394</c:v>
                </c:pt>
                <c:pt idx="12">
                  <c:v>1395</c:v>
                </c:pt>
                <c:pt idx="13">
                  <c:v>1396</c:v>
                </c:pt>
                <c:pt idx="14">
                  <c:v>1397</c:v>
                </c:pt>
                <c:pt idx="15">
                  <c:v>1398</c:v>
                </c:pt>
                <c:pt idx="16">
                  <c:v>1399</c:v>
                </c:pt>
              </c:strCache>
            </c:strRef>
          </c:cat>
          <c:val>
            <c:numRef>
              <c:f>'توليد ملی (جاري)'!$C$30:$S$30</c:f>
              <c:numCache>
                <c:formatCode>0%</c:formatCode>
                <c:ptCount val="17"/>
                <c:pt idx="0">
                  <c:v>0.15727950213460876</c:v>
                </c:pt>
                <c:pt idx="1">
                  <c:v>0.1506876243831658</c:v>
                </c:pt>
                <c:pt idx="2">
                  <c:v>0.15027201973444088</c:v>
                </c:pt>
                <c:pt idx="3">
                  <c:v>0.12872513587411358</c:v>
                </c:pt>
                <c:pt idx="4">
                  <c:v>0.12925952854209904</c:v>
                </c:pt>
                <c:pt idx="5">
                  <c:v>0.13278392171806655</c:v>
                </c:pt>
                <c:pt idx="6">
                  <c:v>0.12781832296694276</c:v>
                </c:pt>
                <c:pt idx="7">
                  <c:v>0.1220866787859832</c:v>
                </c:pt>
                <c:pt idx="8">
                  <c:v>0.14343421517888677</c:v>
                </c:pt>
                <c:pt idx="9">
                  <c:v>0.1365241657602809</c:v>
                </c:pt>
                <c:pt idx="10">
                  <c:v>0.13709592639877177</c:v>
                </c:pt>
                <c:pt idx="11">
                  <c:v>0.12343232173341637</c:v>
                </c:pt>
                <c:pt idx="12">
                  <c:v>0.11859217458239099</c:v>
                </c:pt>
                <c:pt idx="13">
                  <c:v>0.11972434337547531</c:v>
                </c:pt>
                <c:pt idx="14">
                  <c:v>0.13417010867481527</c:v>
                </c:pt>
                <c:pt idx="15">
                  <c:v>0.14770801854605201</c:v>
                </c:pt>
                <c:pt idx="16">
                  <c:v>0.17734907413013179</c:v>
                </c:pt>
              </c:numCache>
            </c:numRef>
          </c:val>
          <c:smooth val="0"/>
          <c:extLst>
            <c:ext xmlns:c16="http://schemas.microsoft.com/office/drawing/2014/chart" uri="{C3380CC4-5D6E-409C-BE32-E72D297353CC}">
              <c16:uniqueId val="{00000001-01B2-48A7-9DDE-AE27D82413BC}"/>
            </c:ext>
          </c:extLst>
        </c:ser>
        <c:dLbls>
          <c:showLegendKey val="0"/>
          <c:showVal val="0"/>
          <c:showCatName val="0"/>
          <c:showSerName val="0"/>
          <c:showPercent val="0"/>
          <c:showBubbleSize val="0"/>
        </c:dLbls>
        <c:smooth val="0"/>
        <c:axId val="1756307968"/>
        <c:axId val="1756299648"/>
      </c:lineChart>
      <c:catAx>
        <c:axId val="1756307968"/>
        <c:scaling>
          <c:orientation val="minMax"/>
        </c:scaling>
        <c:delete val="0"/>
        <c:axPos val="b"/>
        <c:numFmt formatCode="[$-3020429]General" sourceLinked="0"/>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B Nazanin" panose="00000400000000000000" pitchFamily="2" charset="-78"/>
              </a:defRPr>
            </a:pPr>
            <a:endParaRPr lang="en-US"/>
          </a:p>
        </c:txPr>
        <c:crossAx val="1756299648"/>
        <c:crosses val="autoZero"/>
        <c:auto val="1"/>
        <c:lblAlgn val="ctr"/>
        <c:lblOffset val="100"/>
        <c:noMultiLvlLbl val="0"/>
      </c:catAx>
      <c:valAx>
        <c:axId val="1756299648"/>
        <c:scaling>
          <c:orientation val="minMax"/>
        </c:scaling>
        <c:delete val="0"/>
        <c:axPos val="l"/>
        <c:majorGridlines>
          <c:spPr>
            <a:ln w="9525" cap="flat" cmpd="sng" algn="ctr">
              <a:solidFill>
                <a:schemeClr val="tx1">
                  <a:lumMod val="15000"/>
                  <a:lumOff val="85000"/>
                </a:schemeClr>
              </a:solidFill>
              <a:round/>
            </a:ln>
            <a:effectLst/>
          </c:spPr>
        </c:majorGridlines>
        <c:numFmt formatCode="[$-3020429]0%" sourceLinked="0"/>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B Nazanin" panose="00000400000000000000" pitchFamily="2" charset="-78"/>
              </a:defRPr>
            </a:pPr>
            <a:endParaRPr lang="en-US"/>
          </a:p>
        </c:txPr>
        <c:crossAx val="1756307968"/>
        <c:crosses val="autoZero"/>
        <c:crossBetween val="between"/>
      </c:valAx>
      <c:spPr>
        <a:noFill/>
        <a:ln>
          <a:noFill/>
        </a:ln>
        <a:effectLst/>
      </c:spPr>
    </c:plotArea>
    <c:legend>
      <c:legendPos val="b"/>
      <c:layout>
        <c:manualLayout>
          <c:xMode val="edge"/>
          <c:yMode val="edge"/>
          <c:x val="7.732360660799753E-2"/>
          <c:y val="0.86902557328343599"/>
          <c:w val="0.83064671144048174"/>
          <c:h val="4.925243683666955E-2"/>
        </c:manualLayout>
      </c:layout>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B Nazanin" panose="00000400000000000000" pitchFamily="2" charset="-78"/>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cs typeface="B Nazanin" panose="00000400000000000000" pitchFamily="2" charset="-78"/>
        </a:defRPr>
      </a:pPr>
      <a:endParaRPr lang="en-US"/>
    </a:p>
  </c:txPr>
  <c:externalData r:id="rId3">
    <c:autoUpdate val="0"/>
  </c:externalData>
  <c:userShapes r:id="rId4"/>
</c:chartSpace>
</file>

<file path=ppt/charts/chart2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7.0477916616473013E-2"/>
          <c:y val="4.630480167014614E-2"/>
          <c:w val="0.90402370600754178"/>
          <c:h val="0.66057041408446082"/>
        </c:manualLayout>
      </c:layout>
      <c:lineChart>
        <c:grouping val="standard"/>
        <c:varyColors val="0"/>
        <c:ser>
          <c:idx val="0"/>
          <c:order val="0"/>
          <c:tx>
            <c:strRef>
              <c:f>'Data (2)'!$L$2</c:f>
              <c:strCache>
                <c:ptCount val="1"/>
                <c:pt idx="0">
                  <c:v> تا 5 سال </c:v>
                </c:pt>
              </c:strCache>
            </c:strRef>
          </c:tx>
          <c:spPr>
            <a:ln w="28575" cap="rnd">
              <a:solidFill>
                <a:schemeClr val="tx1"/>
              </a:solidFill>
              <a:round/>
            </a:ln>
            <a:effectLst/>
          </c:spPr>
          <c:marker>
            <c:symbol val="none"/>
          </c:marker>
          <c:cat>
            <c:strRef>
              <c:f>'Data (2)'!$C$3:$C$95</c:f>
              <c:strCache>
                <c:ptCount val="93"/>
                <c:pt idx="0">
                  <c:v>1394-1</c:v>
                </c:pt>
                <c:pt idx="1">
                  <c:v>1394-2</c:v>
                </c:pt>
                <c:pt idx="2">
                  <c:v>1394-3</c:v>
                </c:pt>
                <c:pt idx="3">
                  <c:v>1394-4</c:v>
                </c:pt>
                <c:pt idx="4">
                  <c:v>1394-5</c:v>
                </c:pt>
                <c:pt idx="5">
                  <c:v>1394-6</c:v>
                </c:pt>
                <c:pt idx="6">
                  <c:v>1394-7</c:v>
                </c:pt>
                <c:pt idx="7">
                  <c:v>1394-8</c:v>
                </c:pt>
                <c:pt idx="8">
                  <c:v>1394-9</c:v>
                </c:pt>
                <c:pt idx="9">
                  <c:v>1394-10</c:v>
                </c:pt>
                <c:pt idx="10">
                  <c:v>1394-11</c:v>
                </c:pt>
                <c:pt idx="11">
                  <c:v>1394-12</c:v>
                </c:pt>
                <c:pt idx="12">
                  <c:v>1395-1</c:v>
                </c:pt>
                <c:pt idx="13">
                  <c:v>1395-2</c:v>
                </c:pt>
                <c:pt idx="14">
                  <c:v>1395-3</c:v>
                </c:pt>
                <c:pt idx="15">
                  <c:v>1395-4</c:v>
                </c:pt>
                <c:pt idx="16">
                  <c:v>1395-5</c:v>
                </c:pt>
                <c:pt idx="17">
                  <c:v>1395-6</c:v>
                </c:pt>
                <c:pt idx="18">
                  <c:v>1395-7</c:v>
                </c:pt>
                <c:pt idx="19">
                  <c:v>1395-8</c:v>
                </c:pt>
                <c:pt idx="20">
                  <c:v>1395-9</c:v>
                </c:pt>
                <c:pt idx="21">
                  <c:v>1395-10</c:v>
                </c:pt>
                <c:pt idx="22">
                  <c:v>1395-11</c:v>
                </c:pt>
                <c:pt idx="23">
                  <c:v>1395-12</c:v>
                </c:pt>
                <c:pt idx="24">
                  <c:v>1396-1</c:v>
                </c:pt>
                <c:pt idx="25">
                  <c:v>1396-2</c:v>
                </c:pt>
                <c:pt idx="26">
                  <c:v>1396-3</c:v>
                </c:pt>
                <c:pt idx="27">
                  <c:v>1396-4</c:v>
                </c:pt>
                <c:pt idx="28">
                  <c:v>1396-5</c:v>
                </c:pt>
                <c:pt idx="29">
                  <c:v>1396-6</c:v>
                </c:pt>
                <c:pt idx="30">
                  <c:v>1396-7</c:v>
                </c:pt>
                <c:pt idx="31">
                  <c:v>1396-8</c:v>
                </c:pt>
                <c:pt idx="32">
                  <c:v>1396-9</c:v>
                </c:pt>
                <c:pt idx="33">
                  <c:v>1396-10</c:v>
                </c:pt>
                <c:pt idx="34">
                  <c:v>1396-11</c:v>
                </c:pt>
                <c:pt idx="35">
                  <c:v>1396-12</c:v>
                </c:pt>
                <c:pt idx="36">
                  <c:v>1397-1</c:v>
                </c:pt>
                <c:pt idx="37">
                  <c:v>1397-2</c:v>
                </c:pt>
                <c:pt idx="38">
                  <c:v>1397-3</c:v>
                </c:pt>
                <c:pt idx="39">
                  <c:v>1397-4</c:v>
                </c:pt>
                <c:pt idx="40">
                  <c:v>1397-5</c:v>
                </c:pt>
                <c:pt idx="41">
                  <c:v>1397-6</c:v>
                </c:pt>
                <c:pt idx="42">
                  <c:v>1397-7</c:v>
                </c:pt>
                <c:pt idx="43">
                  <c:v>1397-8</c:v>
                </c:pt>
                <c:pt idx="44">
                  <c:v>1397-9</c:v>
                </c:pt>
                <c:pt idx="45">
                  <c:v>1397-10</c:v>
                </c:pt>
                <c:pt idx="46">
                  <c:v>1397-11</c:v>
                </c:pt>
                <c:pt idx="47">
                  <c:v>1397-12</c:v>
                </c:pt>
                <c:pt idx="48">
                  <c:v>1398-1</c:v>
                </c:pt>
                <c:pt idx="49">
                  <c:v>1398-2</c:v>
                </c:pt>
                <c:pt idx="50">
                  <c:v>1398-3</c:v>
                </c:pt>
                <c:pt idx="51">
                  <c:v>1398-4</c:v>
                </c:pt>
                <c:pt idx="52">
                  <c:v>1398-5</c:v>
                </c:pt>
                <c:pt idx="53">
                  <c:v>1398-6</c:v>
                </c:pt>
                <c:pt idx="54">
                  <c:v>1398-7</c:v>
                </c:pt>
                <c:pt idx="55">
                  <c:v>1398-8</c:v>
                </c:pt>
                <c:pt idx="56">
                  <c:v>1398-9</c:v>
                </c:pt>
                <c:pt idx="57">
                  <c:v>1398-10</c:v>
                </c:pt>
                <c:pt idx="58">
                  <c:v>1398-11</c:v>
                </c:pt>
                <c:pt idx="59">
                  <c:v>1398-12</c:v>
                </c:pt>
                <c:pt idx="60">
                  <c:v>1399-1</c:v>
                </c:pt>
                <c:pt idx="61">
                  <c:v>1399-2</c:v>
                </c:pt>
                <c:pt idx="62">
                  <c:v>1399-3</c:v>
                </c:pt>
                <c:pt idx="63">
                  <c:v>1399-4</c:v>
                </c:pt>
                <c:pt idx="64">
                  <c:v>1399-5</c:v>
                </c:pt>
                <c:pt idx="65">
                  <c:v>1399-6</c:v>
                </c:pt>
                <c:pt idx="66">
                  <c:v>1399-7</c:v>
                </c:pt>
                <c:pt idx="67">
                  <c:v>1399-8</c:v>
                </c:pt>
                <c:pt idx="68">
                  <c:v>1399-9</c:v>
                </c:pt>
                <c:pt idx="69">
                  <c:v>1399-10</c:v>
                </c:pt>
                <c:pt idx="70">
                  <c:v>1399-11</c:v>
                </c:pt>
                <c:pt idx="71">
                  <c:v>1399-12</c:v>
                </c:pt>
                <c:pt idx="72">
                  <c:v>1400-1</c:v>
                </c:pt>
                <c:pt idx="73">
                  <c:v>1400-2</c:v>
                </c:pt>
                <c:pt idx="74">
                  <c:v>1400-3</c:v>
                </c:pt>
                <c:pt idx="75">
                  <c:v>1400-4</c:v>
                </c:pt>
                <c:pt idx="76">
                  <c:v>1400-5</c:v>
                </c:pt>
                <c:pt idx="77">
                  <c:v>1400-6</c:v>
                </c:pt>
                <c:pt idx="78">
                  <c:v>1400-7</c:v>
                </c:pt>
                <c:pt idx="79">
                  <c:v>1400-8</c:v>
                </c:pt>
                <c:pt idx="80">
                  <c:v>1400-9</c:v>
                </c:pt>
                <c:pt idx="81">
                  <c:v>1400-10</c:v>
                </c:pt>
                <c:pt idx="82">
                  <c:v>1400-11</c:v>
                </c:pt>
                <c:pt idx="83">
                  <c:v>1400-12</c:v>
                </c:pt>
                <c:pt idx="84">
                  <c:v>1401-1</c:v>
                </c:pt>
                <c:pt idx="85">
                  <c:v>1401-2</c:v>
                </c:pt>
                <c:pt idx="86">
                  <c:v>1401-3</c:v>
                </c:pt>
                <c:pt idx="87">
                  <c:v>1401-4</c:v>
                </c:pt>
                <c:pt idx="88">
                  <c:v>1401-5</c:v>
                </c:pt>
                <c:pt idx="89">
                  <c:v>1401-6</c:v>
                </c:pt>
                <c:pt idx="90">
                  <c:v>1401-7</c:v>
                </c:pt>
                <c:pt idx="91">
                  <c:v>1401-8</c:v>
                </c:pt>
                <c:pt idx="92">
                  <c:v>1401-9</c:v>
                </c:pt>
              </c:strCache>
            </c:strRef>
          </c:cat>
          <c:val>
            <c:numRef>
              <c:f>'Data (2)'!$L$3:$L$95</c:f>
              <c:numCache>
                <c:formatCode>0%</c:formatCode>
                <c:ptCount val="93"/>
                <c:pt idx="0">
                  <c:v>0.54463554463554464</c:v>
                </c:pt>
                <c:pt idx="1">
                  <c:v>0.53555806406095663</c:v>
                </c:pt>
                <c:pt idx="2">
                  <c:v>0.52968007195168954</c:v>
                </c:pt>
                <c:pt idx="3">
                  <c:v>0.54278350515463913</c:v>
                </c:pt>
                <c:pt idx="4">
                  <c:v>0.52595954157372515</c:v>
                </c:pt>
                <c:pt idx="5">
                  <c:v>0.53945929051414288</c:v>
                </c:pt>
                <c:pt idx="6">
                  <c:v>0.55006094375761794</c:v>
                </c:pt>
                <c:pt idx="7">
                  <c:v>0.55112781954887213</c:v>
                </c:pt>
                <c:pt idx="8">
                  <c:v>0.54387081377774238</c:v>
                </c:pt>
                <c:pt idx="9">
                  <c:v>0.5556240369799692</c:v>
                </c:pt>
                <c:pt idx="10">
                  <c:v>0.56547509929728079</c:v>
                </c:pt>
                <c:pt idx="11">
                  <c:v>0.55751738897806313</c:v>
                </c:pt>
                <c:pt idx="12">
                  <c:v>0.52310567448182133</c:v>
                </c:pt>
                <c:pt idx="13">
                  <c:v>0.52057198570035745</c:v>
                </c:pt>
                <c:pt idx="14">
                  <c:v>0.51685610953242056</c:v>
                </c:pt>
                <c:pt idx="15">
                  <c:v>0.51942301241194233</c:v>
                </c:pt>
                <c:pt idx="16">
                  <c:v>0.51545175748997407</c:v>
                </c:pt>
                <c:pt idx="17">
                  <c:v>0.51436599929750615</c:v>
                </c:pt>
                <c:pt idx="18">
                  <c:v>0.51541678825017023</c:v>
                </c:pt>
                <c:pt idx="19">
                  <c:v>0.52174610816883327</c:v>
                </c:pt>
                <c:pt idx="20">
                  <c:v>0.52484787018255574</c:v>
                </c:pt>
                <c:pt idx="21">
                  <c:v>0.52850916472625231</c:v>
                </c:pt>
                <c:pt idx="22">
                  <c:v>0.53854519864372086</c:v>
                </c:pt>
                <c:pt idx="23">
                  <c:v>0.51122723932391612</c:v>
                </c:pt>
                <c:pt idx="24">
                  <c:v>0.45672362555720653</c:v>
                </c:pt>
                <c:pt idx="25">
                  <c:v>0.47618175155734699</c:v>
                </c:pt>
                <c:pt idx="26">
                  <c:v>0.46849368571800548</c:v>
                </c:pt>
                <c:pt idx="27">
                  <c:v>0.46150141058281152</c:v>
                </c:pt>
                <c:pt idx="28">
                  <c:v>0.46730427046263345</c:v>
                </c:pt>
                <c:pt idx="29">
                  <c:v>0.47532968800257319</c:v>
                </c:pt>
                <c:pt idx="30">
                  <c:v>0.46203402099167573</c:v>
                </c:pt>
                <c:pt idx="31">
                  <c:v>0.47162015713898675</c:v>
                </c:pt>
                <c:pt idx="32">
                  <c:v>0.48829882988298828</c:v>
                </c:pt>
                <c:pt idx="33">
                  <c:v>0.49489581140812461</c:v>
                </c:pt>
                <c:pt idx="34">
                  <c:v>0.4868964767290126</c:v>
                </c:pt>
                <c:pt idx="35">
                  <c:v>0.46485739822865035</c:v>
                </c:pt>
                <c:pt idx="36">
                  <c:v>0.42528735632183906</c:v>
                </c:pt>
                <c:pt idx="37">
                  <c:v>0.43921076045428376</c:v>
                </c:pt>
                <c:pt idx="38">
                  <c:v>0.43718930538761253</c:v>
                </c:pt>
                <c:pt idx="39">
                  <c:v>0.43806422968773123</c:v>
                </c:pt>
                <c:pt idx="40">
                  <c:v>0.44311177744461105</c:v>
                </c:pt>
                <c:pt idx="41">
                  <c:v>0.43831640058055155</c:v>
                </c:pt>
                <c:pt idx="42">
                  <c:v>0.44480068397990807</c:v>
                </c:pt>
                <c:pt idx="43">
                  <c:v>0.43997082421590078</c:v>
                </c:pt>
                <c:pt idx="44">
                  <c:v>0.43410625183445845</c:v>
                </c:pt>
                <c:pt idx="45">
                  <c:v>0.43475673262907305</c:v>
                </c:pt>
                <c:pt idx="46">
                  <c:v>0.44343358664240606</c:v>
                </c:pt>
                <c:pt idx="47">
                  <c:v>0.43907579423932558</c:v>
                </c:pt>
                <c:pt idx="48">
                  <c:v>0.39994157172071282</c:v>
                </c:pt>
                <c:pt idx="49">
                  <c:v>0.41020778364116095</c:v>
                </c:pt>
                <c:pt idx="50">
                  <c:v>0.39726027397260272</c:v>
                </c:pt>
                <c:pt idx="51">
                  <c:v>0.40225563909774437</c:v>
                </c:pt>
                <c:pt idx="52">
                  <c:v>0.41798298906439857</c:v>
                </c:pt>
                <c:pt idx="53">
                  <c:v>0.42277633048008934</c:v>
                </c:pt>
                <c:pt idx="54">
                  <c:v>0.41928844457512499</c:v>
                </c:pt>
                <c:pt idx="55">
                  <c:v>0.42002952755905509</c:v>
                </c:pt>
                <c:pt idx="56">
                  <c:v>0.42581524588445002</c:v>
                </c:pt>
                <c:pt idx="57">
                  <c:v>0.41826518199681856</c:v>
                </c:pt>
                <c:pt idx="58">
                  <c:v>0.43207177322074791</c:v>
                </c:pt>
                <c:pt idx="59">
                  <c:v>0.44869786567456432</c:v>
                </c:pt>
                <c:pt idx="60">
                  <c:v>0.415124698310539</c:v>
                </c:pt>
                <c:pt idx="61">
                  <c:v>0.38824049513704684</c:v>
                </c:pt>
                <c:pt idx="62">
                  <c:v>0.3891259974021154</c:v>
                </c:pt>
                <c:pt idx="63">
                  <c:v>0.38570513276856266</c:v>
                </c:pt>
                <c:pt idx="64">
                  <c:v>0.38458149779735684</c:v>
                </c:pt>
                <c:pt idx="65">
                  <c:v>0.38000708968450903</c:v>
                </c:pt>
                <c:pt idx="66">
                  <c:v>0.37026340110905731</c:v>
                </c:pt>
                <c:pt idx="67">
                  <c:v>0.38871473354231972</c:v>
                </c:pt>
                <c:pt idx="68">
                  <c:v>0.39138943248532287</c:v>
                </c:pt>
                <c:pt idx="69">
                  <c:v>0.3903271692745377</c:v>
                </c:pt>
                <c:pt idx="70">
                  <c:v>0.39443451621138625</c:v>
                </c:pt>
                <c:pt idx="71">
                  <c:v>0.38403186042101273</c:v>
                </c:pt>
                <c:pt idx="72">
                  <c:v>0.35052531041069723</c:v>
                </c:pt>
                <c:pt idx="73">
                  <c:v>0.35678009141696293</c:v>
                </c:pt>
                <c:pt idx="74">
                  <c:v>0.35809486475891805</c:v>
                </c:pt>
                <c:pt idx="75">
                  <c:v>0.33484519818576219</c:v>
                </c:pt>
                <c:pt idx="76">
                  <c:v>0.33187852336788509</c:v>
                </c:pt>
                <c:pt idx="77">
                  <c:v>0.3304660418538965</c:v>
                </c:pt>
                <c:pt idx="78">
                  <c:v>0.32992140376530799</c:v>
                </c:pt>
                <c:pt idx="79">
                  <c:v>0.31968784227820374</c:v>
                </c:pt>
                <c:pt idx="80">
                  <c:v>0.33227589029881294</c:v>
                </c:pt>
                <c:pt idx="81">
                  <c:v>0.33628769356153221</c:v>
                </c:pt>
                <c:pt idx="82">
                  <c:v>0.33649789029535865</c:v>
                </c:pt>
                <c:pt idx="83">
                  <c:v>0.32470002926543751</c:v>
                </c:pt>
                <c:pt idx="84">
                  <c:v>0.28713160198424276</c:v>
                </c:pt>
                <c:pt idx="85">
                  <c:v>0.29551954242135364</c:v>
                </c:pt>
                <c:pt idx="86">
                  <c:v>0.30077843448176445</c:v>
                </c:pt>
                <c:pt idx="87">
                  <c:v>0.30075772294540509</c:v>
                </c:pt>
                <c:pt idx="88">
                  <c:v>0.28869009584664534</c:v>
                </c:pt>
                <c:pt idx="89">
                  <c:v>0.28410409414884802</c:v>
                </c:pt>
                <c:pt idx="90">
                  <c:v>0.28637370753323488</c:v>
                </c:pt>
                <c:pt idx="91">
                  <c:v>0.28369768894440972</c:v>
                </c:pt>
                <c:pt idx="92">
                  <c:v>0.29016103692065986</c:v>
                </c:pt>
              </c:numCache>
            </c:numRef>
          </c:val>
          <c:smooth val="0"/>
          <c:extLst>
            <c:ext xmlns:c16="http://schemas.microsoft.com/office/drawing/2014/chart" uri="{C3380CC4-5D6E-409C-BE32-E72D297353CC}">
              <c16:uniqueId val="{00000000-072B-4419-821A-206B71BA577E}"/>
            </c:ext>
          </c:extLst>
        </c:ser>
        <c:ser>
          <c:idx val="1"/>
          <c:order val="1"/>
          <c:tx>
            <c:strRef>
              <c:f>'Data (2)'!$M$2</c:f>
              <c:strCache>
                <c:ptCount val="1"/>
                <c:pt idx="0">
                  <c:v> 6 تا 10 سال </c:v>
                </c:pt>
              </c:strCache>
            </c:strRef>
          </c:tx>
          <c:spPr>
            <a:ln w="28575" cap="rnd">
              <a:solidFill>
                <a:schemeClr val="accent2"/>
              </a:solidFill>
              <a:round/>
            </a:ln>
            <a:effectLst/>
          </c:spPr>
          <c:marker>
            <c:symbol val="none"/>
          </c:marker>
          <c:cat>
            <c:strRef>
              <c:f>'Data (2)'!$C$3:$C$95</c:f>
              <c:strCache>
                <c:ptCount val="93"/>
                <c:pt idx="0">
                  <c:v>1394-1</c:v>
                </c:pt>
                <c:pt idx="1">
                  <c:v>1394-2</c:v>
                </c:pt>
                <c:pt idx="2">
                  <c:v>1394-3</c:v>
                </c:pt>
                <c:pt idx="3">
                  <c:v>1394-4</c:v>
                </c:pt>
                <c:pt idx="4">
                  <c:v>1394-5</c:v>
                </c:pt>
                <c:pt idx="5">
                  <c:v>1394-6</c:v>
                </c:pt>
                <c:pt idx="6">
                  <c:v>1394-7</c:v>
                </c:pt>
                <c:pt idx="7">
                  <c:v>1394-8</c:v>
                </c:pt>
                <c:pt idx="8">
                  <c:v>1394-9</c:v>
                </c:pt>
                <c:pt idx="9">
                  <c:v>1394-10</c:v>
                </c:pt>
                <c:pt idx="10">
                  <c:v>1394-11</c:v>
                </c:pt>
                <c:pt idx="11">
                  <c:v>1394-12</c:v>
                </c:pt>
                <c:pt idx="12">
                  <c:v>1395-1</c:v>
                </c:pt>
                <c:pt idx="13">
                  <c:v>1395-2</c:v>
                </c:pt>
                <c:pt idx="14">
                  <c:v>1395-3</c:v>
                </c:pt>
                <c:pt idx="15">
                  <c:v>1395-4</c:v>
                </c:pt>
                <c:pt idx="16">
                  <c:v>1395-5</c:v>
                </c:pt>
                <c:pt idx="17">
                  <c:v>1395-6</c:v>
                </c:pt>
                <c:pt idx="18">
                  <c:v>1395-7</c:v>
                </c:pt>
                <c:pt idx="19">
                  <c:v>1395-8</c:v>
                </c:pt>
                <c:pt idx="20">
                  <c:v>1395-9</c:v>
                </c:pt>
                <c:pt idx="21">
                  <c:v>1395-10</c:v>
                </c:pt>
                <c:pt idx="22">
                  <c:v>1395-11</c:v>
                </c:pt>
                <c:pt idx="23">
                  <c:v>1395-12</c:v>
                </c:pt>
                <c:pt idx="24">
                  <c:v>1396-1</c:v>
                </c:pt>
                <c:pt idx="25">
                  <c:v>1396-2</c:v>
                </c:pt>
                <c:pt idx="26">
                  <c:v>1396-3</c:v>
                </c:pt>
                <c:pt idx="27">
                  <c:v>1396-4</c:v>
                </c:pt>
                <c:pt idx="28">
                  <c:v>1396-5</c:v>
                </c:pt>
                <c:pt idx="29">
                  <c:v>1396-6</c:v>
                </c:pt>
                <c:pt idx="30">
                  <c:v>1396-7</c:v>
                </c:pt>
                <c:pt idx="31">
                  <c:v>1396-8</c:v>
                </c:pt>
                <c:pt idx="32">
                  <c:v>1396-9</c:v>
                </c:pt>
                <c:pt idx="33">
                  <c:v>1396-10</c:v>
                </c:pt>
                <c:pt idx="34">
                  <c:v>1396-11</c:v>
                </c:pt>
                <c:pt idx="35">
                  <c:v>1396-12</c:v>
                </c:pt>
                <c:pt idx="36">
                  <c:v>1397-1</c:v>
                </c:pt>
                <c:pt idx="37">
                  <c:v>1397-2</c:v>
                </c:pt>
                <c:pt idx="38">
                  <c:v>1397-3</c:v>
                </c:pt>
                <c:pt idx="39">
                  <c:v>1397-4</c:v>
                </c:pt>
                <c:pt idx="40">
                  <c:v>1397-5</c:v>
                </c:pt>
                <c:pt idx="41">
                  <c:v>1397-6</c:v>
                </c:pt>
                <c:pt idx="42">
                  <c:v>1397-7</c:v>
                </c:pt>
                <c:pt idx="43">
                  <c:v>1397-8</c:v>
                </c:pt>
                <c:pt idx="44">
                  <c:v>1397-9</c:v>
                </c:pt>
                <c:pt idx="45">
                  <c:v>1397-10</c:v>
                </c:pt>
                <c:pt idx="46">
                  <c:v>1397-11</c:v>
                </c:pt>
                <c:pt idx="47">
                  <c:v>1397-12</c:v>
                </c:pt>
                <c:pt idx="48">
                  <c:v>1398-1</c:v>
                </c:pt>
                <c:pt idx="49">
                  <c:v>1398-2</c:v>
                </c:pt>
                <c:pt idx="50">
                  <c:v>1398-3</c:v>
                </c:pt>
                <c:pt idx="51">
                  <c:v>1398-4</c:v>
                </c:pt>
                <c:pt idx="52">
                  <c:v>1398-5</c:v>
                </c:pt>
                <c:pt idx="53">
                  <c:v>1398-6</c:v>
                </c:pt>
                <c:pt idx="54">
                  <c:v>1398-7</c:v>
                </c:pt>
                <c:pt idx="55">
                  <c:v>1398-8</c:v>
                </c:pt>
                <c:pt idx="56">
                  <c:v>1398-9</c:v>
                </c:pt>
                <c:pt idx="57">
                  <c:v>1398-10</c:v>
                </c:pt>
                <c:pt idx="58">
                  <c:v>1398-11</c:v>
                </c:pt>
                <c:pt idx="59">
                  <c:v>1398-12</c:v>
                </c:pt>
                <c:pt idx="60">
                  <c:v>1399-1</c:v>
                </c:pt>
                <c:pt idx="61">
                  <c:v>1399-2</c:v>
                </c:pt>
                <c:pt idx="62">
                  <c:v>1399-3</c:v>
                </c:pt>
                <c:pt idx="63">
                  <c:v>1399-4</c:v>
                </c:pt>
                <c:pt idx="64">
                  <c:v>1399-5</c:v>
                </c:pt>
                <c:pt idx="65">
                  <c:v>1399-6</c:v>
                </c:pt>
                <c:pt idx="66">
                  <c:v>1399-7</c:v>
                </c:pt>
                <c:pt idx="67">
                  <c:v>1399-8</c:v>
                </c:pt>
                <c:pt idx="68">
                  <c:v>1399-9</c:v>
                </c:pt>
                <c:pt idx="69">
                  <c:v>1399-10</c:v>
                </c:pt>
                <c:pt idx="70">
                  <c:v>1399-11</c:v>
                </c:pt>
                <c:pt idx="71">
                  <c:v>1399-12</c:v>
                </c:pt>
                <c:pt idx="72">
                  <c:v>1400-1</c:v>
                </c:pt>
                <c:pt idx="73">
                  <c:v>1400-2</c:v>
                </c:pt>
                <c:pt idx="74">
                  <c:v>1400-3</c:v>
                </c:pt>
                <c:pt idx="75">
                  <c:v>1400-4</c:v>
                </c:pt>
                <c:pt idx="76">
                  <c:v>1400-5</c:v>
                </c:pt>
                <c:pt idx="77">
                  <c:v>1400-6</c:v>
                </c:pt>
                <c:pt idx="78">
                  <c:v>1400-7</c:v>
                </c:pt>
                <c:pt idx="79">
                  <c:v>1400-8</c:v>
                </c:pt>
                <c:pt idx="80">
                  <c:v>1400-9</c:v>
                </c:pt>
                <c:pt idx="81">
                  <c:v>1400-10</c:v>
                </c:pt>
                <c:pt idx="82">
                  <c:v>1400-11</c:v>
                </c:pt>
                <c:pt idx="83">
                  <c:v>1400-12</c:v>
                </c:pt>
                <c:pt idx="84">
                  <c:v>1401-1</c:v>
                </c:pt>
                <c:pt idx="85">
                  <c:v>1401-2</c:v>
                </c:pt>
                <c:pt idx="86">
                  <c:v>1401-3</c:v>
                </c:pt>
                <c:pt idx="87">
                  <c:v>1401-4</c:v>
                </c:pt>
                <c:pt idx="88">
                  <c:v>1401-5</c:v>
                </c:pt>
                <c:pt idx="89">
                  <c:v>1401-6</c:v>
                </c:pt>
                <c:pt idx="90">
                  <c:v>1401-7</c:v>
                </c:pt>
                <c:pt idx="91">
                  <c:v>1401-8</c:v>
                </c:pt>
                <c:pt idx="92">
                  <c:v>1401-9</c:v>
                </c:pt>
              </c:strCache>
            </c:strRef>
          </c:cat>
          <c:val>
            <c:numRef>
              <c:f>'Data (2)'!$M$3:$M$95</c:f>
              <c:numCache>
                <c:formatCode>0%</c:formatCode>
                <c:ptCount val="93"/>
                <c:pt idx="0">
                  <c:v>0.15806715806715807</c:v>
                </c:pt>
                <c:pt idx="1">
                  <c:v>0.15486101312261888</c:v>
                </c:pt>
                <c:pt idx="2">
                  <c:v>0.16189130155467044</c:v>
                </c:pt>
                <c:pt idx="3">
                  <c:v>0.15764604810996563</c:v>
                </c:pt>
                <c:pt idx="4">
                  <c:v>0.15529574648103991</c:v>
                </c:pt>
                <c:pt idx="5">
                  <c:v>0.15549304578840445</c:v>
                </c:pt>
                <c:pt idx="6">
                  <c:v>0.15053108131638515</c:v>
                </c:pt>
                <c:pt idx="7">
                  <c:v>0.14937343358395991</c:v>
                </c:pt>
                <c:pt idx="8">
                  <c:v>0.14963010102617136</c:v>
                </c:pt>
                <c:pt idx="9">
                  <c:v>0.14865947611710323</c:v>
                </c:pt>
                <c:pt idx="10">
                  <c:v>0.14268255423159182</c:v>
                </c:pt>
                <c:pt idx="11">
                  <c:v>0.12764656424367499</c:v>
                </c:pt>
                <c:pt idx="12">
                  <c:v>0.14644920149507307</c:v>
                </c:pt>
                <c:pt idx="13">
                  <c:v>0.15625609359766005</c:v>
                </c:pt>
                <c:pt idx="14">
                  <c:v>0.1568070266081116</c:v>
                </c:pt>
                <c:pt idx="15">
                  <c:v>0.15739684669573969</c:v>
                </c:pt>
                <c:pt idx="16">
                  <c:v>0.15752535975465912</c:v>
                </c:pt>
                <c:pt idx="17">
                  <c:v>0.15412715138742536</c:v>
                </c:pt>
                <c:pt idx="18">
                  <c:v>0.14988814317673377</c:v>
                </c:pt>
                <c:pt idx="19">
                  <c:v>0.14853153586904189</c:v>
                </c:pt>
                <c:pt idx="20">
                  <c:v>0.14596010818120353</c:v>
                </c:pt>
                <c:pt idx="21">
                  <c:v>0.14902382231775033</c:v>
                </c:pt>
                <c:pt idx="22">
                  <c:v>0.14707952146375791</c:v>
                </c:pt>
                <c:pt idx="23">
                  <c:v>0.14419857924389645</c:v>
                </c:pt>
                <c:pt idx="24">
                  <c:v>0.16233283803863299</c:v>
                </c:pt>
                <c:pt idx="25">
                  <c:v>0.16312446561622085</c:v>
                </c:pt>
                <c:pt idx="26">
                  <c:v>0.16631948964978518</c:v>
                </c:pt>
                <c:pt idx="27">
                  <c:v>0.17229752975985688</c:v>
                </c:pt>
                <c:pt idx="28">
                  <c:v>0.16692615658362989</c:v>
                </c:pt>
                <c:pt idx="29">
                  <c:v>0.158957864265037</c:v>
                </c:pt>
                <c:pt idx="30">
                  <c:v>0.1610568222946073</c:v>
                </c:pt>
                <c:pt idx="31">
                  <c:v>0.15571660796532105</c:v>
                </c:pt>
                <c:pt idx="32">
                  <c:v>0.14907740774077408</c:v>
                </c:pt>
                <c:pt idx="33">
                  <c:v>0.14423279309619028</c:v>
                </c:pt>
                <c:pt idx="34">
                  <c:v>0.14125706829056112</c:v>
                </c:pt>
                <c:pt idx="35">
                  <c:v>0.15283984724140734</c:v>
                </c:pt>
                <c:pt idx="36">
                  <c:v>0.16706302021403091</c:v>
                </c:pt>
                <c:pt idx="37">
                  <c:v>0.16470403517035642</c:v>
                </c:pt>
                <c:pt idx="38">
                  <c:v>0.16263603385731559</c:v>
                </c:pt>
                <c:pt idx="39">
                  <c:v>0.16789995560159834</c:v>
                </c:pt>
                <c:pt idx="40">
                  <c:v>0.15508912210561385</c:v>
                </c:pt>
                <c:pt idx="41">
                  <c:v>0.15258829221093373</c:v>
                </c:pt>
                <c:pt idx="42">
                  <c:v>0.1568878914181896</c:v>
                </c:pt>
                <c:pt idx="43">
                  <c:v>0.16396790663749089</c:v>
                </c:pt>
                <c:pt idx="44">
                  <c:v>0.16084531846199002</c:v>
                </c:pt>
                <c:pt idx="45">
                  <c:v>0.16441005802707931</c:v>
                </c:pt>
                <c:pt idx="46">
                  <c:v>0.16707695600984696</c:v>
                </c:pt>
                <c:pt idx="47">
                  <c:v>0.1635313402544688</c:v>
                </c:pt>
                <c:pt idx="48">
                  <c:v>0.17908267601519134</c:v>
                </c:pt>
                <c:pt idx="49">
                  <c:v>0.18098614775725594</c:v>
                </c:pt>
                <c:pt idx="50">
                  <c:v>0.18426328098897427</c:v>
                </c:pt>
                <c:pt idx="51">
                  <c:v>0.1808688387635756</c:v>
                </c:pt>
                <c:pt idx="52">
                  <c:v>0.18803159173754558</c:v>
                </c:pt>
                <c:pt idx="53">
                  <c:v>0.20431708224786008</c:v>
                </c:pt>
                <c:pt idx="54">
                  <c:v>0.19641281975889444</c:v>
                </c:pt>
                <c:pt idx="55">
                  <c:v>0.18922244094488189</c:v>
                </c:pt>
                <c:pt idx="56">
                  <c:v>0.19314249764076755</c:v>
                </c:pt>
                <c:pt idx="57">
                  <c:v>0.19359970057078693</c:v>
                </c:pt>
                <c:pt idx="58">
                  <c:v>0.18169481302774426</c:v>
                </c:pt>
                <c:pt idx="59">
                  <c:v>0.16193459956921871</c:v>
                </c:pt>
                <c:pt idx="60">
                  <c:v>0.1842316975060338</c:v>
                </c:pt>
                <c:pt idx="61">
                  <c:v>0.1830238726790451</c:v>
                </c:pt>
                <c:pt idx="62">
                  <c:v>0.18871775839673408</c:v>
                </c:pt>
                <c:pt idx="63">
                  <c:v>0.19299494553997296</c:v>
                </c:pt>
                <c:pt idx="64">
                  <c:v>0.18314977973568283</c:v>
                </c:pt>
                <c:pt idx="65">
                  <c:v>0.18303202174169916</c:v>
                </c:pt>
                <c:pt idx="66">
                  <c:v>0.18149260628465805</c:v>
                </c:pt>
                <c:pt idx="67">
                  <c:v>0.17510076130765787</c:v>
                </c:pt>
                <c:pt idx="68">
                  <c:v>0.20743639921722112</c:v>
                </c:pt>
                <c:pt idx="69">
                  <c:v>0.17894736842105263</c:v>
                </c:pt>
                <c:pt idx="70">
                  <c:v>0.17487873372478938</c:v>
                </c:pt>
                <c:pt idx="71">
                  <c:v>0.18850749099184524</c:v>
                </c:pt>
                <c:pt idx="72">
                  <c:v>0.20534861509073543</c:v>
                </c:pt>
                <c:pt idx="73">
                  <c:v>0.20822752666328084</c:v>
                </c:pt>
                <c:pt idx="74">
                  <c:v>0.21364170913367306</c:v>
                </c:pt>
                <c:pt idx="75">
                  <c:v>0.2153421415894301</c:v>
                </c:pt>
                <c:pt idx="76">
                  <c:v>0.22385888343335153</c:v>
                </c:pt>
                <c:pt idx="77">
                  <c:v>0.22467582488124277</c:v>
                </c:pt>
                <c:pt idx="78">
                  <c:v>0.21787607384390423</c:v>
                </c:pt>
                <c:pt idx="79">
                  <c:v>0.22836801752464403</c:v>
                </c:pt>
                <c:pt idx="80">
                  <c:v>0.2089643880474826</c:v>
                </c:pt>
                <c:pt idx="81">
                  <c:v>0.2093520782396088</c:v>
                </c:pt>
                <c:pt idx="82">
                  <c:v>0.20546179090482888</c:v>
                </c:pt>
                <c:pt idx="83">
                  <c:v>0.16871524729294704</c:v>
                </c:pt>
                <c:pt idx="84">
                  <c:v>0.16836883571637001</c:v>
                </c:pt>
                <c:pt idx="85">
                  <c:v>0.17378455672068638</c:v>
                </c:pt>
                <c:pt idx="86">
                  <c:v>0.17565229926481188</c:v>
                </c:pt>
                <c:pt idx="87">
                  <c:v>0.16961336700990867</c:v>
                </c:pt>
                <c:pt idx="88">
                  <c:v>0.17444089456869011</c:v>
                </c:pt>
                <c:pt idx="89">
                  <c:v>0.17686060003315102</c:v>
                </c:pt>
                <c:pt idx="90">
                  <c:v>0.18223781388478583</c:v>
                </c:pt>
                <c:pt idx="91">
                  <c:v>0.18051217988757026</c:v>
                </c:pt>
                <c:pt idx="92">
                  <c:v>0.17282010997643363</c:v>
                </c:pt>
              </c:numCache>
            </c:numRef>
          </c:val>
          <c:smooth val="0"/>
          <c:extLst>
            <c:ext xmlns:c16="http://schemas.microsoft.com/office/drawing/2014/chart" uri="{C3380CC4-5D6E-409C-BE32-E72D297353CC}">
              <c16:uniqueId val="{00000001-072B-4419-821A-206B71BA577E}"/>
            </c:ext>
          </c:extLst>
        </c:ser>
        <c:ser>
          <c:idx val="2"/>
          <c:order val="2"/>
          <c:tx>
            <c:strRef>
              <c:f>'Data (2)'!$N$2</c:f>
              <c:strCache>
                <c:ptCount val="1"/>
                <c:pt idx="0">
                  <c:v> 11 تا 15 سال </c:v>
                </c:pt>
              </c:strCache>
            </c:strRef>
          </c:tx>
          <c:spPr>
            <a:ln w="28575" cap="rnd">
              <a:solidFill>
                <a:schemeClr val="accent3"/>
              </a:solidFill>
              <a:round/>
            </a:ln>
            <a:effectLst/>
          </c:spPr>
          <c:marker>
            <c:symbol val="none"/>
          </c:marker>
          <c:cat>
            <c:strRef>
              <c:f>'Data (2)'!$C$3:$C$95</c:f>
              <c:strCache>
                <c:ptCount val="93"/>
                <c:pt idx="0">
                  <c:v>1394-1</c:v>
                </c:pt>
                <c:pt idx="1">
                  <c:v>1394-2</c:v>
                </c:pt>
                <c:pt idx="2">
                  <c:v>1394-3</c:v>
                </c:pt>
                <c:pt idx="3">
                  <c:v>1394-4</c:v>
                </c:pt>
                <c:pt idx="4">
                  <c:v>1394-5</c:v>
                </c:pt>
                <c:pt idx="5">
                  <c:v>1394-6</c:v>
                </c:pt>
                <c:pt idx="6">
                  <c:v>1394-7</c:v>
                </c:pt>
                <c:pt idx="7">
                  <c:v>1394-8</c:v>
                </c:pt>
                <c:pt idx="8">
                  <c:v>1394-9</c:v>
                </c:pt>
                <c:pt idx="9">
                  <c:v>1394-10</c:v>
                </c:pt>
                <c:pt idx="10">
                  <c:v>1394-11</c:v>
                </c:pt>
                <c:pt idx="11">
                  <c:v>1394-12</c:v>
                </c:pt>
                <c:pt idx="12">
                  <c:v>1395-1</c:v>
                </c:pt>
                <c:pt idx="13">
                  <c:v>1395-2</c:v>
                </c:pt>
                <c:pt idx="14">
                  <c:v>1395-3</c:v>
                </c:pt>
                <c:pt idx="15">
                  <c:v>1395-4</c:v>
                </c:pt>
                <c:pt idx="16">
                  <c:v>1395-5</c:v>
                </c:pt>
                <c:pt idx="17">
                  <c:v>1395-6</c:v>
                </c:pt>
                <c:pt idx="18">
                  <c:v>1395-7</c:v>
                </c:pt>
                <c:pt idx="19">
                  <c:v>1395-8</c:v>
                </c:pt>
                <c:pt idx="20">
                  <c:v>1395-9</c:v>
                </c:pt>
                <c:pt idx="21">
                  <c:v>1395-10</c:v>
                </c:pt>
                <c:pt idx="22">
                  <c:v>1395-11</c:v>
                </c:pt>
                <c:pt idx="23">
                  <c:v>1395-12</c:v>
                </c:pt>
                <c:pt idx="24">
                  <c:v>1396-1</c:v>
                </c:pt>
                <c:pt idx="25">
                  <c:v>1396-2</c:v>
                </c:pt>
                <c:pt idx="26">
                  <c:v>1396-3</c:v>
                </c:pt>
                <c:pt idx="27">
                  <c:v>1396-4</c:v>
                </c:pt>
                <c:pt idx="28">
                  <c:v>1396-5</c:v>
                </c:pt>
                <c:pt idx="29">
                  <c:v>1396-6</c:v>
                </c:pt>
                <c:pt idx="30">
                  <c:v>1396-7</c:v>
                </c:pt>
                <c:pt idx="31">
                  <c:v>1396-8</c:v>
                </c:pt>
                <c:pt idx="32">
                  <c:v>1396-9</c:v>
                </c:pt>
                <c:pt idx="33">
                  <c:v>1396-10</c:v>
                </c:pt>
                <c:pt idx="34">
                  <c:v>1396-11</c:v>
                </c:pt>
                <c:pt idx="35">
                  <c:v>1396-12</c:v>
                </c:pt>
                <c:pt idx="36">
                  <c:v>1397-1</c:v>
                </c:pt>
                <c:pt idx="37">
                  <c:v>1397-2</c:v>
                </c:pt>
                <c:pt idx="38">
                  <c:v>1397-3</c:v>
                </c:pt>
                <c:pt idx="39">
                  <c:v>1397-4</c:v>
                </c:pt>
                <c:pt idx="40">
                  <c:v>1397-5</c:v>
                </c:pt>
                <c:pt idx="41">
                  <c:v>1397-6</c:v>
                </c:pt>
                <c:pt idx="42">
                  <c:v>1397-7</c:v>
                </c:pt>
                <c:pt idx="43">
                  <c:v>1397-8</c:v>
                </c:pt>
                <c:pt idx="44">
                  <c:v>1397-9</c:v>
                </c:pt>
                <c:pt idx="45">
                  <c:v>1397-10</c:v>
                </c:pt>
                <c:pt idx="46">
                  <c:v>1397-11</c:v>
                </c:pt>
                <c:pt idx="47">
                  <c:v>1397-12</c:v>
                </c:pt>
                <c:pt idx="48">
                  <c:v>1398-1</c:v>
                </c:pt>
                <c:pt idx="49">
                  <c:v>1398-2</c:v>
                </c:pt>
                <c:pt idx="50">
                  <c:v>1398-3</c:v>
                </c:pt>
                <c:pt idx="51">
                  <c:v>1398-4</c:v>
                </c:pt>
                <c:pt idx="52">
                  <c:v>1398-5</c:v>
                </c:pt>
                <c:pt idx="53">
                  <c:v>1398-6</c:v>
                </c:pt>
                <c:pt idx="54">
                  <c:v>1398-7</c:v>
                </c:pt>
                <c:pt idx="55">
                  <c:v>1398-8</c:v>
                </c:pt>
                <c:pt idx="56">
                  <c:v>1398-9</c:v>
                </c:pt>
                <c:pt idx="57">
                  <c:v>1398-10</c:v>
                </c:pt>
                <c:pt idx="58">
                  <c:v>1398-11</c:v>
                </c:pt>
                <c:pt idx="59">
                  <c:v>1398-12</c:v>
                </c:pt>
                <c:pt idx="60">
                  <c:v>1399-1</c:v>
                </c:pt>
                <c:pt idx="61">
                  <c:v>1399-2</c:v>
                </c:pt>
                <c:pt idx="62">
                  <c:v>1399-3</c:v>
                </c:pt>
                <c:pt idx="63">
                  <c:v>1399-4</c:v>
                </c:pt>
                <c:pt idx="64">
                  <c:v>1399-5</c:v>
                </c:pt>
                <c:pt idx="65">
                  <c:v>1399-6</c:v>
                </c:pt>
                <c:pt idx="66">
                  <c:v>1399-7</c:v>
                </c:pt>
                <c:pt idx="67">
                  <c:v>1399-8</c:v>
                </c:pt>
                <c:pt idx="68">
                  <c:v>1399-9</c:v>
                </c:pt>
                <c:pt idx="69">
                  <c:v>1399-10</c:v>
                </c:pt>
                <c:pt idx="70">
                  <c:v>1399-11</c:v>
                </c:pt>
                <c:pt idx="71">
                  <c:v>1399-12</c:v>
                </c:pt>
                <c:pt idx="72">
                  <c:v>1400-1</c:v>
                </c:pt>
                <c:pt idx="73">
                  <c:v>1400-2</c:v>
                </c:pt>
                <c:pt idx="74">
                  <c:v>1400-3</c:v>
                </c:pt>
                <c:pt idx="75">
                  <c:v>1400-4</c:v>
                </c:pt>
                <c:pt idx="76">
                  <c:v>1400-5</c:v>
                </c:pt>
                <c:pt idx="77">
                  <c:v>1400-6</c:v>
                </c:pt>
                <c:pt idx="78">
                  <c:v>1400-7</c:v>
                </c:pt>
                <c:pt idx="79">
                  <c:v>1400-8</c:v>
                </c:pt>
                <c:pt idx="80">
                  <c:v>1400-9</c:v>
                </c:pt>
                <c:pt idx="81">
                  <c:v>1400-10</c:v>
                </c:pt>
                <c:pt idx="82">
                  <c:v>1400-11</c:v>
                </c:pt>
                <c:pt idx="83">
                  <c:v>1400-12</c:v>
                </c:pt>
                <c:pt idx="84">
                  <c:v>1401-1</c:v>
                </c:pt>
                <c:pt idx="85">
                  <c:v>1401-2</c:v>
                </c:pt>
                <c:pt idx="86">
                  <c:v>1401-3</c:v>
                </c:pt>
                <c:pt idx="87">
                  <c:v>1401-4</c:v>
                </c:pt>
                <c:pt idx="88">
                  <c:v>1401-5</c:v>
                </c:pt>
                <c:pt idx="89">
                  <c:v>1401-6</c:v>
                </c:pt>
                <c:pt idx="90">
                  <c:v>1401-7</c:v>
                </c:pt>
                <c:pt idx="91">
                  <c:v>1401-8</c:v>
                </c:pt>
                <c:pt idx="92">
                  <c:v>1401-9</c:v>
                </c:pt>
              </c:strCache>
            </c:strRef>
          </c:cat>
          <c:val>
            <c:numRef>
              <c:f>'Data (2)'!$N$3:$N$95</c:f>
              <c:numCache>
                <c:formatCode>0%</c:formatCode>
                <c:ptCount val="93"/>
                <c:pt idx="0">
                  <c:v>0.15909090909090909</c:v>
                </c:pt>
                <c:pt idx="1">
                  <c:v>0.17383942429801044</c:v>
                </c:pt>
                <c:pt idx="2">
                  <c:v>0.17300526789155851</c:v>
                </c:pt>
                <c:pt idx="3">
                  <c:v>0.16554982817869415</c:v>
                </c:pt>
                <c:pt idx="4">
                  <c:v>0.17667871702176755</c:v>
                </c:pt>
                <c:pt idx="5">
                  <c:v>0.16658852945772776</c:v>
                </c:pt>
                <c:pt idx="6">
                  <c:v>0.15975970746996343</c:v>
                </c:pt>
                <c:pt idx="7">
                  <c:v>0.16474519632414369</c:v>
                </c:pt>
                <c:pt idx="8">
                  <c:v>0.17293771378569725</c:v>
                </c:pt>
                <c:pt idx="9">
                  <c:v>0.16634822804314331</c:v>
                </c:pt>
                <c:pt idx="10">
                  <c:v>0.1591811793461656</c:v>
                </c:pt>
                <c:pt idx="11">
                  <c:v>0.16280669571199266</c:v>
                </c:pt>
                <c:pt idx="12">
                  <c:v>0.17312266394835202</c:v>
                </c:pt>
                <c:pt idx="13">
                  <c:v>0.18173545661358467</c:v>
                </c:pt>
                <c:pt idx="14">
                  <c:v>0.17844226298114182</c:v>
                </c:pt>
                <c:pt idx="15">
                  <c:v>0.17484065749748406</c:v>
                </c:pt>
                <c:pt idx="16">
                  <c:v>0.17657466383581033</c:v>
                </c:pt>
                <c:pt idx="17">
                  <c:v>0.17878468563400071</c:v>
                </c:pt>
                <c:pt idx="18">
                  <c:v>0.17391304347826086</c:v>
                </c:pt>
                <c:pt idx="19">
                  <c:v>0.17116032739528167</c:v>
                </c:pt>
                <c:pt idx="20">
                  <c:v>0.17249830966869506</c:v>
                </c:pt>
                <c:pt idx="21">
                  <c:v>0.16406949668636933</c:v>
                </c:pt>
                <c:pt idx="22">
                  <c:v>0.16051436248480583</c:v>
                </c:pt>
                <c:pt idx="23">
                  <c:v>0.14305544214909774</c:v>
                </c:pt>
                <c:pt idx="24">
                  <c:v>0.17087667161961367</c:v>
                </c:pt>
                <c:pt idx="25">
                  <c:v>0.15897154024673263</c:v>
                </c:pt>
                <c:pt idx="26">
                  <c:v>0.16404114047650045</c:v>
                </c:pt>
                <c:pt idx="27">
                  <c:v>0.16018716025596919</c:v>
                </c:pt>
                <c:pt idx="28">
                  <c:v>0.15869661921708186</c:v>
                </c:pt>
                <c:pt idx="29">
                  <c:v>0.15387584432293341</c:v>
                </c:pt>
                <c:pt idx="30">
                  <c:v>0.15497647484618168</c:v>
                </c:pt>
                <c:pt idx="31">
                  <c:v>0.15219452722839338</c:v>
                </c:pt>
                <c:pt idx="32">
                  <c:v>0.14705220522052206</c:v>
                </c:pt>
                <c:pt idx="33">
                  <c:v>0.14754788465586191</c:v>
                </c:pt>
                <c:pt idx="34">
                  <c:v>0.14723792953458026</c:v>
                </c:pt>
                <c:pt idx="35">
                  <c:v>0.12561956610059316</c:v>
                </c:pt>
                <c:pt idx="36">
                  <c:v>0.14387633769322236</c:v>
                </c:pt>
                <c:pt idx="37">
                  <c:v>0.14727586748312138</c:v>
                </c:pt>
                <c:pt idx="38">
                  <c:v>0.14738680639527071</c:v>
                </c:pt>
                <c:pt idx="39">
                  <c:v>0.14547876276454047</c:v>
                </c:pt>
                <c:pt idx="40">
                  <c:v>0.14576045310677993</c:v>
                </c:pt>
                <c:pt idx="41">
                  <c:v>0.14852443154329947</c:v>
                </c:pt>
                <c:pt idx="42">
                  <c:v>0.14566634605108475</c:v>
                </c:pt>
                <c:pt idx="43">
                  <c:v>0.13668854850474108</c:v>
                </c:pt>
                <c:pt idx="44">
                  <c:v>0.13941884355738185</c:v>
                </c:pt>
                <c:pt idx="45">
                  <c:v>0.1383722660318405</c:v>
                </c:pt>
                <c:pt idx="46">
                  <c:v>0.14460023547040565</c:v>
                </c:pt>
                <c:pt idx="47">
                  <c:v>0.11833580516743424</c:v>
                </c:pt>
                <c:pt idx="48">
                  <c:v>0.13000292141396436</c:v>
                </c:pt>
                <c:pt idx="49">
                  <c:v>0.1262368073878628</c:v>
                </c:pt>
                <c:pt idx="50">
                  <c:v>0.13431339792849983</c:v>
                </c:pt>
                <c:pt idx="51">
                  <c:v>0.13575605680868838</c:v>
                </c:pt>
                <c:pt idx="52">
                  <c:v>0.12667071688942891</c:v>
                </c:pt>
                <c:pt idx="53">
                  <c:v>0.13211760327502792</c:v>
                </c:pt>
                <c:pt idx="54">
                  <c:v>0.12643340194060571</c:v>
                </c:pt>
                <c:pt idx="55">
                  <c:v>0.13533464566929135</c:v>
                </c:pt>
                <c:pt idx="56">
                  <c:v>0.12771311733249449</c:v>
                </c:pt>
                <c:pt idx="57">
                  <c:v>0.1264152708898662</c:v>
                </c:pt>
                <c:pt idx="58">
                  <c:v>0.12643244873341375</c:v>
                </c:pt>
                <c:pt idx="59">
                  <c:v>0.10475817505384766</c:v>
                </c:pt>
                <c:pt idx="60">
                  <c:v>0.10941271118262269</c:v>
                </c:pt>
                <c:pt idx="61">
                  <c:v>0.12502210433244915</c:v>
                </c:pt>
                <c:pt idx="62">
                  <c:v>0.12664687326034516</c:v>
                </c:pt>
                <c:pt idx="63">
                  <c:v>0.12963622125720795</c:v>
                </c:pt>
                <c:pt idx="64">
                  <c:v>0.12951541850220263</c:v>
                </c:pt>
                <c:pt idx="65">
                  <c:v>0.13600378116507147</c:v>
                </c:pt>
                <c:pt idx="66">
                  <c:v>0.13042975970425139</c:v>
                </c:pt>
                <c:pt idx="67">
                  <c:v>0.12136139722346619</c:v>
                </c:pt>
                <c:pt idx="68">
                  <c:v>0.12328767123287671</c:v>
                </c:pt>
                <c:pt idx="69">
                  <c:v>0.13029871977240398</c:v>
                </c:pt>
                <c:pt idx="70">
                  <c:v>0.14373244830227214</c:v>
                </c:pt>
                <c:pt idx="71">
                  <c:v>0.12763132941399583</c:v>
                </c:pt>
                <c:pt idx="72">
                  <c:v>0.1346704871060172</c:v>
                </c:pt>
                <c:pt idx="73">
                  <c:v>0.13509395632300661</c:v>
                </c:pt>
                <c:pt idx="74">
                  <c:v>0.13739709917679341</c:v>
                </c:pt>
                <c:pt idx="75">
                  <c:v>0.14533622559652928</c:v>
                </c:pt>
                <c:pt idx="76">
                  <c:v>0.14875431896708494</c:v>
                </c:pt>
                <c:pt idx="77">
                  <c:v>0.14058287328283478</c:v>
                </c:pt>
                <c:pt idx="78">
                  <c:v>0.13745201974044965</c:v>
                </c:pt>
                <c:pt idx="79">
                  <c:v>0.14197699890470974</c:v>
                </c:pt>
                <c:pt idx="80">
                  <c:v>0.141629144494474</c:v>
                </c:pt>
                <c:pt idx="81">
                  <c:v>0.14557864710676446</c:v>
                </c:pt>
                <c:pt idx="82">
                  <c:v>0.13830285982184717</c:v>
                </c:pt>
                <c:pt idx="83">
                  <c:v>0.14940005853087504</c:v>
                </c:pt>
                <c:pt idx="84">
                  <c:v>0.16340822877152028</c:v>
                </c:pt>
                <c:pt idx="85">
                  <c:v>0.16101048617731173</c:v>
                </c:pt>
                <c:pt idx="86">
                  <c:v>0.1600115323626928</c:v>
                </c:pt>
                <c:pt idx="87">
                  <c:v>0.15756751505731495</c:v>
                </c:pt>
                <c:pt idx="88">
                  <c:v>0.16421725239616614</c:v>
                </c:pt>
                <c:pt idx="89">
                  <c:v>0.16094811868059009</c:v>
                </c:pt>
                <c:pt idx="90">
                  <c:v>0.16155834564254062</c:v>
                </c:pt>
                <c:pt idx="91">
                  <c:v>0.15952529668956902</c:v>
                </c:pt>
                <c:pt idx="92">
                  <c:v>0.16741948153967007</c:v>
                </c:pt>
              </c:numCache>
            </c:numRef>
          </c:val>
          <c:smooth val="0"/>
          <c:extLst>
            <c:ext xmlns:c16="http://schemas.microsoft.com/office/drawing/2014/chart" uri="{C3380CC4-5D6E-409C-BE32-E72D297353CC}">
              <c16:uniqueId val="{00000002-072B-4419-821A-206B71BA577E}"/>
            </c:ext>
          </c:extLst>
        </c:ser>
        <c:ser>
          <c:idx val="3"/>
          <c:order val="3"/>
          <c:tx>
            <c:strRef>
              <c:f>'Data (2)'!$O$2</c:f>
              <c:strCache>
                <c:ptCount val="1"/>
                <c:pt idx="0">
                  <c:v> 16 تا 20 سال </c:v>
                </c:pt>
              </c:strCache>
            </c:strRef>
          </c:tx>
          <c:spPr>
            <a:ln w="28575" cap="rnd">
              <a:solidFill>
                <a:schemeClr val="accent4"/>
              </a:solidFill>
              <a:round/>
            </a:ln>
            <a:effectLst/>
          </c:spPr>
          <c:marker>
            <c:symbol val="none"/>
          </c:marker>
          <c:cat>
            <c:strRef>
              <c:f>'Data (2)'!$C$3:$C$95</c:f>
              <c:strCache>
                <c:ptCount val="93"/>
                <c:pt idx="0">
                  <c:v>1394-1</c:v>
                </c:pt>
                <c:pt idx="1">
                  <c:v>1394-2</c:v>
                </c:pt>
                <c:pt idx="2">
                  <c:v>1394-3</c:v>
                </c:pt>
                <c:pt idx="3">
                  <c:v>1394-4</c:v>
                </c:pt>
                <c:pt idx="4">
                  <c:v>1394-5</c:v>
                </c:pt>
                <c:pt idx="5">
                  <c:v>1394-6</c:v>
                </c:pt>
                <c:pt idx="6">
                  <c:v>1394-7</c:v>
                </c:pt>
                <c:pt idx="7">
                  <c:v>1394-8</c:v>
                </c:pt>
                <c:pt idx="8">
                  <c:v>1394-9</c:v>
                </c:pt>
                <c:pt idx="9">
                  <c:v>1394-10</c:v>
                </c:pt>
                <c:pt idx="10">
                  <c:v>1394-11</c:v>
                </c:pt>
                <c:pt idx="11">
                  <c:v>1394-12</c:v>
                </c:pt>
                <c:pt idx="12">
                  <c:v>1395-1</c:v>
                </c:pt>
                <c:pt idx="13">
                  <c:v>1395-2</c:v>
                </c:pt>
                <c:pt idx="14">
                  <c:v>1395-3</c:v>
                </c:pt>
                <c:pt idx="15">
                  <c:v>1395-4</c:v>
                </c:pt>
                <c:pt idx="16">
                  <c:v>1395-5</c:v>
                </c:pt>
                <c:pt idx="17">
                  <c:v>1395-6</c:v>
                </c:pt>
                <c:pt idx="18">
                  <c:v>1395-7</c:v>
                </c:pt>
                <c:pt idx="19">
                  <c:v>1395-8</c:v>
                </c:pt>
                <c:pt idx="20">
                  <c:v>1395-9</c:v>
                </c:pt>
                <c:pt idx="21">
                  <c:v>1395-10</c:v>
                </c:pt>
                <c:pt idx="22">
                  <c:v>1395-11</c:v>
                </c:pt>
                <c:pt idx="23">
                  <c:v>1395-12</c:v>
                </c:pt>
                <c:pt idx="24">
                  <c:v>1396-1</c:v>
                </c:pt>
                <c:pt idx="25">
                  <c:v>1396-2</c:v>
                </c:pt>
                <c:pt idx="26">
                  <c:v>1396-3</c:v>
                </c:pt>
                <c:pt idx="27">
                  <c:v>1396-4</c:v>
                </c:pt>
                <c:pt idx="28">
                  <c:v>1396-5</c:v>
                </c:pt>
                <c:pt idx="29">
                  <c:v>1396-6</c:v>
                </c:pt>
                <c:pt idx="30">
                  <c:v>1396-7</c:v>
                </c:pt>
                <c:pt idx="31">
                  <c:v>1396-8</c:v>
                </c:pt>
                <c:pt idx="32">
                  <c:v>1396-9</c:v>
                </c:pt>
                <c:pt idx="33">
                  <c:v>1396-10</c:v>
                </c:pt>
                <c:pt idx="34">
                  <c:v>1396-11</c:v>
                </c:pt>
                <c:pt idx="35">
                  <c:v>1396-12</c:v>
                </c:pt>
                <c:pt idx="36">
                  <c:v>1397-1</c:v>
                </c:pt>
                <c:pt idx="37">
                  <c:v>1397-2</c:v>
                </c:pt>
                <c:pt idx="38">
                  <c:v>1397-3</c:v>
                </c:pt>
                <c:pt idx="39">
                  <c:v>1397-4</c:v>
                </c:pt>
                <c:pt idx="40">
                  <c:v>1397-5</c:v>
                </c:pt>
                <c:pt idx="41">
                  <c:v>1397-6</c:v>
                </c:pt>
                <c:pt idx="42">
                  <c:v>1397-7</c:v>
                </c:pt>
                <c:pt idx="43">
                  <c:v>1397-8</c:v>
                </c:pt>
                <c:pt idx="44">
                  <c:v>1397-9</c:v>
                </c:pt>
                <c:pt idx="45">
                  <c:v>1397-10</c:v>
                </c:pt>
                <c:pt idx="46">
                  <c:v>1397-11</c:v>
                </c:pt>
                <c:pt idx="47">
                  <c:v>1397-12</c:v>
                </c:pt>
                <c:pt idx="48">
                  <c:v>1398-1</c:v>
                </c:pt>
                <c:pt idx="49">
                  <c:v>1398-2</c:v>
                </c:pt>
                <c:pt idx="50">
                  <c:v>1398-3</c:v>
                </c:pt>
                <c:pt idx="51">
                  <c:v>1398-4</c:v>
                </c:pt>
                <c:pt idx="52">
                  <c:v>1398-5</c:v>
                </c:pt>
                <c:pt idx="53">
                  <c:v>1398-6</c:v>
                </c:pt>
                <c:pt idx="54">
                  <c:v>1398-7</c:v>
                </c:pt>
                <c:pt idx="55">
                  <c:v>1398-8</c:v>
                </c:pt>
                <c:pt idx="56">
                  <c:v>1398-9</c:v>
                </c:pt>
                <c:pt idx="57">
                  <c:v>1398-10</c:v>
                </c:pt>
                <c:pt idx="58">
                  <c:v>1398-11</c:v>
                </c:pt>
                <c:pt idx="59">
                  <c:v>1398-12</c:v>
                </c:pt>
                <c:pt idx="60">
                  <c:v>1399-1</c:v>
                </c:pt>
                <c:pt idx="61">
                  <c:v>1399-2</c:v>
                </c:pt>
                <c:pt idx="62">
                  <c:v>1399-3</c:v>
                </c:pt>
                <c:pt idx="63">
                  <c:v>1399-4</c:v>
                </c:pt>
                <c:pt idx="64">
                  <c:v>1399-5</c:v>
                </c:pt>
                <c:pt idx="65">
                  <c:v>1399-6</c:v>
                </c:pt>
                <c:pt idx="66">
                  <c:v>1399-7</c:v>
                </c:pt>
                <c:pt idx="67">
                  <c:v>1399-8</c:v>
                </c:pt>
                <c:pt idx="68">
                  <c:v>1399-9</c:v>
                </c:pt>
                <c:pt idx="69">
                  <c:v>1399-10</c:v>
                </c:pt>
                <c:pt idx="70">
                  <c:v>1399-11</c:v>
                </c:pt>
                <c:pt idx="71">
                  <c:v>1399-12</c:v>
                </c:pt>
                <c:pt idx="72">
                  <c:v>1400-1</c:v>
                </c:pt>
                <c:pt idx="73">
                  <c:v>1400-2</c:v>
                </c:pt>
                <c:pt idx="74">
                  <c:v>1400-3</c:v>
                </c:pt>
                <c:pt idx="75">
                  <c:v>1400-4</c:v>
                </c:pt>
                <c:pt idx="76">
                  <c:v>1400-5</c:v>
                </c:pt>
                <c:pt idx="77">
                  <c:v>1400-6</c:v>
                </c:pt>
                <c:pt idx="78">
                  <c:v>1400-7</c:v>
                </c:pt>
                <c:pt idx="79">
                  <c:v>1400-8</c:v>
                </c:pt>
                <c:pt idx="80">
                  <c:v>1400-9</c:v>
                </c:pt>
                <c:pt idx="81">
                  <c:v>1400-10</c:v>
                </c:pt>
                <c:pt idx="82">
                  <c:v>1400-11</c:v>
                </c:pt>
                <c:pt idx="83">
                  <c:v>1400-12</c:v>
                </c:pt>
                <c:pt idx="84">
                  <c:v>1401-1</c:v>
                </c:pt>
                <c:pt idx="85">
                  <c:v>1401-2</c:v>
                </c:pt>
                <c:pt idx="86">
                  <c:v>1401-3</c:v>
                </c:pt>
                <c:pt idx="87">
                  <c:v>1401-4</c:v>
                </c:pt>
                <c:pt idx="88">
                  <c:v>1401-5</c:v>
                </c:pt>
                <c:pt idx="89">
                  <c:v>1401-6</c:v>
                </c:pt>
                <c:pt idx="90">
                  <c:v>1401-7</c:v>
                </c:pt>
                <c:pt idx="91">
                  <c:v>1401-8</c:v>
                </c:pt>
                <c:pt idx="92">
                  <c:v>1401-9</c:v>
                </c:pt>
              </c:strCache>
            </c:strRef>
          </c:cat>
          <c:val>
            <c:numRef>
              <c:f>'Data (2)'!$O$3:$O$95</c:f>
              <c:numCache>
                <c:formatCode>0%</c:formatCode>
                <c:ptCount val="93"/>
                <c:pt idx="0">
                  <c:v>6.9205569205569209E-2</c:v>
                </c:pt>
                <c:pt idx="1">
                  <c:v>7.0904472978693386E-2</c:v>
                </c:pt>
                <c:pt idx="2">
                  <c:v>7.2722600539637666E-2</c:v>
                </c:pt>
                <c:pt idx="3">
                  <c:v>6.7268041237113399E-2</c:v>
                </c:pt>
                <c:pt idx="4">
                  <c:v>7.1686793323590486E-2</c:v>
                </c:pt>
                <c:pt idx="5">
                  <c:v>6.5400843881856546E-2</c:v>
                </c:pt>
                <c:pt idx="6">
                  <c:v>7.104300888037611E-2</c:v>
                </c:pt>
                <c:pt idx="7">
                  <c:v>6.8003341687552218E-2</c:v>
                </c:pt>
                <c:pt idx="8">
                  <c:v>7.1434253440458201E-2</c:v>
                </c:pt>
                <c:pt idx="9">
                  <c:v>6.7426810477657931E-2</c:v>
                </c:pt>
                <c:pt idx="10">
                  <c:v>6.5933394439352283E-2</c:v>
                </c:pt>
                <c:pt idx="11">
                  <c:v>7.2460444852098141E-2</c:v>
                </c:pt>
                <c:pt idx="12">
                  <c:v>8.120965001698946E-2</c:v>
                </c:pt>
                <c:pt idx="13">
                  <c:v>7.4878128046798831E-2</c:v>
                </c:pt>
                <c:pt idx="14">
                  <c:v>7.7886850942908814E-2</c:v>
                </c:pt>
                <c:pt idx="15">
                  <c:v>7.9436430727943638E-2</c:v>
                </c:pt>
                <c:pt idx="16">
                  <c:v>7.8969096485020054E-2</c:v>
                </c:pt>
                <c:pt idx="17">
                  <c:v>8.162978573937478E-2</c:v>
                </c:pt>
                <c:pt idx="18">
                  <c:v>8.1412313977239567E-2</c:v>
                </c:pt>
                <c:pt idx="19">
                  <c:v>8.4496870486278283E-2</c:v>
                </c:pt>
                <c:pt idx="20">
                  <c:v>8.1643002028397568E-2</c:v>
                </c:pt>
                <c:pt idx="21">
                  <c:v>8.5975282106394407E-2</c:v>
                </c:pt>
                <c:pt idx="22">
                  <c:v>8.0928923293455315E-2</c:v>
                </c:pt>
                <c:pt idx="23">
                  <c:v>0.10663836041479546</c:v>
                </c:pt>
                <c:pt idx="24">
                  <c:v>0.1175705794947994</c:v>
                </c:pt>
                <c:pt idx="25">
                  <c:v>0.11964089410040307</c:v>
                </c:pt>
                <c:pt idx="26">
                  <c:v>0.11476370264288505</c:v>
                </c:pt>
                <c:pt idx="27">
                  <c:v>0.12124131287414849</c:v>
                </c:pt>
                <c:pt idx="28">
                  <c:v>0.11704848754448399</c:v>
                </c:pt>
                <c:pt idx="29">
                  <c:v>0.11997426825345771</c:v>
                </c:pt>
                <c:pt idx="30">
                  <c:v>0.12566051393412958</c:v>
                </c:pt>
                <c:pt idx="31">
                  <c:v>0.12726903278244378</c:v>
                </c:pt>
                <c:pt idx="32">
                  <c:v>0.11712421242124213</c:v>
                </c:pt>
                <c:pt idx="33">
                  <c:v>0.11908019364344348</c:v>
                </c:pt>
                <c:pt idx="34">
                  <c:v>0.11874728142670726</c:v>
                </c:pt>
                <c:pt idx="35">
                  <c:v>0.13683269683919722</c:v>
                </c:pt>
                <c:pt idx="36">
                  <c:v>0.15913594926674593</c:v>
                </c:pt>
                <c:pt idx="37">
                  <c:v>0.1460721201653844</c:v>
                </c:pt>
                <c:pt idx="38">
                  <c:v>0.14617761655246542</c:v>
                </c:pt>
                <c:pt idx="39">
                  <c:v>0.14414681071481428</c:v>
                </c:pt>
                <c:pt idx="40">
                  <c:v>0.14917541229385306</c:v>
                </c:pt>
                <c:pt idx="41">
                  <c:v>0.15229801644895985</c:v>
                </c:pt>
                <c:pt idx="42">
                  <c:v>0.14929998931281394</c:v>
                </c:pt>
                <c:pt idx="43">
                  <c:v>0.14339897884755654</c:v>
                </c:pt>
                <c:pt idx="44">
                  <c:v>0.15394775462283533</c:v>
                </c:pt>
                <c:pt idx="45">
                  <c:v>0.15027525665823538</c:v>
                </c:pt>
                <c:pt idx="46">
                  <c:v>0.14802525955260623</c:v>
                </c:pt>
                <c:pt idx="47">
                  <c:v>0.16165795019904769</c:v>
                </c:pt>
                <c:pt idx="48">
                  <c:v>0.17440841367221735</c:v>
                </c:pt>
                <c:pt idx="49">
                  <c:v>0.17191622691292877</c:v>
                </c:pt>
                <c:pt idx="50">
                  <c:v>0.17056465085198796</c:v>
                </c:pt>
                <c:pt idx="51">
                  <c:v>0.16081871345029239</c:v>
                </c:pt>
                <c:pt idx="52">
                  <c:v>0.14914945321992709</c:v>
                </c:pt>
                <c:pt idx="53">
                  <c:v>0.12802381838481577</c:v>
                </c:pt>
                <c:pt idx="54">
                  <c:v>0.15289620699794179</c:v>
                </c:pt>
                <c:pt idx="55">
                  <c:v>0.1638779527559055</c:v>
                </c:pt>
                <c:pt idx="56">
                  <c:v>0.15654818076963406</c:v>
                </c:pt>
                <c:pt idx="57">
                  <c:v>0.16908393375128661</c:v>
                </c:pt>
                <c:pt idx="58">
                  <c:v>0.16344993968636912</c:v>
                </c:pt>
                <c:pt idx="59">
                  <c:v>0.15606030937928334</c:v>
                </c:pt>
                <c:pt idx="60">
                  <c:v>0.15526950925181013</c:v>
                </c:pt>
                <c:pt idx="61">
                  <c:v>0.17807250221043325</c:v>
                </c:pt>
                <c:pt idx="62">
                  <c:v>0.17006865837817778</c:v>
                </c:pt>
                <c:pt idx="63">
                  <c:v>0.17007190147362425</c:v>
                </c:pt>
                <c:pt idx="64">
                  <c:v>0.16982378854625552</c:v>
                </c:pt>
                <c:pt idx="65">
                  <c:v>0.17416991610539997</c:v>
                </c:pt>
                <c:pt idx="66">
                  <c:v>0.18969500924214416</c:v>
                </c:pt>
                <c:pt idx="67">
                  <c:v>0.17689207344379759</c:v>
                </c:pt>
                <c:pt idx="68">
                  <c:v>0.15185909980430529</c:v>
                </c:pt>
                <c:pt idx="69">
                  <c:v>0.17467994310099574</c:v>
                </c:pt>
                <c:pt idx="70">
                  <c:v>0.16058207812101097</c:v>
                </c:pt>
                <c:pt idx="71">
                  <c:v>0.1555091978001138</c:v>
                </c:pt>
                <c:pt idx="72">
                  <c:v>0.17430754536771728</c:v>
                </c:pt>
                <c:pt idx="73">
                  <c:v>0.16962925342813612</c:v>
                </c:pt>
                <c:pt idx="74">
                  <c:v>0.16091728733829871</c:v>
                </c:pt>
                <c:pt idx="75">
                  <c:v>0.17353579175704989</c:v>
                </c:pt>
                <c:pt idx="76">
                  <c:v>0.17803236952173124</c:v>
                </c:pt>
                <c:pt idx="77">
                  <c:v>0.17524714340736935</c:v>
                </c:pt>
                <c:pt idx="78">
                  <c:v>0.18351306890879182</c:v>
                </c:pt>
                <c:pt idx="79">
                  <c:v>0.18263964950711939</c:v>
                </c:pt>
                <c:pt idx="80">
                  <c:v>0.18481375358166188</c:v>
                </c:pt>
                <c:pt idx="81">
                  <c:v>0.17878973105134474</c:v>
                </c:pt>
                <c:pt idx="82">
                  <c:v>0.1810829817158931</c:v>
                </c:pt>
                <c:pt idx="83">
                  <c:v>0.15247292947029559</c:v>
                </c:pt>
                <c:pt idx="84">
                  <c:v>0.16136562591187628</c:v>
                </c:pt>
                <c:pt idx="85">
                  <c:v>0.1671115347950429</c:v>
                </c:pt>
                <c:pt idx="86">
                  <c:v>0.15856998702609196</c:v>
                </c:pt>
                <c:pt idx="87">
                  <c:v>0.16669904798911989</c:v>
                </c:pt>
                <c:pt idx="88">
                  <c:v>0.16025559105431311</c:v>
                </c:pt>
                <c:pt idx="89">
                  <c:v>0.1594563235537875</c:v>
                </c:pt>
                <c:pt idx="90">
                  <c:v>0.15934268833087148</c:v>
                </c:pt>
                <c:pt idx="91">
                  <c:v>0.17014366021236726</c:v>
                </c:pt>
                <c:pt idx="92">
                  <c:v>0.16810683424980361</c:v>
                </c:pt>
              </c:numCache>
            </c:numRef>
          </c:val>
          <c:smooth val="0"/>
          <c:extLst>
            <c:ext xmlns:c16="http://schemas.microsoft.com/office/drawing/2014/chart" uri="{C3380CC4-5D6E-409C-BE32-E72D297353CC}">
              <c16:uniqueId val="{00000003-072B-4419-821A-206B71BA577E}"/>
            </c:ext>
          </c:extLst>
        </c:ser>
        <c:ser>
          <c:idx val="4"/>
          <c:order val="4"/>
          <c:tx>
            <c:strRef>
              <c:f>'Data (2)'!$P$2</c:f>
              <c:strCache>
                <c:ptCount val="1"/>
                <c:pt idx="0">
                  <c:v> بیش از 20 سال </c:v>
                </c:pt>
              </c:strCache>
            </c:strRef>
          </c:tx>
          <c:spPr>
            <a:ln w="28575" cap="rnd">
              <a:solidFill>
                <a:schemeClr val="accent5"/>
              </a:solidFill>
              <a:round/>
            </a:ln>
            <a:effectLst/>
          </c:spPr>
          <c:marker>
            <c:symbol val="none"/>
          </c:marker>
          <c:cat>
            <c:strRef>
              <c:f>'Data (2)'!$C$3:$C$95</c:f>
              <c:strCache>
                <c:ptCount val="93"/>
                <c:pt idx="0">
                  <c:v>1394-1</c:v>
                </c:pt>
                <c:pt idx="1">
                  <c:v>1394-2</c:v>
                </c:pt>
                <c:pt idx="2">
                  <c:v>1394-3</c:v>
                </c:pt>
                <c:pt idx="3">
                  <c:v>1394-4</c:v>
                </c:pt>
                <c:pt idx="4">
                  <c:v>1394-5</c:v>
                </c:pt>
                <c:pt idx="5">
                  <c:v>1394-6</c:v>
                </c:pt>
                <c:pt idx="6">
                  <c:v>1394-7</c:v>
                </c:pt>
                <c:pt idx="7">
                  <c:v>1394-8</c:v>
                </c:pt>
                <c:pt idx="8">
                  <c:v>1394-9</c:v>
                </c:pt>
                <c:pt idx="9">
                  <c:v>1394-10</c:v>
                </c:pt>
                <c:pt idx="10">
                  <c:v>1394-11</c:v>
                </c:pt>
                <c:pt idx="11">
                  <c:v>1394-12</c:v>
                </c:pt>
                <c:pt idx="12">
                  <c:v>1395-1</c:v>
                </c:pt>
                <c:pt idx="13">
                  <c:v>1395-2</c:v>
                </c:pt>
                <c:pt idx="14">
                  <c:v>1395-3</c:v>
                </c:pt>
                <c:pt idx="15">
                  <c:v>1395-4</c:v>
                </c:pt>
                <c:pt idx="16">
                  <c:v>1395-5</c:v>
                </c:pt>
                <c:pt idx="17">
                  <c:v>1395-6</c:v>
                </c:pt>
                <c:pt idx="18">
                  <c:v>1395-7</c:v>
                </c:pt>
                <c:pt idx="19">
                  <c:v>1395-8</c:v>
                </c:pt>
                <c:pt idx="20">
                  <c:v>1395-9</c:v>
                </c:pt>
                <c:pt idx="21">
                  <c:v>1395-10</c:v>
                </c:pt>
                <c:pt idx="22">
                  <c:v>1395-11</c:v>
                </c:pt>
                <c:pt idx="23">
                  <c:v>1395-12</c:v>
                </c:pt>
                <c:pt idx="24">
                  <c:v>1396-1</c:v>
                </c:pt>
                <c:pt idx="25">
                  <c:v>1396-2</c:v>
                </c:pt>
                <c:pt idx="26">
                  <c:v>1396-3</c:v>
                </c:pt>
                <c:pt idx="27">
                  <c:v>1396-4</c:v>
                </c:pt>
                <c:pt idx="28">
                  <c:v>1396-5</c:v>
                </c:pt>
                <c:pt idx="29">
                  <c:v>1396-6</c:v>
                </c:pt>
                <c:pt idx="30">
                  <c:v>1396-7</c:v>
                </c:pt>
                <c:pt idx="31">
                  <c:v>1396-8</c:v>
                </c:pt>
                <c:pt idx="32">
                  <c:v>1396-9</c:v>
                </c:pt>
                <c:pt idx="33">
                  <c:v>1396-10</c:v>
                </c:pt>
                <c:pt idx="34">
                  <c:v>1396-11</c:v>
                </c:pt>
                <c:pt idx="35">
                  <c:v>1396-12</c:v>
                </c:pt>
                <c:pt idx="36">
                  <c:v>1397-1</c:v>
                </c:pt>
                <c:pt idx="37">
                  <c:v>1397-2</c:v>
                </c:pt>
                <c:pt idx="38">
                  <c:v>1397-3</c:v>
                </c:pt>
                <c:pt idx="39">
                  <c:v>1397-4</c:v>
                </c:pt>
                <c:pt idx="40">
                  <c:v>1397-5</c:v>
                </c:pt>
                <c:pt idx="41">
                  <c:v>1397-6</c:v>
                </c:pt>
                <c:pt idx="42">
                  <c:v>1397-7</c:v>
                </c:pt>
                <c:pt idx="43">
                  <c:v>1397-8</c:v>
                </c:pt>
                <c:pt idx="44">
                  <c:v>1397-9</c:v>
                </c:pt>
                <c:pt idx="45">
                  <c:v>1397-10</c:v>
                </c:pt>
                <c:pt idx="46">
                  <c:v>1397-11</c:v>
                </c:pt>
                <c:pt idx="47">
                  <c:v>1397-12</c:v>
                </c:pt>
                <c:pt idx="48">
                  <c:v>1398-1</c:v>
                </c:pt>
                <c:pt idx="49">
                  <c:v>1398-2</c:v>
                </c:pt>
                <c:pt idx="50">
                  <c:v>1398-3</c:v>
                </c:pt>
                <c:pt idx="51">
                  <c:v>1398-4</c:v>
                </c:pt>
                <c:pt idx="52">
                  <c:v>1398-5</c:v>
                </c:pt>
                <c:pt idx="53">
                  <c:v>1398-6</c:v>
                </c:pt>
                <c:pt idx="54">
                  <c:v>1398-7</c:v>
                </c:pt>
                <c:pt idx="55">
                  <c:v>1398-8</c:v>
                </c:pt>
                <c:pt idx="56">
                  <c:v>1398-9</c:v>
                </c:pt>
                <c:pt idx="57">
                  <c:v>1398-10</c:v>
                </c:pt>
                <c:pt idx="58">
                  <c:v>1398-11</c:v>
                </c:pt>
                <c:pt idx="59">
                  <c:v>1398-12</c:v>
                </c:pt>
                <c:pt idx="60">
                  <c:v>1399-1</c:v>
                </c:pt>
                <c:pt idx="61">
                  <c:v>1399-2</c:v>
                </c:pt>
                <c:pt idx="62">
                  <c:v>1399-3</c:v>
                </c:pt>
                <c:pt idx="63">
                  <c:v>1399-4</c:v>
                </c:pt>
                <c:pt idx="64">
                  <c:v>1399-5</c:v>
                </c:pt>
                <c:pt idx="65">
                  <c:v>1399-6</c:v>
                </c:pt>
                <c:pt idx="66">
                  <c:v>1399-7</c:v>
                </c:pt>
                <c:pt idx="67">
                  <c:v>1399-8</c:v>
                </c:pt>
                <c:pt idx="68">
                  <c:v>1399-9</c:v>
                </c:pt>
                <c:pt idx="69">
                  <c:v>1399-10</c:v>
                </c:pt>
                <c:pt idx="70">
                  <c:v>1399-11</c:v>
                </c:pt>
                <c:pt idx="71">
                  <c:v>1399-12</c:v>
                </c:pt>
                <c:pt idx="72">
                  <c:v>1400-1</c:v>
                </c:pt>
                <c:pt idx="73">
                  <c:v>1400-2</c:v>
                </c:pt>
                <c:pt idx="74">
                  <c:v>1400-3</c:v>
                </c:pt>
                <c:pt idx="75">
                  <c:v>1400-4</c:v>
                </c:pt>
                <c:pt idx="76">
                  <c:v>1400-5</c:v>
                </c:pt>
                <c:pt idx="77">
                  <c:v>1400-6</c:v>
                </c:pt>
                <c:pt idx="78">
                  <c:v>1400-7</c:v>
                </c:pt>
                <c:pt idx="79">
                  <c:v>1400-8</c:v>
                </c:pt>
                <c:pt idx="80">
                  <c:v>1400-9</c:v>
                </c:pt>
                <c:pt idx="81">
                  <c:v>1400-10</c:v>
                </c:pt>
                <c:pt idx="82">
                  <c:v>1400-11</c:v>
                </c:pt>
                <c:pt idx="83">
                  <c:v>1400-12</c:v>
                </c:pt>
                <c:pt idx="84">
                  <c:v>1401-1</c:v>
                </c:pt>
                <c:pt idx="85">
                  <c:v>1401-2</c:v>
                </c:pt>
                <c:pt idx="86">
                  <c:v>1401-3</c:v>
                </c:pt>
                <c:pt idx="87">
                  <c:v>1401-4</c:v>
                </c:pt>
                <c:pt idx="88">
                  <c:v>1401-5</c:v>
                </c:pt>
                <c:pt idx="89">
                  <c:v>1401-6</c:v>
                </c:pt>
                <c:pt idx="90">
                  <c:v>1401-7</c:v>
                </c:pt>
                <c:pt idx="91">
                  <c:v>1401-8</c:v>
                </c:pt>
                <c:pt idx="92">
                  <c:v>1401-9</c:v>
                </c:pt>
              </c:strCache>
            </c:strRef>
          </c:cat>
          <c:val>
            <c:numRef>
              <c:f>'Data (2)'!$P$3:$P$95</c:f>
              <c:numCache>
                <c:formatCode>0%</c:formatCode>
                <c:ptCount val="93"/>
                <c:pt idx="0">
                  <c:v>6.9000819000819003E-2</c:v>
                </c:pt>
                <c:pt idx="1">
                  <c:v>6.4837025539720622E-2</c:v>
                </c:pt>
                <c:pt idx="2">
                  <c:v>6.2700758062443782E-2</c:v>
                </c:pt>
                <c:pt idx="3">
                  <c:v>6.6752577319587628E-2</c:v>
                </c:pt>
                <c:pt idx="4">
                  <c:v>7.0379201599876928E-2</c:v>
                </c:pt>
                <c:pt idx="5">
                  <c:v>7.3058290357868413E-2</c:v>
                </c:pt>
                <c:pt idx="6">
                  <c:v>6.8605258575657316E-2</c:v>
                </c:pt>
                <c:pt idx="7">
                  <c:v>6.6750208855472018E-2</c:v>
                </c:pt>
                <c:pt idx="8">
                  <c:v>6.2127117969930791E-2</c:v>
                </c:pt>
                <c:pt idx="9">
                  <c:v>6.1941448382126348E-2</c:v>
                </c:pt>
                <c:pt idx="10">
                  <c:v>6.6727772685609532E-2</c:v>
                </c:pt>
                <c:pt idx="11">
                  <c:v>7.9568906214171065E-2</c:v>
                </c:pt>
                <c:pt idx="12">
                  <c:v>7.6112810057764185E-2</c:v>
                </c:pt>
                <c:pt idx="13">
                  <c:v>6.6558336041598956E-2</c:v>
                </c:pt>
                <c:pt idx="14">
                  <c:v>7.000774993541721E-2</c:v>
                </c:pt>
                <c:pt idx="15">
                  <c:v>6.8903052666890299E-2</c:v>
                </c:pt>
                <c:pt idx="16">
                  <c:v>7.1479122434536441E-2</c:v>
                </c:pt>
                <c:pt idx="17">
                  <c:v>7.1092377941693013E-2</c:v>
                </c:pt>
                <c:pt idx="18">
                  <c:v>7.9369711117595568E-2</c:v>
                </c:pt>
                <c:pt idx="19">
                  <c:v>7.4065158080564922E-2</c:v>
                </c:pt>
                <c:pt idx="20">
                  <c:v>7.5050709939148072E-2</c:v>
                </c:pt>
                <c:pt idx="21">
                  <c:v>7.2422234163233623E-2</c:v>
                </c:pt>
                <c:pt idx="22">
                  <c:v>7.2931994114260129E-2</c:v>
                </c:pt>
                <c:pt idx="23">
                  <c:v>9.4880378868294271E-2</c:v>
                </c:pt>
                <c:pt idx="24">
                  <c:v>9.2496285289747404E-2</c:v>
                </c:pt>
                <c:pt idx="25">
                  <c:v>8.2081348479296448E-2</c:v>
                </c:pt>
                <c:pt idx="26">
                  <c:v>8.6381981512823849E-2</c:v>
                </c:pt>
                <c:pt idx="27">
                  <c:v>8.4772586527213922E-2</c:v>
                </c:pt>
                <c:pt idx="28">
                  <c:v>9.0024466192170818E-2</c:v>
                </c:pt>
                <c:pt idx="29">
                  <c:v>9.1862335155998717E-2</c:v>
                </c:pt>
                <c:pt idx="30">
                  <c:v>9.627216793340572E-2</c:v>
                </c:pt>
                <c:pt idx="31">
                  <c:v>9.3199674884855047E-2</c:v>
                </c:pt>
                <c:pt idx="32">
                  <c:v>9.8447344734473446E-2</c:v>
                </c:pt>
                <c:pt idx="33">
                  <c:v>9.4243317196379711E-2</c:v>
                </c:pt>
                <c:pt idx="34">
                  <c:v>0.10586124401913875</c:v>
                </c:pt>
                <c:pt idx="35">
                  <c:v>0.11985049159015194</c:v>
                </c:pt>
                <c:pt idx="36">
                  <c:v>0.10463733650416171</c:v>
                </c:pt>
                <c:pt idx="37">
                  <c:v>0.10273721672685403</c:v>
                </c:pt>
                <c:pt idx="38">
                  <c:v>0.10661023780733575</c:v>
                </c:pt>
                <c:pt idx="39">
                  <c:v>0.10441024123131568</c:v>
                </c:pt>
                <c:pt idx="40">
                  <c:v>0.10686323504914209</c:v>
                </c:pt>
                <c:pt idx="41">
                  <c:v>0.10827285921625544</c:v>
                </c:pt>
                <c:pt idx="42">
                  <c:v>0.10334508923800363</c:v>
                </c:pt>
                <c:pt idx="43">
                  <c:v>0.11597374179431072</c:v>
                </c:pt>
                <c:pt idx="44">
                  <c:v>0.11168183152333432</c:v>
                </c:pt>
                <c:pt idx="45">
                  <c:v>0.11218568665377177</c:v>
                </c:pt>
                <c:pt idx="46">
                  <c:v>9.6863962324735098E-2</c:v>
                </c:pt>
                <c:pt idx="47">
                  <c:v>0.11739911013972368</c:v>
                </c:pt>
                <c:pt idx="48">
                  <c:v>0.1165644171779141</c:v>
                </c:pt>
                <c:pt idx="49">
                  <c:v>0.11065303430079156</c:v>
                </c:pt>
                <c:pt idx="50">
                  <c:v>0.11359839625793518</c:v>
                </c:pt>
                <c:pt idx="51">
                  <c:v>0.12030075187969924</c:v>
                </c:pt>
                <c:pt idx="52">
                  <c:v>0.11816524908869988</c:v>
                </c:pt>
                <c:pt idx="53">
                  <c:v>0.11276516561220692</c:v>
                </c:pt>
                <c:pt idx="54">
                  <c:v>0.10496912672743311</c:v>
                </c:pt>
                <c:pt idx="55">
                  <c:v>9.1535433070866146E-2</c:v>
                </c:pt>
                <c:pt idx="56">
                  <c:v>9.678095837265388E-2</c:v>
                </c:pt>
                <c:pt idx="57">
                  <c:v>9.2635912791241698E-2</c:v>
                </c:pt>
                <c:pt idx="58">
                  <c:v>9.6351025331724974E-2</c:v>
                </c:pt>
                <c:pt idx="59">
                  <c:v>0.12854905032308597</c:v>
                </c:pt>
                <c:pt idx="60">
                  <c:v>0.13596138374899436</c:v>
                </c:pt>
                <c:pt idx="61">
                  <c:v>0.12564102564102564</c:v>
                </c:pt>
                <c:pt idx="62">
                  <c:v>0.12544071256262757</c:v>
                </c:pt>
                <c:pt idx="63">
                  <c:v>0.12159179896063216</c:v>
                </c:pt>
                <c:pt idx="64">
                  <c:v>0.1329295154185022</c:v>
                </c:pt>
                <c:pt idx="65">
                  <c:v>0.12678719130332033</c:v>
                </c:pt>
                <c:pt idx="66">
                  <c:v>0.12811922365988909</c:v>
                </c:pt>
                <c:pt idx="67">
                  <c:v>0.13793103448275862</c:v>
                </c:pt>
                <c:pt idx="68">
                  <c:v>0.12602739726027398</c:v>
                </c:pt>
                <c:pt idx="69">
                  <c:v>0.12574679943100997</c:v>
                </c:pt>
                <c:pt idx="70">
                  <c:v>0.12637222364054124</c:v>
                </c:pt>
                <c:pt idx="71">
                  <c:v>0.14432012137303243</c:v>
                </c:pt>
                <c:pt idx="72">
                  <c:v>0.13514804202483285</c:v>
                </c:pt>
                <c:pt idx="73">
                  <c:v>0.1302691721686135</c:v>
                </c:pt>
                <c:pt idx="74">
                  <c:v>0.12994903959231674</c:v>
                </c:pt>
                <c:pt idx="75">
                  <c:v>0.13094064287122856</c:v>
                </c:pt>
                <c:pt idx="76">
                  <c:v>0.11747590470994726</c:v>
                </c:pt>
                <c:pt idx="77">
                  <c:v>0.12902811657465657</c:v>
                </c:pt>
                <c:pt idx="78">
                  <c:v>0.13123743374154634</c:v>
                </c:pt>
                <c:pt idx="79">
                  <c:v>0.1273274917853231</c:v>
                </c:pt>
                <c:pt idx="80">
                  <c:v>0.13231682357756858</c:v>
                </c:pt>
                <c:pt idx="81">
                  <c:v>0.12999185004074978</c:v>
                </c:pt>
                <c:pt idx="82">
                  <c:v>0.1386544772620722</c:v>
                </c:pt>
                <c:pt idx="83">
                  <c:v>0.20471173544044483</c:v>
                </c:pt>
                <c:pt idx="84">
                  <c:v>0.21972570761599067</c:v>
                </c:pt>
                <c:pt idx="85">
                  <c:v>0.20257387988560535</c:v>
                </c:pt>
                <c:pt idx="86">
                  <c:v>0.20498774686463889</c:v>
                </c:pt>
                <c:pt idx="87">
                  <c:v>0.2053623469982514</c:v>
                </c:pt>
                <c:pt idx="88">
                  <c:v>0.2123961661341853</c:v>
                </c:pt>
                <c:pt idx="89">
                  <c:v>0.21863086358362341</c:v>
                </c:pt>
                <c:pt idx="90">
                  <c:v>0.21048744460856722</c:v>
                </c:pt>
                <c:pt idx="91">
                  <c:v>0.2061211742660837</c:v>
                </c:pt>
                <c:pt idx="92">
                  <c:v>0.20149253731343283</c:v>
                </c:pt>
              </c:numCache>
            </c:numRef>
          </c:val>
          <c:smooth val="0"/>
          <c:extLst>
            <c:ext xmlns:c16="http://schemas.microsoft.com/office/drawing/2014/chart" uri="{C3380CC4-5D6E-409C-BE32-E72D297353CC}">
              <c16:uniqueId val="{00000004-072B-4419-821A-206B71BA577E}"/>
            </c:ext>
          </c:extLst>
        </c:ser>
        <c:dLbls>
          <c:showLegendKey val="0"/>
          <c:showVal val="0"/>
          <c:showCatName val="0"/>
          <c:showSerName val="0"/>
          <c:showPercent val="0"/>
          <c:showBubbleSize val="0"/>
        </c:dLbls>
        <c:smooth val="0"/>
        <c:axId val="197239936"/>
        <c:axId val="197241472"/>
      </c:lineChart>
      <c:catAx>
        <c:axId val="197239936"/>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vert="horz"/>
          <a:lstStyle/>
          <a:p>
            <a:pPr>
              <a:defRPr/>
            </a:pPr>
            <a:endParaRPr lang="en-US"/>
          </a:p>
        </c:txPr>
        <c:crossAx val="197241472"/>
        <c:crosses val="autoZero"/>
        <c:auto val="1"/>
        <c:lblAlgn val="ctr"/>
        <c:lblOffset val="100"/>
        <c:noMultiLvlLbl val="0"/>
      </c:catAx>
      <c:valAx>
        <c:axId val="197241472"/>
        <c:scaling>
          <c:orientation val="minMax"/>
        </c:scaling>
        <c:delete val="0"/>
        <c:axPos val="l"/>
        <c:numFmt formatCode="[$-3020429]0%" sourceLinked="0"/>
        <c:majorTickMark val="none"/>
        <c:minorTickMark val="none"/>
        <c:tickLblPos val="nextTo"/>
        <c:spPr>
          <a:noFill/>
          <a:ln>
            <a:noFill/>
          </a:ln>
          <a:effectLst/>
        </c:spPr>
        <c:txPr>
          <a:bodyPr rot="-60000000" vert="horz"/>
          <a:lstStyle/>
          <a:p>
            <a:pPr>
              <a:defRPr/>
            </a:pPr>
            <a:endParaRPr lang="en-US"/>
          </a:p>
        </c:txPr>
        <c:crossAx val="197239936"/>
        <c:crosses val="autoZero"/>
        <c:crossBetween val="between"/>
      </c:valAx>
      <c:spPr>
        <a:noFill/>
        <a:ln>
          <a:noFill/>
        </a:ln>
        <a:effectLst/>
      </c:spPr>
    </c:plotArea>
    <c:legend>
      <c:legendPos val="b"/>
      <c:layout>
        <c:manualLayout>
          <c:xMode val="edge"/>
          <c:yMode val="edge"/>
          <c:x val="1.5229485396383866E-2"/>
          <c:y val="0.85855900580277156"/>
          <c:w val="0.96647030232332065"/>
          <c:h val="7.0459783341278587E-2"/>
        </c:manualLayout>
      </c:layout>
      <c:overlay val="0"/>
      <c:spPr>
        <a:noFill/>
        <a:ln>
          <a:noFill/>
        </a:ln>
        <a:effectLst/>
      </c:spPr>
      <c:txPr>
        <a:bodyPr rot="0" vert="horz"/>
        <a:lstStyle/>
        <a:p>
          <a:pPr>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solidFill>
      <a:schemeClr val="bg1"/>
    </a:solidFill>
    <a:ln w="9525" cap="flat" cmpd="sng" algn="ctr">
      <a:solidFill>
        <a:schemeClr val="tx1">
          <a:lumMod val="15000"/>
          <a:lumOff val="85000"/>
        </a:schemeClr>
      </a:solidFill>
      <a:round/>
    </a:ln>
    <a:effectLst/>
  </c:spPr>
  <c:txPr>
    <a:bodyPr/>
    <a:lstStyle/>
    <a:p>
      <a:pPr>
        <a:defRPr>
          <a:cs typeface="B Nazanin" panose="00000400000000000000" pitchFamily="2" charset="-78"/>
        </a:defRPr>
      </a:pPr>
      <a:endParaRPr lang="en-US"/>
    </a:p>
  </c:txPr>
  <c:externalData r:id="rId1">
    <c:autoUpdate val="0"/>
  </c:externalData>
  <c:userShapes r:id="rId2"/>
</c:chartSpace>
</file>

<file path=ppt/charts/chart2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5.7899440830765717E-2"/>
          <c:y val="9.4935064935064942E-2"/>
          <c:w val="0.91891215337213283"/>
          <c:h val="0.85744588744588723"/>
        </c:manualLayout>
      </c:layout>
      <c:lineChart>
        <c:grouping val="standard"/>
        <c:varyColors val="0"/>
        <c:ser>
          <c:idx val="0"/>
          <c:order val="0"/>
          <c:spPr>
            <a:ln w="28575" cap="rnd">
              <a:solidFill>
                <a:schemeClr val="accent1"/>
              </a:solidFill>
              <a:round/>
            </a:ln>
            <a:effectLst/>
          </c:spPr>
          <c:marker>
            <c:symbol val="none"/>
          </c:marker>
          <c:dPt>
            <c:idx val="7"/>
            <c:marker>
              <c:symbol val="none"/>
            </c:marker>
            <c:bubble3D val="0"/>
            <c:spPr>
              <a:ln w="28575" cap="rnd">
                <a:solidFill>
                  <a:schemeClr val="accent1"/>
                </a:solidFill>
                <a:prstDash val="sysDash"/>
                <a:round/>
              </a:ln>
              <a:effectLst/>
            </c:spPr>
            <c:extLst>
              <c:ext xmlns:c16="http://schemas.microsoft.com/office/drawing/2014/chart" uri="{C3380CC4-5D6E-409C-BE32-E72D297353CC}">
                <c16:uniqueId val="{00000001-0EB0-4D8D-B605-243CC0B65690}"/>
              </c:ext>
            </c:extLst>
          </c:dPt>
          <c:dPt>
            <c:idx val="8"/>
            <c:marker>
              <c:symbol val="none"/>
            </c:marker>
            <c:bubble3D val="0"/>
            <c:spPr>
              <a:ln w="28575" cap="rnd">
                <a:solidFill>
                  <a:schemeClr val="accent1"/>
                </a:solidFill>
                <a:prstDash val="sysDash"/>
                <a:round/>
              </a:ln>
              <a:effectLst/>
            </c:spPr>
            <c:extLst>
              <c:ext xmlns:c16="http://schemas.microsoft.com/office/drawing/2014/chart" uri="{C3380CC4-5D6E-409C-BE32-E72D297353CC}">
                <c16:uniqueId val="{00000003-0EB0-4D8D-B605-243CC0B65690}"/>
              </c:ext>
            </c:extLst>
          </c:dPt>
          <c:dLbls>
            <c:dLbl>
              <c:idx val="0"/>
              <c:layout>
                <c:manualLayout>
                  <c:x val="-3.9333378979801437E-2"/>
                  <c:y val="4.3290043290043288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4-0EB0-4D8D-B605-243CC0B65690}"/>
                </c:ext>
              </c:extLst>
            </c:dLbl>
            <c:dLbl>
              <c:idx val="1"/>
              <c:layout>
                <c:manualLayout>
                  <c:x val="-3.5860960858153601E-2"/>
                  <c:y val="-3.4632034632034674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5-0EB0-4D8D-B605-243CC0B65690}"/>
                </c:ext>
              </c:extLst>
            </c:dLbl>
            <c:dLbl>
              <c:idx val="2"/>
              <c:layout>
                <c:manualLayout>
                  <c:x val="-2.1947917379892774E-2"/>
                  <c:y val="-4.76190476190477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6-0EB0-4D8D-B605-243CC0B65690}"/>
                </c:ext>
              </c:extLst>
            </c:dLbl>
            <c:dLbl>
              <c:idx val="3"/>
              <c:layout>
                <c:manualLayout>
                  <c:x val="-3.7014538400091293E-2"/>
                  <c:y val="3.896103896103896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7-0EB0-4D8D-B605-243CC0B65690}"/>
                </c:ext>
              </c:extLst>
            </c:dLbl>
            <c:dLbl>
              <c:idx val="4"/>
              <c:layout>
                <c:manualLayout>
                  <c:x val="-3.0058016660960859E-2"/>
                  <c:y val="4.7619047619047616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8-0EB0-4D8D-B605-243CC0B65690}"/>
                </c:ext>
              </c:extLst>
            </c:dLbl>
            <c:dLbl>
              <c:idx val="5"/>
              <c:layout>
                <c:manualLayout>
                  <c:x val="-4.0498642017573978E-2"/>
                  <c:y val="-5.1948051948052028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9-0EB0-4D8D-B605-243CC0B65690}"/>
                </c:ext>
              </c:extLst>
            </c:dLbl>
            <c:dLbl>
              <c:idx val="6"/>
              <c:layout>
                <c:manualLayout>
                  <c:x val="-2.7518794933242212E-2"/>
                  <c:y val="-5.627705627705628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A-0EB0-4D8D-B605-243CC0B65690}"/>
                </c:ext>
              </c:extLst>
            </c:dLbl>
            <c:dLbl>
              <c:idx val="7"/>
              <c:layout>
                <c:manualLayout>
                  <c:x val="-2.7518794933242042E-2"/>
                  <c:y val="-5.1948051948051951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1-0EB0-4D8D-B605-243CC0B65690}"/>
                </c:ext>
              </c:extLst>
            </c:dLbl>
            <c:dLbl>
              <c:idx val="8"/>
              <c:layout>
                <c:manualLayout>
                  <c:x val="-2.5199954353531895E-2"/>
                  <c:y val="-4.3290043290043372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3-0EB0-4D8D-B605-243CC0B65690}"/>
                </c:ext>
              </c:extLst>
            </c:dLbl>
            <c:numFmt formatCode="[$-3020429]General" sourceLinked="0"/>
            <c:spPr>
              <a:noFill/>
              <a:ln>
                <a:noFill/>
              </a:ln>
              <a:effectLst/>
            </c:spPr>
            <c:txPr>
              <a:bodyPr rot="0" spcFirstLastPara="1" vertOverflow="ellipsis" vert="horz" wrap="square" lIns="38100" tIns="19050" rIns="38100" bIns="19050" anchor="ctr" anchorCtr="1">
                <a:spAutoFit/>
              </a:bodyPr>
              <a:lstStyle/>
              <a:p>
                <a:pPr>
                  <a:defRPr sz="1600" b="1" i="0" u="none" strike="noStrike" kern="1200" baseline="0">
                    <a:solidFill>
                      <a:schemeClr val="tx1">
                        <a:lumMod val="75000"/>
                        <a:lumOff val="25000"/>
                      </a:schemeClr>
                    </a:solidFill>
                    <a:latin typeface="+mn-lt"/>
                    <a:ea typeface="+mn-ea"/>
                    <a:cs typeface="B Nazanin" panose="00000400000000000000" pitchFamily="2" charset="-78"/>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Sheet2!$A$1:$A$9</c:f>
              <c:numCache>
                <c:formatCode>General</c:formatCode>
                <c:ptCount val="9"/>
                <c:pt idx="0">
                  <c:v>2015</c:v>
                </c:pt>
                <c:pt idx="1">
                  <c:v>2016</c:v>
                </c:pt>
                <c:pt idx="2">
                  <c:v>2017</c:v>
                </c:pt>
                <c:pt idx="3">
                  <c:v>2018</c:v>
                </c:pt>
                <c:pt idx="4">
                  <c:v>2019</c:v>
                </c:pt>
                <c:pt idx="5">
                  <c:v>2020</c:v>
                </c:pt>
                <c:pt idx="6">
                  <c:v>2021</c:v>
                </c:pt>
                <c:pt idx="7">
                  <c:v>2022</c:v>
                </c:pt>
                <c:pt idx="8">
                  <c:v>2023</c:v>
                </c:pt>
              </c:numCache>
            </c:numRef>
          </c:cat>
          <c:val>
            <c:numRef>
              <c:f>Sheet2!$B$1:$B$9</c:f>
              <c:numCache>
                <c:formatCode>General</c:formatCode>
                <c:ptCount val="9"/>
                <c:pt idx="0">
                  <c:v>-1.4</c:v>
                </c:pt>
                <c:pt idx="1">
                  <c:v>8.8000000000000007</c:v>
                </c:pt>
                <c:pt idx="2">
                  <c:v>2.8</c:v>
                </c:pt>
                <c:pt idx="3">
                  <c:v>-2.2999999999999998</c:v>
                </c:pt>
                <c:pt idx="4">
                  <c:v>-1.3</c:v>
                </c:pt>
                <c:pt idx="5">
                  <c:v>1.8</c:v>
                </c:pt>
                <c:pt idx="6">
                  <c:v>4</c:v>
                </c:pt>
                <c:pt idx="7">
                  <c:v>3</c:v>
                </c:pt>
                <c:pt idx="8">
                  <c:v>2</c:v>
                </c:pt>
              </c:numCache>
            </c:numRef>
          </c:val>
          <c:smooth val="1"/>
          <c:extLst>
            <c:ext xmlns:c16="http://schemas.microsoft.com/office/drawing/2014/chart" uri="{C3380CC4-5D6E-409C-BE32-E72D297353CC}">
              <c16:uniqueId val="{0000000B-0EB0-4D8D-B605-243CC0B65690}"/>
            </c:ext>
          </c:extLst>
        </c:ser>
        <c:dLbls>
          <c:dLblPos val="ctr"/>
          <c:showLegendKey val="0"/>
          <c:showVal val="1"/>
          <c:showCatName val="0"/>
          <c:showSerName val="0"/>
          <c:showPercent val="0"/>
          <c:showBubbleSize val="0"/>
        </c:dLbls>
        <c:smooth val="0"/>
        <c:axId val="211034351"/>
        <c:axId val="211035599"/>
      </c:lineChart>
      <c:catAx>
        <c:axId val="211034351"/>
        <c:scaling>
          <c:orientation val="minMax"/>
        </c:scaling>
        <c:delete val="0"/>
        <c:axPos val="b"/>
        <c:numFmt formatCode="[$-3020429]General" sourceLinked="0"/>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1" i="0" u="none" strike="noStrike" kern="1200" baseline="0">
                <a:solidFill>
                  <a:schemeClr val="tx1">
                    <a:lumMod val="65000"/>
                    <a:lumOff val="35000"/>
                  </a:schemeClr>
                </a:solidFill>
                <a:latin typeface="+mn-lt"/>
                <a:ea typeface="+mn-ea"/>
                <a:cs typeface="B Nazanin" panose="00000400000000000000" pitchFamily="2" charset="-78"/>
              </a:defRPr>
            </a:pPr>
            <a:endParaRPr lang="en-US"/>
          </a:p>
        </c:txPr>
        <c:crossAx val="211035599"/>
        <c:crosses val="autoZero"/>
        <c:auto val="1"/>
        <c:lblAlgn val="ctr"/>
        <c:lblOffset val="100"/>
        <c:noMultiLvlLbl val="0"/>
      </c:catAx>
      <c:valAx>
        <c:axId val="211035599"/>
        <c:scaling>
          <c:orientation val="minMax"/>
        </c:scaling>
        <c:delete val="0"/>
        <c:axPos val="l"/>
        <c:majorGridlines>
          <c:spPr>
            <a:ln w="9525" cap="flat" cmpd="sng" algn="ctr">
              <a:solidFill>
                <a:schemeClr val="tx1">
                  <a:lumMod val="15000"/>
                  <a:lumOff val="85000"/>
                </a:schemeClr>
              </a:solidFill>
              <a:round/>
            </a:ln>
            <a:effectLst/>
          </c:spPr>
        </c:majorGridlines>
        <c:numFmt formatCode="[$-3010000]General" sourceLinked="0"/>
        <c:majorTickMark val="none"/>
        <c:minorTickMark val="none"/>
        <c:tickLblPos val="nextTo"/>
        <c:spPr>
          <a:noFill/>
          <a:ln>
            <a:noFill/>
          </a:ln>
          <a:effectLst/>
        </c:spPr>
        <c:txPr>
          <a:bodyPr rot="-60000000" spcFirstLastPara="1" vertOverflow="ellipsis" vert="horz" wrap="square" anchor="ctr" anchorCtr="1"/>
          <a:lstStyle/>
          <a:p>
            <a:pPr>
              <a:defRPr sz="1100" b="1" i="0" u="none" strike="noStrike" kern="1200" baseline="0">
                <a:solidFill>
                  <a:schemeClr val="tx1">
                    <a:lumMod val="65000"/>
                    <a:lumOff val="35000"/>
                  </a:schemeClr>
                </a:solidFill>
                <a:latin typeface="+mn-lt"/>
                <a:ea typeface="+mn-ea"/>
                <a:cs typeface="B Nazanin" panose="00000400000000000000" pitchFamily="2" charset="-78"/>
              </a:defRPr>
            </a:pPr>
            <a:endParaRPr lang="en-US"/>
          </a:p>
        </c:txPr>
        <c:crossAx val="211034351"/>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tx>
            <c:v>رشد جمعیت </c:v>
          </c:tx>
          <c:spPr>
            <a:ln w="28575" cap="rnd">
              <a:solidFill>
                <a:schemeClr val="accent1"/>
              </a:solidFill>
              <a:round/>
            </a:ln>
            <a:effectLst/>
          </c:spPr>
          <c:marker>
            <c:symbol val="none"/>
          </c:marker>
          <c:cat>
            <c:numRef>
              <c:f>Sheet12!$J$6:$R$6</c:f>
              <c:numCache>
                <c:formatCode>General</c:formatCode>
                <c:ptCount val="9"/>
                <c:pt idx="0">
                  <c:v>1400</c:v>
                </c:pt>
                <c:pt idx="1">
                  <c:v>1399</c:v>
                </c:pt>
                <c:pt idx="2">
                  <c:v>1398</c:v>
                </c:pt>
                <c:pt idx="3">
                  <c:v>1397</c:v>
                </c:pt>
                <c:pt idx="4">
                  <c:v>1396</c:v>
                </c:pt>
                <c:pt idx="5">
                  <c:v>1395</c:v>
                </c:pt>
                <c:pt idx="6">
                  <c:v>1394</c:v>
                </c:pt>
                <c:pt idx="7">
                  <c:v>1393</c:v>
                </c:pt>
                <c:pt idx="8">
                  <c:v>1392</c:v>
                </c:pt>
              </c:numCache>
            </c:numRef>
          </c:cat>
          <c:val>
            <c:numRef>
              <c:f>Sheet12!$J$7:$R$7</c:f>
              <c:numCache>
                <c:formatCode>0.00%</c:formatCode>
                <c:ptCount val="9"/>
                <c:pt idx="0">
                  <c:v>8.0000000000000002E-3</c:v>
                </c:pt>
                <c:pt idx="1">
                  <c:v>1.2E-2</c:v>
                </c:pt>
                <c:pt idx="2">
                  <c:v>1.2E-2</c:v>
                </c:pt>
                <c:pt idx="3">
                  <c:v>1.2999999999999999E-2</c:v>
                </c:pt>
                <c:pt idx="4">
                  <c:v>1.4E-2</c:v>
                </c:pt>
                <c:pt idx="5">
                  <c:v>1.2E-2</c:v>
                </c:pt>
                <c:pt idx="6">
                  <c:v>1.2E-2</c:v>
                </c:pt>
                <c:pt idx="7">
                  <c:v>1.2E-2</c:v>
                </c:pt>
                <c:pt idx="8">
                  <c:v>1.2E-2</c:v>
                </c:pt>
              </c:numCache>
            </c:numRef>
          </c:val>
          <c:smooth val="1"/>
          <c:extLst>
            <c:ext xmlns:c16="http://schemas.microsoft.com/office/drawing/2014/chart" uri="{C3380CC4-5D6E-409C-BE32-E72D297353CC}">
              <c16:uniqueId val="{00000000-473B-4A89-A2BD-AC1ACC687BBA}"/>
            </c:ext>
          </c:extLst>
        </c:ser>
        <c:dLbls>
          <c:showLegendKey val="0"/>
          <c:showVal val="0"/>
          <c:showCatName val="0"/>
          <c:showSerName val="0"/>
          <c:showPercent val="0"/>
          <c:showBubbleSize val="0"/>
        </c:dLbls>
        <c:smooth val="0"/>
        <c:axId val="1142432111"/>
        <c:axId val="1142439183"/>
      </c:lineChart>
      <c:catAx>
        <c:axId val="1142432111"/>
        <c:scaling>
          <c:orientation val="maxMin"/>
        </c:scaling>
        <c:delete val="0"/>
        <c:axPos val="b"/>
        <c:numFmt formatCode="[$-3010000]General" sourceLinked="0"/>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1" i="0" u="none" strike="noStrike" kern="1200" baseline="0">
                <a:solidFill>
                  <a:schemeClr val="tx1">
                    <a:lumMod val="65000"/>
                    <a:lumOff val="35000"/>
                  </a:schemeClr>
                </a:solidFill>
                <a:latin typeface="+mn-lt"/>
                <a:ea typeface="+mn-ea"/>
                <a:cs typeface="B Nazanin" panose="00000400000000000000" pitchFamily="2" charset="-78"/>
              </a:defRPr>
            </a:pPr>
            <a:endParaRPr lang="en-US"/>
          </a:p>
        </c:txPr>
        <c:crossAx val="1142439183"/>
        <c:crosses val="autoZero"/>
        <c:auto val="1"/>
        <c:lblAlgn val="ctr"/>
        <c:lblOffset val="100"/>
        <c:noMultiLvlLbl val="0"/>
      </c:catAx>
      <c:valAx>
        <c:axId val="1142439183"/>
        <c:scaling>
          <c:orientation val="minMax"/>
        </c:scaling>
        <c:delete val="0"/>
        <c:axPos val="r"/>
        <c:majorGridlines>
          <c:spPr>
            <a:ln w="9525" cap="flat" cmpd="sng" algn="ctr">
              <a:solidFill>
                <a:schemeClr val="tx1">
                  <a:lumMod val="15000"/>
                  <a:lumOff val="85000"/>
                </a:schemeClr>
              </a:solidFill>
              <a:round/>
            </a:ln>
            <a:effectLst/>
          </c:spPr>
        </c:majorGridlines>
        <c:numFmt formatCode="0.0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142432111"/>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spPr>
            <a:ln w="28575" cap="rnd">
              <a:solidFill>
                <a:schemeClr val="accent1"/>
              </a:solidFill>
              <a:round/>
            </a:ln>
            <a:effectLst/>
          </c:spPr>
          <c:marker>
            <c:symbol val="none"/>
          </c:marker>
          <c:trendline>
            <c:spPr>
              <a:ln w="19050" cap="rnd">
                <a:solidFill>
                  <a:schemeClr val="accent1"/>
                </a:solidFill>
                <a:prstDash val="sysDot"/>
              </a:ln>
              <a:effectLst/>
            </c:spPr>
            <c:trendlineType val="linear"/>
            <c:dispRSqr val="0"/>
            <c:dispEq val="0"/>
          </c:trendline>
          <c:cat>
            <c:numRef>
              <c:f>Data!$AJ$4:$BN$4</c:f>
              <c:numCache>
                <c:formatCode>General</c:formatCode>
                <c:ptCount val="31"/>
                <c:pt idx="0">
                  <c:v>1370</c:v>
                </c:pt>
                <c:pt idx="1">
                  <c:v>1371</c:v>
                </c:pt>
                <c:pt idx="2">
                  <c:v>1372</c:v>
                </c:pt>
                <c:pt idx="3">
                  <c:v>1373</c:v>
                </c:pt>
                <c:pt idx="4">
                  <c:v>1374</c:v>
                </c:pt>
                <c:pt idx="5">
                  <c:v>1375</c:v>
                </c:pt>
                <c:pt idx="6">
                  <c:v>1376</c:v>
                </c:pt>
                <c:pt idx="7">
                  <c:v>1377</c:v>
                </c:pt>
                <c:pt idx="8">
                  <c:v>1378</c:v>
                </c:pt>
                <c:pt idx="9">
                  <c:v>1379</c:v>
                </c:pt>
                <c:pt idx="10">
                  <c:v>1380</c:v>
                </c:pt>
                <c:pt idx="11">
                  <c:v>1381</c:v>
                </c:pt>
                <c:pt idx="12">
                  <c:v>1382</c:v>
                </c:pt>
                <c:pt idx="13">
                  <c:v>1383</c:v>
                </c:pt>
                <c:pt idx="14">
                  <c:v>1384</c:v>
                </c:pt>
                <c:pt idx="15">
                  <c:v>1385</c:v>
                </c:pt>
                <c:pt idx="16">
                  <c:v>1386</c:v>
                </c:pt>
                <c:pt idx="17">
                  <c:v>1387</c:v>
                </c:pt>
                <c:pt idx="18">
                  <c:v>1388</c:v>
                </c:pt>
                <c:pt idx="19">
                  <c:v>1389</c:v>
                </c:pt>
                <c:pt idx="20">
                  <c:v>1390</c:v>
                </c:pt>
                <c:pt idx="21">
                  <c:v>1391</c:v>
                </c:pt>
                <c:pt idx="22">
                  <c:v>1392</c:v>
                </c:pt>
                <c:pt idx="23">
                  <c:v>1393</c:v>
                </c:pt>
                <c:pt idx="24">
                  <c:v>1394</c:v>
                </c:pt>
                <c:pt idx="25">
                  <c:v>1395</c:v>
                </c:pt>
                <c:pt idx="26">
                  <c:v>1396</c:v>
                </c:pt>
                <c:pt idx="27">
                  <c:v>1397</c:v>
                </c:pt>
                <c:pt idx="28">
                  <c:v>1398</c:v>
                </c:pt>
                <c:pt idx="29">
                  <c:v>1399</c:v>
                </c:pt>
                <c:pt idx="30">
                  <c:v>1400</c:v>
                </c:pt>
              </c:numCache>
            </c:numRef>
          </c:cat>
          <c:val>
            <c:numRef>
              <c:f>Data!$AJ$117:$BN$117</c:f>
              <c:numCache>
                <c:formatCode>General</c:formatCode>
                <c:ptCount val="31"/>
                <c:pt idx="0">
                  <c:v>11.1000003814697</c:v>
                </c:pt>
                <c:pt idx="1">
                  <c:v>10.829999923706101</c:v>
                </c:pt>
                <c:pt idx="2">
                  <c:v>10.435000419616699</c:v>
                </c:pt>
                <c:pt idx="3">
                  <c:v>10.045000076293899</c:v>
                </c:pt>
                <c:pt idx="4">
                  <c:v>9.5659999847412092</c:v>
                </c:pt>
                <c:pt idx="5">
                  <c:v>9.1000003814697301</c:v>
                </c:pt>
                <c:pt idx="6">
                  <c:v>9.7810001373290998</c:v>
                </c:pt>
                <c:pt idx="7">
                  <c:v>10.380999565124499</c:v>
                </c:pt>
                <c:pt idx="8">
                  <c:v>11.024000167846699</c:v>
                </c:pt>
                <c:pt idx="9">
                  <c:v>11.5740003585815</c:v>
                </c:pt>
                <c:pt idx="10">
                  <c:v>12.2810001373291</c:v>
                </c:pt>
                <c:pt idx="11">
                  <c:v>12.800000190734901</c:v>
                </c:pt>
                <c:pt idx="12">
                  <c:v>11.5100002288818</c:v>
                </c:pt>
                <c:pt idx="13">
                  <c:v>10.300000190734901</c:v>
                </c:pt>
                <c:pt idx="14">
                  <c:v>11.810000419616699</c:v>
                </c:pt>
                <c:pt idx="15">
                  <c:v>11.5200004577637</c:v>
                </c:pt>
                <c:pt idx="16">
                  <c:v>10.7700004577637</c:v>
                </c:pt>
                <c:pt idx="17">
                  <c:v>10.6300001144409</c:v>
                </c:pt>
                <c:pt idx="18">
                  <c:v>12.1099996566772</c:v>
                </c:pt>
                <c:pt idx="19">
                  <c:v>13.680000305175801</c:v>
                </c:pt>
                <c:pt idx="20">
                  <c:v>12.4899997711182</c:v>
                </c:pt>
                <c:pt idx="21">
                  <c:v>12.2700004577637</c:v>
                </c:pt>
                <c:pt idx="22">
                  <c:v>10.6000003814697</c:v>
                </c:pt>
                <c:pt idx="23">
                  <c:v>10.680000305175801</c:v>
                </c:pt>
                <c:pt idx="24">
                  <c:v>11.170000076293899</c:v>
                </c:pt>
                <c:pt idx="25">
                  <c:v>12.6199998855591</c:v>
                </c:pt>
                <c:pt idx="26">
                  <c:v>12.2299995422363</c:v>
                </c:pt>
                <c:pt idx="27">
                  <c:v>12.189999580383301</c:v>
                </c:pt>
                <c:pt idx="28">
                  <c:v>10.7399997711182</c:v>
                </c:pt>
                <c:pt idx="29">
                  <c:v>12.168999671936</c:v>
                </c:pt>
                <c:pt idx="30">
                  <c:v>11.461000442504901</c:v>
                </c:pt>
              </c:numCache>
            </c:numRef>
          </c:val>
          <c:smooth val="1"/>
          <c:extLst>
            <c:ext xmlns:c16="http://schemas.microsoft.com/office/drawing/2014/chart" uri="{C3380CC4-5D6E-409C-BE32-E72D297353CC}">
              <c16:uniqueId val="{00000000-D0A2-4E05-9B46-EE49CA68E6D4}"/>
            </c:ext>
          </c:extLst>
        </c:ser>
        <c:dLbls>
          <c:showLegendKey val="0"/>
          <c:showVal val="0"/>
          <c:showCatName val="0"/>
          <c:showSerName val="0"/>
          <c:showPercent val="0"/>
          <c:showBubbleSize val="0"/>
        </c:dLbls>
        <c:smooth val="0"/>
        <c:axId val="1834236640"/>
        <c:axId val="1834237056"/>
      </c:lineChart>
      <c:catAx>
        <c:axId val="1834236640"/>
        <c:scaling>
          <c:orientation val="minMax"/>
        </c:scaling>
        <c:delete val="0"/>
        <c:axPos val="b"/>
        <c:numFmt formatCode="[$-3010000]General" sourceLinked="0"/>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2000" b="0" i="0" u="none" strike="noStrike" kern="1200" baseline="0">
                <a:solidFill>
                  <a:schemeClr val="tx1">
                    <a:lumMod val="65000"/>
                    <a:lumOff val="35000"/>
                  </a:schemeClr>
                </a:solidFill>
                <a:latin typeface="+mn-lt"/>
                <a:ea typeface="+mn-ea"/>
                <a:cs typeface="B Nazanin" panose="00000400000000000000" pitchFamily="2" charset="-78"/>
              </a:defRPr>
            </a:pPr>
            <a:endParaRPr lang="en-US"/>
          </a:p>
        </c:txPr>
        <c:crossAx val="1834237056"/>
        <c:crosses val="autoZero"/>
        <c:auto val="1"/>
        <c:lblAlgn val="ctr"/>
        <c:lblOffset val="100"/>
        <c:noMultiLvlLbl val="0"/>
      </c:catAx>
      <c:valAx>
        <c:axId val="1834237056"/>
        <c:scaling>
          <c:orientation val="minMax"/>
        </c:scaling>
        <c:delete val="0"/>
        <c:axPos val="l"/>
        <c:majorGridlines>
          <c:spPr>
            <a:ln w="9525" cap="flat" cmpd="sng" algn="ctr">
              <a:solidFill>
                <a:schemeClr val="tx1">
                  <a:lumMod val="15000"/>
                  <a:lumOff val="85000"/>
                </a:schemeClr>
              </a:solidFill>
              <a:round/>
            </a:ln>
            <a:effectLst/>
          </c:spPr>
        </c:majorGridlines>
        <c:numFmt formatCode="[$-3010000]General" sourceLinked="0"/>
        <c:majorTickMark val="none"/>
        <c:minorTickMark val="none"/>
        <c:tickLblPos val="nextTo"/>
        <c:spPr>
          <a:noFill/>
          <a:ln>
            <a:noFill/>
          </a:ln>
          <a:effectLst/>
        </c:spPr>
        <c:txPr>
          <a:bodyPr rot="-60000000" spcFirstLastPara="1" vertOverflow="ellipsis" vert="horz" wrap="square" anchor="ctr" anchorCtr="1"/>
          <a:lstStyle/>
          <a:p>
            <a:pPr>
              <a:defRPr sz="2000" b="0" i="0" u="none" strike="noStrike" kern="1200" baseline="0">
                <a:solidFill>
                  <a:schemeClr val="tx1">
                    <a:lumMod val="65000"/>
                    <a:lumOff val="35000"/>
                  </a:schemeClr>
                </a:solidFill>
                <a:latin typeface="+mn-lt"/>
                <a:ea typeface="+mn-ea"/>
                <a:cs typeface="B Nazanin" panose="00000400000000000000" pitchFamily="2" charset="-78"/>
              </a:defRPr>
            </a:pPr>
            <a:endParaRPr lang="en-US"/>
          </a:p>
        </c:txPr>
        <c:crossAx val="1834236640"/>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lineChart>
        <c:grouping val="standard"/>
        <c:varyColors val="0"/>
        <c:ser>
          <c:idx val="0"/>
          <c:order val="0"/>
          <c:tx>
            <c:strRef>
              <c:f>'[Chart 3 in Microsoft PowerPoint]Sheet1'!$B$3</c:f>
              <c:strCache>
                <c:ptCount val="1"/>
                <c:pt idx="0">
                  <c:v>نرخ بیکاری زنان</c:v>
                </c:pt>
              </c:strCache>
            </c:strRef>
          </c:tx>
          <c:spPr>
            <a:ln w="28575" cap="rnd">
              <a:solidFill>
                <a:schemeClr val="accent1"/>
              </a:solidFill>
              <a:round/>
            </a:ln>
            <a:effectLst/>
          </c:spPr>
          <c:marker>
            <c:symbol val="circle"/>
            <c:size val="5"/>
            <c:spPr>
              <a:solidFill>
                <a:schemeClr val="accent1"/>
              </a:solidFill>
              <a:ln w="9525">
                <a:solidFill>
                  <a:schemeClr val="accent1"/>
                </a:solidFill>
              </a:ln>
              <a:effectLst/>
            </c:spPr>
          </c:marker>
          <c:cat>
            <c:strRef>
              <c:f>'[Chart 3 in Microsoft PowerPoint]Sheet1'!$A$35:$A$65</c:f>
              <c:strCache>
                <c:ptCount val="31"/>
                <c:pt idx="0">
                  <c:v>1991</c:v>
                </c:pt>
                <c:pt idx="1">
                  <c:v>1992</c:v>
                </c:pt>
                <c:pt idx="2">
                  <c:v>1993</c:v>
                </c:pt>
                <c:pt idx="3">
                  <c:v>1994</c:v>
                </c:pt>
                <c:pt idx="4">
                  <c:v>1995</c:v>
                </c:pt>
                <c:pt idx="5">
                  <c:v>1996</c:v>
                </c:pt>
                <c:pt idx="6">
                  <c:v>1997</c:v>
                </c:pt>
                <c:pt idx="7">
                  <c:v>1998</c:v>
                </c:pt>
                <c:pt idx="8">
                  <c:v>1999</c:v>
                </c:pt>
                <c:pt idx="9">
                  <c:v>2000</c:v>
                </c:pt>
                <c:pt idx="10">
                  <c:v>2001</c:v>
                </c:pt>
                <c:pt idx="11">
                  <c:v>2002</c:v>
                </c:pt>
                <c:pt idx="12">
                  <c:v>2003</c:v>
                </c:pt>
                <c:pt idx="13">
                  <c:v>2004</c:v>
                </c:pt>
                <c:pt idx="14">
                  <c:v>2005</c:v>
                </c:pt>
                <c:pt idx="15">
                  <c:v>2006</c:v>
                </c:pt>
                <c:pt idx="16">
                  <c:v>2007</c:v>
                </c:pt>
                <c:pt idx="17">
                  <c:v>2008</c:v>
                </c:pt>
                <c:pt idx="18">
                  <c:v>2009</c:v>
                </c:pt>
                <c:pt idx="19">
                  <c:v>2010</c:v>
                </c:pt>
                <c:pt idx="20">
                  <c:v>2011</c:v>
                </c:pt>
                <c:pt idx="21">
                  <c:v>2012</c:v>
                </c:pt>
                <c:pt idx="22">
                  <c:v>2013</c:v>
                </c:pt>
                <c:pt idx="23">
                  <c:v>2014</c:v>
                </c:pt>
                <c:pt idx="24">
                  <c:v>2015</c:v>
                </c:pt>
                <c:pt idx="25">
                  <c:v>2016</c:v>
                </c:pt>
                <c:pt idx="26">
                  <c:v>2017</c:v>
                </c:pt>
                <c:pt idx="27">
                  <c:v>2018</c:v>
                </c:pt>
                <c:pt idx="28">
                  <c:v>2019</c:v>
                </c:pt>
                <c:pt idx="29">
                  <c:v>2020</c:v>
                </c:pt>
                <c:pt idx="30">
                  <c:v>2021</c:v>
                </c:pt>
              </c:strCache>
            </c:strRef>
          </c:cat>
          <c:val>
            <c:numRef>
              <c:f>'[Chart 3 in Microsoft PowerPoint]Sheet1'!$B$35:$B$65</c:f>
              <c:numCache>
                <c:formatCode>0.0</c:formatCode>
                <c:ptCount val="31"/>
                <c:pt idx="0">
                  <c:v>4.7998692738797333</c:v>
                </c:pt>
                <c:pt idx="1">
                  <c:v>4.9628624155186207</c:v>
                </c:pt>
                <c:pt idx="2">
                  <c:v>5.2308481712623971</c:v>
                </c:pt>
                <c:pt idx="3">
                  <c:v>5.4861888271053694</c:v>
                </c:pt>
                <c:pt idx="4">
                  <c:v>5.6255705673930079</c:v>
                </c:pt>
                <c:pt idx="5">
                  <c:v>5.700035376119625</c:v>
                </c:pt>
                <c:pt idx="6">
                  <c:v>5.7033838090606119</c:v>
                </c:pt>
                <c:pt idx="7">
                  <c:v>5.8572471977370277</c:v>
                </c:pt>
                <c:pt idx="8">
                  <c:v>5.9697741914476765</c:v>
                </c:pt>
                <c:pt idx="9">
                  <c:v>5.7690808376512868</c:v>
                </c:pt>
                <c:pt idx="10">
                  <c:v>5.8562527224041254</c:v>
                </c:pt>
                <c:pt idx="11">
                  <c:v>6.0748487182552369</c:v>
                </c:pt>
                <c:pt idx="12">
                  <c:v>6.164369527452827</c:v>
                </c:pt>
                <c:pt idx="13">
                  <c:v>6.001752030188241</c:v>
                </c:pt>
                <c:pt idx="14">
                  <c:v>5.8982896940701446</c:v>
                </c:pt>
                <c:pt idx="15">
                  <c:v>5.632651861984618</c:v>
                </c:pt>
                <c:pt idx="16">
                  <c:v>5.4168893907854994</c:v>
                </c:pt>
                <c:pt idx="17">
                  <c:v>5.4103194319096595</c:v>
                </c:pt>
                <c:pt idx="18">
                  <c:v>6.0056756824687394</c:v>
                </c:pt>
                <c:pt idx="19">
                  <c:v>5.9020555059445439</c:v>
                </c:pt>
                <c:pt idx="20">
                  <c:v>5.7650930530661988</c:v>
                </c:pt>
                <c:pt idx="21">
                  <c:v>5.7377125547864676</c:v>
                </c:pt>
                <c:pt idx="22">
                  <c:v>5.7276486343569086</c:v>
                </c:pt>
                <c:pt idx="23">
                  <c:v>5.6037433189892711</c:v>
                </c:pt>
                <c:pt idx="24">
                  <c:v>5.6202295287948667</c:v>
                </c:pt>
                <c:pt idx="25">
                  <c:v>5.6565423927658056</c:v>
                </c:pt>
                <c:pt idx="26">
                  <c:v>5.5576504554606379</c:v>
                </c:pt>
                <c:pt idx="27">
                  <c:v>5.3896803140240399</c:v>
                </c:pt>
                <c:pt idx="28">
                  <c:v>5.3569148386279792</c:v>
                </c:pt>
                <c:pt idx="29">
                  <c:v>6.5732342622240987</c:v>
                </c:pt>
                <c:pt idx="30">
                  <c:v>6.1780597410421194</c:v>
                </c:pt>
              </c:numCache>
            </c:numRef>
          </c:val>
          <c:smooth val="1"/>
          <c:extLst>
            <c:ext xmlns:c16="http://schemas.microsoft.com/office/drawing/2014/chart" uri="{C3380CC4-5D6E-409C-BE32-E72D297353CC}">
              <c16:uniqueId val="{00000000-0665-445F-A71F-274F9614225F}"/>
            </c:ext>
          </c:extLst>
        </c:ser>
        <c:ser>
          <c:idx val="2"/>
          <c:order val="1"/>
          <c:tx>
            <c:strRef>
              <c:f>'[Chart 3 in Microsoft PowerPoint]Sheet1'!$D$3</c:f>
              <c:strCache>
                <c:ptCount val="1"/>
                <c:pt idx="0">
                  <c:v>نرخ بیکاری مرکز آمار</c:v>
                </c:pt>
              </c:strCache>
            </c:strRef>
          </c:tx>
          <c:spPr>
            <a:ln w="28575" cap="rnd">
              <a:solidFill>
                <a:schemeClr val="accent5"/>
              </a:solidFill>
              <a:round/>
            </a:ln>
            <a:effectLst/>
          </c:spPr>
          <c:marker>
            <c:symbol val="circle"/>
            <c:size val="5"/>
            <c:spPr>
              <a:solidFill>
                <a:schemeClr val="accent5"/>
              </a:solidFill>
              <a:ln w="9525" cap="sq">
                <a:solidFill>
                  <a:schemeClr val="accent5"/>
                </a:solidFill>
              </a:ln>
              <a:effectLst/>
            </c:spPr>
          </c:marker>
          <c:cat>
            <c:strRef>
              <c:f>'[Chart 3 in Microsoft PowerPoint]Sheet1'!$A$35:$A$65</c:f>
              <c:strCache>
                <c:ptCount val="31"/>
                <c:pt idx="0">
                  <c:v>1991</c:v>
                </c:pt>
                <c:pt idx="1">
                  <c:v>1992</c:v>
                </c:pt>
                <c:pt idx="2">
                  <c:v>1993</c:v>
                </c:pt>
                <c:pt idx="3">
                  <c:v>1994</c:v>
                </c:pt>
                <c:pt idx="4">
                  <c:v>1995</c:v>
                </c:pt>
                <c:pt idx="5">
                  <c:v>1996</c:v>
                </c:pt>
                <c:pt idx="6">
                  <c:v>1997</c:v>
                </c:pt>
                <c:pt idx="7">
                  <c:v>1998</c:v>
                </c:pt>
                <c:pt idx="8">
                  <c:v>1999</c:v>
                </c:pt>
                <c:pt idx="9">
                  <c:v>2000</c:v>
                </c:pt>
                <c:pt idx="10">
                  <c:v>2001</c:v>
                </c:pt>
                <c:pt idx="11">
                  <c:v>2002</c:v>
                </c:pt>
                <c:pt idx="12">
                  <c:v>2003</c:v>
                </c:pt>
                <c:pt idx="13">
                  <c:v>2004</c:v>
                </c:pt>
                <c:pt idx="14">
                  <c:v>2005</c:v>
                </c:pt>
                <c:pt idx="15">
                  <c:v>2006</c:v>
                </c:pt>
                <c:pt idx="16">
                  <c:v>2007</c:v>
                </c:pt>
                <c:pt idx="17">
                  <c:v>2008</c:v>
                </c:pt>
                <c:pt idx="18">
                  <c:v>2009</c:v>
                </c:pt>
                <c:pt idx="19">
                  <c:v>2010</c:v>
                </c:pt>
                <c:pt idx="20">
                  <c:v>2011</c:v>
                </c:pt>
                <c:pt idx="21">
                  <c:v>2012</c:v>
                </c:pt>
                <c:pt idx="22">
                  <c:v>2013</c:v>
                </c:pt>
                <c:pt idx="23">
                  <c:v>2014</c:v>
                </c:pt>
                <c:pt idx="24">
                  <c:v>2015</c:v>
                </c:pt>
                <c:pt idx="25">
                  <c:v>2016</c:v>
                </c:pt>
                <c:pt idx="26">
                  <c:v>2017</c:v>
                </c:pt>
                <c:pt idx="27">
                  <c:v>2018</c:v>
                </c:pt>
                <c:pt idx="28">
                  <c:v>2019</c:v>
                </c:pt>
                <c:pt idx="29">
                  <c:v>2020</c:v>
                </c:pt>
                <c:pt idx="30">
                  <c:v>2021</c:v>
                </c:pt>
              </c:strCache>
            </c:strRef>
          </c:cat>
          <c:val>
            <c:numRef>
              <c:f>'[Chart 3 in Microsoft PowerPoint]Sheet1'!$D$35:$D$65</c:f>
              <c:numCache>
                <c:formatCode>General</c:formatCode>
                <c:ptCount val="31"/>
                <c:pt idx="14" formatCode="0.0">
                  <c:v>11.6</c:v>
                </c:pt>
                <c:pt idx="15" formatCode="0.0">
                  <c:v>11.3</c:v>
                </c:pt>
                <c:pt idx="16" formatCode="0.0">
                  <c:v>10.6</c:v>
                </c:pt>
                <c:pt idx="17" formatCode="0.0">
                  <c:v>10.5</c:v>
                </c:pt>
                <c:pt idx="18" formatCode="0.0">
                  <c:v>12</c:v>
                </c:pt>
                <c:pt idx="19" formatCode="0.0">
                  <c:v>13.52</c:v>
                </c:pt>
                <c:pt idx="20" formatCode="0.0">
                  <c:v>12.3</c:v>
                </c:pt>
                <c:pt idx="21" formatCode="0.0">
                  <c:v>12.1</c:v>
                </c:pt>
                <c:pt idx="22" formatCode="0.0">
                  <c:v>10.5</c:v>
                </c:pt>
                <c:pt idx="23" formatCode="0.0">
                  <c:v>10.6</c:v>
                </c:pt>
                <c:pt idx="24" formatCode="0.0">
                  <c:v>11.1</c:v>
                </c:pt>
                <c:pt idx="25" formatCode="0.0">
                  <c:v>12.4</c:v>
                </c:pt>
                <c:pt idx="26" formatCode="0.0">
                  <c:v>12.1</c:v>
                </c:pt>
                <c:pt idx="27" formatCode="0.0">
                  <c:v>12.1</c:v>
                </c:pt>
                <c:pt idx="28" formatCode="0.0">
                  <c:v>10.7</c:v>
                </c:pt>
                <c:pt idx="29" formatCode="0.0">
                  <c:v>9.6128235509350315</c:v>
                </c:pt>
                <c:pt idx="30" formatCode="0.0">
                  <c:v>9.1999999999999993</c:v>
                </c:pt>
              </c:numCache>
            </c:numRef>
          </c:val>
          <c:smooth val="1"/>
          <c:extLst>
            <c:ext xmlns:c16="http://schemas.microsoft.com/office/drawing/2014/chart" uri="{C3380CC4-5D6E-409C-BE32-E72D297353CC}">
              <c16:uniqueId val="{00000001-0665-445F-A71F-274F9614225F}"/>
            </c:ext>
          </c:extLst>
        </c:ser>
        <c:ser>
          <c:idx val="3"/>
          <c:order val="2"/>
          <c:tx>
            <c:strRef>
              <c:f>'[Chart 3 in Microsoft PowerPoint]Sheet1'!$E$3</c:f>
              <c:strCache>
                <c:ptCount val="1"/>
                <c:pt idx="0">
                  <c:v>بیکاری جوانان 15 تا 24 سال</c:v>
                </c:pt>
              </c:strCache>
            </c:strRef>
          </c:tx>
          <c:spPr>
            <a:ln w="28575" cap="rnd">
              <a:solidFill>
                <a:schemeClr val="accent2"/>
              </a:solidFill>
              <a:round/>
            </a:ln>
            <a:effectLst/>
          </c:spPr>
          <c:marker>
            <c:symbol val="circle"/>
            <c:size val="5"/>
            <c:spPr>
              <a:solidFill>
                <a:schemeClr val="accent2"/>
              </a:solidFill>
              <a:ln w="9525">
                <a:solidFill>
                  <a:schemeClr val="accent2"/>
                </a:solidFill>
              </a:ln>
              <a:effectLst/>
            </c:spPr>
          </c:marker>
          <c:cat>
            <c:strRef>
              <c:f>'[Chart 3 in Microsoft PowerPoint]Sheet1'!$A$35:$A$65</c:f>
              <c:strCache>
                <c:ptCount val="31"/>
                <c:pt idx="0">
                  <c:v>1991</c:v>
                </c:pt>
                <c:pt idx="1">
                  <c:v>1992</c:v>
                </c:pt>
                <c:pt idx="2">
                  <c:v>1993</c:v>
                </c:pt>
                <c:pt idx="3">
                  <c:v>1994</c:v>
                </c:pt>
                <c:pt idx="4">
                  <c:v>1995</c:v>
                </c:pt>
                <c:pt idx="5">
                  <c:v>1996</c:v>
                </c:pt>
                <c:pt idx="6">
                  <c:v>1997</c:v>
                </c:pt>
                <c:pt idx="7">
                  <c:v>1998</c:v>
                </c:pt>
                <c:pt idx="8">
                  <c:v>1999</c:v>
                </c:pt>
                <c:pt idx="9">
                  <c:v>2000</c:v>
                </c:pt>
                <c:pt idx="10">
                  <c:v>2001</c:v>
                </c:pt>
                <c:pt idx="11">
                  <c:v>2002</c:v>
                </c:pt>
                <c:pt idx="12">
                  <c:v>2003</c:v>
                </c:pt>
                <c:pt idx="13">
                  <c:v>2004</c:v>
                </c:pt>
                <c:pt idx="14">
                  <c:v>2005</c:v>
                </c:pt>
                <c:pt idx="15">
                  <c:v>2006</c:v>
                </c:pt>
                <c:pt idx="16">
                  <c:v>2007</c:v>
                </c:pt>
                <c:pt idx="17">
                  <c:v>2008</c:v>
                </c:pt>
                <c:pt idx="18">
                  <c:v>2009</c:v>
                </c:pt>
                <c:pt idx="19">
                  <c:v>2010</c:v>
                </c:pt>
                <c:pt idx="20">
                  <c:v>2011</c:v>
                </c:pt>
                <c:pt idx="21">
                  <c:v>2012</c:v>
                </c:pt>
                <c:pt idx="22">
                  <c:v>2013</c:v>
                </c:pt>
                <c:pt idx="23">
                  <c:v>2014</c:v>
                </c:pt>
                <c:pt idx="24">
                  <c:v>2015</c:v>
                </c:pt>
                <c:pt idx="25">
                  <c:v>2016</c:v>
                </c:pt>
                <c:pt idx="26">
                  <c:v>2017</c:v>
                </c:pt>
                <c:pt idx="27">
                  <c:v>2018</c:v>
                </c:pt>
                <c:pt idx="28">
                  <c:v>2019</c:v>
                </c:pt>
                <c:pt idx="29">
                  <c:v>2020</c:v>
                </c:pt>
                <c:pt idx="30">
                  <c:v>2021</c:v>
                </c:pt>
              </c:strCache>
            </c:strRef>
          </c:cat>
          <c:val>
            <c:numRef>
              <c:f>'[Chart 3 in Microsoft PowerPoint]Sheet1'!$E$35:$E$65</c:f>
              <c:numCache>
                <c:formatCode>General</c:formatCode>
                <c:ptCount val="31"/>
                <c:pt idx="14">
                  <c:v>23.3</c:v>
                </c:pt>
                <c:pt idx="15">
                  <c:v>23.5</c:v>
                </c:pt>
                <c:pt idx="16">
                  <c:v>22.3</c:v>
                </c:pt>
                <c:pt idx="17" formatCode="0.0">
                  <c:v>23</c:v>
                </c:pt>
                <c:pt idx="18">
                  <c:v>24.7</c:v>
                </c:pt>
                <c:pt idx="19" formatCode="0.0">
                  <c:v>28.66</c:v>
                </c:pt>
                <c:pt idx="20">
                  <c:v>26.5</c:v>
                </c:pt>
                <c:pt idx="21">
                  <c:v>26.8</c:v>
                </c:pt>
                <c:pt idx="22" formatCode="0.0">
                  <c:v>24</c:v>
                </c:pt>
                <c:pt idx="23">
                  <c:v>25.2</c:v>
                </c:pt>
                <c:pt idx="24">
                  <c:v>26.1</c:v>
                </c:pt>
                <c:pt idx="25">
                  <c:v>29.2</c:v>
                </c:pt>
                <c:pt idx="26">
                  <c:v>28.4</c:v>
                </c:pt>
                <c:pt idx="27">
                  <c:v>27.7</c:v>
                </c:pt>
                <c:pt idx="28" formatCode="0.0">
                  <c:v>26</c:v>
                </c:pt>
                <c:pt idx="29" formatCode="0.0">
                  <c:v>23.696224572615556</c:v>
                </c:pt>
                <c:pt idx="30">
                  <c:v>23.7</c:v>
                </c:pt>
              </c:numCache>
            </c:numRef>
          </c:val>
          <c:smooth val="1"/>
          <c:extLst>
            <c:ext xmlns:c16="http://schemas.microsoft.com/office/drawing/2014/chart" uri="{C3380CC4-5D6E-409C-BE32-E72D297353CC}">
              <c16:uniqueId val="{00000002-0665-445F-A71F-274F9614225F}"/>
            </c:ext>
          </c:extLst>
        </c:ser>
        <c:dLbls>
          <c:showLegendKey val="0"/>
          <c:showVal val="0"/>
          <c:showCatName val="0"/>
          <c:showSerName val="0"/>
          <c:showPercent val="0"/>
          <c:showBubbleSize val="0"/>
        </c:dLbls>
        <c:marker val="1"/>
        <c:smooth val="0"/>
        <c:axId val="1916195983"/>
        <c:axId val="1916197647"/>
      </c:lineChart>
      <c:catAx>
        <c:axId val="1916195983"/>
        <c:scaling>
          <c:orientation val="minMax"/>
        </c:scaling>
        <c:delete val="0"/>
        <c:axPos val="b"/>
        <c:numFmt formatCode="[$-3010000]General" sourceLinked="0"/>
        <c:majorTickMark val="none"/>
        <c:minorTickMark val="none"/>
        <c:tickLblPos val="nextTo"/>
        <c:spPr>
          <a:noFill/>
          <a:ln w="9525" cap="flat" cmpd="sng" algn="ctr">
            <a:solidFill>
              <a:schemeClr val="tx1">
                <a:lumMod val="15000"/>
                <a:lumOff val="85000"/>
              </a:schemeClr>
            </a:solidFill>
            <a:round/>
          </a:ln>
          <a:effectLst/>
        </c:spPr>
        <c:txPr>
          <a:bodyPr rot="-5400000" spcFirstLastPara="1" vertOverflow="ellipsis"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916197647"/>
        <c:crosses val="autoZero"/>
        <c:auto val="1"/>
        <c:lblAlgn val="ctr"/>
        <c:lblOffset val="100"/>
        <c:noMultiLvlLbl val="0"/>
      </c:catAx>
      <c:valAx>
        <c:axId val="1916197647"/>
        <c:scaling>
          <c:orientation val="minMax"/>
        </c:scaling>
        <c:delete val="0"/>
        <c:axPos val="l"/>
        <c:majorGridlines>
          <c:spPr>
            <a:ln w="9525" cap="flat" cmpd="sng" algn="ctr">
              <a:solidFill>
                <a:schemeClr val="tx1">
                  <a:lumMod val="15000"/>
                  <a:lumOff val="85000"/>
                </a:schemeClr>
              </a:solidFill>
              <a:round/>
            </a:ln>
            <a:effectLst/>
          </c:spPr>
        </c:majorGridlines>
        <c:numFmt formatCode="[$-3010000]General" sourceLinked="0"/>
        <c:majorTickMark val="none"/>
        <c:minorTickMark val="none"/>
        <c:tickLblPos val="nextTo"/>
        <c:spPr>
          <a:noFill/>
          <a:ln>
            <a:noFill/>
          </a:ln>
          <a:effectLst/>
        </c:spPr>
        <c:txPr>
          <a:bodyPr rot="-60000000" spcFirstLastPara="1" vertOverflow="ellipsis" vert="horz" wrap="square" anchor="ctr" anchorCtr="1"/>
          <a:lstStyle/>
          <a:p>
            <a:pPr>
              <a:defRPr sz="1000" b="1" i="0" u="none" strike="noStrike" kern="1200" baseline="0">
                <a:solidFill>
                  <a:schemeClr val="tx1">
                    <a:lumMod val="65000"/>
                    <a:lumOff val="35000"/>
                  </a:schemeClr>
                </a:solidFill>
                <a:latin typeface="+mn-lt"/>
                <a:ea typeface="+mn-ea"/>
                <a:cs typeface="B Nazanin" panose="00000400000000000000" pitchFamily="2" charset="-78"/>
              </a:defRPr>
            </a:pPr>
            <a:endParaRPr lang="en-US"/>
          </a:p>
        </c:txPr>
        <c:crossAx val="1916195983"/>
        <c:crosses val="autoZero"/>
        <c:crossBetween val="between"/>
      </c:valAx>
      <c:spPr>
        <a:noFill/>
        <a:ln>
          <a:noFill/>
        </a:ln>
        <a:effectLst/>
      </c:spPr>
    </c:plotArea>
    <c:legend>
      <c:legendPos val="t"/>
      <c:overlay val="0"/>
      <c:spPr>
        <a:noFill/>
        <a:ln>
          <a:noFill/>
        </a:ln>
        <a:effectLst/>
      </c:spPr>
      <c:txPr>
        <a:bodyPr rot="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B Nazanin" panose="00000400000000000000" pitchFamily="2" charset="-78"/>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tx>
            <c:strRef>
              <c:f>Sheet1!$A$2</c:f>
              <c:strCache>
                <c:ptCount val="1"/>
                <c:pt idx="0">
                  <c:v>نیروی کار</c:v>
                </c:pt>
              </c:strCache>
            </c:strRef>
          </c:tx>
          <c:spPr>
            <a:ln w="28575" cap="rnd">
              <a:solidFill>
                <a:schemeClr val="accent1"/>
              </a:solidFill>
              <a:round/>
            </a:ln>
            <a:effectLst/>
          </c:spPr>
          <c:marker>
            <c:symbol val="none"/>
          </c:marker>
          <c:trendline>
            <c:spPr>
              <a:ln w="19050" cap="rnd">
                <a:solidFill>
                  <a:schemeClr val="accent1"/>
                </a:solidFill>
                <a:prstDash val="sysDot"/>
              </a:ln>
              <a:effectLst/>
            </c:spPr>
            <c:trendlineType val="linear"/>
            <c:dispRSqr val="0"/>
            <c:dispEq val="0"/>
          </c:trendline>
          <c:cat>
            <c:strRef>
              <c:f>Sheet1!$B$1:$AG$1</c:f>
              <c:strCache>
                <c:ptCount val="32"/>
                <c:pt idx="0">
                  <c:v>1369</c:v>
                </c:pt>
                <c:pt idx="1">
                  <c:v>1370</c:v>
                </c:pt>
                <c:pt idx="2">
                  <c:v>1371</c:v>
                </c:pt>
                <c:pt idx="3">
                  <c:v>1372</c:v>
                </c:pt>
                <c:pt idx="4">
                  <c:v>1373</c:v>
                </c:pt>
                <c:pt idx="5">
                  <c:v>1374</c:v>
                </c:pt>
                <c:pt idx="6">
                  <c:v>1375</c:v>
                </c:pt>
                <c:pt idx="7">
                  <c:v>1376</c:v>
                </c:pt>
                <c:pt idx="8">
                  <c:v>1377</c:v>
                </c:pt>
                <c:pt idx="9">
                  <c:v>1378</c:v>
                </c:pt>
                <c:pt idx="10">
                  <c:v>1379</c:v>
                </c:pt>
                <c:pt idx="11">
                  <c:v>1380</c:v>
                </c:pt>
                <c:pt idx="12">
                  <c:v>1381</c:v>
                </c:pt>
                <c:pt idx="13">
                  <c:v>1382</c:v>
                </c:pt>
                <c:pt idx="14">
                  <c:v>1383</c:v>
                </c:pt>
                <c:pt idx="15">
                  <c:v>1384</c:v>
                </c:pt>
                <c:pt idx="16">
                  <c:v>1385</c:v>
                </c:pt>
                <c:pt idx="17">
                  <c:v>1386</c:v>
                </c:pt>
                <c:pt idx="18">
                  <c:v>1387</c:v>
                </c:pt>
                <c:pt idx="19">
                  <c:v>1388</c:v>
                </c:pt>
                <c:pt idx="20">
                  <c:v>1389</c:v>
                </c:pt>
                <c:pt idx="21">
                  <c:v>1390</c:v>
                </c:pt>
                <c:pt idx="22">
                  <c:v>1391</c:v>
                </c:pt>
                <c:pt idx="23">
                  <c:v>1392</c:v>
                </c:pt>
                <c:pt idx="24">
                  <c:v>1393</c:v>
                </c:pt>
                <c:pt idx="25">
                  <c:v>1394</c:v>
                </c:pt>
                <c:pt idx="26">
                  <c:v>1395</c:v>
                </c:pt>
                <c:pt idx="27">
                  <c:v>1396</c:v>
                </c:pt>
                <c:pt idx="28">
                  <c:v>1397</c:v>
                </c:pt>
                <c:pt idx="29">
                  <c:v>1398</c:v>
                </c:pt>
                <c:pt idx="30">
                  <c:v>1399</c:v>
                </c:pt>
                <c:pt idx="31">
                  <c:v>1400</c:v>
                </c:pt>
              </c:strCache>
            </c:strRef>
          </c:cat>
          <c:val>
            <c:numRef>
              <c:f>Sheet1!$B$2:$AG$2</c:f>
              <c:numCache>
                <c:formatCode>0.00</c:formatCode>
                <c:ptCount val="32"/>
                <c:pt idx="0">
                  <c:v>14.665414</c:v>
                </c:pt>
                <c:pt idx="1">
                  <c:v>15.277281</c:v>
                </c:pt>
                <c:pt idx="2">
                  <c:v>15.536858000000001</c:v>
                </c:pt>
                <c:pt idx="3">
                  <c:v>15.456580000000001</c:v>
                </c:pt>
                <c:pt idx="4">
                  <c:v>15.410031</c:v>
                </c:pt>
                <c:pt idx="5">
                  <c:v>15.680498999999999</c:v>
                </c:pt>
                <c:pt idx="6">
                  <c:v>16.004638</c:v>
                </c:pt>
                <c:pt idx="7">
                  <c:v>16.738211</c:v>
                </c:pt>
                <c:pt idx="8">
                  <c:v>17.569208</c:v>
                </c:pt>
                <c:pt idx="9">
                  <c:v>18.444412</c:v>
                </c:pt>
                <c:pt idx="10">
                  <c:v>19.362017999999999</c:v>
                </c:pt>
                <c:pt idx="11">
                  <c:v>20.310912999999999</c:v>
                </c:pt>
                <c:pt idx="12">
                  <c:v>21.067246999999998</c:v>
                </c:pt>
                <c:pt idx="13">
                  <c:v>21.807454</c:v>
                </c:pt>
                <c:pt idx="14">
                  <c:v>22.728486</c:v>
                </c:pt>
                <c:pt idx="15">
                  <c:v>23.637284000000001</c:v>
                </c:pt>
                <c:pt idx="16">
                  <c:v>23.912566000000002</c:v>
                </c:pt>
                <c:pt idx="17">
                  <c:v>24.076471999999999</c:v>
                </c:pt>
                <c:pt idx="18">
                  <c:v>23.395022000000001</c:v>
                </c:pt>
                <c:pt idx="19">
                  <c:v>24.401195000000001</c:v>
                </c:pt>
                <c:pt idx="20">
                  <c:v>24.374966000000001</c:v>
                </c:pt>
                <c:pt idx="21">
                  <c:v>23.747703000000001</c:v>
                </c:pt>
                <c:pt idx="22">
                  <c:v>24.358270999999998</c:v>
                </c:pt>
                <c:pt idx="23">
                  <c:v>24.633773000000001</c:v>
                </c:pt>
                <c:pt idx="24">
                  <c:v>24.780719000000001</c:v>
                </c:pt>
                <c:pt idx="25">
                  <c:v>25.883064999999998</c:v>
                </c:pt>
                <c:pt idx="26">
                  <c:v>27.040336</c:v>
                </c:pt>
                <c:pt idx="27">
                  <c:v>28.100798999999999</c:v>
                </c:pt>
                <c:pt idx="28">
                  <c:v>28.610019999999999</c:v>
                </c:pt>
                <c:pt idx="29">
                  <c:v>28.702960000000001</c:v>
                </c:pt>
                <c:pt idx="30">
                  <c:v>27.169142999999998</c:v>
                </c:pt>
                <c:pt idx="31">
                  <c:v>27.682072000000002</c:v>
                </c:pt>
              </c:numCache>
            </c:numRef>
          </c:val>
          <c:smooth val="1"/>
          <c:extLst>
            <c:ext xmlns:c16="http://schemas.microsoft.com/office/drawing/2014/chart" uri="{C3380CC4-5D6E-409C-BE32-E72D297353CC}">
              <c16:uniqueId val="{00000001-A7B1-4FA9-8846-D02D3FAEBC72}"/>
            </c:ext>
          </c:extLst>
        </c:ser>
        <c:dLbls>
          <c:showLegendKey val="0"/>
          <c:showVal val="0"/>
          <c:showCatName val="0"/>
          <c:showSerName val="0"/>
          <c:showPercent val="0"/>
          <c:showBubbleSize val="0"/>
        </c:dLbls>
        <c:smooth val="0"/>
        <c:axId val="368698400"/>
        <c:axId val="368699648"/>
      </c:lineChart>
      <c:catAx>
        <c:axId val="368698400"/>
        <c:scaling>
          <c:orientation val="minMax"/>
        </c:scaling>
        <c:delete val="0"/>
        <c:axPos val="b"/>
        <c:numFmt formatCode="[$-3010000]General" sourceLinked="0"/>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2  Nazanin" panose="00000400000000000000" pitchFamily="2" charset="-78"/>
              </a:defRPr>
            </a:pPr>
            <a:endParaRPr lang="en-US"/>
          </a:p>
        </c:txPr>
        <c:crossAx val="368699648"/>
        <c:crosses val="autoZero"/>
        <c:auto val="1"/>
        <c:lblAlgn val="ctr"/>
        <c:lblOffset val="100"/>
        <c:noMultiLvlLbl val="0"/>
      </c:catAx>
      <c:valAx>
        <c:axId val="368699648"/>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330" b="0" i="0" u="none" strike="noStrike" kern="1200" baseline="0">
                    <a:solidFill>
                      <a:schemeClr val="tx1">
                        <a:lumMod val="65000"/>
                        <a:lumOff val="35000"/>
                      </a:schemeClr>
                    </a:solidFill>
                    <a:latin typeface="+mn-lt"/>
                    <a:ea typeface="+mn-ea"/>
                    <a:cs typeface="2  Nazanin" panose="00000400000000000000" pitchFamily="2" charset="-78"/>
                  </a:defRPr>
                </a:pPr>
                <a:r>
                  <a:rPr lang="fa-IR" dirty="0"/>
                  <a:t>میلیون نفر</a:t>
                </a:r>
                <a:endParaRPr lang="en-US" dirty="0"/>
              </a:p>
            </c:rich>
          </c:tx>
          <c:overlay val="0"/>
          <c:spPr>
            <a:noFill/>
            <a:ln>
              <a:noFill/>
            </a:ln>
            <a:effectLst/>
          </c:spPr>
          <c:txPr>
            <a:bodyPr rot="-5400000" spcFirstLastPara="1" vertOverflow="ellipsis" vert="horz" wrap="square" anchor="ctr" anchorCtr="1"/>
            <a:lstStyle/>
            <a:p>
              <a:pPr>
                <a:defRPr sz="1330" b="0" i="0" u="none" strike="noStrike" kern="1200" baseline="0">
                  <a:solidFill>
                    <a:schemeClr val="tx1">
                      <a:lumMod val="65000"/>
                      <a:lumOff val="35000"/>
                    </a:schemeClr>
                  </a:solidFill>
                  <a:latin typeface="+mn-lt"/>
                  <a:ea typeface="+mn-ea"/>
                  <a:cs typeface="2  Nazanin" panose="00000400000000000000" pitchFamily="2" charset="-78"/>
                </a:defRPr>
              </a:pPr>
              <a:endParaRPr lang="en-US"/>
            </a:p>
          </c:txPr>
        </c:title>
        <c:numFmt formatCode="[$-3010000]General" sourceLinked="0"/>
        <c:majorTickMark val="none"/>
        <c:minorTickMark val="none"/>
        <c:tickLblPos val="nextTo"/>
        <c:spPr>
          <a:noFill/>
          <a:ln>
            <a:noFill/>
          </a:ln>
          <a:effectLst/>
        </c:spPr>
        <c:txPr>
          <a:bodyPr rot="-60000000" spcFirstLastPara="1" vertOverflow="ellipsis" vert="horz" wrap="square" anchor="ctr" anchorCtr="1"/>
          <a:lstStyle/>
          <a:p>
            <a:pPr>
              <a:defRPr sz="1200" b="1" i="0" u="none" strike="noStrike" kern="1200" baseline="0">
                <a:solidFill>
                  <a:schemeClr val="tx1">
                    <a:lumMod val="65000"/>
                    <a:lumOff val="35000"/>
                  </a:schemeClr>
                </a:solidFill>
                <a:latin typeface="+mn-lt"/>
                <a:ea typeface="+mn-ea"/>
                <a:cs typeface="2  Nazanin" panose="00000400000000000000" pitchFamily="2" charset="-78"/>
              </a:defRPr>
            </a:pPr>
            <a:endParaRPr lang="en-US"/>
          </a:p>
        </c:txPr>
        <c:crossAx val="368698400"/>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2  Nazanin" panose="00000400000000000000" pitchFamily="2" charset="-78"/>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cs typeface="2  Nazanin" panose="00000400000000000000" pitchFamily="2" charset="-78"/>
        </a:defRPr>
      </a:pPr>
      <a:endParaRPr lang="en-US"/>
    </a:p>
  </c:txPr>
  <c:externalData r:id="rId3">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tx>
            <c:strRef>
              <c:f>Sheet1!$A$2</c:f>
              <c:strCache>
                <c:ptCount val="1"/>
                <c:pt idx="0">
                  <c:v>نسبت نیروی کار به جمعیت</c:v>
                </c:pt>
              </c:strCache>
            </c:strRef>
          </c:tx>
          <c:spPr>
            <a:ln w="28575" cap="rnd">
              <a:solidFill>
                <a:schemeClr val="accent1"/>
              </a:solidFill>
              <a:round/>
            </a:ln>
            <a:effectLst/>
          </c:spPr>
          <c:marker>
            <c:symbol val="none"/>
          </c:marker>
          <c:trendline>
            <c:spPr>
              <a:ln w="19050" cap="rnd">
                <a:solidFill>
                  <a:schemeClr val="accent1"/>
                </a:solidFill>
                <a:prstDash val="sysDot"/>
              </a:ln>
              <a:effectLst/>
            </c:spPr>
            <c:trendlineType val="linear"/>
            <c:dispRSqr val="0"/>
            <c:dispEq val="0"/>
          </c:trendline>
          <c:cat>
            <c:strRef>
              <c:f>Sheet1!$B$1:$AG$1</c:f>
              <c:strCache>
                <c:ptCount val="32"/>
                <c:pt idx="0">
                  <c:v>1369</c:v>
                </c:pt>
                <c:pt idx="1">
                  <c:v>1370</c:v>
                </c:pt>
                <c:pt idx="2">
                  <c:v>1371</c:v>
                </c:pt>
                <c:pt idx="3">
                  <c:v>1372</c:v>
                </c:pt>
                <c:pt idx="4">
                  <c:v>1373</c:v>
                </c:pt>
                <c:pt idx="5">
                  <c:v>1374</c:v>
                </c:pt>
                <c:pt idx="6">
                  <c:v>1375</c:v>
                </c:pt>
                <c:pt idx="7">
                  <c:v>1376</c:v>
                </c:pt>
                <c:pt idx="8">
                  <c:v>1377</c:v>
                </c:pt>
                <c:pt idx="9">
                  <c:v>1378</c:v>
                </c:pt>
                <c:pt idx="10">
                  <c:v>1379</c:v>
                </c:pt>
                <c:pt idx="11">
                  <c:v>1380</c:v>
                </c:pt>
                <c:pt idx="12">
                  <c:v>1381</c:v>
                </c:pt>
                <c:pt idx="13">
                  <c:v>1382</c:v>
                </c:pt>
                <c:pt idx="14">
                  <c:v>1383</c:v>
                </c:pt>
                <c:pt idx="15">
                  <c:v>1384</c:v>
                </c:pt>
                <c:pt idx="16">
                  <c:v>1385</c:v>
                </c:pt>
                <c:pt idx="17">
                  <c:v>1386</c:v>
                </c:pt>
                <c:pt idx="18">
                  <c:v>1387</c:v>
                </c:pt>
                <c:pt idx="19">
                  <c:v>1388</c:v>
                </c:pt>
                <c:pt idx="20">
                  <c:v>1389</c:v>
                </c:pt>
                <c:pt idx="21">
                  <c:v>1390</c:v>
                </c:pt>
                <c:pt idx="22">
                  <c:v>1391</c:v>
                </c:pt>
                <c:pt idx="23">
                  <c:v>1392</c:v>
                </c:pt>
                <c:pt idx="24">
                  <c:v>1393</c:v>
                </c:pt>
                <c:pt idx="25">
                  <c:v>1394</c:v>
                </c:pt>
                <c:pt idx="26">
                  <c:v>1395</c:v>
                </c:pt>
                <c:pt idx="27">
                  <c:v>1396</c:v>
                </c:pt>
                <c:pt idx="28">
                  <c:v>1397</c:v>
                </c:pt>
                <c:pt idx="29">
                  <c:v>1398</c:v>
                </c:pt>
                <c:pt idx="30">
                  <c:v>1399</c:v>
                </c:pt>
                <c:pt idx="31">
                  <c:v>1400</c:v>
                </c:pt>
              </c:strCache>
            </c:strRef>
          </c:cat>
          <c:val>
            <c:numRef>
              <c:f>Sheet1!$B$2:$AG$2</c:f>
              <c:numCache>
                <c:formatCode>0%</c:formatCode>
                <c:ptCount val="32"/>
                <c:pt idx="0">
                  <c:v>0.26285105061009745</c:v>
                </c:pt>
                <c:pt idx="1">
                  <c:v>0.26344280703571976</c:v>
                </c:pt>
                <c:pt idx="2">
                  <c:v>0.26168654943433284</c:v>
                </c:pt>
                <c:pt idx="3">
                  <c:v>0.25866402434054947</c:v>
                </c:pt>
                <c:pt idx="4">
                  <c:v>0.25689486681244905</c:v>
                </c:pt>
                <c:pt idx="5">
                  <c:v>0.25792496527129477</c:v>
                </c:pt>
                <c:pt idx="6">
                  <c:v>0.25982239337535801</c:v>
                </c:pt>
                <c:pt idx="7">
                  <c:v>0.26789481773466944</c:v>
                </c:pt>
                <c:pt idx="8">
                  <c:v>0.27684863848226782</c:v>
                </c:pt>
                <c:pt idx="9">
                  <c:v>0.28607188752743418</c:v>
                </c:pt>
                <c:pt idx="10">
                  <c:v>0.29540316215960105</c:v>
                </c:pt>
                <c:pt idx="11">
                  <c:v>0.30462629755258097</c:v>
                </c:pt>
                <c:pt idx="12">
                  <c:v>0.31290879423813739</c:v>
                </c:pt>
                <c:pt idx="13">
                  <c:v>0.3209116414451339</c:v>
                </c:pt>
                <c:pt idx="14">
                  <c:v>0.32910418591938562</c:v>
                </c:pt>
                <c:pt idx="15">
                  <c:v>0.33679695566681389</c:v>
                </c:pt>
                <c:pt idx="16">
                  <c:v>0.33549366572871336</c:v>
                </c:pt>
                <c:pt idx="17">
                  <c:v>0.33291849776777793</c:v>
                </c:pt>
                <c:pt idx="18">
                  <c:v>0.31908803130630492</c:v>
                </c:pt>
                <c:pt idx="19">
                  <c:v>0.32831422869074228</c:v>
                </c:pt>
                <c:pt idx="20">
                  <c:v>0.32338754598660241</c:v>
                </c:pt>
                <c:pt idx="21">
                  <c:v>0.31106600501570736</c:v>
                </c:pt>
                <c:pt idx="22">
                  <c:v>0.31501382402314115</c:v>
                </c:pt>
                <c:pt idx="23">
                  <c:v>0.31397029793728509</c:v>
                </c:pt>
                <c:pt idx="24">
                  <c:v>0.30990746416608195</c:v>
                </c:pt>
                <c:pt idx="25">
                  <c:v>0.31645432035599191</c:v>
                </c:pt>
                <c:pt idx="26">
                  <c:v>0.32458959762565659</c:v>
                </c:pt>
                <c:pt idx="27">
                  <c:v>0.33253385867613444</c:v>
                </c:pt>
                <c:pt idx="28">
                  <c:v>0.33416064802218964</c:v>
                </c:pt>
                <c:pt idx="29">
                  <c:v>0.33158002195873071</c:v>
                </c:pt>
                <c:pt idx="30">
                  <c:v>0.31125080683462347</c:v>
                </c:pt>
                <c:pt idx="31">
                  <c:v>0.31484294198160961</c:v>
                </c:pt>
              </c:numCache>
            </c:numRef>
          </c:val>
          <c:smooth val="1"/>
          <c:extLst>
            <c:ext xmlns:c16="http://schemas.microsoft.com/office/drawing/2014/chart" uri="{C3380CC4-5D6E-409C-BE32-E72D297353CC}">
              <c16:uniqueId val="{00000001-384E-4C46-9753-90D461F9B44A}"/>
            </c:ext>
          </c:extLst>
        </c:ser>
        <c:dLbls>
          <c:showLegendKey val="0"/>
          <c:showVal val="0"/>
          <c:showCatName val="0"/>
          <c:showSerName val="0"/>
          <c:showPercent val="0"/>
          <c:showBubbleSize val="0"/>
        </c:dLbls>
        <c:smooth val="0"/>
        <c:axId val="368698400"/>
        <c:axId val="368699648"/>
      </c:lineChart>
      <c:catAx>
        <c:axId val="368698400"/>
        <c:scaling>
          <c:orientation val="minMax"/>
        </c:scaling>
        <c:delete val="0"/>
        <c:axPos val="b"/>
        <c:numFmt formatCode="[$-3010000]General" sourceLinked="0"/>
        <c:majorTickMark val="none"/>
        <c:minorTickMark val="none"/>
        <c:tickLblPos val="nextTo"/>
        <c:spPr>
          <a:noFill/>
          <a:ln w="9525" cap="flat" cmpd="sng" algn="ctr">
            <a:solidFill>
              <a:schemeClr val="tx1">
                <a:lumMod val="15000"/>
                <a:lumOff val="85000"/>
              </a:schemeClr>
            </a:solidFill>
            <a:round/>
          </a:ln>
          <a:effectLst/>
        </c:spPr>
        <c:txPr>
          <a:bodyPr rot="-5400000" spcFirstLastPara="1" vertOverflow="ellipsis" wrap="square" anchor="ctr" anchorCtr="1"/>
          <a:lstStyle/>
          <a:p>
            <a:pPr>
              <a:defRPr sz="1197" b="0" i="0" u="none" strike="noStrike" kern="1200" baseline="0">
                <a:solidFill>
                  <a:schemeClr val="tx1">
                    <a:lumMod val="65000"/>
                    <a:lumOff val="35000"/>
                  </a:schemeClr>
                </a:solidFill>
                <a:latin typeface="+mn-lt"/>
                <a:ea typeface="+mn-ea"/>
                <a:cs typeface="2  Nazanin" panose="00000400000000000000" pitchFamily="2" charset="-78"/>
              </a:defRPr>
            </a:pPr>
            <a:endParaRPr lang="en-US"/>
          </a:p>
        </c:txPr>
        <c:crossAx val="368699648"/>
        <c:crosses val="autoZero"/>
        <c:auto val="1"/>
        <c:lblAlgn val="ctr"/>
        <c:lblOffset val="100"/>
        <c:noMultiLvlLbl val="0"/>
      </c:catAx>
      <c:valAx>
        <c:axId val="368699648"/>
        <c:scaling>
          <c:orientation val="minMax"/>
        </c:scaling>
        <c:delete val="0"/>
        <c:axPos val="l"/>
        <c:majorGridlines>
          <c:spPr>
            <a:ln w="9525" cap="flat" cmpd="sng" algn="ctr">
              <a:solidFill>
                <a:schemeClr val="tx1">
                  <a:lumMod val="15000"/>
                  <a:lumOff val="85000"/>
                </a:schemeClr>
              </a:solidFill>
              <a:round/>
            </a:ln>
            <a:effectLst/>
          </c:spPr>
        </c:majorGridlines>
        <c:numFmt formatCode="[$-3010000]General" sourceLinked="0"/>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2  Nazanin" panose="00000400000000000000" pitchFamily="2" charset="-78"/>
              </a:defRPr>
            </a:pPr>
            <a:endParaRPr lang="en-US"/>
          </a:p>
        </c:txPr>
        <c:crossAx val="368698400"/>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2  Nazanin" panose="00000400000000000000" pitchFamily="2" charset="-78"/>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cs typeface="2  Nazanin" panose="00000400000000000000" pitchFamily="2" charset="-78"/>
        </a:defRPr>
      </a:pPr>
      <a:endParaRPr lang="en-US"/>
    </a:p>
  </c:txPr>
  <c:externalData r:id="rId3">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explosion val="18"/>
          <c:dPt>
            <c:idx val="0"/>
            <c:bubble3D val="0"/>
            <c:spPr>
              <a:solidFill>
                <a:schemeClr val="accent1"/>
              </a:solidFill>
              <a:ln w="19050">
                <a:solidFill>
                  <a:schemeClr val="lt1"/>
                </a:solidFill>
              </a:ln>
              <a:effectLst/>
            </c:spPr>
            <c:extLst>
              <c:ext xmlns:c16="http://schemas.microsoft.com/office/drawing/2014/chart" uri="{C3380CC4-5D6E-409C-BE32-E72D297353CC}">
                <c16:uniqueId val="{00000001-49DA-453E-A337-C0A46B793E09}"/>
              </c:ext>
            </c:extLst>
          </c:dPt>
          <c:dPt>
            <c:idx val="1"/>
            <c:bubble3D val="0"/>
            <c:spPr>
              <a:solidFill>
                <a:schemeClr val="accent2"/>
              </a:solidFill>
              <a:ln w="19050">
                <a:solidFill>
                  <a:schemeClr val="lt1"/>
                </a:solidFill>
              </a:ln>
              <a:effectLst/>
            </c:spPr>
            <c:extLst>
              <c:ext xmlns:c16="http://schemas.microsoft.com/office/drawing/2014/chart" uri="{C3380CC4-5D6E-409C-BE32-E72D297353CC}">
                <c16:uniqueId val="{00000003-49DA-453E-A337-C0A46B793E09}"/>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49DA-453E-A337-C0A46B793E09}"/>
              </c:ext>
            </c:extLst>
          </c:dPt>
          <c:dLbls>
            <c:numFmt formatCode="[$-3010000]General" sourceLinked="0"/>
            <c:spPr>
              <a:noFill/>
              <a:ln>
                <a:noFill/>
              </a:ln>
              <a:effectLst/>
            </c:spPr>
            <c:txPr>
              <a:bodyPr rot="0" spcFirstLastPara="1" vertOverflow="ellipsis" vert="horz" wrap="square" lIns="38100" tIns="19050" rIns="38100" bIns="19050" anchor="ctr" anchorCtr="1">
                <a:spAutoFit/>
              </a:bodyPr>
              <a:lstStyle/>
              <a:p>
                <a:pPr>
                  <a:defRPr sz="2800" b="1" i="0" u="none" strike="noStrike" kern="1200" baseline="0">
                    <a:solidFill>
                      <a:schemeClr val="tx1">
                        <a:lumMod val="75000"/>
                        <a:lumOff val="25000"/>
                      </a:schemeClr>
                    </a:solidFill>
                    <a:latin typeface="+mn-lt"/>
                    <a:ea typeface="+mn-ea"/>
                    <a:cs typeface="B Nazanin" panose="00000400000000000000" pitchFamily="2" charset="-78"/>
                  </a:defRPr>
                </a:pPr>
                <a:endParaRPr lang="en-US"/>
              </a:p>
            </c:txPr>
            <c:dLblPos val="bestFit"/>
            <c:showLegendKey val="0"/>
            <c:showVal val="1"/>
            <c:showCatName val="0"/>
            <c:showSerName val="0"/>
            <c:showPercent val="0"/>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Sheet10!$D$5:$D$7</c:f>
              <c:strCache>
                <c:ptCount val="3"/>
                <c:pt idx="0">
                  <c:v>خروج از جمعیت فعال اقتصادی</c:v>
                </c:pt>
                <c:pt idx="1">
                  <c:v>هنوز بیکار مانده‌اند</c:v>
                </c:pt>
                <c:pt idx="2">
                  <c:v>شاغل شده‌اند</c:v>
                </c:pt>
              </c:strCache>
            </c:strRef>
          </c:cat>
          <c:val>
            <c:numRef>
              <c:f>Sheet10!$E$5:$E$7</c:f>
              <c:numCache>
                <c:formatCode>General</c:formatCode>
                <c:ptCount val="3"/>
                <c:pt idx="0">
                  <c:v>28.5</c:v>
                </c:pt>
                <c:pt idx="1">
                  <c:v>34</c:v>
                </c:pt>
                <c:pt idx="2">
                  <c:v>37.5</c:v>
                </c:pt>
              </c:numCache>
            </c:numRef>
          </c:val>
          <c:extLst>
            <c:ext xmlns:c16="http://schemas.microsoft.com/office/drawing/2014/chart" uri="{C3380CC4-5D6E-409C-BE32-E72D297353CC}">
              <c16:uniqueId val="{00000006-49DA-453E-A337-C0A46B793E09}"/>
            </c:ext>
          </c:extLst>
        </c:ser>
        <c:dLbls>
          <c:showLegendKey val="0"/>
          <c:showVal val="0"/>
          <c:showCatName val="0"/>
          <c:showSerName val="0"/>
          <c:showPercent val="0"/>
          <c:showBubbleSize val="0"/>
          <c:showLeaderLines val="1"/>
        </c:dLbls>
        <c:firstSliceAng val="0"/>
      </c:pieChart>
      <c:spPr>
        <a:noFill/>
        <a:ln>
          <a:noFill/>
        </a:ln>
        <a:effectLst/>
      </c:spPr>
    </c:plotArea>
    <c:legend>
      <c:legendPos val="r"/>
      <c:overlay val="0"/>
      <c:spPr>
        <a:noFill/>
        <a:ln>
          <a:noFill/>
        </a:ln>
        <a:effectLst/>
      </c:spPr>
      <c:txPr>
        <a:bodyPr rot="0" spcFirstLastPara="1" vertOverflow="ellipsis" vert="horz" wrap="square" anchor="ctr" anchorCtr="1"/>
        <a:lstStyle/>
        <a:p>
          <a:pPr>
            <a:defRPr sz="2000" b="0" i="0" u="none" strike="noStrike" kern="1200" baseline="0">
              <a:solidFill>
                <a:schemeClr val="tx1">
                  <a:lumMod val="65000"/>
                  <a:lumOff val="35000"/>
                </a:schemeClr>
              </a:solidFill>
              <a:latin typeface="+mn-lt"/>
              <a:ea typeface="+mn-ea"/>
              <a:cs typeface="B Nazanin" panose="00000400000000000000" pitchFamily="2" charset="-78"/>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2024077031475076"/>
          <c:y val="3.9446694960864434E-2"/>
          <c:w val="0.86153802609975461"/>
          <c:h val="0.87052874520711099"/>
        </c:manualLayout>
      </c:layout>
      <c:lineChart>
        <c:grouping val="standard"/>
        <c:varyColors val="0"/>
        <c:ser>
          <c:idx val="0"/>
          <c:order val="0"/>
          <c:tx>
            <c:v>درآمد سرانه هر ایرانی (دلار)</c:v>
          </c:tx>
          <c:spPr>
            <a:ln w="28575" cap="rnd">
              <a:solidFill>
                <a:schemeClr val="accent1"/>
              </a:solidFill>
              <a:round/>
            </a:ln>
            <a:effectLst/>
          </c:spPr>
          <c:marker>
            <c:symbol val="none"/>
          </c:marker>
          <c:cat>
            <c:numRef>
              <c:f>'درامد سرانه هر ایرانی'!$B$3:$S$3</c:f>
              <c:numCache>
                <c:formatCode>General</c:formatCode>
                <c:ptCount val="18"/>
                <c:pt idx="0">
                  <c:v>1383</c:v>
                </c:pt>
                <c:pt idx="1">
                  <c:v>1384</c:v>
                </c:pt>
                <c:pt idx="2">
                  <c:v>1385</c:v>
                </c:pt>
                <c:pt idx="3">
                  <c:v>1386</c:v>
                </c:pt>
                <c:pt idx="4">
                  <c:v>1387</c:v>
                </c:pt>
                <c:pt idx="5">
                  <c:v>1388</c:v>
                </c:pt>
                <c:pt idx="6">
                  <c:v>1389</c:v>
                </c:pt>
                <c:pt idx="7">
                  <c:v>1390</c:v>
                </c:pt>
                <c:pt idx="8">
                  <c:v>1391</c:v>
                </c:pt>
                <c:pt idx="9">
                  <c:v>1392</c:v>
                </c:pt>
                <c:pt idx="10">
                  <c:v>1393</c:v>
                </c:pt>
                <c:pt idx="11">
                  <c:v>1394</c:v>
                </c:pt>
                <c:pt idx="12">
                  <c:v>1395</c:v>
                </c:pt>
                <c:pt idx="13">
                  <c:v>1396</c:v>
                </c:pt>
                <c:pt idx="14">
                  <c:v>1397</c:v>
                </c:pt>
                <c:pt idx="15">
                  <c:v>1398</c:v>
                </c:pt>
                <c:pt idx="16">
                  <c:v>1399</c:v>
                </c:pt>
                <c:pt idx="17">
                  <c:v>1400</c:v>
                </c:pt>
              </c:numCache>
            </c:numRef>
          </c:cat>
          <c:val>
            <c:numRef>
              <c:f>'درامد سرانه هر ایرانی'!$B$4:$S$4</c:f>
              <c:numCache>
                <c:formatCode>General</c:formatCode>
                <c:ptCount val="18"/>
                <c:pt idx="0">
                  <c:v>2200</c:v>
                </c:pt>
                <c:pt idx="1">
                  <c:v>3000</c:v>
                </c:pt>
                <c:pt idx="2">
                  <c:v>3200</c:v>
                </c:pt>
                <c:pt idx="3">
                  <c:v>4200</c:v>
                </c:pt>
                <c:pt idx="4">
                  <c:v>4700</c:v>
                </c:pt>
                <c:pt idx="5">
                  <c:v>4600</c:v>
                </c:pt>
                <c:pt idx="6">
                  <c:v>5600</c:v>
                </c:pt>
                <c:pt idx="7">
                  <c:v>6100</c:v>
                </c:pt>
                <c:pt idx="8">
                  <c:v>3050</c:v>
                </c:pt>
                <c:pt idx="9">
                  <c:v>3200</c:v>
                </c:pt>
                <c:pt idx="10">
                  <c:v>3550</c:v>
                </c:pt>
                <c:pt idx="11">
                  <c:v>3300</c:v>
                </c:pt>
                <c:pt idx="12">
                  <c:v>3500</c:v>
                </c:pt>
                <c:pt idx="13">
                  <c:v>3800</c:v>
                </c:pt>
                <c:pt idx="14">
                  <c:v>1800</c:v>
                </c:pt>
                <c:pt idx="15">
                  <c:v>1900</c:v>
                </c:pt>
                <c:pt idx="16">
                  <c:v>1800</c:v>
                </c:pt>
                <c:pt idx="17">
                  <c:v>1700</c:v>
                </c:pt>
              </c:numCache>
            </c:numRef>
          </c:val>
          <c:smooth val="1"/>
          <c:extLst>
            <c:ext xmlns:c16="http://schemas.microsoft.com/office/drawing/2014/chart" uri="{C3380CC4-5D6E-409C-BE32-E72D297353CC}">
              <c16:uniqueId val="{00000000-D6DF-49F9-B0D3-98F4538D1BFA}"/>
            </c:ext>
          </c:extLst>
        </c:ser>
        <c:dLbls>
          <c:showLegendKey val="0"/>
          <c:showVal val="0"/>
          <c:showCatName val="0"/>
          <c:showSerName val="0"/>
          <c:showPercent val="0"/>
          <c:showBubbleSize val="0"/>
        </c:dLbls>
        <c:smooth val="0"/>
        <c:axId val="423546832"/>
        <c:axId val="423541424"/>
      </c:lineChart>
      <c:catAx>
        <c:axId val="423546832"/>
        <c:scaling>
          <c:orientation val="minMax"/>
        </c:scaling>
        <c:delete val="0"/>
        <c:axPos val="b"/>
        <c:numFmt formatCode="[$-3010000]General" sourceLinked="0"/>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1" i="0" u="none" strike="noStrike" kern="1200" baseline="0">
                <a:solidFill>
                  <a:schemeClr val="tx1">
                    <a:lumMod val="65000"/>
                    <a:lumOff val="35000"/>
                  </a:schemeClr>
                </a:solidFill>
                <a:latin typeface="+mn-lt"/>
                <a:ea typeface="+mn-ea"/>
                <a:cs typeface="B Nazanin" panose="00000400000000000000" pitchFamily="2" charset="-78"/>
              </a:defRPr>
            </a:pPr>
            <a:endParaRPr lang="en-US"/>
          </a:p>
        </c:txPr>
        <c:crossAx val="423541424"/>
        <c:crosses val="autoZero"/>
        <c:auto val="1"/>
        <c:lblAlgn val="ctr"/>
        <c:lblOffset val="100"/>
        <c:noMultiLvlLbl val="0"/>
      </c:catAx>
      <c:valAx>
        <c:axId val="423541424"/>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fa-IR" dirty="0"/>
                  <a:t>دلار</a:t>
                </a:r>
                <a:endParaRPr lang="en-US" dirty="0"/>
              </a:p>
            </c:rich>
          </c:tx>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3010000]General" sourceLinked="0"/>
        <c:majorTickMark val="none"/>
        <c:minorTickMark val="none"/>
        <c:tickLblPos val="nextTo"/>
        <c:spPr>
          <a:noFill/>
          <a:ln>
            <a:noFill/>
          </a:ln>
          <a:effectLst/>
        </c:spPr>
        <c:txPr>
          <a:bodyPr rot="-60000000" spcFirstLastPara="1" vertOverflow="ellipsis" vert="horz" wrap="square" anchor="ctr" anchorCtr="1"/>
          <a:lstStyle/>
          <a:p>
            <a:pPr>
              <a:defRPr sz="1600" b="1" i="0" u="none" strike="noStrike" kern="1200" baseline="0">
                <a:solidFill>
                  <a:schemeClr val="tx1">
                    <a:lumMod val="65000"/>
                    <a:lumOff val="35000"/>
                  </a:schemeClr>
                </a:solidFill>
                <a:latin typeface="+mn-lt"/>
                <a:ea typeface="+mn-ea"/>
                <a:cs typeface="B Nazanin" panose="00000400000000000000" pitchFamily="2" charset="-78"/>
              </a:defRPr>
            </a:pPr>
            <a:endParaRPr lang="en-US"/>
          </a:p>
        </c:txPr>
        <c:crossAx val="423546832"/>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0.xml><?xml version="1.0" encoding="utf-8"?>
<cs:colorStyle xmlns:cs="http://schemas.microsoft.com/office/drawing/2012/chartStyle" xmlns:a="http://schemas.openxmlformats.org/drawingml/2006/main" meth="cycle" id="13">
  <a:schemeClr val="accent6"/>
  <a:schemeClr val="accent5"/>
  <a:schemeClr val="accent4"/>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9.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0.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9.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0.xml><?xml version="1.0" encoding="utf-8"?>
<cs:chartStyle xmlns:cs="http://schemas.microsoft.com/office/drawing/2012/chartStyle" xmlns:a="http://schemas.openxmlformats.org/drawingml/2006/main" id="332">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1.xml><?xml version="1.0" encoding="utf-8"?>
<cs:chartStyle xmlns:cs="http://schemas.microsoft.com/office/drawing/2012/chartStyle" xmlns:a="http://schemas.openxmlformats.org/drawingml/2006/main" id="332">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2.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3.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4.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5.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6.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7.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8.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9.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0.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1.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2.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332">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6.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7.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8.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9.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drawings/drawing1.xml><?xml version="1.0" encoding="utf-8"?>
<c:userShapes xmlns:c="http://schemas.openxmlformats.org/drawingml/2006/chart">
  <cdr:relSizeAnchor xmlns:cdr="http://schemas.openxmlformats.org/drawingml/2006/chartDrawing">
    <cdr:from>
      <cdr:x>0.65759</cdr:x>
      <cdr:y>0.92692</cdr:y>
    </cdr:from>
    <cdr:to>
      <cdr:x>0.99949</cdr:x>
      <cdr:y>1</cdr:y>
    </cdr:to>
    <cdr:sp macro="" textlink="">
      <cdr:nvSpPr>
        <cdr:cNvPr id="6" name="Text Box 2"/>
        <cdr:cNvSpPr txBox="1"/>
      </cdr:nvSpPr>
      <cdr:spPr>
        <a:xfrm xmlns:a="http://schemas.openxmlformats.org/drawingml/2006/main">
          <a:off x="4058749" y="4517447"/>
          <a:ext cx="2110275" cy="356177"/>
        </a:xfrm>
        <a:prstGeom xmlns:a="http://schemas.openxmlformats.org/drawingml/2006/main" prst="rect">
          <a:avLst/>
        </a:prstGeom>
        <a:solidFill xmlns:a="http://schemas.openxmlformats.org/drawingml/2006/main">
          <a:schemeClr val="lt1"/>
        </a:solidFill>
        <a:ln xmlns:a="http://schemas.openxmlformats.org/drawingml/2006/main" w="6350">
          <a:noFill/>
        </a:ln>
        <a:effectLst xmlns:a="http://schemas.openxmlformats.org/drawingml/2006/main"/>
      </cdr:spPr>
      <cdr:style>
        <a:lnRef xmlns:a="http://schemas.openxmlformats.org/drawingml/2006/main" idx="0">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dk1"/>
        </a:fontRef>
      </cdr:style>
      <cdr:txBody>
        <a:bodyPr xmlns:a="http://schemas.openxmlformats.org/drawingml/2006/main" rot="0" spcFirstLastPara="0" vert="horz" wrap="square" lIns="91440" tIns="45720" rIns="91440" bIns="45720" numCol="1" spcCol="0" rtlCol="1" fromWordArt="0" anchor="t" anchorCtr="0" forceAA="0" compatLnSpc="1">
          <a:prstTxWarp prst="textNoShape">
            <a:avLst/>
          </a:prstTxWarp>
          <a:noAutofit/>
        </a:bodyPr>
        <a:lstStyle xmlns:a="http://schemas.openxmlformats.org/drawingml/2006/main"/>
        <a:p xmlns:a="http://schemas.openxmlformats.org/drawingml/2006/main">
          <a:pPr marL="0" marR="0" algn="just" rtl="1">
            <a:lnSpc>
              <a:spcPct val="107000"/>
            </a:lnSpc>
            <a:spcBef>
              <a:spcPts val="0"/>
            </a:spcBef>
            <a:spcAft>
              <a:spcPts val="800"/>
            </a:spcAft>
          </a:pPr>
          <a:r>
            <a:rPr lang="ar-SA" sz="1000" dirty="0">
              <a:effectLst/>
              <a:ea typeface="Times New Roman" panose="02020603050405020304" pitchFamily="18" charset="0"/>
              <a:cs typeface="B Nazanin" panose="00000400000000000000" pitchFamily="2" charset="-78"/>
            </a:rPr>
            <a:t>من</a:t>
          </a:r>
          <a:r>
            <a:rPr lang="ar-SA" sz="1000" b="0" u="none" dirty="0">
              <a:solidFill>
                <a:sysClr val="windowText" lastClr="000000"/>
              </a:solidFill>
              <a:effectLst/>
              <a:ea typeface="Times New Roman" panose="02020603050405020304" pitchFamily="18" charset="0"/>
              <a:cs typeface="B Nazanin" panose="00000400000000000000" pitchFamily="2" charset="-78"/>
            </a:rPr>
            <a:t>بع: داده‌های طرح هزینه و درآمد مرکز آمار</a:t>
          </a:r>
          <a:endParaRPr lang="en-US" sz="1100" b="0" u="none" dirty="0">
            <a:solidFill>
              <a:sysClr val="windowText" lastClr="000000"/>
            </a:solidFill>
            <a:effectLst/>
            <a:ea typeface="Times New Roman" panose="02020603050405020304" pitchFamily="18" charset="0"/>
            <a:cs typeface="B Nazanin" panose="00000400000000000000" pitchFamily="2" charset="-78"/>
          </a:endParaRPr>
        </a:p>
      </cdr:txBody>
    </cdr:sp>
  </cdr:relSizeAnchor>
</c:userShapes>
</file>

<file path=ppt/drawings/drawing2.xml><?xml version="1.0" encoding="utf-8"?>
<c:userShapes xmlns:c="http://schemas.openxmlformats.org/drawingml/2006/chart">
  <cdr:relSizeAnchor xmlns:cdr="http://schemas.openxmlformats.org/drawingml/2006/chartDrawing">
    <cdr:from>
      <cdr:x>0.6128</cdr:x>
      <cdr:y>0.93334</cdr:y>
    </cdr:from>
    <cdr:to>
      <cdr:x>1</cdr:x>
      <cdr:y>1</cdr:y>
    </cdr:to>
    <cdr:sp macro="" textlink="">
      <cdr:nvSpPr>
        <cdr:cNvPr id="2" name="Text Box 1">
          <a:extLst xmlns:a="http://schemas.openxmlformats.org/drawingml/2006/main">
            <a:ext uri="{FF2B5EF4-FFF2-40B4-BE49-F238E27FC236}">
              <a16:creationId xmlns:a16="http://schemas.microsoft.com/office/drawing/2014/main" id="{9F1ACC6B-1A4C-471B-8CF2-E0CD455ACDBD}"/>
            </a:ext>
          </a:extLst>
        </cdr:cNvPr>
        <cdr:cNvSpPr txBox="1"/>
      </cdr:nvSpPr>
      <cdr:spPr>
        <a:xfrm xmlns:a="http://schemas.openxmlformats.org/drawingml/2006/main">
          <a:off x="4066858" y="2852525"/>
          <a:ext cx="1770275" cy="182873"/>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r"/>
          <a:r>
            <a:rPr lang="fa-IR" sz="800" b="0" dirty="0">
              <a:cs typeface="B Nazanin" panose="00000400000000000000" pitchFamily="2" charset="-78"/>
            </a:rPr>
            <a:t>منبع: داده‌های قیمت</a:t>
          </a:r>
          <a:r>
            <a:rPr lang="fa-IR" sz="800" b="0" baseline="0" dirty="0">
              <a:cs typeface="B Nazanin" panose="00000400000000000000" pitchFamily="2" charset="-78"/>
            </a:rPr>
            <a:t> و اجارة مرکز آمار</a:t>
          </a:r>
          <a:endParaRPr lang="en-US" sz="800" b="0" dirty="0">
            <a:cs typeface="B Nazanin" panose="00000400000000000000" pitchFamily="2" charset="-78"/>
          </a:endParaRPr>
        </a:p>
      </cdr:txBody>
    </cdr:sp>
  </cdr:relSizeAnchor>
</c:userShapes>
</file>

<file path=ppt/drawings/drawing3.xml><?xml version="1.0" encoding="utf-8"?>
<c:userShapes xmlns:c="http://schemas.openxmlformats.org/drawingml/2006/chart">
  <cdr:relSizeAnchor xmlns:cdr="http://schemas.openxmlformats.org/drawingml/2006/chartDrawing">
    <cdr:from>
      <cdr:x>0</cdr:x>
      <cdr:y>0.92674</cdr:y>
    </cdr:from>
    <cdr:to>
      <cdr:x>0.95612</cdr:x>
      <cdr:y>1</cdr:y>
    </cdr:to>
    <cdr:sp macro="" textlink="">
      <cdr:nvSpPr>
        <cdr:cNvPr id="2" name="TextBox 1">
          <a:extLst xmlns:a="http://schemas.openxmlformats.org/drawingml/2006/main">
            <a:ext uri="{FF2B5EF4-FFF2-40B4-BE49-F238E27FC236}">
              <a16:creationId xmlns:a16="http://schemas.microsoft.com/office/drawing/2014/main" id="{2B6234D0-23E4-48CA-BB6E-99ED39790A41}"/>
            </a:ext>
          </a:extLst>
        </cdr:cNvPr>
        <cdr:cNvSpPr txBox="1"/>
      </cdr:nvSpPr>
      <cdr:spPr>
        <a:xfrm xmlns:a="http://schemas.openxmlformats.org/drawingml/2006/main">
          <a:off x="0" y="4720679"/>
          <a:ext cx="6732009" cy="373176"/>
        </a:xfrm>
        <a:prstGeom xmlns:a="http://schemas.openxmlformats.org/drawingml/2006/main" prst="rect">
          <a:avLst/>
        </a:prstGeom>
      </cdr:spPr>
      <cdr:txBody>
        <a:bodyPr xmlns:a="http://schemas.openxmlformats.org/drawingml/2006/main" vertOverflow="clip" wrap="square" rtlCol="0" anchor="b"/>
        <a:lstStyle xmlns:a="http://schemas.openxmlformats.org/drawingml/2006/main"/>
        <a:p xmlns:a="http://schemas.openxmlformats.org/drawingml/2006/main">
          <a:pPr marL="0" marR="0" lvl="0" indent="0" defTabSz="914400" eaLnBrk="1" fontAlgn="auto" latinLnBrk="0" hangingPunct="1">
            <a:lnSpc>
              <a:spcPct val="100000"/>
            </a:lnSpc>
            <a:spcBef>
              <a:spcPts val="0"/>
            </a:spcBef>
            <a:spcAft>
              <a:spcPts val="0"/>
            </a:spcAft>
            <a:buClrTx/>
            <a:buSzTx/>
            <a:buFontTx/>
            <a:buNone/>
            <a:tabLst/>
            <a:defRPr/>
          </a:pPr>
          <a:r>
            <a:rPr lang="en-US" sz="1000" dirty="0">
              <a:effectLst/>
              <a:latin typeface="Times New Roman" panose="02020603050405020304" pitchFamily="18" charset="0"/>
              <a:ea typeface="+mn-ea"/>
              <a:cs typeface="Times New Roman" panose="02020603050405020304" pitchFamily="18" charset="0"/>
            </a:rPr>
            <a:t>source: https://www.numbeo.com/</a:t>
          </a:r>
        </a:p>
      </cdr:txBody>
    </cdr:sp>
  </cdr:relSizeAnchor>
</c:userShapes>
</file>

<file path=ppt/drawings/drawing4.xml><?xml version="1.0" encoding="utf-8"?>
<c:userShapes xmlns:c="http://schemas.openxmlformats.org/drawingml/2006/chart">
  <cdr:relSizeAnchor xmlns:cdr="http://schemas.openxmlformats.org/drawingml/2006/chartDrawing">
    <cdr:from>
      <cdr:x>0.76264</cdr:x>
      <cdr:y>0.93846</cdr:y>
    </cdr:from>
    <cdr:to>
      <cdr:x>1</cdr:x>
      <cdr:y>1</cdr:y>
    </cdr:to>
    <cdr:sp macro="" textlink="">
      <cdr:nvSpPr>
        <cdr:cNvPr id="2" name="TextBox 1">
          <a:extLst xmlns:a="http://schemas.openxmlformats.org/drawingml/2006/main">
            <a:ext uri="{FF2B5EF4-FFF2-40B4-BE49-F238E27FC236}">
              <a16:creationId xmlns:a16="http://schemas.microsoft.com/office/drawing/2014/main" id="{4E2AD9AD-9C4D-4E5E-9557-29BB927B4A72}"/>
            </a:ext>
          </a:extLst>
        </cdr:cNvPr>
        <cdr:cNvSpPr txBox="1"/>
      </cdr:nvSpPr>
      <cdr:spPr>
        <a:xfrm xmlns:a="http://schemas.openxmlformats.org/drawingml/2006/main">
          <a:off x="3951696" y="4083562"/>
          <a:ext cx="1229904" cy="267776"/>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pPr rtl="1"/>
          <a:r>
            <a:rPr lang="fa-IR" sz="1000" b="0" dirty="0">
              <a:cs typeface="B Zar" panose="00000400000000000000" pitchFamily="2" charset="-78"/>
            </a:rPr>
            <a:t>منبع: بانک مرکزی</a:t>
          </a:r>
          <a:endParaRPr lang="en-US" sz="1000" b="0" dirty="0">
            <a:cs typeface="B Zar" panose="00000400000000000000" pitchFamily="2" charset="-78"/>
          </a:endParaRPr>
        </a:p>
      </cdr:txBody>
    </cdr:sp>
  </cdr:relSizeAnchor>
</c:userShapes>
</file>

<file path=ppt/drawings/drawing5.xml><?xml version="1.0" encoding="utf-8"?>
<c:userShapes xmlns:c="http://schemas.openxmlformats.org/drawingml/2006/chart">
  <cdr:relSizeAnchor xmlns:cdr="http://schemas.openxmlformats.org/drawingml/2006/chartDrawing">
    <cdr:from>
      <cdr:x>0.71774</cdr:x>
      <cdr:y>0.93168</cdr:y>
    </cdr:from>
    <cdr:to>
      <cdr:x>0.99822</cdr:x>
      <cdr:y>0.9931</cdr:y>
    </cdr:to>
    <cdr:sp macro="" textlink="">
      <cdr:nvSpPr>
        <cdr:cNvPr id="2" name="TextBox 1">
          <a:extLst xmlns:a="http://schemas.openxmlformats.org/drawingml/2006/main">
            <a:ext uri="{FF2B5EF4-FFF2-40B4-BE49-F238E27FC236}">
              <a16:creationId xmlns:a16="http://schemas.microsoft.com/office/drawing/2014/main" id="{563CBCC7-1CCC-4826-944A-672006EC5778}"/>
            </a:ext>
          </a:extLst>
        </cdr:cNvPr>
        <cdr:cNvSpPr txBox="1"/>
      </cdr:nvSpPr>
      <cdr:spPr>
        <a:xfrm xmlns:a="http://schemas.openxmlformats.org/drawingml/2006/main">
          <a:off x="3719052" y="4054065"/>
          <a:ext cx="1453325" cy="267249"/>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pPr rtl="1"/>
          <a:r>
            <a:rPr lang="fa-IR" sz="1000" dirty="0">
              <a:cs typeface="B Nazanin" panose="00000400000000000000" pitchFamily="2" charset="-78"/>
            </a:rPr>
            <a:t>منبع: بانک مرکزی</a:t>
          </a:r>
          <a:endParaRPr lang="en-US" sz="1000" dirty="0">
            <a:cs typeface="B Nazanin" panose="00000400000000000000" pitchFamily="2" charset="-78"/>
          </a:endParaRPr>
        </a:p>
      </cdr:txBody>
    </cdr:sp>
  </cdr:relSizeAnchor>
</c:userShapes>
</file>

<file path=ppt/drawings/drawing6.xml><?xml version="1.0" encoding="utf-8"?>
<c:userShapes xmlns:c="http://schemas.openxmlformats.org/drawingml/2006/chart">
  <cdr:relSizeAnchor xmlns:cdr="http://schemas.openxmlformats.org/drawingml/2006/chartDrawing">
    <cdr:from>
      <cdr:x>0.35046</cdr:x>
      <cdr:y>0.92902</cdr:y>
    </cdr:from>
    <cdr:to>
      <cdr:x>1</cdr:x>
      <cdr:y>1</cdr:y>
    </cdr:to>
    <cdr:sp macro="" textlink="">
      <cdr:nvSpPr>
        <cdr:cNvPr id="2" name="Text Box 1"/>
        <cdr:cNvSpPr txBox="1"/>
      </cdr:nvSpPr>
      <cdr:spPr>
        <a:xfrm xmlns:a="http://schemas.openxmlformats.org/drawingml/2006/main">
          <a:off x="2029320" y="2921000"/>
          <a:ext cx="3558680" cy="215900"/>
        </a:xfrm>
        <a:prstGeom xmlns:a="http://schemas.openxmlformats.org/drawingml/2006/main" prst="rect">
          <a:avLst/>
        </a:prstGeom>
      </cdr:spPr>
      <cdr:txBody>
        <a:bodyPr xmlns:a="http://schemas.openxmlformats.org/drawingml/2006/main" wrap="square" rtlCol="1">
          <a:noAutofit/>
        </a:bodyPr>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marL="0" marR="0" algn="r">
            <a:lnSpc>
              <a:spcPct val="90000"/>
            </a:lnSpc>
            <a:spcBef>
              <a:spcPts val="0"/>
            </a:spcBef>
            <a:spcAft>
              <a:spcPts val="0"/>
            </a:spcAft>
          </a:pPr>
          <a:r>
            <a:rPr lang="fa-IR" sz="1000" dirty="0">
              <a:effectLst/>
              <a:latin typeface="Calibri" panose="020F0502020204030204" pitchFamily="34" charset="0"/>
              <a:ea typeface="Times New Roman" panose="02020603050405020304" pitchFamily="18" charset="0"/>
              <a:cs typeface="B Nazanin" panose="00000400000000000000" pitchFamily="2" charset="-78"/>
            </a:rPr>
            <a:t>منبع: اطلاعات سامانه املاک و مستغلات کشور، گزارش بانک مرکزی</a:t>
          </a:r>
          <a:endParaRPr lang="en-US" sz="1200" dirty="0">
            <a:effectLst/>
            <a:latin typeface="Times New Roman" panose="02020603050405020304" pitchFamily="18" charset="0"/>
            <a:ea typeface="Times New Roman" panose="02020603050405020304" pitchFamily="18" charset="0"/>
            <a:cs typeface="B Nazanin" panose="00000400000000000000" pitchFamily="2" charset="-78"/>
          </a:endParaRPr>
        </a:p>
      </cdr:txBody>
    </cdr:sp>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18FAC0A-B4CB-49D1-A41B-823FB9B10693}" type="datetimeFigureOut">
              <a:rPr lang="en-US" smtClean="0"/>
              <a:t>2/23/2023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40E0054-B0EB-45C0-AF11-BEBCB0C80C90}" type="slidenum">
              <a:rPr lang="en-US" smtClean="0"/>
              <a:t>‹#›</a:t>
            </a:fld>
            <a:endParaRPr lang="en-US"/>
          </a:p>
        </p:txBody>
      </p:sp>
    </p:spTree>
    <p:extLst>
      <p:ext uri="{BB962C8B-B14F-4D97-AF65-F5344CB8AC3E}">
        <p14:creationId xmlns:p14="http://schemas.microsoft.com/office/powerpoint/2010/main" val="137205109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B37706-5FD7-4457-B555-FA7C84EC6416}"/>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9B750A76-C2EE-422C-B689-0816FD7F3C59}"/>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58ADC6A3-B2CF-42ED-B5B7-2860BB799153}"/>
              </a:ext>
            </a:extLst>
          </p:cNvPr>
          <p:cNvSpPr>
            <a:spLocks noGrp="1"/>
          </p:cNvSpPr>
          <p:nvPr>
            <p:ph type="dt" sz="half" idx="10"/>
          </p:nvPr>
        </p:nvSpPr>
        <p:spPr/>
        <p:txBody>
          <a:bodyPr/>
          <a:lstStyle/>
          <a:p>
            <a:fld id="{39D573F8-8283-492E-B2DD-042580E40845}" type="datetimeFigureOut">
              <a:rPr lang="en-US" smtClean="0"/>
              <a:t>2/23/2023</a:t>
            </a:fld>
            <a:endParaRPr lang="en-US"/>
          </a:p>
        </p:txBody>
      </p:sp>
      <p:sp>
        <p:nvSpPr>
          <p:cNvPr id="5" name="Footer Placeholder 4">
            <a:extLst>
              <a:ext uri="{FF2B5EF4-FFF2-40B4-BE49-F238E27FC236}">
                <a16:creationId xmlns:a16="http://schemas.microsoft.com/office/drawing/2014/main" id="{5C8B011E-C6EC-40F7-AC03-FE88FAED9EF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FDE22B3-B377-47B8-BE3E-F6A4383A8403}"/>
              </a:ext>
            </a:extLst>
          </p:cNvPr>
          <p:cNvSpPr>
            <a:spLocks noGrp="1"/>
          </p:cNvSpPr>
          <p:nvPr>
            <p:ph type="sldNum" sz="quarter" idx="12"/>
          </p:nvPr>
        </p:nvSpPr>
        <p:spPr/>
        <p:txBody>
          <a:bodyPr/>
          <a:lstStyle/>
          <a:p>
            <a:fld id="{8A0F6F4A-CEE1-4DFC-8A3C-5FBE57716EF8}" type="slidenum">
              <a:rPr lang="en-US" smtClean="0"/>
              <a:t>‹#›</a:t>
            </a:fld>
            <a:endParaRPr lang="en-US"/>
          </a:p>
        </p:txBody>
      </p:sp>
    </p:spTree>
    <p:extLst>
      <p:ext uri="{BB962C8B-B14F-4D97-AF65-F5344CB8AC3E}">
        <p14:creationId xmlns:p14="http://schemas.microsoft.com/office/powerpoint/2010/main" val="322263519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BD155A-16EA-4B6F-B71B-1968BE4D9B7C}"/>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2A56FC8C-7B2A-4589-B3A0-CCFAA321781A}"/>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D19B78B-4413-45FE-B746-E8A40EA11119}"/>
              </a:ext>
            </a:extLst>
          </p:cNvPr>
          <p:cNvSpPr>
            <a:spLocks noGrp="1"/>
          </p:cNvSpPr>
          <p:nvPr>
            <p:ph type="dt" sz="half" idx="10"/>
          </p:nvPr>
        </p:nvSpPr>
        <p:spPr/>
        <p:txBody>
          <a:bodyPr/>
          <a:lstStyle/>
          <a:p>
            <a:fld id="{39D573F8-8283-492E-B2DD-042580E40845}" type="datetimeFigureOut">
              <a:rPr lang="en-US" smtClean="0"/>
              <a:t>2/23/2023</a:t>
            </a:fld>
            <a:endParaRPr lang="en-US"/>
          </a:p>
        </p:txBody>
      </p:sp>
      <p:sp>
        <p:nvSpPr>
          <p:cNvPr id="5" name="Footer Placeholder 4">
            <a:extLst>
              <a:ext uri="{FF2B5EF4-FFF2-40B4-BE49-F238E27FC236}">
                <a16:creationId xmlns:a16="http://schemas.microsoft.com/office/drawing/2014/main" id="{63188260-76A8-4B2B-B88F-E0EA30E728D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FC83E88-BCC1-4B28-AD30-DE0610F8E017}"/>
              </a:ext>
            </a:extLst>
          </p:cNvPr>
          <p:cNvSpPr>
            <a:spLocks noGrp="1"/>
          </p:cNvSpPr>
          <p:nvPr>
            <p:ph type="sldNum" sz="quarter" idx="12"/>
          </p:nvPr>
        </p:nvSpPr>
        <p:spPr/>
        <p:txBody>
          <a:bodyPr/>
          <a:lstStyle/>
          <a:p>
            <a:fld id="{8A0F6F4A-CEE1-4DFC-8A3C-5FBE57716EF8}" type="slidenum">
              <a:rPr lang="en-US" smtClean="0"/>
              <a:t>‹#›</a:t>
            </a:fld>
            <a:endParaRPr lang="en-US"/>
          </a:p>
        </p:txBody>
      </p:sp>
    </p:spTree>
    <p:extLst>
      <p:ext uri="{BB962C8B-B14F-4D97-AF65-F5344CB8AC3E}">
        <p14:creationId xmlns:p14="http://schemas.microsoft.com/office/powerpoint/2010/main" val="273502166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1B8231C2-16A0-4CFA-A825-4BF504A50D49}"/>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5734E6D4-A3BA-4EF3-B66D-F65FA444BC16}"/>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19E9F75-19B5-4DAF-BA8A-8DA86F1B6A40}"/>
              </a:ext>
            </a:extLst>
          </p:cNvPr>
          <p:cNvSpPr>
            <a:spLocks noGrp="1"/>
          </p:cNvSpPr>
          <p:nvPr>
            <p:ph type="dt" sz="half" idx="10"/>
          </p:nvPr>
        </p:nvSpPr>
        <p:spPr/>
        <p:txBody>
          <a:bodyPr/>
          <a:lstStyle/>
          <a:p>
            <a:fld id="{39D573F8-8283-492E-B2DD-042580E40845}" type="datetimeFigureOut">
              <a:rPr lang="en-US" smtClean="0"/>
              <a:t>2/23/2023</a:t>
            </a:fld>
            <a:endParaRPr lang="en-US"/>
          </a:p>
        </p:txBody>
      </p:sp>
      <p:sp>
        <p:nvSpPr>
          <p:cNvPr id="5" name="Footer Placeholder 4">
            <a:extLst>
              <a:ext uri="{FF2B5EF4-FFF2-40B4-BE49-F238E27FC236}">
                <a16:creationId xmlns:a16="http://schemas.microsoft.com/office/drawing/2014/main" id="{1AD71F94-EBB2-40DA-8332-DD0E505C235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AC35032-3C10-4B51-8876-30F41735C5B1}"/>
              </a:ext>
            </a:extLst>
          </p:cNvPr>
          <p:cNvSpPr>
            <a:spLocks noGrp="1"/>
          </p:cNvSpPr>
          <p:nvPr>
            <p:ph type="sldNum" sz="quarter" idx="12"/>
          </p:nvPr>
        </p:nvSpPr>
        <p:spPr/>
        <p:txBody>
          <a:bodyPr/>
          <a:lstStyle/>
          <a:p>
            <a:fld id="{8A0F6F4A-CEE1-4DFC-8A3C-5FBE57716EF8}" type="slidenum">
              <a:rPr lang="en-US" smtClean="0"/>
              <a:t>‹#›</a:t>
            </a:fld>
            <a:endParaRPr lang="en-US"/>
          </a:p>
        </p:txBody>
      </p:sp>
    </p:spTree>
    <p:extLst>
      <p:ext uri="{BB962C8B-B14F-4D97-AF65-F5344CB8AC3E}">
        <p14:creationId xmlns:p14="http://schemas.microsoft.com/office/powerpoint/2010/main" val="141331375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467524-D645-4A59-99C4-697205336169}"/>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C1CE5714-7807-4366-A015-5E0F534F3D77}"/>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5B34F75-CA20-4907-93F2-E4075C11527E}"/>
              </a:ext>
            </a:extLst>
          </p:cNvPr>
          <p:cNvSpPr>
            <a:spLocks noGrp="1"/>
          </p:cNvSpPr>
          <p:nvPr>
            <p:ph type="dt" sz="half" idx="10"/>
          </p:nvPr>
        </p:nvSpPr>
        <p:spPr/>
        <p:txBody>
          <a:bodyPr/>
          <a:lstStyle/>
          <a:p>
            <a:fld id="{39D573F8-8283-492E-B2DD-042580E40845}" type="datetimeFigureOut">
              <a:rPr lang="en-US" smtClean="0"/>
              <a:t>2/23/2023</a:t>
            </a:fld>
            <a:endParaRPr lang="en-US"/>
          </a:p>
        </p:txBody>
      </p:sp>
      <p:sp>
        <p:nvSpPr>
          <p:cNvPr id="5" name="Footer Placeholder 4">
            <a:extLst>
              <a:ext uri="{FF2B5EF4-FFF2-40B4-BE49-F238E27FC236}">
                <a16:creationId xmlns:a16="http://schemas.microsoft.com/office/drawing/2014/main" id="{BBB28718-84BF-4104-B33E-77FCCD35E8A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102670F-FF48-40FB-9A14-992869DAC538}"/>
              </a:ext>
            </a:extLst>
          </p:cNvPr>
          <p:cNvSpPr>
            <a:spLocks noGrp="1"/>
          </p:cNvSpPr>
          <p:nvPr>
            <p:ph type="sldNum" sz="quarter" idx="12"/>
          </p:nvPr>
        </p:nvSpPr>
        <p:spPr/>
        <p:txBody>
          <a:bodyPr/>
          <a:lstStyle/>
          <a:p>
            <a:fld id="{8A0F6F4A-CEE1-4DFC-8A3C-5FBE57716EF8}" type="slidenum">
              <a:rPr lang="en-US" smtClean="0"/>
              <a:t>‹#›</a:t>
            </a:fld>
            <a:endParaRPr lang="en-US"/>
          </a:p>
        </p:txBody>
      </p:sp>
    </p:spTree>
    <p:extLst>
      <p:ext uri="{BB962C8B-B14F-4D97-AF65-F5344CB8AC3E}">
        <p14:creationId xmlns:p14="http://schemas.microsoft.com/office/powerpoint/2010/main" val="96764646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470C2D-CC39-4820-B8ED-0941BCCE8C68}"/>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3146DBDA-E50C-494C-94FB-647FA1476D3B}"/>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E8DAA115-CD8C-4ECF-B9F4-873724B7AC4B}"/>
              </a:ext>
            </a:extLst>
          </p:cNvPr>
          <p:cNvSpPr>
            <a:spLocks noGrp="1"/>
          </p:cNvSpPr>
          <p:nvPr>
            <p:ph type="dt" sz="half" idx="10"/>
          </p:nvPr>
        </p:nvSpPr>
        <p:spPr/>
        <p:txBody>
          <a:bodyPr/>
          <a:lstStyle/>
          <a:p>
            <a:fld id="{39D573F8-8283-492E-B2DD-042580E40845}" type="datetimeFigureOut">
              <a:rPr lang="en-US" smtClean="0"/>
              <a:t>2/23/2023</a:t>
            </a:fld>
            <a:endParaRPr lang="en-US"/>
          </a:p>
        </p:txBody>
      </p:sp>
      <p:sp>
        <p:nvSpPr>
          <p:cNvPr id="5" name="Footer Placeholder 4">
            <a:extLst>
              <a:ext uri="{FF2B5EF4-FFF2-40B4-BE49-F238E27FC236}">
                <a16:creationId xmlns:a16="http://schemas.microsoft.com/office/drawing/2014/main" id="{68AADF48-0B2C-4C00-B962-FCD90776981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47BF619-4968-4D4D-9EA0-0F30B6C24FC0}"/>
              </a:ext>
            </a:extLst>
          </p:cNvPr>
          <p:cNvSpPr>
            <a:spLocks noGrp="1"/>
          </p:cNvSpPr>
          <p:nvPr>
            <p:ph type="sldNum" sz="quarter" idx="12"/>
          </p:nvPr>
        </p:nvSpPr>
        <p:spPr/>
        <p:txBody>
          <a:bodyPr/>
          <a:lstStyle/>
          <a:p>
            <a:fld id="{8A0F6F4A-CEE1-4DFC-8A3C-5FBE57716EF8}" type="slidenum">
              <a:rPr lang="en-US" smtClean="0"/>
              <a:t>‹#›</a:t>
            </a:fld>
            <a:endParaRPr lang="en-US"/>
          </a:p>
        </p:txBody>
      </p:sp>
    </p:spTree>
    <p:extLst>
      <p:ext uri="{BB962C8B-B14F-4D97-AF65-F5344CB8AC3E}">
        <p14:creationId xmlns:p14="http://schemas.microsoft.com/office/powerpoint/2010/main" val="91969569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534EBC-D6CE-4F72-94F0-BC83B415EB6D}"/>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5B789495-01FA-454E-BD95-C8A65AB1580B}"/>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001E6B3B-CE33-47D2-9C33-D1A16A9B1CAB}"/>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470194B8-5984-4790-B499-ABBEB1BAAB00}"/>
              </a:ext>
            </a:extLst>
          </p:cNvPr>
          <p:cNvSpPr>
            <a:spLocks noGrp="1"/>
          </p:cNvSpPr>
          <p:nvPr>
            <p:ph type="dt" sz="half" idx="10"/>
          </p:nvPr>
        </p:nvSpPr>
        <p:spPr/>
        <p:txBody>
          <a:bodyPr/>
          <a:lstStyle/>
          <a:p>
            <a:fld id="{39D573F8-8283-492E-B2DD-042580E40845}" type="datetimeFigureOut">
              <a:rPr lang="en-US" smtClean="0"/>
              <a:t>2/23/2023</a:t>
            </a:fld>
            <a:endParaRPr lang="en-US"/>
          </a:p>
        </p:txBody>
      </p:sp>
      <p:sp>
        <p:nvSpPr>
          <p:cNvPr id="6" name="Footer Placeholder 5">
            <a:extLst>
              <a:ext uri="{FF2B5EF4-FFF2-40B4-BE49-F238E27FC236}">
                <a16:creationId xmlns:a16="http://schemas.microsoft.com/office/drawing/2014/main" id="{0B3CEAAE-0794-4D95-9D6D-DB580C90DD0E}"/>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7FDE7EF7-8F19-4D44-85EE-08F8FF81D801}"/>
              </a:ext>
            </a:extLst>
          </p:cNvPr>
          <p:cNvSpPr>
            <a:spLocks noGrp="1"/>
          </p:cNvSpPr>
          <p:nvPr>
            <p:ph type="sldNum" sz="quarter" idx="12"/>
          </p:nvPr>
        </p:nvSpPr>
        <p:spPr/>
        <p:txBody>
          <a:bodyPr/>
          <a:lstStyle/>
          <a:p>
            <a:fld id="{8A0F6F4A-CEE1-4DFC-8A3C-5FBE57716EF8}" type="slidenum">
              <a:rPr lang="en-US" smtClean="0"/>
              <a:t>‹#›</a:t>
            </a:fld>
            <a:endParaRPr lang="en-US"/>
          </a:p>
        </p:txBody>
      </p:sp>
    </p:spTree>
    <p:extLst>
      <p:ext uri="{BB962C8B-B14F-4D97-AF65-F5344CB8AC3E}">
        <p14:creationId xmlns:p14="http://schemas.microsoft.com/office/powerpoint/2010/main" val="367703837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7A6D6B-E3B3-45EC-8656-2CD3181A9279}"/>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1F072DB8-8B3F-4813-9393-D873AB4B21B7}"/>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2E16DAB5-CE46-4E3C-9689-165BD1BAE7EF}"/>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91682DE9-4829-4377-AFDE-E2D3B50F5D5A}"/>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72BBEE54-4A12-449F-ACAE-21BFCDF1A564}"/>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4814E741-365D-4E9E-B265-0A7AECAB2799}"/>
              </a:ext>
            </a:extLst>
          </p:cNvPr>
          <p:cNvSpPr>
            <a:spLocks noGrp="1"/>
          </p:cNvSpPr>
          <p:nvPr>
            <p:ph type="dt" sz="half" idx="10"/>
          </p:nvPr>
        </p:nvSpPr>
        <p:spPr/>
        <p:txBody>
          <a:bodyPr/>
          <a:lstStyle/>
          <a:p>
            <a:fld id="{39D573F8-8283-492E-B2DD-042580E40845}" type="datetimeFigureOut">
              <a:rPr lang="en-US" smtClean="0"/>
              <a:t>2/23/2023</a:t>
            </a:fld>
            <a:endParaRPr lang="en-US"/>
          </a:p>
        </p:txBody>
      </p:sp>
      <p:sp>
        <p:nvSpPr>
          <p:cNvPr id="8" name="Footer Placeholder 7">
            <a:extLst>
              <a:ext uri="{FF2B5EF4-FFF2-40B4-BE49-F238E27FC236}">
                <a16:creationId xmlns:a16="http://schemas.microsoft.com/office/drawing/2014/main" id="{E295CDBD-DC71-4A2D-ADF5-6BE4424958F3}"/>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1BCC97BF-ADF0-4685-BE42-4FF3292DCF3C}"/>
              </a:ext>
            </a:extLst>
          </p:cNvPr>
          <p:cNvSpPr>
            <a:spLocks noGrp="1"/>
          </p:cNvSpPr>
          <p:nvPr>
            <p:ph type="sldNum" sz="quarter" idx="12"/>
          </p:nvPr>
        </p:nvSpPr>
        <p:spPr/>
        <p:txBody>
          <a:bodyPr/>
          <a:lstStyle/>
          <a:p>
            <a:fld id="{8A0F6F4A-CEE1-4DFC-8A3C-5FBE57716EF8}" type="slidenum">
              <a:rPr lang="en-US" smtClean="0"/>
              <a:t>‹#›</a:t>
            </a:fld>
            <a:endParaRPr lang="en-US"/>
          </a:p>
        </p:txBody>
      </p:sp>
    </p:spTree>
    <p:extLst>
      <p:ext uri="{BB962C8B-B14F-4D97-AF65-F5344CB8AC3E}">
        <p14:creationId xmlns:p14="http://schemas.microsoft.com/office/powerpoint/2010/main" val="131531075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275112-98B5-457C-8C10-DC3207002A43}"/>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1FDDB3EE-4D81-48B3-B0F3-5E578FE512D5}"/>
              </a:ext>
            </a:extLst>
          </p:cNvPr>
          <p:cNvSpPr>
            <a:spLocks noGrp="1"/>
          </p:cNvSpPr>
          <p:nvPr>
            <p:ph type="dt" sz="half" idx="10"/>
          </p:nvPr>
        </p:nvSpPr>
        <p:spPr/>
        <p:txBody>
          <a:bodyPr/>
          <a:lstStyle/>
          <a:p>
            <a:fld id="{39D573F8-8283-492E-B2DD-042580E40845}" type="datetimeFigureOut">
              <a:rPr lang="en-US" smtClean="0"/>
              <a:t>2/23/2023</a:t>
            </a:fld>
            <a:endParaRPr lang="en-US"/>
          </a:p>
        </p:txBody>
      </p:sp>
      <p:sp>
        <p:nvSpPr>
          <p:cNvPr id="4" name="Footer Placeholder 3">
            <a:extLst>
              <a:ext uri="{FF2B5EF4-FFF2-40B4-BE49-F238E27FC236}">
                <a16:creationId xmlns:a16="http://schemas.microsoft.com/office/drawing/2014/main" id="{D24D4DB5-87C7-4A3D-A9F9-186C92273951}"/>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1B0ABC74-340E-42E7-8EEC-BF3AE770C589}"/>
              </a:ext>
            </a:extLst>
          </p:cNvPr>
          <p:cNvSpPr>
            <a:spLocks noGrp="1"/>
          </p:cNvSpPr>
          <p:nvPr>
            <p:ph type="sldNum" sz="quarter" idx="12"/>
          </p:nvPr>
        </p:nvSpPr>
        <p:spPr/>
        <p:txBody>
          <a:bodyPr/>
          <a:lstStyle/>
          <a:p>
            <a:fld id="{8A0F6F4A-CEE1-4DFC-8A3C-5FBE57716EF8}" type="slidenum">
              <a:rPr lang="en-US" smtClean="0"/>
              <a:t>‹#›</a:t>
            </a:fld>
            <a:endParaRPr lang="en-US"/>
          </a:p>
        </p:txBody>
      </p:sp>
    </p:spTree>
    <p:extLst>
      <p:ext uri="{BB962C8B-B14F-4D97-AF65-F5344CB8AC3E}">
        <p14:creationId xmlns:p14="http://schemas.microsoft.com/office/powerpoint/2010/main" val="181842646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F4E0D26F-85B3-424A-B1A6-54B716ABB50A}"/>
              </a:ext>
            </a:extLst>
          </p:cNvPr>
          <p:cNvSpPr>
            <a:spLocks noGrp="1"/>
          </p:cNvSpPr>
          <p:nvPr>
            <p:ph type="dt" sz="half" idx="10"/>
          </p:nvPr>
        </p:nvSpPr>
        <p:spPr/>
        <p:txBody>
          <a:bodyPr/>
          <a:lstStyle/>
          <a:p>
            <a:fld id="{39D573F8-8283-492E-B2DD-042580E40845}" type="datetimeFigureOut">
              <a:rPr lang="en-US" smtClean="0"/>
              <a:t>2/23/2023</a:t>
            </a:fld>
            <a:endParaRPr lang="en-US"/>
          </a:p>
        </p:txBody>
      </p:sp>
      <p:sp>
        <p:nvSpPr>
          <p:cNvPr id="3" name="Footer Placeholder 2">
            <a:extLst>
              <a:ext uri="{FF2B5EF4-FFF2-40B4-BE49-F238E27FC236}">
                <a16:creationId xmlns:a16="http://schemas.microsoft.com/office/drawing/2014/main" id="{A292E8FF-5239-4794-923C-57BFB33FCEAA}"/>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D161672A-F016-454F-970E-F5F25A5670DC}"/>
              </a:ext>
            </a:extLst>
          </p:cNvPr>
          <p:cNvSpPr>
            <a:spLocks noGrp="1"/>
          </p:cNvSpPr>
          <p:nvPr>
            <p:ph type="sldNum" sz="quarter" idx="12"/>
          </p:nvPr>
        </p:nvSpPr>
        <p:spPr/>
        <p:txBody>
          <a:bodyPr/>
          <a:lstStyle/>
          <a:p>
            <a:fld id="{8A0F6F4A-CEE1-4DFC-8A3C-5FBE57716EF8}" type="slidenum">
              <a:rPr lang="en-US" smtClean="0"/>
              <a:t>‹#›</a:t>
            </a:fld>
            <a:endParaRPr lang="en-US"/>
          </a:p>
        </p:txBody>
      </p:sp>
    </p:spTree>
    <p:extLst>
      <p:ext uri="{BB962C8B-B14F-4D97-AF65-F5344CB8AC3E}">
        <p14:creationId xmlns:p14="http://schemas.microsoft.com/office/powerpoint/2010/main" val="97007321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34CE90-550D-4856-AF56-095788CF4399}"/>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DD39B595-45D0-439C-AF66-E60A191D0394}"/>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550C5A97-6AFC-4808-B6C6-90BBBD514BB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70CE7148-0E7A-4A1B-B751-8308C3A7C926}"/>
              </a:ext>
            </a:extLst>
          </p:cNvPr>
          <p:cNvSpPr>
            <a:spLocks noGrp="1"/>
          </p:cNvSpPr>
          <p:nvPr>
            <p:ph type="dt" sz="half" idx="10"/>
          </p:nvPr>
        </p:nvSpPr>
        <p:spPr/>
        <p:txBody>
          <a:bodyPr/>
          <a:lstStyle/>
          <a:p>
            <a:fld id="{39D573F8-8283-492E-B2DD-042580E40845}" type="datetimeFigureOut">
              <a:rPr lang="en-US" smtClean="0"/>
              <a:t>2/23/2023</a:t>
            </a:fld>
            <a:endParaRPr lang="en-US"/>
          </a:p>
        </p:txBody>
      </p:sp>
      <p:sp>
        <p:nvSpPr>
          <p:cNvPr id="6" name="Footer Placeholder 5">
            <a:extLst>
              <a:ext uri="{FF2B5EF4-FFF2-40B4-BE49-F238E27FC236}">
                <a16:creationId xmlns:a16="http://schemas.microsoft.com/office/drawing/2014/main" id="{C4180CC0-6C42-49D0-AB0F-779AA5086258}"/>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39692D24-7AEE-466E-8F8B-EE8C65D14C3E}"/>
              </a:ext>
            </a:extLst>
          </p:cNvPr>
          <p:cNvSpPr>
            <a:spLocks noGrp="1"/>
          </p:cNvSpPr>
          <p:nvPr>
            <p:ph type="sldNum" sz="quarter" idx="12"/>
          </p:nvPr>
        </p:nvSpPr>
        <p:spPr/>
        <p:txBody>
          <a:bodyPr/>
          <a:lstStyle/>
          <a:p>
            <a:fld id="{8A0F6F4A-CEE1-4DFC-8A3C-5FBE57716EF8}" type="slidenum">
              <a:rPr lang="en-US" smtClean="0"/>
              <a:t>‹#›</a:t>
            </a:fld>
            <a:endParaRPr lang="en-US"/>
          </a:p>
        </p:txBody>
      </p:sp>
    </p:spTree>
    <p:extLst>
      <p:ext uri="{BB962C8B-B14F-4D97-AF65-F5344CB8AC3E}">
        <p14:creationId xmlns:p14="http://schemas.microsoft.com/office/powerpoint/2010/main" val="57474909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2C8E33-FCAD-42B8-8B80-927F79C4EDBE}"/>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47C91252-4C38-45FF-B111-E30292C60E31}"/>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6F9F6E5A-5D20-4C63-9160-CE5B4620427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F383156E-69F0-4F01-A5F4-B4ACA63E79A1}"/>
              </a:ext>
            </a:extLst>
          </p:cNvPr>
          <p:cNvSpPr>
            <a:spLocks noGrp="1"/>
          </p:cNvSpPr>
          <p:nvPr>
            <p:ph type="dt" sz="half" idx="10"/>
          </p:nvPr>
        </p:nvSpPr>
        <p:spPr/>
        <p:txBody>
          <a:bodyPr/>
          <a:lstStyle/>
          <a:p>
            <a:fld id="{39D573F8-8283-492E-B2DD-042580E40845}" type="datetimeFigureOut">
              <a:rPr lang="en-US" smtClean="0"/>
              <a:t>2/23/2023</a:t>
            </a:fld>
            <a:endParaRPr lang="en-US"/>
          </a:p>
        </p:txBody>
      </p:sp>
      <p:sp>
        <p:nvSpPr>
          <p:cNvPr id="6" name="Footer Placeholder 5">
            <a:extLst>
              <a:ext uri="{FF2B5EF4-FFF2-40B4-BE49-F238E27FC236}">
                <a16:creationId xmlns:a16="http://schemas.microsoft.com/office/drawing/2014/main" id="{161379C6-9680-468C-A969-10EB781A548C}"/>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0DB51846-019D-495B-B0EF-F4D22E5731D4}"/>
              </a:ext>
            </a:extLst>
          </p:cNvPr>
          <p:cNvSpPr>
            <a:spLocks noGrp="1"/>
          </p:cNvSpPr>
          <p:nvPr>
            <p:ph type="sldNum" sz="quarter" idx="12"/>
          </p:nvPr>
        </p:nvSpPr>
        <p:spPr/>
        <p:txBody>
          <a:bodyPr/>
          <a:lstStyle/>
          <a:p>
            <a:fld id="{8A0F6F4A-CEE1-4DFC-8A3C-5FBE57716EF8}" type="slidenum">
              <a:rPr lang="en-US" smtClean="0"/>
              <a:t>‹#›</a:t>
            </a:fld>
            <a:endParaRPr lang="en-US"/>
          </a:p>
        </p:txBody>
      </p:sp>
    </p:spTree>
    <p:extLst>
      <p:ext uri="{BB962C8B-B14F-4D97-AF65-F5344CB8AC3E}">
        <p14:creationId xmlns:p14="http://schemas.microsoft.com/office/powerpoint/2010/main" val="412333422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7FA0C915-0A13-4470-94DF-4F36E8C17B3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7A062DC2-3AE2-46C1-82DC-70445A0F0573}"/>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D7781A6-9E11-494F-8316-EA339DDAD2F8}"/>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9D573F8-8283-492E-B2DD-042580E40845}" type="datetimeFigureOut">
              <a:rPr lang="en-US" smtClean="0"/>
              <a:t>2/23/2023</a:t>
            </a:fld>
            <a:endParaRPr lang="en-US"/>
          </a:p>
        </p:txBody>
      </p:sp>
      <p:sp>
        <p:nvSpPr>
          <p:cNvPr id="5" name="Footer Placeholder 4">
            <a:extLst>
              <a:ext uri="{FF2B5EF4-FFF2-40B4-BE49-F238E27FC236}">
                <a16:creationId xmlns:a16="http://schemas.microsoft.com/office/drawing/2014/main" id="{8CF9D802-517D-45F8-9023-F26DCFAA3D4B}"/>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306E3A0C-8BE1-454B-8B31-C53A6C76A44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A0F6F4A-CEE1-4DFC-8A3C-5FBE57716EF8}" type="slidenum">
              <a:rPr lang="en-US" smtClean="0"/>
              <a:t>‹#›</a:t>
            </a:fld>
            <a:endParaRPr lang="en-US"/>
          </a:p>
        </p:txBody>
      </p:sp>
      <p:sp>
        <p:nvSpPr>
          <p:cNvPr id="7" name="Rectangle 6">
            <a:extLst>
              <a:ext uri="{FF2B5EF4-FFF2-40B4-BE49-F238E27FC236}">
                <a16:creationId xmlns:a16="http://schemas.microsoft.com/office/drawing/2014/main" id="{F059E951-E463-4B2B-A2DD-998FE1531757}"/>
              </a:ext>
            </a:extLst>
          </p:cNvPr>
          <p:cNvSpPr/>
          <p:nvPr userDrawn="1"/>
        </p:nvSpPr>
        <p:spPr>
          <a:xfrm>
            <a:off x="0" y="0"/>
            <a:ext cx="212436" cy="6858000"/>
          </a:xfrm>
          <a:prstGeom prst="rect">
            <a:avLst/>
          </a:prstGeom>
          <a:solidFill>
            <a:srgbClr val="002060"/>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fa-IR"/>
          </a:p>
        </p:txBody>
      </p:sp>
    </p:spTree>
    <p:extLst>
      <p:ext uri="{BB962C8B-B14F-4D97-AF65-F5344CB8AC3E}">
        <p14:creationId xmlns:p14="http://schemas.microsoft.com/office/powerpoint/2010/main" val="67504447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chart" Target="../charts/chart4.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chart" Target="../charts/chart5.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chart" Target="../charts/chart6.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chart" Target="../charts/chart7.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chart" Target="../charts/chart8.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chart" Target="../charts/chart9.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chart" Target="../charts/chart10.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chart" Target="../charts/chart11.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chart" Target="../charts/chart12.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chart" Target="../charts/chart13.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chart" Target="../charts/chart14.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chart" Target="../charts/chart15.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chart" Target="../charts/chart16.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chart" Target="../charts/chart17.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chart" Target="../charts/chart18.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chart" Target="../charts/chart19.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chart" Target="../charts/chart20.xml"/><Relationship Id="rId1" Type="http://schemas.openxmlformats.org/officeDocument/2006/relationships/slideLayout" Target="../slideLayouts/slideLayout8.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3" Type="http://schemas.openxmlformats.org/officeDocument/2006/relationships/image" Target="../media/image3.tmp"/><Relationship Id="rId2" Type="http://schemas.openxmlformats.org/officeDocument/2006/relationships/image" Target="../media/image2.tmp"/><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chart" Target="../charts/chart21.xml"/><Relationship Id="rId1" Type="http://schemas.openxmlformats.org/officeDocument/2006/relationships/slideLayout" Target="../slideLayouts/slideLayout8.xml"/></Relationships>
</file>

<file path=ppt/slides/_rels/slide41.xml.rels><?xml version="1.0" encoding="UTF-8" standalone="yes"?>
<Relationships xmlns="http://schemas.openxmlformats.org/package/2006/relationships"><Relationship Id="rId2" Type="http://schemas.openxmlformats.org/officeDocument/2006/relationships/chart" Target="../charts/chart22.xml"/><Relationship Id="rId1" Type="http://schemas.openxmlformats.org/officeDocument/2006/relationships/slideLayout" Target="../slideLayouts/slideLayout6.xml"/></Relationships>
</file>

<file path=ppt/slides/_rels/slide42.xml.rels><?xml version="1.0" encoding="UTF-8" standalone="yes"?>
<Relationships xmlns="http://schemas.openxmlformats.org/package/2006/relationships"><Relationship Id="rId3" Type="http://schemas.openxmlformats.org/officeDocument/2006/relationships/chart" Target="../charts/chart24.xml"/><Relationship Id="rId2" Type="http://schemas.openxmlformats.org/officeDocument/2006/relationships/chart" Target="../charts/chart23.xml"/><Relationship Id="rId1" Type="http://schemas.openxmlformats.org/officeDocument/2006/relationships/slideLayout" Target="../slideLayouts/slideLayout4.xml"/></Relationships>
</file>

<file path=ppt/slides/_rels/slide43.xml.rels><?xml version="1.0" encoding="UTF-8" standalone="yes"?>
<Relationships xmlns="http://schemas.openxmlformats.org/package/2006/relationships"><Relationship Id="rId2" Type="http://schemas.openxmlformats.org/officeDocument/2006/relationships/chart" Target="../charts/chart25.xml"/><Relationship Id="rId1" Type="http://schemas.openxmlformats.org/officeDocument/2006/relationships/slideLayout" Target="../slideLayouts/slideLayout8.xml"/></Relationships>
</file>

<file path=ppt/slides/_rels/slide44.xml.rels><?xml version="1.0" encoding="UTF-8" standalone="yes"?>
<Relationships xmlns="http://schemas.openxmlformats.org/package/2006/relationships"><Relationship Id="rId2" Type="http://schemas.openxmlformats.org/officeDocument/2006/relationships/chart" Target="../charts/chart26.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5.pn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5D6079-B906-4838-9FAE-985F30CE3A96}"/>
              </a:ext>
            </a:extLst>
          </p:cNvPr>
          <p:cNvSpPr>
            <a:spLocks noGrp="1"/>
          </p:cNvSpPr>
          <p:nvPr>
            <p:ph type="ctrTitle"/>
          </p:nvPr>
        </p:nvSpPr>
        <p:spPr/>
        <p:txBody>
          <a:bodyPr/>
          <a:lstStyle/>
          <a:p>
            <a:r>
              <a:rPr lang="fa-IR" dirty="0">
                <a:cs typeface="B Zar" panose="00000400000000000000" pitchFamily="2" charset="-78"/>
              </a:rPr>
              <a:t>همایش </a:t>
            </a:r>
            <a:r>
              <a:rPr lang="fa-IR" dirty="0" err="1">
                <a:cs typeface="B Zar" panose="00000400000000000000" pitchFamily="2" charset="-78"/>
              </a:rPr>
              <a:t>چشم‌انداز</a:t>
            </a:r>
            <a:r>
              <a:rPr lang="fa-IR" dirty="0">
                <a:cs typeface="B Zar" panose="00000400000000000000" pitchFamily="2" charset="-78"/>
              </a:rPr>
              <a:t> بازارها در افق ۱۴۰۲</a:t>
            </a:r>
            <a:endParaRPr lang="en-US" dirty="0">
              <a:cs typeface="B Zar" panose="00000400000000000000" pitchFamily="2" charset="-78"/>
            </a:endParaRPr>
          </a:p>
        </p:txBody>
      </p:sp>
      <p:sp>
        <p:nvSpPr>
          <p:cNvPr id="3" name="Subtitle 2">
            <a:extLst>
              <a:ext uri="{FF2B5EF4-FFF2-40B4-BE49-F238E27FC236}">
                <a16:creationId xmlns:a16="http://schemas.microsoft.com/office/drawing/2014/main" id="{24841C7D-6411-4E9E-A11E-E452B4B175D5}"/>
              </a:ext>
            </a:extLst>
          </p:cNvPr>
          <p:cNvSpPr>
            <a:spLocks noGrp="1"/>
          </p:cNvSpPr>
          <p:nvPr>
            <p:ph type="subTitle" idx="1"/>
          </p:nvPr>
        </p:nvSpPr>
        <p:spPr/>
        <p:txBody>
          <a:bodyPr/>
          <a:lstStyle/>
          <a:p>
            <a:r>
              <a:rPr lang="fa-IR" dirty="0" err="1">
                <a:cs typeface="B Zar" panose="00000400000000000000" pitchFamily="2" charset="-78"/>
              </a:rPr>
              <a:t>پنج‌شنبه</a:t>
            </a:r>
            <a:r>
              <a:rPr lang="fa-IR" dirty="0">
                <a:cs typeface="B Zar" panose="00000400000000000000" pitchFamily="2" charset="-78"/>
              </a:rPr>
              <a:t> ۴ اسفند ۱۴۰۱</a:t>
            </a:r>
          </a:p>
          <a:p>
            <a:r>
              <a:rPr lang="fa-IR" dirty="0" err="1">
                <a:cs typeface="B Zar" panose="00000400000000000000" pitchFamily="2" charset="-78"/>
              </a:rPr>
              <a:t>دانشکده‌ی</a:t>
            </a:r>
            <a:r>
              <a:rPr lang="fa-IR" dirty="0">
                <a:cs typeface="B Zar" panose="00000400000000000000" pitchFamily="2" charset="-78"/>
              </a:rPr>
              <a:t> اقتصاد دانشگاه تهران</a:t>
            </a:r>
            <a:endParaRPr lang="en-US" dirty="0">
              <a:cs typeface="B Zar" panose="00000400000000000000" pitchFamily="2" charset="-78"/>
            </a:endParaRPr>
          </a:p>
        </p:txBody>
      </p:sp>
    </p:spTree>
    <p:extLst>
      <p:ext uri="{BB962C8B-B14F-4D97-AF65-F5344CB8AC3E}">
        <p14:creationId xmlns:p14="http://schemas.microsoft.com/office/powerpoint/2010/main" val="353215417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4F4C02-4595-4699-859A-1F84A521C834}"/>
              </a:ext>
            </a:extLst>
          </p:cNvPr>
          <p:cNvSpPr>
            <a:spLocks noGrp="1"/>
          </p:cNvSpPr>
          <p:nvPr>
            <p:ph type="title"/>
          </p:nvPr>
        </p:nvSpPr>
        <p:spPr>
          <a:xfrm>
            <a:off x="838200" y="365125"/>
            <a:ext cx="10515600" cy="5444326"/>
          </a:xfrm>
        </p:spPr>
        <p:txBody>
          <a:bodyPr>
            <a:normAutofit/>
          </a:bodyPr>
          <a:lstStyle/>
          <a:p>
            <a:pPr algn="ctr"/>
            <a:r>
              <a:rPr lang="fa-IR" sz="4800" b="1" dirty="0">
                <a:cs typeface="B Nazanin" panose="00000400000000000000" pitchFamily="2" charset="-78"/>
              </a:rPr>
              <a:t>تقاضا برای کالاها و خدمات شما</a:t>
            </a:r>
            <a:endParaRPr lang="en-US" sz="4800" b="1" dirty="0">
              <a:cs typeface="B Nazanin" panose="00000400000000000000" pitchFamily="2" charset="-78"/>
            </a:endParaRPr>
          </a:p>
        </p:txBody>
      </p:sp>
    </p:spTree>
    <p:extLst>
      <p:ext uri="{BB962C8B-B14F-4D97-AF65-F5344CB8AC3E}">
        <p14:creationId xmlns:p14="http://schemas.microsoft.com/office/powerpoint/2010/main" val="110513355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505A83-F944-C646-65A3-E6E87CCB2DF2}"/>
              </a:ext>
            </a:extLst>
          </p:cNvPr>
          <p:cNvSpPr>
            <a:spLocks noGrp="1"/>
          </p:cNvSpPr>
          <p:nvPr>
            <p:ph type="title"/>
          </p:nvPr>
        </p:nvSpPr>
        <p:spPr>
          <a:xfrm>
            <a:off x="757030" y="45416"/>
            <a:ext cx="10677939" cy="602284"/>
          </a:xfrm>
        </p:spPr>
        <p:txBody>
          <a:bodyPr>
            <a:normAutofit fontScale="90000"/>
          </a:bodyPr>
          <a:lstStyle/>
          <a:p>
            <a:pPr algn="ctr"/>
            <a:br>
              <a:rPr lang="fa-IR" sz="3600" dirty="0">
                <a:cs typeface="B Nazanin" panose="00000400000000000000" pitchFamily="2" charset="-78"/>
              </a:rPr>
            </a:br>
            <a:r>
              <a:rPr lang="fa-IR" sz="3600" dirty="0">
                <a:cs typeface="B Nazanin" panose="00000400000000000000" pitchFamily="2" charset="-78"/>
              </a:rPr>
              <a:t>جمعیت و نیروی انسانی</a:t>
            </a:r>
            <a:endParaRPr lang="en-US" sz="3600" dirty="0">
              <a:cs typeface="B Nazanin" panose="00000400000000000000" pitchFamily="2" charset="-78"/>
            </a:endParaRPr>
          </a:p>
        </p:txBody>
      </p:sp>
      <p:graphicFrame>
        <p:nvGraphicFramePr>
          <p:cNvPr id="4" name="Table 4">
            <a:extLst>
              <a:ext uri="{FF2B5EF4-FFF2-40B4-BE49-F238E27FC236}">
                <a16:creationId xmlns:a16="http://schemas.microsoft.com/office/drawing/2014/main" id="{9AFBCDCE-8979-BCBA-D7E7-9D447EB7A8D2}"/>
              </a:ext>
            </a:extLst>
          </p:cNvPr>
          <p:cNvGraphicFramePr>
            <a:graphicFrameLocks noGrp="1"/>
          </p:cNvGraphicFramePr>
          <p:nvPr>
            <p:extLst>
              <p:ext uri="{D42A27DB-BD31-4B8C-83A1-F6EECF244321}">
                <p14:modId xmlns:p14="http://schemas.microsoft.com/office/powerpoint/2010/main" val="980069959"/>
              </p:ext>
            </p:extLst>
          </p:nvPr>
        </p:nvGraphicFramePr>
        <p:xfrm>
          <a:off x="2031999" y="1935480"/>
          <a:ext cx="8128000" cy="2987040"/>
        </p:xfrm>
        <a:graphic>
          <a:graphicData uri="http://schemas.openxmlformats.org/drawingml/2006/table">
            <a:tbl>
              <a:tblPr firstRow="1" bandRow="1">
                <a:tableStyleId>{3B4B98B0-60AC-42C2-AFA5-B58CD77FA1E5}</a:tableStyleId>
              </a:tblPr>
              <a:tblGrid>
                <a:gridCol w="4064000">
                  <a:extLst>
                    <a:ext uri="{9D8B030D-6E8A-4147-A177-3AD203B41FA5}">
                      <a16:colId xmlns:a16="http://schemas.microsoft.com/office/drawing/2014/main" val="320729273"/>
                    </a:ext>
                  </a:extLst>
                </a:gridCol>
                <a:gridCol w="4064000">
                  <a:extLst>
                    <a:ext uri="{9D8B030D-6E8A-4147-A177-3AD203B41FA5}">
                      <a16:colId xmlns:a16="http://schemas.microsoft.com/office/drawing/2014/main" val="3389927286"/>
                    </a:ext>
                  </a:extLst>
                </a:gridCol>
              </a:tblGrid>
              <a:tr h="370840">
                <a:tc>
                  <a:txBody>
                    <a:bodyPr/>
                    <a:lstStyle/>
                    <a:p>
                      <a:pPr algn="ctr" rtl="1">
                        <a:lnSpc>
                          <a:spcPct val="150000"/>
                        </a:lnSpc>
                      </a:pPr>
                      <a:r>
                        <a:rPr lang="fa-IR" sz="1600" b="0" dirty="0">
                          <a:cs typeface="B Nazanin" panose="00000400000000000000" pitchFamily="2" charset="-78"/>
                        </a:rPr>
                        <a:t> 84.7 میلیون نفر</a:t>
                      </a:r>
                      <a:endParaRPr lang="en-US" sz="1600" b="0" dirty="0">
                        <a:cs typeface="B Nazanin" panose="00000400000000000000" pitchFamily="2" charset="-78"/>
                      </a:endParaRPr>
                    </a:p>
                  </a:txBody>
                  <a:tcPr anchor="ctr"/>
                </a:tc>
                <a:tc>
                  <a:txBody>
                    <a:bodyPr/>
                    <a:lstStyle/>
                    <a:p>
                      <a:pPr algn="ctr">
                        <a:lnSpc>
                          <a:spcPct val="150000"/>
                        </a:lnSpc>
                      </a:pPr>
                      <a:r>
                        <a:rPr lang="fa-IR" sz="1600" b="0" dirty="0">
                          <a:cs typeface="B Nazanin" panose="00000400000000000000" pitchFamily="2" charset="-78"/>
                        </a:rPr>
                        <a:t>جمعیت (سال1401)</a:t>
                      </a:r>
                      <a:endParaRPr lang="en-US" sz="1600" b="0" dirty="0">
                        <a:cs typeface="B Nazanin" panose="00000400000000000000" pitchFamily="2" charset="-78"/>
                      </a:endParaRPr>
                    </a:p>
                  </a:txBody>
                  <a:tcPr anchor="ctr"/>
                </a:tc>
                <a:extLst>
                  <a:ext uri="{0D108BD9-81ED-4DB2-BD59-A6C34878D82A}">
                    <a16:rowId xmlns:a16="http://schemas.microsoft.com/office/drawing/2014/main" val="1363760191"/>
                  </a:ext>
                </a:extLst>
              </a:tr>
              <a:tr h="370840">
                <a:tc>
                  <a:txBody>
                    <a:bodyPr/>
                    <a:lstStyle/>
                    <a:p>
                      <a:pPr algn="ctr" rtl="1">
                        <a:lnSpc>
                          <a:spcPct val="150000"/>
                        </a:lnSpc>
                      </a:pPr>
                      <a:r>
                        <a:rPr lang="fa-IR" sz="1600" b="0" dirty="0">
                          <a:cs typeface="B Nazanin" panose="00000400000000000000" pitchFamily="2" charset="-78"/>
                        </a:rPr>
                        <a:t>64.7 میلیون نفر</a:t>
                      </a:r>
                      <a:endParaRPr lang="en-US" sz="1600" b="0" dirty="0">
                        <a:cs typeface="B Nazanin" panose="00000400000000000000" pitchFamily="2" charset="-78"/>
                      </a:endParaRPr>
                    </a:p>
                  </a:txBody>
                  <a:tcPr anchor="ctr"/>
                </a:tc>
                <a:tc>
                  <a:txBody>
                    <a:bodyPr/>
                    <a:lstStyle/>
                    <a:p>
                      <a:pPr algn="ctr">
                        <a:lnSpc>
                          <a:spcPct val="150000"/>
                        </a:lnSpc>
                      </a:pPr>
                      <a:r>
                        <a:rPr lang="fa-IR" sz="1600" b="0" dirty="0">
                          <a:cs typeface="B Nazanin" panose="00000400000000000000" pitchFamily="2" charset="-78"/>
                        </a:rPr>
                        <a:t>شهری</a:t>
                      </a:r>
                      <a:endParaRPr lang="en-US" sz="1600" b="0" dirty="0">
                        <a:cs typeface="B Nazanin" panose="00000400000000000000" pitchFamily="2" charset="-78"/>
                      </a:endParaRPr>
                    </a:p>
                  </a:txBody>
                  <a:tcPr anchor="ctr"/>
                </a:tc>
                <a:extLst>
                  <a:ext uri="{0D108BD9-81ED-4DB2-BD59-A6C34878D82A}">
                    <a16:rowId xmlns:a16="http://schemas.microsoft.com/office/drawing/2014/main" val="4101495175"/>
                  </a:ext>
                </a:extLst>
              </a:tr>
              <a:tr h="370840">
                <a:tc>
                  <a:txBody>
                    <a:bodyPr/>
                    <a:lstStyle/>
                    <a:p>
                      <a:pPr algn="ctr" rtl="1">
                        <a:lnSpc>
                          <a:spcPct val="150000"/>
                        </a:lnSpc>
                      </a:pPr>
                      <a:r>
                        <a:rPr lang="fa-IR" sz="1600" b="0" dirty="0">
                          <a:cs typeface="B Nazanin" panose="00000400000000000000" pitchFamily="2" charset="-78"/>
                        </a:rPr>
                        <a:t>20 میلیون نفر</a:t>
                      </a:r>
                      <a:endParaRPr lang="en-US" sz="1600" b="0" dirty="0">
                        <a:cs typeface="B Nazanin" panose="00000400000000000000" pitchFamily="2" charset="-78"/>
                      </a:endParaRPr>
                    </a:p>
                  </a:txBody>
                  <a:tcPr anchor="ctr"/>
                </a:tc>
                <a:tc>
                  <a:txBody>
                    <a:bodyPr/>
                    <a:lstStyle/>
                    <a:p>
                      <a:pPr algn="ctr">
                        <a:lnSpc>
                          <a:spcPct val="150000"/>
                        </a:lnSpc>
                      </a:pPr>
                      <a:r>
                        <a:rPr lang="fa-IR" sz="1600" b="0" dirty="0">
                          <a:cs typeface="B Nazanin" panose="00000400000000000000" pitchFamily="2" charset="-78"/>
                        </a:rPr>
                        <a:t>روستایی</a:t>
                      </a:r>
                      <a:endParaRPr lang="en-US" sz="1600" b="0" dirty="0">
                        <a:cs typeface="B Nazanin" panose="00000400000000000000" pitchFamily="2" charset="-78"/>
                      </a:endParaRPr>
                    </a:p>
                  </a:txBody>
                  <a:tcPr anchor="ctr"/>
                </a:tc>
                <a:extLst>
                  <a:ext uri="{0D108BD9-81ED-4DB2-BD59-A6C34878D82A}">
                    <a16:rowId xmlns:a16="http://schemas.microsoft.com/office/drawing/2014/main" val="1319311836"/>
                  </a:ext>
                </a:extLst>
              </a:tr>
              <a:tr h="370840">
                <a:tc>
                  <a:txBody>
                    <a:bodyPr/>
                    <a:lstStyle/>
                    <a:p>
                      <a:pPr algn="ctr" rtl="1">
                        <a:lnSpc>
                          <a:spcPct val="150000"/>
                        </a:lnSpc>
                      </a:pPr>
                      <a:r>
                        <a:rPr lang="fa-IR" sz="1600" b="0" dirty="0">
                          <a:cs typeface="B Nazanin" panose="00000400000000000000" pitchFamily="2" charset="-78"/>
                        </a:rPr>
                        <a:t>0.8%</a:t>
                      </a:r>
                      <a:endParaRPr lang="en-US" sz="1600" b="0" dirty="0">
                        <a:cs typeface="B Nazanin" panose="00000400000000000000" pitchFamily="2" charset="-78"/>
                      </a:endParaRPr>
                    </a:p>
                  </a:txBody>
                  <a:tcPr anchor="ctr"/>
                </a:tc>
                <a:tc>
                  <a:txBody>
                    <a:bodyPr/>
                    <a:lstStyle/>
                    <a:p>
                      <a:pPr algn="ctr">
                        <a:lnSpc>
                          <a:spcPct val="150000"/>
                        </a:lnSpc>
                      </a:pPr>
                      <a:r>
                        <a:rPr lang="fa-IR" sz="1600" b="0" dirty="0">
                          <a:cs typeface="B Nazanin" panose="00000400000000000000" pitchFamily="2" charset="-78"/>
                        </a:rPr>
                        <a:t>رشد جمعیت </a:t>
                      </a:r>
                      <a:endParaRPr lang="en-US" sz="1600" b="0" dirty="0">
                        <a:cs typeface="B Nazanin" panose="00000400000000000000" pitchFamily="2" charset="-78"/>
                      </a:endParaRPr>
                    </a:p>
                  </a:txBody>
                  <a:tcPr anchor="ctr"/>
                </a:tc>
                <a:extLst>
                  <a:ext uri="{0D108BD9-81ED-4DB2-BD59-A6C34878D82A}">
                    <a16:rowId xmlns:a16="http://schemas.microsoft.com/office/drawing/2014/main" val="1312108643"/>
                  </a:ext>
                </a:extLst>
              </a:tr>
              <a:tr h="370840">
                <a:tc>
                  <a:txBody>
                    <a:bodyPr/>
                    <a:lstStyle/>
                    <a:p>
                      <a:pPr algn="ctr" rtl="1">
                        <a:lnSpc>
                          <a:spcPct val="150000"/>
                        </a:lnSpc>
                      </a:pPr>
                      <a:r>
                        <a:rPr lang="fa-IR" sz="1600" b="0" dirty="0">
                          <a:cs typeface="B Nazanin" panose="00000400000000000000" pitchFamily="2" charset="-78"/>
                        </a:rPr>
                        <a:t>51.4 نفر در هر کیلومتر مربع </a:t>
                      </a:r>
                      <a:endParaRPr lang="en-US" sz="1600" b="0" dirty="0">
                        <a:cs typeface="B Nazanin" panose="00000400000000000000" pitchFamily="2" charset="-78"/>
                      </a:endParaRPr>
                    </a:p>
                  </a:txBody>
                  <a:tcPr anchor="ctr"/>
                </a:tc>
                <a:tc>
                  <a:txBody>
                    <a:bodyPr/>
                    <a:lstStyle/>
                    <a:p>
                      <a:pPr algn="ctr">
                        <a:lnSpc>
                          <a:spcPct val="150000"/>
                        </a:lnSpc>
                      </a:pPr>
                      <a:r>
                        <a:rPr lang="fa-IR" sz="1600" b="0" dirty="0">
                          <a:cs typeface="B Nazanin" panose="00000400000000000000" pitchFamily="2" charset="-78"/>
                        </a:rPr>
                        <a:t>تراکم جمعیت</a:t>
                      </a:r>
                      <a:endParaRPr lang="en-US" sz="1600" b="0" dirty="0">
                        <a:cs typeface="B Nazanin" panose="00000400000000000000" pitchFamily="2" charset="-78"/>
                      </a:endParaRPr>
                    </a:p>
                  </a:txBody>
                  <a:tcPr anchor="ctr"/>
                </a:tc>
                <a:extLst>
                  <a:ext uri="{0D108BD9-81ED-4DB2-BD59-A6C34878D82A}">
                    <a16:rowId xmlns:a16="http://schemas.microsoft.com/office/drawing/2014/main" val="908879229"/>
                  </a:ext>
                </a:extLst>
              </a:tr>
              <a:tr h="370840">
                <a:tc>
                  <a:txBody>
                    <a:bodyPr/>
                    <a:lstStyle/>
                    <a:p>
                      <a:pPr algn="ctr" rtl="1">
                        <a:lnSpc>
                          <a:spcPct val="150000"/>
                        </a:lnSpc>
                      </a:pPr>
                      <a:r>
                        <a:rPr lang="fa-IR" sz="1600" b="0" dirty="0">
                          <a:cs typeface="B Nazanin" panose="00000400000000000000" pitchFamily="2" charset="-78"/>
                        </a:rPr>
                        <a:t>26 میلیون نفر</a:t>
                      </a:r>
                      <a:endParaRPr lang="en-US" sz="1600" b="0" dirty="0">
                        <a:cs typeface="B Nazanin" panose="00000400000000000000" pitchFamily="2" charset="-78"/>
                      </a:endParaRPr>
                    </a:p>
                  </a:txBody>
                  <a:tcPr anchor="ctr"/>
                </a:tc>
                <a:tc>
                  <a:txBody>
                    <a:bodyPr/>
                    <a:lstStyle/>
                    <a:p>
                      <a:pPr algn="ctr">
                        <a:lnSpc>
                          <a:spcPct val="150000"/>
                        </a:lnSpc>
                      </a:pPr>
                      <a:r>
                        <a:rPr lang="fa-IR" sz="1600" b="0" dirty="0">
                          <a:cs typeface="B Nazanin" panose="00000400000000000000" pitchFamily="2" charset="-78"/>
                        </a:rPr>
                        <a:t>جمعیت فعال ( سه ماهۀ اول 1401)</a:t>
                      </a:r>
                      <a:endParaRPr lang="en-US" sz="1600" b="0" dirty="0">
                        <a:cs typeface="B Nazanin" panose="00000400000000000000" pitchFamily="2" charset="-78"/>
                      </a:endParaRPr>
                    </a:p>
                  </a:txBody>
                  <a:tcPr anchor="ctr"/>
                </a:tc>
                <a:extLst>
                  <a:ext uri="{0D108BD9-81ED-4DB2-BD59-A6C34878D82A}">
                    <a16:rowId xmlns:a16="http://schemas.microsoft.com/office/drawing/2014/main" val="2980368278"/>
                  </a:ext>
                </a:extLst>
              </a:tr>
              <a:tr h="370840">
                <a:tc>
                  <a:txBody>
                    <a:bodyPr/>
                    <a:lstStyle/>
                    <a:p>
                      <a:pPr algn="ctr" rtl="1">
                        <a:lnSpc>
                          <a:spcPct val="150000"/>
                        </a:lnSpc>
                      </a:pPr>
                      <a:r>
                        <a:rPr lang="fa-IR" sz="1600" b="0" dirty="0">
                          <a:cs typeface="B Nazanin" panose="00000400000000000000" pitchFamily="2" charset="-78"/>
                        </a:rPr>
                        <a:t>41%</a:t>
                      </a:r>
                      <a:endParaRPr lang="en-US" sz="1600" b="0" dirty="0">
                        <a:cs typeface="B Nazanin" panose="00000400000000000000" pitchFamily="2" charset="-78"/>
                      </a:endParaRPr>
                    </a:p>
                  </a:txBody>
                  <a:tcPr anchor="ctr"/>
                </a:tc>
                <a:tc>
                  <a:txBody>
                    <a:bodyPr/>
                    <a:lstStyle/>
                    <a:p>
                      <a:pPr algn="ctr">
                        <a:lnSpc>
                          <a:spcPct val="150000"/>
                        </a:lnSpc>
                      </a:pPr>
                      <a:r>
                        <a:rPr lang="fa-IR" sz="1600" b="0" dirty="0">
                          <a:cs typeface="B Nazanin" panose="00000400000000000000" pitchFamily="2" charset="-78"/>
                        </a:rPr>
                        <a:t>نرخ مشارکت اقتصادی جمعیت 15 ساله و بیشتر</a:t>
                      </a:r>
                      <a:endParaRPr lang="en-US" sz="1600" b="0" dirty="0">
                        <a:cs typeface="B Nazanin" panose="00000400000000000000" pitchFamily="2" charset="-78"/>
                      </a:endParaRPr>
                    </a:p>
                  </a:txBody>
                  <a:tcPr anchor="ctr"/>
                </a:tc>
                <a:extLst>
                  <a:ext uri="{0D108BD9-81ED-4DB2-BD59-A6C34878D82A}">
                    <a16:rowId xmlns:a16="http://schemas.microsoft.com/office/drawing/2014/main" val="698101068"/>
                  </a:ext>
                </a:extLst>
              </a:tr>
            </a:tbl>
          </a:graphicData>
        </a:graphic>
      </p:graphicFrame>
    </p:spTree>
    <p:extLst>
      <p:ext uri="{BB962C8B-B14F-4D97-AF65-F5344CB8AC3E}">
        <p14:creationId xmlns:p14="http://schemas.microsoft.com/office/powerpoint/2010/main" val="8561442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6751E76-25A2-5003-3037-9414E17037E3}"/>
              </a:ext>
            </a:extLst>
          </p:cNvPr>
          <p:cNvSpPr>
            <a:spLocks noGrp="1"/>
          </p:cNvSpPr>
          <p:nvPr>
            <p:ph type="title"/>
          </p:nvPr>
        </p:nvSpPr>
        <p:spPr>
          <a:xfrm>
            <a:off x="838200" y="365126"/>
            <a:ext cx="10515600" cy="872548"/>
          </a:xfrm>
        </p:spPr>
        <p:txBody>
          <a:bodyPr>
            <a:normAutofit/>
          </a:bodyPr>
          <a:lstStyle/>
          <a:p>
            <a:pPr algn="ctr"/>
            <a:r>
              <a:rPr lang="fa-IR" sz="3600" dirty="0">
                <a:cs typeface="B Nazanin" panose="00000400000000000000" pitchFamily="2" charset="-78"/>
              </a:rPr>
              <a:t>رشد جمعیت</a:t>
            </a:r>
            <a:endParaRPr lang="en-US" sz="3600" dirty="0">
              <a:cs typeface="B Nazanin" panose="00000400000000000000" pitchFamily="2" charset="-78"/>
            </a:endParaRPr>
          </a:p>
        </p:txBody>
      </p:sp>
      <p:graphicFrame>
        <p:nvGraphicFramePr>
          <p:cNvPr id="4" name="Chart 3">
            <a:extLst>
              <a:ext uri="{FF2B5EF4-FFF2-40B4-BE49-F238E27FC236}">
                <a16:creationId xmlns:a16="http://schemas.microsoft.com/office/drawing/2014/main" id="{9F77D7B8-DB41-D670-FD08-88440F6CB0CF}"/>
              </a:ext>
            </a:extLst>
          </p:cNvPr>
          <p:cNvGraphicFramePr>
            <a:graphicFrameLocks/>
          </p:cNvGraphicFramePr>
          <p:nvPr/>
        </p:nvGraphicFramePr>
        <p:xfrm>
          <a:off x="951345" y="1237674"/>
          <a:ext cx="9910619" cy="525520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297957724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491BEA-79C9-F461-83C9-C22B05CD30D3}"/>
              </a:ext>
            </a:extLst>
          </p:cNvPr>
          <p:cNvSpPr>
            <a:spLocks noGrp="1"/>
          </p:cNvSpPr>
          <p:nvPr>
            <p:ph type="title"/>
          </p:nvPr>
        </p:nvSpPr>
        <p:spPr>
          <a:xfrm>
            <a:off x="992944" y="0"/>
            <a:ext cx="10515600" cy="746223"/>
          </a:xfrm>
        </p:spPr>
        <p:txBody>
          <a:bodyPr>
            <a:normAutofit/>
          </a:bodyPr>
          <a:lstStyle/>
          <a:p>
            <a:pPr algn="ctr" rtl="1"/>
            <a:r>
              <a:rPr lang="fa-IR" sz="3600" dirty="0">
                <a:cs typeface="B Nazanin" panose="00000400000000000000" pitchFamily="2" charset="-78"/>
              </a:rPr>
              <a:t>وضعیت بیکاری در ایران از سال 1370 تا سال 1400 (درصد) </a:t>
            </a:r>
            <a:endParaRPr lang="en-US" sz="3600" dirty="0">
              <a:cs typeface="B Nazanin" panose="00000400000000000000" pitchFamily="2" charset="-78"/>
            </a:endParaRPr>
          </a:p>
        </p:txBody>
      </p:sp>
      <p:graphicFrame>
        <p:nvGraphicFramePr>
          <p:cNvPr id="3" name="Chart 2">
            <a:extLst>
              <a:ext uri="{FF2B5EF4-FFF2-40B4-BE49-F238E27FC236}">
                <a16:creationId xmlns:a16="http://schemas.microsoft.com/office/drawing/2014/main" id="{C50884F4-F797-101F-502D-BF232839DE95}"/>
              </a:ext>
            </a:extLst>
          </p:cNvPr>
          <p:cNvGraphicFramePr>
            <a:graphicFrameLocks/>
          </p:cNvGraphicFramePr>
          <p:nvPr>
            <p:extLst>
              <p:ext uri="{D42A27DB-BD31-4B8C-83A1-F6EECF244321}">
                <p14:modId xmlns:p14="http://schemas.microsoft.com/office/powerpoint/2010/main" val="800122973"/>
              </p:ext>
            </p:extLst>
          </p:nvPr>
        </p:nvGraphicFramePr>
        <p:xfrm>
          <a:off x="992944" y="1055078"/>
          <a:ext cx="10162736" cy="5570805"/>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734206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hart 3">
            <a:extLst>
              <a:ext uri="{FF2B5EF4-FFF2-40B4-BE49-F238E27FC236}">
                <a16:creationId xmlns:a16="http://schemas.microsoft.com/office/drawing/2014/main" id="{00000000-0008-0000-0100-000002000000}"/>
              </a:ext>
            </a:extLst>
          </p:cNvPr>
          <p:cNvGraphicFramePr>
            <a:graphicFrameLocks/>
          </p:cNvGraphicFramePr>
          <p:nvPr/>
        </p:nvGraphicFramePr>
        <p:xfrm>
          <a:off x="932873" y="1293091"/>
          <a:ext cx="9919853" cy="5292436"/>
        </p:xfrm>
        <a:graphic>
          <a:graphicData uri="http://schemas.openxmlformats.org/drawingml/2006/chart">
            <c:chart xmlns:c="http://schemas.openxmlformats.org/drawingml/2006/chart" xmlns:r="http://schemas.openxmlformats.org/officeDocument/2006/relationships" r:id="rId2"/>
          </a:graphicData>
        </a:graphic>
      </p:graphicFrame>
      <p:sp>
        <p:nvSpPr>
          <p:cNvPr id="5" name="TextBox 4">
            <a:extLst>
              <a:ext uri="{FF2B5EF4-FFF2-40B4-BE49-F238E27FC236}">
                <a16:creationId xmlns:a16="http://schemas.microsoft.com/office/drawing/2014/main" id="{79628585-6950-46AB-7323-1ADB39AF0587}"/>
              </a:ext>
            </a:extLst>
          </p:cNvPr>
          <p:cNvSpPr txBox="1"/>
          <p:nvPr/>
        </p:nvSpPr>
        <p:spPr>
          <a:xfrm>
            <a:off x="2854036" y="193964"/>
            <a:ext cx="6622473" cy="461665"/>
          </a:xfrm>
          <a:prstGeom prst="rect">
            <a:avLst/>
          </a:prstGeom>
          <a:noFill/>
        </p:spPr>
        <p:txBody>
          <a:bodyPr wrap="square" rtlCol="0">
            <a:spAutoFit/>
          </a:bodyPr>
          <a:lstStyle/>
          <a:p>
            <a:pPr algn="ctr"/>
            <a:r>
              <a:rPr lang="fa-IR" sz="2400" dirty="0">
                <a:cs typeface="B Nazanin" panose="00000400000000000000" pitchFamily="2" charset="-78"/>
              </a:rPr>
              <a:t>نرخ بیکاری در ایران (درصد)</a:t>
            </a:r>
            <a:endParaRPr lang="en-US" sz="2400" dirty="0">
              <a:cs typeface="B Nazanin" panose="00000400000000000000" pitchFamily="2" charset="-78"/>
            </a:endParaRPr>
          </a:p>
        </p:txBody>
      </p:sp>
    </p:spTree>
    <p:extLst>
      <p:ext uri="{BB962C8B-B14F-4D97-AF65-F5344CB8AC3E}">
        <p14:creationId xmlns:p14="http://schemas.microsoft.com/office/powerpoint/2010/main" val="243383687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hart 3">
            <a:extLst>
              <a:ext uri="{FF2B5EF4-FFF2-40B4-BE49-F238E27FC236}">
                <a16:creationId xmlns:a16="http://schemas.microsoft.com/office/drawing/2014/main" id="{4A945BCC-362F-8431-83B2-1B575E676C6F}"/>
              </a:ext>
            </a:extLst>
          </p:cNvPr>
          <p:cNvGraphicFramePr/>
          <p:nvPr/>
        </p:nvGraphicFramePr>
        <p:xfrm>
          <a:off x="979056" y="1332345"/>
          <a:ext cx="9725890" cy="5142346"/>
        </p:xfrm>
        <a:graphic>
          <a:graphicData uri="http://schemas.openxmlformats.org/drawingml/2006/chart">
            <c:chart xmlns:c="http://schemas.openxmlformats.org/drawingml/2006/chart" xmlns:r="http://schemas.openxmlformats.org/officeDocument/2006/relationships" r:id="rId2"/>
          </a:graphicData>
        </a:graphic>
      </p:graphicFrame>
      <p:sp>
        <p:nvSpPr>
          <p:cNvPr id="5" name="TextBox 4">
            <a:extLst>
              <a:ext uri="{FF2B5EF4-FFF2-40B4-BE49-F238E27FC236}">
                <a16:creationId xmlns:a16="http://schemas.microsoft.com/office/drawing/2014/main" id="{61B181E8-10EA-A9A5-CC2E-31B35054B014}"/>
              </a:ext>
            </a:extLst>
          </p:cNvPr>
          <p:cNvSpPr txBox="1"/>
          <p:nvPr/>
        </p:nvSpPr>
        <p:spPr>
          <a:xfrm>
            <a:off x="3463636" y="369455"/>
            <a:ext cx="5338619" cy="523220"/>
          </a:xfrm>
          <a:prstGeom prst="rect">
            <a:avLst/>
          </a:prstGeom>
          <a:noFill/>
        </p:spPr>
        <p:txBody>
          <a:bodyPr wrap="square" rtlCol="0">
            <a:spAutoFit/>
          </a:bodyPr>
          <a:lstStyle/>
          <a:p>
            <a:pPr algn="ctr"/>
            <a:r>
              <a:rPr lang="fa-IR" sz="2800" b="1" dirty="0">
                <a:cs typeface="B Nazanin" panose="00000400000000000000" pitchFamily="2" charset="-78"/>
              </a:rPr>
              <a:t>جمعیت نیروی کار در ایران</a:t>
            </a:r>
            <a:endParaRPr lang="en-US" sz="2800" b="1" dirty="0">
              <a:cs typeface="B Nazanin" panose="00000400000000000000" pitchFamily="2" charset="-78"/>
            </a:endParaRPr>
          </a:p>
        </p:txBody>
      </p:sp>
    </p:spTree>
    <p:extLst>
      <p:ext uri="{BB962C8B-B14F-4D97-AF65-F5344CB8AC3E}">
        <p14:creationId xmlns:p14="http://schemas.microsoft.com/office/powerpoint/2010/main" val="84552518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hart 3">
            <a:extLst>
              <a:ext uri="{FF2B5EF4-FFF2-40B4-BE49-F238E27FC236}">
                <a16:creationId xmlns:a16="http://schemas.microsoft.com/office/drawing/2014/main" id="{EA8BA404-CC33-0B45-C1C7-882E34FDACE3}"/>
              </a:ext>
            </a:extLst>
          </p:cNvPr>
          <p:cNvGraphicFramePr/>
          <p:nvPr/>
        </p:nvGraphicFramePr>
        <p:xfrm>
          <a:off x="628074" y="1025236"/>
          <a:ext cx="10926618" cy="5597237"/>
        </p:xfrm>
        <a:graphic>
          <a:graphicData uri="http://schemas.openxmlformats.org/drawingml/2006/chart">
            <c:chart xmlns:c="http://schemas.openxmlformats.org/drawingml/2006/chart" xmlns:r="http://schemas.openxmlformats.org/officeDocument/2006/relationships" r:id="rId2"/>
          </a:graphicData>
        </a:graphic>
      </p:graphicFrame>
      <p:sp>
        <p:nvSpPr>
          <p:cNvPr id="5" name="TextBox 4">
            <a:extLst>
              <a:ext uri="{FF2B5EF4-FFF2-40B4-BE49-F238E27FC236}">
                <a16:creationId xmlns:a16="http://schemas.microsoft.com/office/drawing/2014/main" id="{540C8441-4D38-2596-4BF3-07CFA318663C}"/>
              </a:ext>
            </a:extLst>
          </p:cNvPr>
          <p:cNvSpPr txBox="1"/>
          <p:nvPr/>
        </p:nvSpPr>
        <p:spPr>
          <a:xfrm>
            <a:off x="3463636" y="249382"/>
            <a:ext cx="5966691" cy="523220"/>
          </a:xfrm>
          <a:prstGeom prst="rect">
            <a:avLst/>
          </a:prstGeom>
          <a:noFill/>
        </p:spPr>
        <p:txBody>
          <a:bodyPr wrap="square" rtlCol="0">
            <a:spAutoFit/>
          </a:bodyPr>
          <a:lstStyle/>
          <a:p>
            <a:pPr algn="ctr"/>
            <a:r>
              <a:rPr lang="fa-IR" sz="2800" dirty="0">
                <a:cs typeface="B Nazanin" panose="00000400000000000000" pitchFamily="2" charset="-78"/>
              </a:rPr>
              <a:t>نسبت نیروی کار به جمعیت</a:t>
            </a:r>
            <a:endParaRPr lang="en-US" sz="2800" dirty="0">
              <a:cs typeface="B Nazanin" panose="00000400000000000000" pitchFamily="2" charset="-78"/>
            </a:endParaRPr>
          </a:p>
        </p:txBody>
      </p:sp>
    </p:spTree>
    <p:extLst>
      <p:ext uri="{BB962C8B-B14F-4D97-AF65-F5344CB8AC3E}">
        <p14:creationId xmlns:p14="http://schemas.microsoft.com/office/powerpoint/2010/main" val="240644822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491BEA-79C9-F461-83C9-C22B05CD30D3}"/>
              </a:ext>
            </a:extLst>
          </p:cNvPr>
          <p:cNvSpPr>
            <a:spLocks noGrp="1"/>
          </p:cNvSpPr>
          <p:nvPr>
            <p:ph type="title"/>
          </p:nvPr>
        </p:nvSpPr>
        <p:spPr>
          <a:xfrm>
            <a:off x="992944" y="0"/>
            <a:ext cx="10515600" cy="746223"/>
          </a:xfrm>
        </p:spPr>
        <p:txBody>
          <a:bodyPr>
            <a:normAutofit/>
          </a:bodyPr>
          <a:lstStyle/>
          <a:p>
            <a:pPr algn="ctr" rtl="1"/>
            <a:r>
              <a:rPr lang="fa-IR" sz="3600" dirty="0">
                <a:cs typeface="B Nazanin" panose="00000400000000000000" pitchFamily="2" charset="-78"/>
              </a:rPr>
              <a:t>وضعیت بیکاران در تابستان 1401 نسبت به تابستان 1400 (درصد)</a:t>
            </a:r>
            <a:endParaRPr lang="en-US" sz="3600" dirty="0">
              <a:cs typeface="B Nazanin" panose="00000400000000000000" pitchFamily="2" charset="-78"/>
            </a:endParaRPr>
          </a:p>
        </p:txBody>
      </p:sp>
      <p:graphicFrame>
        <p:nvGraphicFramePr>
          <p:cNvPr id="4" name="Chart 3">
            <a:extLst>
              <a:ext uri="{FF2B5EF4-FFF2-40B4-BE49-F238E27FC236}">
                <a16:creationId xmlns:a16="http://schemas.microsoft.com/office/drawing/2014/main" id="{18A593AE-EE9F-620D-2BAC-4510CB7CBA35}"/>
              </a:ext>
            </a:extLst>
          </p:cNvPr>
          <p:cNvGraphicFramePr>
            <a:graphicFrameLocks/>
          </p:cNvGraphicFramePr>
          <p:nvPr>
            <p:extLst>
              <p:ext uri="{D42A27DB-BD31-4B8C-83A1-F6EECF244321}">
                <p14:modId xmlns:p14="http://schemas.microsoft.com/office/powerpoint/2010/main" val="340831513"/>
              </p:ext>
            </p:extLst>
          </p:nvPr>
        </p:nvGraphicFramePr>
        <p:xfrm>
          <a:off x="1617786" y="1364566"/>
          <a:ext cx="8581292" cy="475488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27776974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DA3F4FD5-A8AC-89A4-A3CD-1003D103BB7F}"/>
              </a:ext>
            </a:extLst>
          </p:cNvPr>
          <p:cNvSpPr txBox="1"/>
          <p:nvPr/>
        </p:nvSpPr>
        <p:spPr>
          <a:xfrm>
            <a:off x="2345326" y="225083"/>
            <a:ext cx="6696221" cy="461665"/>
          </a:xfrm>
          <a:prstGeom prst="rect">
            <a:avLst/>
          </a:prstGeom>
          <a:noFill/>
        </p:spPr>
        <p:txBody>
          <a:bodyPr wrap="square" rtlCol="0">
            <a:spAutoFit/>
          </a:bodyPr>
          <a:lstStyle/>
          <a:p>
            <a:pPr algn="ctr"/>
            <a:r>
              <a:rPr lang="fa-IR" sz="2400" dirty="0">
                <a:cs typeface="B Nazanin" panose="00000400000000000000" pitchFamily="2" charset="-78"/>
              </a:rPr>
              <a:t>درآمد سرانۀ هر ایرانی (دلار) </a:t>
            </a:r>
            <a:endParaRPr lang="en-US" sz="2400" dirty="0">
              <a:cs typeface="B Nazanin" panose="00000400000000000000" pitchFamily="2" charset="-78"/>
            </a:endParaRPr>
          </a:p>
        </p:txBody>
      </p:sp>
      <p:graphicFrame>
        <p:nvGraphicFramePr>
          <p:cNvPr id="3" name="Chart 2">
            <a:extLst>
              <a:ext uri="{FF2B5EF4-FFF2-40B4-BE49-F238E27FC236}">
                <a16:creationId xmlns:a16="http://schemas.microsoft.com/office/drawing/2014/main" id="{57D318FA-C021-9471-E275-202D84BCB0CC}"/>
              </a:ext>
            </a:extLst>
          </p:cNvPr>
          <p:cNvGraphicFramePr>
            <a:graphicFrameLocks/>
          </p:cNvGraphicFramePr>
          <p:nvPr>
            <p:extLst>
              <p:ext uri="{D42A27DB-BD31-4B8C-83A1-F6EECF244321}">
                <p14:modId xmlns:p14="http://schemas.microsoft.com/office/powerpoint/2010/main" val="2981284782"/>
              </p:ext>
            </p:extLst>
          </p:nvPr>
        </p:nvGraphicFramePr>
        <p:xfrm>
          <a:off x="1253267" y="1037697"/>
          <a:ext cx="9685465" cy="4782606"/>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3263013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DA3F4FD5-A8AC-89A4-A3CD-1003D103BB7F}"/>
              </a:ext>
            </a:extLst>
          </p:cNvPr>
          <p:cNvSpPr txBox="1"/>
          <p:nvPr/>
        </p:nvSpPr>
        <p:spPr>
          <a:xfrm>
            <a:off x="2391508" y="225083"/>
            <a:ext cx="6696221" cy="461665"/>
          </a:xfrm>
          <a:prstGeom prst="rect">
            <a:avLst/>
          </a:prstGeom>
          <a:noFill/>
        </p:spPr>
        <p:txBody>
          <a:bodyPr wrap="square" rtlCol="0">
            <a:spAutoFit/>
          </a:bodyPr>
          <a:lstStyle/>
          <a:p>
            <a:pPr algn="ctr"/>
            <a:r>
              <a:rPr lang="fa-IR" sz="2400" dirty="0">
                <a:cs typeface="B Nazanin" panose="00000400000000000000" pitchFamily="2" charset="-78"/>
              </a:rPr>
              <a:t>درآمد حقیقی (به قیمت پایۀ سال 1395)</a:t>
            </a:r>
            <a:endParaRPr lang="en-US" sz="2400" dirty="0">
              <a:cs typeface="B Nazanin" panose="00000400000000000000" pitchFamily="2" charset="-78"/>
            </a:endParaRPr>
          </a:p>
        </p:txBody>
      </p:sp>
      <p:graphicFrame>
        <p:nvGraphicFramePr>
          <p:cNvPr id="3" name="Chart 2">
            <a:extLst>
              <a:ext uri="{FF2B5EF4-FFF2-40B4-BE49-F238E27FC236}">
                <a16:creationId xmlns:a16="http://schemas.microsoft.com/office/drawing/2014/main" id="{00000000-0008-0000-0000-000002000000}"/>
              </a:ext>
            </a:extLst>
          </p:cNvPr>
          <p:cNvGraphicFramePr>
            <a:graphicFrameLocks/>
          </p:cNvGraphicFramePr>
          <p:nvPr>
            <p:extLst>
              <p:ext uri="{D42A27DB-BD31-4B8C-83A1-F6EECF244321}">
                <p14:modId xmlns:p14="http://schemas.microsoft.com/office/powerpoint/2010/main" val="3621551530"/>
              </p:ext>
            </p:extLst>
          </p:nvPr>
        </p:nvGraphicFramePr>
        <p:xfrm>
          <a:off x="577272" y="1201935"/>
          <a:ext cx="11037455" cy="5430982"/>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9570648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37DADEA-E388-4177-A033-712547D66636}"/>
              </a:ext>
            </a:extLst>
          </p:cNvPr>
          <p:cNvSpPr>
            <a:spLocks noGrp="1"/>
          </p:cNvSpPr>
          <p:nvPr>
            <p:ph type="title"/>
          </p:nvPr>
        </p:nvSpPr>
        <p:spPr/>
        <p:txBody>
          <a:bodyPr/>
          <a:lstStyle/>
          <a:p>
            <a:pPr algn="ctr"/>
            <a:r>
              <a:rPr lang="fa-IR" dirty="0">
                <a:cs typeface="B Nazanin" panose="00000400000000000000" pitchFamily="2" charset="-78"/>
              </a:rPr>
              <a:t>متغیرهای مورد علاقه‌ی بنگاه</a:t>
            </a:r>
            <a:endParaRPr lang="en-US" dirty="0">
              <a:cs typeface="B Nazanin" panose="00000400000000000000" pitchFamily="2" charset="-78"/>
            </a:endParaRPr>
          </a:p>
        </p:txBody>
      </p:sp>
      <p:sp>
        <p:nvSpPr>
          <p:cNvPr id="3" name="Content Placeholder 2">
            <a:extLst>
              <a:ext uri="{FF2B5EF4-FFF2-40B4-BE49-F238E27FC236}">
                <a16:creationId xmlns:a16="http://schemas.microsoft.com/office/drawing/2014/main" id="{CDEC24B3-051D-400D-A026-BBD9819A9F5C}"/>
              </a:ext>
            </a:extLst>
          </p:cNvPr>
          <p:cNvSpPr>
            <a:spLocks noGrp="1"/>
          </p:cNvSpPr>
          <p:nvPr>
            <p:ph idx="1"/>
          </p:nvPr>
        </p:nvSpPr>
        <p:spPr/>
        <p:txBody>
          <a:bodyPr>
            <a:normAutofit/>
          </a:bodyPr>
          <a:lstStyle/>
          <a:p>
            <a:pPr algn="r" rtl="1"/>
            <a:r>
              <a:rPr lang="fa-IR" sz="3600" dirty="0">
                <a:cs typeface="B Nazanin" panose="00000400000000000000" pitchFamily="2" charset="-78"/>
              </a:rPr>
              <a:t>تحولات در تولید و بخش صنعت</a:t>
            </a:r>
          </a:p>
          <a:p>
            <a:pPr algn="r" rtl="1"/>
            <a:r>
              <a:rPr lang="fa-IR" sz="3600" dirty="0">
                <a:cs typeface="B Nazanin" panose="00000400000000000000" pitchFamily="2" charset="-78"/>
              </a:rPr>
              <a:t>تقاضا</a:t>
            </a:r>
          </a:p>
          <a:p>
            <a:pPr algn="r" rtl="1"/>
            <a:r>
              <a:rPr lang="fa-IR" sz="3600" dirty="0">
                <a:cs typeface="B Nazanin" panose="00000400000000000000" pitchFamily="2" charset="-78"/>
              </a:rPr>
              <a:t>نقدینگی</a:t>
            </a:r>
          </a:p>
          <a:p>
            <a:pPr algn="r" rtl="1"/>
            <a:r>
              <a:rPr lang="fa-IR" sz="3600" dirty="0">
                <a:cs typeface="B Nazanin" panose="00000400000000000000" pitchFamily="2" charset="-78"/>
              </a:rPr>
              <a:t>روابط خارجی</a:t>
            </a:r>
          </a:p>
          <a:p>
            <a:pPr algn="r" rtl="1"/>
            <a:r>
              <a:rPr lang="fa-IR" sz="3600" dirty="0">
                <a:cs typeface="B Nazanin" panose="00000400000000000000" pitchFamily="2" charset="-78"/>
              </a:rPr>
              <a:t>بخش مسکن</a:t>
            </a:r>
            <a:endParaRPr lang="en-US" sz="3600" dirty="0">
              <a:cs typeface="B Nazanin" panose="00000400000000000000" pitchFamily="2" charset="-78"/>
            </a:endParaRPr>
          </a:p>
          <a:p>
            <a:pPr marL="0" indent="0" algn="r" rtl="1">
              <a:buNone/>
            </a:pPr>
            <a:endParaRPr lang="en-US" sz="3600" dirty="0">
              <a:cs typeface="B Nazanin" panose="00000400000000000000" pitchFamily="2" charset="-78"/>
            </a:endParaRPr>
          </a:p>
        </p:txBody>
      </p:sp>
    </p:spTree>
    <p:extLst>
      <p:ext uri="{BB962C8B-B14F-4D97-AF65-F5344CB8AC3E}">
        <p14:creationId xmlns:p14="http://schemas.microsoft.com/office/powerpoint/2010/main" val="306081353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344DDC-EAE2-EE05-7E71-D886C34B0D0E}"/>
              </a:ext>
            </a:extLst>
          </p:cNvPr>
          <p:cNvSpPr>
            <a:spLocks noGrp="1"/>
          </p:cNvSpPr>
          <p:nvPr>
            <p:ph type="title"/>
          </p:nvPr>
        </p:nvSpPr>
        <p:spPr>
          <a:xfrm>
            <a:off x="838200" y="365126"/>
            <a:ext cx="10515600" cy="678584"/>
          </a:xfrm>
        </p:spPr>
        <p:txBody>
          <a:bodyPr>
            <a:normAutofit/>
          </a:bodyPr>
          <a:lstStyle/>
          <a:p>
            <a:pPr algn="ctr"/>
            <a:r>
              <a:rPr lang="fa-IR" sz="3200" dirty="0">
                <a:cs typeface="B Nazanin" panose="00000400000000000000" pitchFamily="2" charset="-78"/>
              </a:rPr>
              <a:t>تولید ناخالص سرانه با فرض تداوم رشد در دورۀ 78 -84</a:t>
            </a:r>
            <a:endParaRPr lang="en-US" sz="3200" dirty="0">
              <a:cs typeface="B Nazanin" panose="00000400000000000000" pitchFamily="2" charset="-78"/>
            </a:endParaRPr>
          </a:p>
        </p:txBody>
      </p:sp>
      <p:graphicFrame>
        <p:nvGraphicFramePr>
          <p:cNvPr id="4" name="Chart 3">
            <a:extLst>
              <a:ext uri="{FF2B5EF4-FFF2-40B4-BE49-F238E27FC236}">
                <a16:creationId xmlns:a16="http://schemas.microsoft.com/office/drawing/2014/main" id="{00000000-0008-0000-0100-000003000000}"/>
              </a:ext>
            </a:extLst>
          </p:cNvPr>
          <p:cNvGraphicFramePr>
            <a:graphicFrameLocks/>
          </p:cNvGraphicFramePr>
          <p:nvPr>
            <p:extLst>
              <p:ext uri="{D42A27DB-BD31-4B8C-83A1-F6EECF244321}">
                <p14:modId xmlns:p14="http://schemas.microsoft.com/office/powerpoint/2010/main" val="3022526723"/>
              </p:ext>
            </p:extLst>
          </p:nvPr>
        </p:nvGraphicFramePr>
        <p:xfrm>
          <a:off x="1582406" y="1336010"/>
          <a:ext cx="9171376" cy="5245479"/>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35341292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AA359A0-6AD8-4A92-9EE9-9FB1542131C9}"/>
              </a:ext>
            </a:extLst>
          </p:cNvPr>
          <p:cNvSpPr>
            <a:spLocks noGrp="1"/>
          </p:cNvSpPr>
          <p:nvPr>
            <p:ph idx="1"/>
          </p:nvPr>
        </p:nvSpPr>
        <p:spPr>
          <a:xfrm>
            <a:off x="838200" y="405183"/>
            <a:ext cx="10515600" cy="5771780"/>
          </a:xfrm>
        </p:spPr>
        <p:txBody>
          <a:bodyPr/>
          <a:lstStyle/>
          <a:p>
            <a:pPr algn="ctr"/>
            <a:endParaRPr lang="en-US" dirty="0"/>
          </a:p>
          <a:p>
            <a:pPr algn="ctr"/>
            <a:endParaRPr lang="en-US" dirty="0"/>
          </a:p>
          <a:p>
            <a:pPr algn="ctr"/>
            <a:endParaRPr lang="en-US" dirty="0"/>
          </a:p>
          <a:p>
            <a:pPr algn="ctr"/>
            <a:endParaRPr lang="en-US" dirty="0"/>
          </a:p>
          <a:p>
            <a:pPr marL="0" indent="0" algn="ctr">
              <a:buNone/>
            </a:pPr>
            <a:r>
              <a:rPr lang="fa-IR" sz="5400" b="1" dirty="0">
                <a:cs typeface="B Nazanin" panose="00000400000000000000" pitchFamily="2" charset="-78"/>
              </a:rPr>
              <a:t>متغیرهای ‍ پولی</a:t>
            </a:r>
            <a:endParaRPr lang="en-US" sz="5400" b="1" dirty="0">
              <a:cs typeface="B Nazanin" panose="00000400000000000000" pitchFamily="2" charset="-78"/>
            </a:endParaRPr>
          </a:p>
        </p:txBody>
      </p:sp>
    </p:spTree>
    <p:extLst>
      <p:ext uri="{BB962C8B-B14F-4D97-AF65-F5344CB8AC3E}">
        <p14:creationId xmlns:p14="http://schemas.microsoft.com/office/powerpoint/2010/main" val="124114849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779C6FC1-DC23-7499-B52E-FD15AAD4BA9D}"/>
              </a:ext>
            </a:extLst>
          </p:cNvPr>
          <p:cNvSpPr txBox="1"/>
          <p:nvPr/>
        </p:nvSpPr>
        <p:spPr>
          <a:xfrm>
            <a:off x="2110154" y="140677"/>
            <a:ext cx="7498080" cy="1077218"/>
          </a:xfrm>
          <a:prstGeom prst="rect">
            <a:avLst/>
          </a:prstGeom>
          <a:noFill/>
        </p:spPr>
        <p:txBody>
          <a:bodyPr wrap="square" rtlCol="0">
            <a:spAutoFit/>
          </a:bodyPr>
          <a:lstStyle/>
          <a:p>
            <a:pPr algn="ctr"/>
            <a:r>
              <a:rPr lang="fa-IR" sz="3200" dirty="0">
                <a:cs typeface="B Nazanin" panose="00000400000000000000" pitchFamily="2" charset="-78"/>
              </a:rPr>
              <a:t>درصد تغییر متغیرهای پولی و اعتباری</a:t>
            </a:r>
          </a:p>
          <a:p>
            <a:pPr algn="ctr"/>
            <a:r>
              <a:rPr lang="fa-IR" sz="3200" dirty="0">
                <a:cs typeface="B Nazanin" panose="00000400000000000000" pitchFamily="2" charset="-78"/>
              </a:rPr>
              <a:t>(نسبت به اسفند سال گذشته) </a:t>
            </a:r>
            <a:endParaRPr lang="en-US" sz="3200" dirty="0">
              <a:cs typeface="B Nazanin" panose="00000400000000000000" pitchFamily="2" charset="-78"/>
            </a:endParaRPr>
          </a:p>
        </p:txBody>
      </p:sp>
      <p:graphicFrame>
        <p:nvGraphicFramePr>
          <p:cNvPr id="6" name="Table 5">
            <a:extLst>
              <a:ext uri="{FF2B5EF4-FFF2-40B4-BE49-F238E27FC236}">
                <a16:creationId xmlns:a16="http://schemas.microsoft.com/office/drawing/2014/main" id="{C0F0C921-C2E1-EB85-F675-AC7838E38E69}"/>
              </a:ext>
            </a:extLst>
          </p:cNvPr>
          <p:cNvGraphicFramePr>
            <a:graphicFrameLocks noGrp="1"/>
          </p:cNvGraphicFramePr>
          <p:nvPr>
            <p:extLst>
              <p:ext uri="{D42A27DB-BD31-4B8C-83A1-F6EECF244321}">
                <p14:modId xmlns:p14="http://schemas.microsoft.com/office/powerpoint/2010/main" val="391700008"/>
              </p:ext>
            </p:extLst>
          </p:nvPr>
        </p:nvGraphicFramePr>
        <p:xfrm>
          <a:off x="247538" y="2113907"/>
          <a:ext cx="11696923" cy="4176936"/>
        </p:xfrm>
        <a:graphic>
          <a:graphicData uri="http://schemas.openxmlformats.org/drawingml/2006/table">
            <a:tbl>
              <a:tblPr firstRow="1" bandRow="1">
                <a:tableStyleId>{3B4B98B0-60AC-42C2-AFA5-B58CD77FA1E5}</a:tableStyleId>
              </a:tblPr>
              <a:tblGrid>
                <a:gridCol w="1085143">
                  <a:extLst>
                    <a:ext uri="{9D8B030D-6E8A-4147-A177-3AD203B41FA5}">
                      <a16:colId xmlns:a16="http://schemas.microsoft.com/office/drawing/2014/main" val="571460875"/>
                    </a:ext>
                  </a:extLst>
                </a:gridCol>
                <a:gridCol w="1085143">
                  <a:extLst>
                    <a:ext uri="{9D8B030D-6E8A-4147-A177-3AD203B41FA5}">
                      <a16:colId xmlns:a16="http://schemas.microsoft.com/office/drawing/2014/main" val="3402836583"/>
                    </a:ext>
                  </a:extLst>
                </a:gridCol>
                <a:gridCol w="1085143">
                  <a:extLst>
                    <a:ext uri="{9D8B030D-6E8A-4147-A177-3AD203B41FA5}">
                      <a16:colId xmlns:a16="http://schemas.microsoft.com/office/drawing/2014/main" val="158566720"/>
                    </a:ext>
                  </a:extLst>
                </a:gridCol>
                <a:gridCol w="1085143">
                  <a:extLst>
                    <a:ext uri="{9D8B030D-6E8A-4147-A177-3AD203B41FA5}">
                      <a16:colId xmlns:a16="http://schemas.microsoft.com/office/drawing/2014/main" val="1384352681"/>
                    </a:ext>
                  </a:extLst>
                </a:gridCol>
                <a:gridCol w="1085143">
                  <a:extLst>
                    <a:ext uri="{9D8B030D-6E8A-4147-A177-3AD203B41FA5}">
                      <a16:colId xmlns:a16="http://schemas.microsoft.com/office/drawing/2014/main" val="1219639910"/>
                    </a:ext>
                  </a:extLst>
                </a:gridCol>
                <a:gridCol w="1085143">
                  <a:extLst>
                    <a:ext uri="{9D8B030D-6E8A-4147-A177-3AD203B41FA5}">
                      <a16:colId xmlns:a16="http://schemas.microsoft.com/office/drawing/2014/main" val="3271214951"/>
                    </a:ext>
                  </a:extLst>
                </a:gridCol>
                <a:gridCol w="1085143">
                  <a:extLst>
                    <a:ext uri="{9D8B030D-6E8A-4147-A177-3AD203B41FA5}">
                      <a16:colId xmlns:a16="http://schemas.microsoft.com/office/drawing/2014/main" val="2844974212"/>
                    </a:ext>
                  </a:extLst>
                </a:gridCol>
                <a:gridCol w="1085143">
                  <a:extLst>
                    <a:ext uri="{9D8B030D-6E8A-4147-A177-3AD203B41FA5}">
                      <a16:colId xmlns:a16="http://schemas.microsoft.com/office/drawing/2014/main" val="1254797938"/>
                    </a:ext>
                  </a:extLst>
                </a:gridCol>
                <a:gridCol w="1085143">
                  <a:extLst>
                    <a:ext uri="{9D8B030D-6E8A-4147-A177-3AD203B41FA5}">
                      <a16:colId xmlns:a16="http://schemas.microsoft.com/office/drawing/2014/main" val="3995667189"/>
                    </a:ext>
                  </a:extLst>
                </a:gridCol>
                <a:gridCol w="1085143">
                  <a:extLst>
                    <a:ext uri="{9D8B030D-6E8A-4147-A177-3AD203B41FA5}">
                      <a16:colId xmlns:a16="http://schemas.microsoft.com/office/drawing/2014/main" val="4000743323"/>
                    </a:ext>
                  </a:extLst>
                </a:gridCol>
                <a:gridCol w="845493">
                  <a:extLst>
                    <a:ext uri="{9D8B030D-6E8A-4147-A177-3AD203B41FA5}">
                      <a16:colId xmlns:a16="http://schemas.microsoft.com/office/drawing/2014/main" val="1897467234"/>
                    </a:ext>
                  </a:extLst>
                </a:gridCol>
              </a:tblGrid>
              <a:tr h="312309">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gridSpan="6">
                  <a:txBody>
                    <a:bodyPr/>
                    <a:lstStyle/>
                    <a:p>
                      <a:endParaRPr lang="en-US" dirty="0"/>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2677530088"/>
                  </a:ext>
                </a:extLst>
              </a:tr>
              <a:tr h="435835">
                <a:tc>
                  <a:txBody>
                    <a:bodyPr/>
                    <a:lstStyle/>
                    <a:p>
                      <a:pPr algn="ctr" rtl="1" fontAlgn="ctr"/>
                      <a:r>
                        <a:rPr lang="fa-IR" sz="1600" b="0" i="0" u="none" strike="noStrike" dirty="0">
                          <a:solidFill>
                            <a:schemeClr val="tx1"/>
                          </a:solidFill>
                          <a:effectLst/>
                          <a:latin typeface="B Nazanin" panose="00000400000000000000" pitchFamily="2" charset="-78"/>
                          <a:cs typeface="B Nazanin" panose="00000400000000000000" pitchFamily="2" charset="-78"/>
                        </a:rPr>
                        <a:t>شش ماهۀ 1401</a:t>
                      </a:r>
                      <a:endParaRPr lang="en-US" sz="1600" b="0" i="0" u="none" strike="noStrike" dirty="0">
                        <a:solidFill>
                          <a:schemeClr val="tx1"/>
                        </a:solidFill>
                        <a:effectLst/>
                        <a:latin typeface="B Nazanin" panose="00000400000000000000" pitchFamily="2" charset="-78"/>
                        <a:cs typeface="B Nazanin" panose="00000400000000000000" pitchFamily="2" charset="-78"/>
                      </a:endParaRPr>
                    </a:p>
                  </a:txBody>
                  <a:tcPr marL="9525" marR="9525" marT="9525" marB="0" anchor="ctr"/>
                </a:tc>
                <a:tc>
                  <a:txBody>
                    <a:bodyPr/>
                    <a:lstStyle/>
                    <a:p>
                      <a:pPr algn="ctr" rtl="1" fontAlgn="ctr"/>
                      <a:r>
                        <a:rPr lang="fa-IR" sz="1600" b="0" i="0" u="none" strike="noStrike" dirty="0">
                          <a:solidFill>
                            <a:schemeClr val="tx1"/>
                          </a:solidFill>
                          <a:effectLst/>
                          <a:latin typeface="B Nazanin" panose="00000400000000000000" pitchFamily="2" charset="-78"/>
                          <a:cs typeface="B Nazanin" panose="00000400000000000000" pitchFamily="2" charset="-78"/>
                        </a:rPr>
                        <a:t>1400</a:t>
                      </a:r>
                      <a:endParaRPr lang="en-US" sz="1600" b="0" i="0" u="none" strike="noStrike" dirty="0">
                        <a:solidFill>
                          <a:schemeClr val="tx1"/>
                        </a:solidFill>
                        <a:effectLst/>
                        <a:latin typeface="B Nazanin" panose="00000400000000000000" pitchFamily="2" charset="-78"/>
                        <a:cs typeface="B Nazanin" panose="00000400000000000000" pitchFamily="2" charset="-78"/>
                      </a:endParaRPr>
                    </a:p>
                  </a:txBody>
                  <a:tcPr marL="9525" marR="9525" marT="9525" marB="0" anchor="ctr"/>
                </a:tc>
                <a:tc>
                  <a:txBody>
                    <a:bodyPr/>
                    <a:lstStyle/>
                    <a:p>
                      <a:pPr algn="ctr" rtl="1" fontAlgn="ctr"/>
                      <a:r>
                        <a:rPr lang="fa-IR" sz="1600" b="0" i="0" u="none" strike="noStrike" dirty="0">
                          <a:solidFill>
                            <a:schemeClr val="tx1"/>
                          </a:solidFill>
                          <a:effectLst/>
                          <a:latin typeface="B Nazanin" panose="00000400000000000000" pitchFamily="2" charset="-78"/>
                          <a:cs typeface="B Nazanin" panose="00000400000000000000" pitchFamily="2" charset="-78"/>
                        </a:rPr>
                        <a:t>1399</a:t>
                      </a:r>
                      <a:endParaRPr lang="en-US" sz="1600" b="0" i="0" u="none" strike="noStrike" dirty="0">
                        <a:solidFill>
                          <a:schemeClr val="tx1"/>
                        </a:solidFill>
                        <a:effectLst/>
                        <a:latin typeface="B Nazanin" panose="00000400000000000000" pitchFamily="2" charset="-78"/>
                        <a:cs typeface="B Nazanin" panose="00000400000000000000" pitchFamily="2" charset="-78"/>
                      </a:endParaRPr>
                    </a:p>
                  </a:txBody>
                  <a:tcPr marL="9525" marR="9525" marT="9525" marB="0" anchor="ctr"/>
                </a:tc>
                <a:tc>
                  <a:txBody>
                    <a:bodyPr/>
                    <a:lstStyle/>
                    <a:p>
                      <a:pPr algn="ctr" rtl="1" fontAlgn="ctr"/>
                      <a:r>
                        <a:rPr lang="fa-IR" sz="1600" b="0" i="0" u="none" strike="noStrike" dirty="0">
                          <a:solidFill>
                            <a:schemeClr val="tx1"/>
                          </a:solidFill>
                          <a:effectLst/>
                          <a:latin typeface="B Nazanin" panose="00000400000000000000" pitchFamily="2" charset="-78"/>
                          <a:cs typeface="B Nazanin" panose="00000400000000000000" pitchFamily="2" charset="-78"/>
                        </a:rPr>
                        <a:t>1398</a:t>
                      </a:r>
                      <a:endParaRPr lang="en-US" sz="1600" b="0" i="0" u="none" strike="noStrike" dirty="0">
                        <a:solidFill>
                          <a:schemeClr val="tx1"/>
                        </a:solidFill>
                        <a:effectLst/>
                        <a:latin typeface="B Nazanin" panose="00000400000000000000" pitchFamily="2" charset="-78"/>
                        <a:cs typeface="B Nazanin" panose="00000400000000000000" pitchFamily="2" charset="-78"/>
                      </a:endParaRPr>
                    </a:p>
                  </a:txBody>
                  <a:tcPr marL="9525" marR="9525" marT="9525" marB="0" anchor="ctr"/>
                </a:tc>
                <a:tc>
                  <a:txBody>
                    <a:bodyPr/>
                    <a:lstStyle/>
                    <a:p>
                      <a:pPr algn="ctr" rtl="1" fontAlgn="ctr"/>
                      <a:r>
                        <a:rPr lang="fa-IR" sz="1600" b="0" i="0" u="none" strike="noStrike" dirty="0">
                          <a:solidFill>
                            <a:schemeClr val="tx1"/>
                          </a:solidFill>
                          <a:effectLst/>
                          <a:latin typeface="B Nazanin" panose="00000400000000000000" pitchFamily="2" charset="-78"/>
                          <a:cs typeface="B Nazanin" panose="00000400000000000000" pitchFamily="2" charset="-78"/>
                        </a:rPr>
                        <a:t>1397</a:t>
                      </a:r>
                      <a:endParaRPr lang="en-US" sz="1600" b="0" i="0" u="none" strike="noStrike" dirty="0">
                        <a:solidFill>
                          <a:schemeClr val="tx1"/>
                        </a:solidFill>
                        <a:effectLst/>
                        <a:latin typeface="B Nazanin" panose="00000400000000000000" pitchFamily="2" charset="-78"/>
                        <a:cs typeface="B Nazanin" panose="00000400000000000000" pitchFamily="2" charset="-78"/>
                      </a:endParaRPr>
                    </a:p>
                  </a:txBody>
                  <a:tcPr marL="9525" marR="9525" marT="9525" marB="0" anchor="ctr"/>
                </a:tc>
                <a:tc>
                  <a:txBody>
                    <a:bodyPr/>
                    <a:lstStyle/>
                    <a:p>
                      <a:pPr algn="ctr" rtl="1" fontAlgn="ctr"/>
                      <a:r>
                        <a:rPr lang="fa-IR" sz="1600" b="0" i="0" u="none" strike="noStrike" dirty="0">
                          <a:solidFill>
                            <a:schemeClr val="tx1"/>
                          </a:solidFill>
                          <a:effectLst/>
                          <a:latin typeface="B Nazanin" panose="00000400000000000000" pitchFamily="2" charset="-78"/>
                          <a:cs typeface="B Nazanin" panose="00000400000000000000" pitchFamily="2" charset="-78"/>
                        </a:rPr>
                        <a:t>1396</a:t>
                      </a:r>
                      <a:endParaRPr lang="en-US" sz="1600" b="0" i="0" u="none" strike="noStrike" dirty="0">
                        <a:solidFill>
                          <a:schemeClr val="tx1"/>
                        </a:solidFill>
                        <a:effectLst/>
                        <a:latin typeface="B Nazanin" panose="00000400000000000000" pitchFamily="2" charset="-78"/>
                        <a:cs typeface="B Nazanin" panose="00000400000000000000" pitchFamily="2" charset="-78"/>
                      </a:endParaRPr>
                    </a:p>
                  </a:txBody>
                  <a:tcPr marL="9525" marR="9525" marT="9525" marB="0" anchor="ctr"/>
                </a:tc>
                <a:tc>
                  <a:txBody>
                    <a:bodyPr/>
                    <a:lstStyle/>
                    <a:p>
                      <a:pPr algn="ctr" rtl="1" fontAlgn="ctr"/>
                      <a:r>
                        <a:rPr lang="fa-IR" sz="1600" b="0" i="0" u="none" strike="noStrike" dirty="0">
                          <a:solidFill>
                            <a:schemeClr val="tx1"/>
                          </a:solidFill>
                          <a:effectLst/>
                          <a:latin typeface="B Nazanin" panose="00000400000000000000" pitchFamily="2" charset="-78"/>
                          <a:cs typeface="B Nazanin" panose="00000400000000000000" pitchFamily="2" charset="-78"/>
                        </a:rPr>
                        <a:t>1395</a:t>
                      </a:r>
                      <a:endParaRPr lang="en-US" sz="1600" b="0" i="0" u="none" strike="noStrike" dirty="0">
                        <a:solidFill>
                          <a:schemeClr val="tx1"/>
                        </a:solidFill>
                        <a:effectLst/>
                        <a:latin typeface="B Nazanin" panose="00000400000000000000" pitchFamily="2" charset="-78"/>
                        <a:cs typeface="B Nazanin" panose="00000400000000000000" pitchFamily="2" charset="-78"/>
                      </a:endParaRPr>
                    </a:p>
                  </a:txBody>
                  <a:tcPr marL="9525" marR="9525" marT="9525" marB="0" anchor="ctr"/>
                </a:tc>
                <a:tc>
                  <a:txBody>
                    <a:bodyPr/>
                    <a:lstStyle/>
                    <a:p>
                      <a:pPr algn="ctr" rtl="1" fontAlgn="ctr"/>
                      <a:r>
                        <a:rPr lang="fa-IR" sz="1600" b="0" i="0" u="none" strike="noStrike" dirty="0">
                          <a:solidFill>
                            <a:schemeClr val="tx1"/>
                          </a:solidFill>
                          <a:effectLst/>
                          <a:latin typeface="B Nazanin" panose="00000400000000000000" pitchFamily="2" charset="-78"/>
                          <a:cs typeface="B Nazanin" panose="00000400000000000000" pitchFamily="2" charset="-78"/>
                        </a:rPr>
                        <a:t>1394</a:t>
                      </a:r>
                      <a:endParaRPr lang="en-US" sz="1600" b="0" i="0" u="none" strike="noStrike" dirty="0">
                        <a:solidFill>
                          <a:schemeClr val="tx1"/>
                        </a:solidFill>
                        <a:effectLst/>
                        <a:latin typeface="B Nazanin" panose="00000400000000000000" pitchFamily="2" charset="-78"/>
                        <a:cs typeface="B Nazanin" panose="00000400000000000000" pitchFamily="2" charset="-78"/>
                      </a:endParaRPr>
                    </a:p>
                  </a:txBody>
                  <a:tcPr marL="9525" marR="9525" marT="9525" marB="0" anchor="ctr"/>
                </a:tc>
                <a:tc>
                  <a:txBody>
                    <a:bodyPr/>
                    <a:lstStyle/>
                    <a:p>
                      <a:pPr algn="ctr" rtl="1" fontAlgn="ctr"/>
                      <a:r>
                        <a:rPr lang="fa-IR" sz="1600" b="0" i="0" u="none" strike="noStrike" dirty="0">
                          <a:solidFill>
                            <a:schemeClr val="tx1"/>
                          </a:solidFill>
                          <a:effectLst/>
                          <a:latin typeface="B Nazanin" panose="00000400000000000000" pitchFamily="2" charset="-78"/>
                          <a:cs typeface="B Nazanin" panose="00000400000000000000" pitchFamily="2" charset="-78"/>
                        </a:rPr>
                        <a:t>1393</a:t>
                      </a:r>
                      <a:endParaRPr lang="en-US" sz="1600" b="0" i="0" u="none" strike="noStrike" dirty="0">
                        <a:solidFill>
                          <a:schemeClr val="tx1"/>
                        </a:solidFill>
                        <a:effectLst/>
                        <a:latin typeface="B Nazanin" panose="00000400000000000000" pitchFamily="2" charset="-78"/>
                        <a:cs typeface="B Nazanin" panose="00000400000000000000" pitchFamily="2" charset="-78"/>
                      </a:endParaRPr>
                    </a:p>
                  </a:txBody>
                  <a:tcPr marL="9525" marR="9525" marT="9525" marB="0" anchor="ctr"/>
                </a:tc>
                <a:tc>
                  <a:txBody>
                    <a:bodyPr/>
                    <a:lstStyle/>
                    <a:p>
                      <a:pPr algn="ctr" rtl="1" fontAlgn="ctr"/>
                      <a:r>
                        <a:rPr lang="fa-IR" sz="1600" b="0" i="0" u="none" strike="noStrike" dirty="0">
                          <a:solidFill>
                            <a:schemeClr val="tx1"/>
                          </a:solidFill>
                          <a:effectLst/>
                          <a:latin typeface="B Nazanin" panose="00000400000000000000" pitchFamily="2" charset="-78"/>
                          <a:cs typeface="B Nazanin" panose="00000400000000000000" pitchFamily="2" charset="-78"/>
                        </a:rPr>
                        <a:t>1392</a:t>
                      </a:r>
                      <a:endParaRPr lang="en-US" sz="1600" b="0" i="0" u="none" strike="noStrike" dirty="0">
                        <a:solidFill>
                          <a:schemeClr val="tx1"/>
                        </a:solidFill>
                        <a:effectLst/>
                        <a:latin typeface="B Nazanin" panose="00000400000000000000" pitchFamily="2" charset="-78"/>
                        <a:cs typeface="B Nazanin" panose="00000400000000000000" pitchFamily="2" charset="-78"/>
                      </a:endParaRPr>
                    </a:p>
                  </a:txBody>
                  <a:tcPr marL="9525" marR="9525" marT="9525" marB="0" anchor="ctr"/>
                </a:tc>
                <a:tc>
                  <a:txBody>
                    <a:bodyPr/>
                    <a:lstStyle/>
                    <a:p>
                      <a:pPr algn="ctr" rtl="1" fontAlgn="ctr"/>
                      <a:r>
                        <a:rPr lang="fa-IR" sz="1600" b="0" u="none" strike="noStrike" dirty="0">
                          <a:solidFill>
                            <a:schemeClr val="tx1"/>
                          </a:solidFill>
                          <a:effectLst/>
                          <a:cs typeface="B Nazanin" panose="00000400000000000000" pitchFamily="2" charset="-78"/>
                        </a:rPr>
                        <a:t>متغیر </a:t>
                      </a:r>
                      <a:endParaRPr lang="fa-IR" sz="1600" b="0" i="0" u="none" strike="noStrike" dirty="0">
                        <a:solidFill>
                          <a:schemeClr val="tx1"/>
                        </a:solidFill>
                        <a:effectLst/>
                        <a:latin typeface="B Nazanin" panose="00000400000000000000" pitchFamily="2" charset="-78"/>
                        <a:cs typeface="B Nazanin" panose="00000400000000000000" pitchFamily="2" charset="-78"/>
                      </a:endParaRPr>
                    </a:p>
                  </a:txBody>
                  <a:tcPr marL="9525" marR="9525" marT="9525" marB="0" anchor="ctr"/>
                </a:tc>
                <a:extLst>
                  <a:ext uri="{0D108BD9-81ED-4DB2-BD59-A6C34878D82A}">
                    <a16:rowId xmlns:a16="http://schemas.microsoft.com/office/drawing/2014/main" val="3780740321"/>
                  </a:ext>
                </a:extLst>
              </a:tr>
              <a:tr h="731974">
                <a:tc>
                  <a:txBody>
                    <a:bodyPr/>
                    <a:lstStyle/>
                    <a:p>
                      <a:pPr algn="ctr" rtl="1" fontAlgn="ctr"/>
                      <a:r>
                        <a:rPr lang="fa-IR" sz="1600" b="0" i="0" u="none" strike="noStrike" dirty="0">
                          <a:solidFill>
                            <a:schemeClr val="tx1"/>
                          </a:solidFill>
                          <a:effectLst/>
                          <a:latin typeface="B Nazanin" panose="00000400000000000000" pitchFamily="2" charset="-78"/>
                          <a:cs typeface="B Nazanin" panose="00000400000000000000" pitchFamily="2" charset="-78"/>
                        </a:rPr>
                        <a:t>37.5</a:t>
                      </a:r>
                      <a:endParaRPr lang="en-US" sz="1600" b="0" i="0" u="none" strike="noStrike" dirty="0">
                        <a:solidFill>
                          <a:schemeClr val="tx1"/>
                        </a:solidFill>
                        <a:effectLst/>
                        <a:latin typeface="B Nazanin" panose="00000400000000000000" pitchFamily="2" charset="-78"/>
                        <a:cs typeface="B Nazanin" panose="00000400000000000000" pitchFamily="2" charset="-78"/>
                      </a:endParaRPr>
                    </a:p>
                  </a:txBody>
                  <a:tcPr marL="9525" marR="9525" marT="9525" marB="0" anchor="ctr"/>
                </a:tc>
                <a:tc>
                  <a:txBody>
                    <a:bodyPr/>
                    <a:lstStyle/>
                    <a:p>
                      <a:pPr algn="ctr" rtl="1" fontAlgn="ctr"/>
                      <a:r>
                        <a:rPr lang="fa-IR" sz="1600" b="0" i="0" u="none" strike="noStrike" dirty="0">
                          <a:solidFill>
                            <a:schemeClr val="tx1"/>
                          </a:solidFill>
                          <a:effectLst/>
                          <a:latin typeface="B Nazanin" panose="00000400000000000000" pitchFamily="2" charset="-78"/>
                          <a:cs typeface="B Nazanin" panose="00000400000000000000" pitchFamily="2" charset="-78"/>
                        </a:rPr>
                        <a:t>39</a:t>
                      </a:r>
                      <a:endParaRPr lang="en-US" sz="1600" b="0" i="0" u="none" strike="noStrike" dirty="0">
                        <a:solidFill>
                          <a:schemeClr val="tx1"/>
                        </a:solidFill>
                        <a:effectLst/>
                        <a:latin typeface="B Nazanin" panose="00000400000000000000" pitchFamily="2" charset="-78"/>
                        <a:cs typeface="B Nazanin" panose="00000400000000000000" pitchFamily="2" charset="-78"/>
                      </a:endParaRPr>
                    </a:p>
                  </a:txBody>
                  <a:tcPr marL="9525" marR="9525" marT="9525" marB="0" anchor="ctr"/>
                </a:tc>
                <a:tc>
                  <a:txBody>
                    <a:bodyPr/>
                    <a:lstStyle/>
                    <a:p>
                      <a:pPr algn="ctr" rtl="1" fontAlgn="ctr"/>
                      <a:r>
                        <a:rPr lang="fa-IR" sz="1600" b="0" i="0" u="none" strike="noStrike" dirty="0">
                          <a:solidFill>
                            <a:schemeClr val="tx1"/>
                          </a:solidFill>
                          <a:effectLst/>
                          <a:latin typeface="B Nazanin" panose="00000400000000000000" pitchFamily="2" charset="-78"/>
                          <a:cs typeface="B Nazanin" panose="00000400000000000000" pitchFamily="2" charset="-78"/>
                        </a:rPr>
                        <a:t>40.6</a:t>
                      </a:r>
                      <a:endParaRPr lang="en-US" sz="1600" b="0" i="0" u="none" strike="noStrike" dirty="0">
                        <a:solidFill>
                          <a:schemeClr val="tx1"/>
                        </a:solidFill>
                        <a:effectLst/>
                        <a:latin typeface="B Nazanin" panose="00000400000000000000" pitchFamily="2" charset="-78"/>
                        <a:cs typeface="B Nazanin" panose="00000400000000000000" pitchFamily="2" charset="-78"/>
                      </a:endParaRPr>
                    </a:p>
                  </a:txBody>
                  <a:tcPr marL="9525" marR="9525" marT="9525" marB="0" anchor="ctr"/>
                </a:tc>
                <a:tc>
                  <a:txBody>
                    <a:bodyPr/>
                    <a:lstStyle/>
                    <a:p>
                      <a:pPr algn="ctr" rtl="1" fontAlgn="ctr"/>
                      <a:r>
                        <a:rPr lang="fa-IR" sz="1600" b="0" i="0" u="none" strike="noStrike" dirty="0">
                          <a:solidFill>
                            <a:schemeClr val="tx1"/>
                          </a:solidFill>
                          <a:effectLst/>
                          <a:latin typeface="B Nazanin" panose="00000400000000000000" pitchFamily="2" charset="-78"/>
                          <a:cs typeface="B Nazanin" panose="00000400000000000000" pitchFamily="2" charset="-78"/>
                        </a:rPr>
                        <a:t>31.3</a:t>
                      </a:r>
                      <a:endParaRPr lang="en-US" sz="1600" b="0" i="0" u="none" strike="noStrike" dirty="0">
                        <a:solidFill>
                          <a:schemeClr val="tx1"/>
                        </a:solidFill>
                        <a:effectLst/>
                        <a:latin typeface="B Nazanin" panose="00000400000000000000" pitchFamily="2" charset="-78"/>
                        <a:cs typeface="B Nazanin" panose="00000400000000000000" pitchFamily="2" charset="-78"/>
                      </a:endParaRPr>
                    </a:p>
                  </a:txBody>
                  <a:tcPr marL="9525" marR="9525" marT="9525" marB="0" anchor="ctr"/>
                </a:tc>
                <a:tc>
                  <a:txBody>
                    <a:bodyPr/>
                    <a:lstStyle/>
                    <a:p>
                      <a:pPr algn="ctr" rtl="1" fontAlgn="ctr"/>
                      <a:r>
                        <a:rPr lang="fa-IR" sz="1600" b="0" i="0" u="none" strike="noStrike" dirty="0">
                          <a:solidFill>
                            <a:schemeClr val="tx1"/>
                          </a:solidFill>
                          <a:effectLst/>
                          <a:latin typeface="B Nazanin" panose="00000400000000000000" pitchFamily="2" charset="-78"/>
                          <a:cs typeface="B Nazanin" panose="00000400000000000000" pitchFamily="2" charset="-78"/>
                        </a:rPr>
                        <a:t>23.1</a:t>
                      </a:r>
                      <a:endParaRPr lang="en-US" sz="1600" b="0" i="0" u="none" strike="noStrike" dirty="0">
                        <a:solidFill>
                          <a:schemeClr val="tx1"/>
                        </a:solidFill>
                        <a:effectLst/>
                        <a:latin typeface="B Nazanin" panose="00000400000000000000" pitchFamily="2" charset="-78"/>
                        <a:cs typeface="B Nazanin" panose="00000400000000000000" pitchFamily="2" charset="-78"/>
                      </a:endParaRPr>
                    </a:p>
                  </a:txBody>
                  <a:tcPr marL="9525" marR="9525" marT="9525" marB="0" anchor="ctr"/>
                </a:tc>
                <a:tc>
                  <a:txBody>
                    <a:bodyPr/>
                    <a:lstStyle/>
                    <a:p>
                      <a:pPr algn="ctr" rtl="1" fontAlgn="ctr"/>
                      <a:r>
                        <a:rPr lang="fa-IR" sz="1600" b="0" i="0" u="none" strike="noStrike" dirty="0">
                          <a:solidFill>
                            <a:schemeClr val="tx1"/>
                          </a:solidFill>
                          <a:effectLst/>
                          <a:latin typeface="B Nazanin" panose="00000400000000000000" pitchFamily="2" charset="-78"/>
                          <a:cs typeface="B Nazanin" panose="00000400000000000000" pitchFamily="2" charset="-78"/>
                        </a:rPr>
                        <a:t>22.1</a:t>
                      </a:r>
                      <a:endParaRPr lang="en-US" sz="1600" b="0" i="0" u="none" strike="noStrike" dirty="0">
                        <a:solidFill>
                          <a:schemeClr val="tx1"/>
                        </a:solidFill>
                        <a:effectLst/>
                        <a:latin typeface="B Nazanin" panose="00000400000000000000" pitchFamily="2" charset="-78"/>
                        <a:cs typeface="B Nazanin" panose="00000400000000000000" pitchFamily="2" charset="-78"/>
                      </a:endParaRPr>
                    </a:p>
                  </a:txBody>
                  <a:tcPr marL="9525" marR="9525" marT="9525" marB="0" anchor="ctr"/>
                </a:tc>
                <a:tc>
                  <a:txBody>
                    <a:bodyPr/>
                    <a:lstStyle/>
                    <a:p>
                      <a:pPr algn="ctr" rtl="1" fontAlgn="ctr"/>
                      <a:r>
                        <a:rPr lang="fa-IR" sz="1600" b="0" i="0" u="none" strike="noStrike" dirty="0">
                          <a:solidFill>
                            <a:schemeClr val="tx1"/>
                          </a:solidFill>
                          <a:effectLst/>
                          <a:latin typeface="B Nazanin" panose="00000400000000000000" pitchFamily="2" charset="-78"/>
                          <a:cs typeface="B Nazanin" panose="00000400000000000000" pitchFamily="2" charset="-78"/>
                        </a:rPr>
                        <a:t>23.2</a:t>
                      </a:r>
                      <a:endParaRPr lang="en-US" sz="1600" b="0" i="0" u="none" strike="noStrike" dirty="0">
                        <a:solidFill>
                          <a:schemeClr val="tx1"/>
                        </a:solidFill>
                        <a:effectLst/>
                        <a:latin typeface="B Nazanin" panose="00000400000000000000" pitchFamily="2" charset="-78"/>
                        <a:cs typeface="B Nazanin" panose="00000400000000000000" pitchFamily="2" charset="-78"/>
                      </a:endParaRPr>
                    </a:p>
                  </a:txBody>
                  <a:tcPr marL="9525" marR="9525" marT="9525" marB="0" anchor="ctr"/>
                </a:tc>
                <a:tc>
                  <a:txBody>
                    <a:bodyPr/>
                    <a:lstStyle/>
                    <a:p>
                      <a:pPr algn="ctr" rtl="1" fontAlgn="ctr"/>
                      <a:r>
                        <a:rPr lang="fa-IR" sz="1600" b="0" i="0" u="none" strike="noStrike" dirty="0">
                          <a:solidFill>
                            <a:schemeClr val="tx1"/>
                          </a:solidFill>
                          <a:effectLst/>
                          <a:latin typeface="B Nazanin" panose="00000400000000000000" pitchFamily="2" charset="-78"/>
                          <a:cs typeface="B Nazanin" panose="00000400000000000000" pitchFamily="2" charset="-78"/>
                        </a:rPr>
                        <a:t>30</a:t>
                      </a:r>
                      <a:endParaRPr lang="en-US" sz="1600" b="0" i="0" u="none" strike="noStrike" dirty="0">
                        <a:solidFill>
                          <a:schemeClr val="tx1"/>
                        </a:solidFill>
                        <a:effectLst/>
                        <a:latin typeface="B Nazanin" panose="00000400000000000000" pitchFamily="2" charset="-78"/>
                        <a:cs typeface="B Nazanin" panose="00000400000000000000" pitchFamily="2" charset="-78"/>
                      </a:endParaRPr>
                    </a:p>
                  </a:txBody>
                  <a:tcPr marL="9525" marR="9525" marT="9525" marB="0" anchor="ctr"/>
                </a:tc>
                <a:tc>
                  <a:txBody>
                    <a:bodyPr/>
                    <a:lstStyle/>
                    <a:p>
                      <a:pPr algn="ctr" rtl="1" fontAlgn="ctr"/>
                      <a:r>
                        <a:rPr lang="fa-IR" sz="1600" b="0" i="0" u="none" strike="noStrike" dirty="0">
                          <a:solidFill>
                            <a:schemeClr val="tx1"/>
                          </a:solidFill>
                          <a:effectLst/>
                          <a:latin typeface="B Nazanin" panose="00000400000000000000" pitchFamily="2" charset="-78"/>
                          <a:cs typeface="B Nazanin" panose="00000400000000000000" pitchFamily="2" charset="-78"/>
                        </a:rPr>
                        <a:t>22.3</a:t>
                      </a:r>
                      <a:endParaRPr lang="en-US" sz="1600" b="0" i="0" u="none" strike="noStrike" dirty="0">
                        <a:solidFill>
                          <a:schemeClr val="tx1"/>
                        </a:solidFill>
                        <a:effectLst/>
                        <a:latin typeface="B Nazanin" panose="00000400000000000000" pitchFamily="2" charset="-78"/>
                        <a:cs typeface="B Nazanin" panose="00000400000000000000" pitchFamily="2" charset="-78"/>
                      </a:endParaRPr>
                    </a:p>
                  </a:txBody>
                  <a:tcPr marL="9525" marR="9525" marT="9525" marB="0" anchor="ctr"/>
                </a:tc>
                <a:tc>
                  <a:txBody>
                    <a:bodyPr/>
                    <a:lstStyle/>
                    <a:p>
                      <a:pPr algn="ctr" rtl="1" fontAlgn="ctr"/>
                      <a:r>
                        <a:rPr lang="fa-IR" sz="1600" b="0" i="0" u="none" strike="noStrike" dirty="0">
                          <a:solidFill>
                            <a:schemeClr val="tx1"/>
                          </a:solidFill>
                          <a:effectLst/>
                          <a:latin typeface="B Nazanin" panose="00000400000000000000" pitchFamily="2" charset="-78"/>
                          <a:cs typeface="B Nazanin" panose="00000400000000000000" pitchFamily="2" charset="-78"/>
                        </a:rPr>
                        <a:t>38.8</a:t>
                      </a:r>
                      <a:endParaRPr lang="en-US" sz="1600" b="0" i="0" u="none" strike="noStrike" dirty="0">
                        <a:solidFill>
                          <a:schemeClr val="tx1"/>
                        </a:solidFill>
                        <a:effectLst/>
                        <a:latin typeface="B Nazanin" panose="00000400000000000000" pitchFamily="2" charset="-78"/>
                        <a:cs typeface="B Nazanin" panose="00000400000000000000" pitchFamily="2" charset="-78"/>
                      </a:endParaRPr>
                    </a:p>
                  </a:txBody>
                  <a:tcPr marL="9525" marR="9525" marT="9525" marB="0" anchor="ctr"/>
                </a:tc>
                <a:tc>
                  <a:txBody>
                    <a:bodyPr/>
                    <a:lstStyle/>
                    <a:p>
                      <a:pPr algn="ctr" rtl="1" fontAlgn="ctr"/>
                      <a:r>
                        <a:rPr lang="fa-IR" sz="1600" b="0" u="none" strike="noStrike" dirty="0">
                          <a:solidFill>
                            <a:schemeClr val="tx1"/>
                          </a:solidFill>
                          <a:effectLst/>
                          <a:cs typeface="B Nazanin" panose="00000400000000000000" pitchFamily="2" charset="-78"/>
                        </a:rPr>
                        <a:t>نرخ رشد نقدینگی</a:t>
                      </a:r>
                      <a:endParaRPr lang="fa-IR" sz="1600" b="0" i="0" u="none" strike="noStrike" dirty="0">
                        <a:solidFill>
                          <a:schemeClr val="tx1"/>
                        </a:solidFill>
                        <a:effectLst/>
                        <a:latin typeface="B Nazanin" panose="00000400000000000000" pitchFamily="2" charset="-78"/>
                        <a:cs typeface="B Nazanin" panose="00000400000000000000" pitchFamily="2" charset="-78"/>
                      </a:endParaRPr>
                    </a:p>
                  </a:txBody>
                  <a:tcPr marL="9525" marR="9525" marT="9525" marB="0" anchor="ctr"/>
                </a:tc>
                <a:extLst>
                  <a:ext uri="{0D108BD9-81ED-4DB2-BD59-A6C34878D82A}">
                    <a16:rowId xmlns:a16="http://schemas.microsoft.com/office/drawing/2014/main" val="417591178"/>
                  </a:ext>
                </a:extLst>
              </a:tr>
              <a:tr h="637131">
                <a:tc>
                  <a:txBody>
                    <a:bodyPr/>
                    <a:lstStyle/>
                    <a:p>
                      <a:pPr algn="ctr" rtl="1" fontAlgn="ctr"/>
                      <a:r>
                        <a:rPr lang="fa-IR" sz="1600" b="0" i="0" u="none" strike="noStrike" dirty="0">
                          <a:solidFill>
                            <a:schemeClr val="tx1"/>
                          </a:solidFill>
                          <a:effectLst/>
                          <a:latin typeface="B Nazanin" panose="00000400000000000000" pitchFamily="2" charset="-78"/>
                          <a:cs typeface="B Nazanin" panose="00000400000000000000" pitchFamily="2" charset="-78"/>
                        </a:rPr>
                        <a:t>33.1</a:t>
                      </a:r>
                      <a:endParaRPr lang="en-US" sz="1600" b="0" i="0" u="none" strike="noStrike" dirty="0">
                        <a:solidFill>
                          <a:schemeClr val="tx1"/>
                        </a:solidFill>
                        <a:effectLst/>
                        <a:latin typeface="B Nazanin" panose="00000400000000000000" pitchFamily="2" charset="-78"/>
                        <a:cs typeface="B Nazanin" panose="00000400000000000000" pitchFamily="2" charset="-78"/>
                      </a:endParaRPr>
                    </a:p>
                  </a:txBody>
                  <a:tcPr marL="9525" marR="9525" marT="9525" marB="0" anchor="ctr"/>
                </a:tc>
                <a:tc>
                  <a:txBody>
                    <a:bodyPr/>
                    <a:lstStyle/>
                    <a:p>
                      <a:pPr algn="ctr" rtl="1" fontAlgn="ctr"/>
                      <a:r>
                        <a:rPr lang="fa-IR" sz="1600" b="0" i="0" u="none" strike="noStrike" dirty="0">
                          <a:solidFill>
                            <a:schemeClr val="tx1"/>
                          </a:solidFill>
                          <a:effectLst/>
                          <a:latin typeface="B Nazanin" panose="00000400000000000000" pitchFamily="2" charset="-78"/>
                          <a:cs typeface="B Nazanin" panose="00000400000000000000" pitchFamily="2" charset="-78"/>
                        </a:rPr>
                        <a:t>31.6</a:t>
                      </a:r>
                      <a:endParaRPr lang="en-US" sz="1600" b="0" i="0" u="none" strike="noStrike" dirty="0">
                        <a:solidFill>
                          <a:schemeClr val="tx1"/>
                        </a:solidFill>
                        <a:effectLst/>
                        <a:latin typeface="B Nazanin" panose="00000400000000000000" pitchFamily="2" charset="-78"/>
                        <a:cs typeface="B Nazanin" panose="00000400000000000000" pitchFamily="2" charset="-78"/>
                      </a:endParaRPr>
                    </a:p>
                  </a:txBody>
                  <a:tcPr marL="9525" marR="9525" marT="9525" marB="0" anchor="ctr"/>
                </a:tc>
                <a:tc>
                  <a:txBody>
                    <a:bodyPr/>
                    <a:lstStyle/>
                    <a:p>
                      <a:pPr algn="ctr" rtl="1" fontAlgn="ctr"/>
                      <a:r>
                        <a:rPr lang="fa-IR" sz="1600" b="0" i="0" u="none" strike="noStrike" dirty="0">
                          <a:solidFill>
                            <a:schemeClr val="tx1"/>
                          </a:solidFill>
                          <a:effectLst/>
                          <a:latin typeface="B Nazanin" panose="00000400000000000000" pitchFamily="2" charset="-78"/>
                          <a:cs typeface="B Nazanin" panose="00000400000000000000" pitchFamily="2" charset="-78"/>
                        </a:rPr>
                        <a:t>30.1</a:t>
                      </a:r>
                      <a:endParaRPr lang="en-US" sz="1600" b="0" i="0" u="none" strike="noStrike" dirty="0">
                        <a:solidFill>
                          <a:schemeClr val="tx1"/>
                        </a:solidFill>
                        <a:effectLst/>
                        <a:latin typeface="B Nazanin" panose="00000400000000000000" pitchFamily="2" charset="-78"/>
                        <a:cs typeface="B Nazanin" panose="00000400000000000000" pitchFamily="2" charset="-78"/>
                      </a:endParaRPr>
                    </a:p>
                  </a:txBody>
                  <a:tcPr marL="9525" marR="9525" marT="9525" marB="0" anchor="ctr"/>
                </a:tc>
                <a:tc>
                  <a:txBody>
                    <a:bodyPr/>
                    <a:lstStyle/>
                    <a:p>
                      <a:pPr algn="ctr" rtl="1" fontAlgn="ctr"/>
                      <a:r>
                        <a:rPr lang="fa-IR" sz="1600" b="0" i="0" u="none" strike="noStrike" dirty="0">
                          <a:solidFill>
                            <a:schemeClr val="tx1"/>
                          </a:solidFill>
                          <a:effectLst/>
                          <a:latin typeface="B Nazanin" panose="00000400000000000000" pitchFamily="2" charset="-78"/>
                          <a:cs typeface="B Nazanin" panose="00000400000000000000" pitchFamily="2" charset="-78"/>
                        </a:rPr>
                        <a:t>32.8</a:t>
                      </a:r>
                      <a:endParaRPr lang="en-US" sz="1600" b="0" i="0" u="none" strike="noStrike" dirty="0">
                        <a:solidFill>
                          <a:schemeClr val="tx1"/>
                        </a:solidFill>
                        <a:effectLst/>
                        <a:latin typeface="B Nazanin" panose="00000400000000000000" pitchFamily="2" charset="-78"/>
                        <a:cs typeface="B Nazanin" panose="00000400000000000000" pitchFamily="2" charset="-78"/>
                      </a:endParaRPr>
                    </a:p>
                  </a:txBody>
                  <a:tcPr marL="9525" marR="9525" marT="9525" marB="0" anchor="ctr"/>
                </a:tc>
                <a:tc>
                  <a:txBody>
                    <a:bodyPr/>
                    <a:lstStyle/>
                    <a:p>
                      <a:pPr algn="ctr" rtl="1" fontAlgn="ctr"/>
                      <a:r>
                        <a:rPr lang="fa-IR" sz="1600" b="0" i="0" u="none" strike="noStrike" dirty="0">
                          <a:solidFill>
                            <a:schemeClr val="tx1"/>
                          </a:solidFill>
                          <a:effectLst/>
                          <a:latin typeface="B Nazanin" panose="00000400000000000000" pitchFamily="2" charset="-78"/>
                          <a:cs typeface="B Nazanin" panose="00000400000000000000" pitchFamily="2" charset="-78"/>
                        </a:rPr>
                        <a:t>24.2</a:t>
                      </a:r>
                      <a:endParaRPr lang="en-US" sz="1600" b="0" i="0" u="none" strike="noStrike" dirty="0">
                        <a:solidFill>
                          <a:schemeClr val="tx1"/>
                        </a:solidFill>
                        <a:effectLst/>
                        <a:latin typeface="B Nazanin" panose="00000400000000000000" pitchFamily="2" charset="-78"/>
                        <a:cs typeface="B Nazanin" panose="00000400000000000000" pitchFamily="2" charset="-78"/>
                      </a:endParaRPr>
                    </a:p>
                  </a:txBody>
                  <a:tcPr marL="9525" marR="9525" marT="9525" marB="0" anchor="ctr"/>
                </a:tc>
                <a:tc>
                  <a:txBody>
                    <a:bodyPr/>
                    <a:lstStyle/>
                    <a:p>
                      <a:pPr algn="ctr" rtl="1" fontAlgn="ctr"/>
                      <a:r>
                        <a:rPr lang="fa-IR" sz="1600" b="0" i="0" u="none" strike="noStrike" dirty="0">
                          <a:solidFill>
                            <a:schemeClr val="tx1"/>
                          </a:solidFill>
                          <a:effectLst/>
                          <a:latin typeface="B Nazanin" panose="00000400000000000000" pitchFamily="2" charset="-78"/>
                          <a:cs typeface="B Nazanin" panose="00000400000000000000" pitchFamily="2" charset="-78"/>
                        </a:rPr>
                        <a:t>19</a:t>
                      </a:r>
                      <a:endParaRPr lang="en-US" sz="1600" b="0" i="0" u="none" strike="noStrike" dirty="0">
                        <a:solidFill>
                          <a:schemeClr val="tx1"/>
                        </a:solidFill>
                        <a:effectLst/>
                        <a:latin typeface="B Nazanin" panose="00000400000000000000" pitchFamily="2" charset="-78"/>
                        <a:cs typeface="B Nazanin" panose="00000400000000000000" pitchFamily="2" charset="-78"/>
                      </a:endParaRPr>
                    </a:p>
                  </a:txBody>
                  <a:tcPr marL="9525" marR="9525" marT="9525" marB="0" anchor="ctr"/>
                </a:tc>
                <a:tc>
                  <a:txBody>
                    <a:bodyPr/>
                    <a:lstStyle/>
                    <a:p>
                      <a:pPr algn="ctr" rtl="1" fontAlgn="ctr"/>
                      <a:r>
                        <a:rPr lang="fa-IR" sz="1600" b="0" i="0" u="none" strike="noStrike" dirty="0">
                          <a:solidFill>
                            <a:schemeClr val="tx1"/>
                          </a:solidFill>
                          <a:effectLst/>
                          <a:latin typeface="B Nazanin" panose="00000400000000000000" pitchFamily="2" charset="-78"/>
                          <a:cs typeface="B Nazanin" panose="00000400000000000000" pitchFamily="2" charset="-78"/>
                        </a:rPr>
                        <a:t>17.3</a:t>
                      </a:r>
                      <a:endParaRPr lang="en-US" sz="1600" b="0" i="0" u="none" strike="noStrike" dirty="0">
                        <a:solidFill>
                          <a:schemeClr val="tx1"/>
                        </a:solidFill>
                        <a:effectLst/>
                        <a:latin typeface="B Nazanin" panose="00000400000000000000" pitchFamily="2" charset="-78"/>
                        <a:cs typeface="B Nazanin" panose="00000400000000000000" pitchFamily="2" charset="-78"/>
                      </a:endParaRPr>
                    </a:p>
                  </a:txBody>
                  <a:tcPr marL="9525" marR="9525" marT="9525" marB="0" anchor="ctr"/>
                </a:tc>
                <a:tc>
                  <a:txBody>
                    <a:bodyPr/>
                    <a:lstStyle/>
                    <a:p>
                      <a:pPr algn="ctr" rtl="1" fontAlgn="ctr"/>
                      <a:r>
                        <a:rPr lang="fa-IR" sz="1600" b="0" i="0" u="none" strike="noStrike" dirty="0">
                          <a:solidFill>
                            <a:schemeClr val="tx1"/>
                          </a:solidFill>
                          <a:effectLst/>
                          <a:latin typeface="B Nazanin" panose="00000400000000000000" pitchFamily="2" charset="-78"/>
                          <a:cs typeface="B Nazanin" panose="00000400000000000000" pitchFamily="2" charset="-78"/>
                        </a:rPr>
                        <a:t>16.9</a:t>
                      </a:r>
                      <a:endParaRPr lang="en-US" sz="1600" b="0" i="0" u="none" strike="noStrike" dirty="0">
                        <a:solidFill>
                          <a:schemeClr val="tx1"/>
                        </a:solidFill>
                        <a:effectLst/>
                        <a:latin typeface="B Nazanin" panose="00000400000000000000" pitchFamily="2" charset="-78"/>
                        <a:cs typeface="B Nazanin" panose="00000400000000000000" pitchFamily="2" charset="-78"/>
                      </a:endParaRPr>
                    </a:p>
                  </a:txBody>
                  <a:tcPr marL="9525" marR="9525" marT="9525" marB="0" anchor="ctr"/>
                </a:tc>
                <a:tc>
                  <a:txBody>
                    <a:bodyPr/>
                    <a:lstStyle/>
                    <a:p>
                      <a:pPr algn="ctr" rtl="1" fontAlgn="ctr"/>
                      <a:r>
                        <a:rPr lang="fa-IR" sz="1600" b="0" i="0" u="none" strike="noStrike" dirty="0">
                          <a:solidFill>
                            <a:schemeClr val="tx1"/>
                          </a:solidFill>
                          <a:effectLst/>
                          <a:latin typeface="B Nazanin" panose="00000400000000000000" pitchFamily="2" charset="-78"/>
                          <a:cs typeface="B Nazanin" panose="00000400000000000000" pitchFamily="2" charset="-78"/>
                        </a:rPr>
                        <a:t>10.7</a:t>
                      </a:r>
                      <a:endParaRPr lang="en-US" sz="1600" b="0" i="0" u="none" strike="noStrike" dirty="0">
                        <a:solidFill>
                          <a:schemeClr val="tx1"/>
                        </a:solidFill>
                        <a:effectLst/>
                        <a:latin typeface="B Nazanin" panose="00000400000000000000" pitchFamily="2" charset="-78"/>
                        <a:cs typeface="B Nazanin" panose="00000400000000000000" pitchFamily="2" charset="-78"/>
                      </a:endParaRPr>
                    </a:p>
                  </a:txBody>
                  <a:tcPr marL="9525" marR="9525" marT="9525" marB="0" anchor="ctr"/>
                </a:tc>
                <a:tc>
                  <a:txBody>
                    <a:bodyPr/>
                    <a:lstStyle/>
                    <a:p>
                      <a:pPr algn="ctr" rtl="1" fontAlgn="ctr"/>
                      <a:r>
                        <a:rPr lang="fa-IR" sz="1600" b="0" i="0" u="none" strike="noStrike" dirty="0">
                          <a:solidFill>
                            <a:schemeClr val="tx1"/>
                          </a:solidFill>
                          <a:effectLst/>
                          <a:latin typeface="B Nazanin" panose="00000400000000000000" pitchFamily="2" charset="-78"/>
                          <a:cs typeface="B Nazanin" panose="00000400000000000000" pitchFamily="2" charset="-78"/>
                        </a:rPr>
                        <a:t>21.4</a:t>
                      </a:r>
                      <a:endParaRPr lang="en-US" sz="1600" b="0" i="0" u="none" strike="noStrike" dirty="0">
                        <a:solidFill>
                          <a:schemeClr val="tx1"/>
                        </a:solidFill>
                        <a:effectLst/>
                        <a:latin typeface="B Nazanin" panose="00000400000000000000" pitchFamily="2" charset="-78"/>
                        <a:cs typeface="B Nazanin" panose="00000400000000000000" pitchFamily="2" charset="-78"/>
                      </a:endParaRPr>
                    </a:p>
                  </a:txBody>
                  <a:tcPr marL="9525" marR="9525" marT="9525" marB="0" anchor="ctr"/>
                </a:tc>
                <a:tc>
                  <a:txBody>
                    <a:bodyPr/>
                    <a:lstStyle/>
                    <a:p>
                      <a:pPr algn="ctr" rtl="1" fontAlgn="ctr"/>
                      <a:r>
                        <a:rPr lang="fa-IR" sz="1600" b="0" u="none" strike="noStrike" dirty="0">
                          <a:solidFill>
                            <a:schemeClr val="tx1"/>
                          </a:solidFill>
                          <a:effectLst/>
                          <a:cs typeface="B Nazanin" panose="00000400000000000000" pitchFamily="2" charset="-78"/>
                        </a:rPr>
                        <a:t>نرخ رشد پایۀ پولی</a:t>
                      </a:r>
                      <a:endParaRPr lang="fa-IR" sz="1600" b="0" i="0" u="none" strike="noStrike" dirty="0">
                        <a:solidFill>
                          <a:schemeClr val="tx1"/>
                        </a:solidFill>
                        <a:effectLst/>
                        <a:latin typeface="B Nazanin" panose="00000400000000000000" pitchFamily="2" charset="-78"/>
                        <a:cs typeface="B Nazanin" panose="00000400000000000000" pitchFamily="2" charset="-78"/>
                      </a:endParaRPr>
                    </a:p>
                  </a:txBody>
                  <a:tcPr marL="9525" marR="9525" marT="9525" marB="0" anchor="ctr"/>
                </a:tc>
                <a:extLst>
                  <a:ext uri="{0D108BD9-81ED-4DB2-BD59-A6C34878D82A}">
                    <a16:rowId xmlns:a16="http://schemas.microsoft.com/office/drawing/2014/main" val="958991465"/>
                  </a:ext>
                </a:extLst>
              </a:tr>
              <a:tr h="637131">
                <a:tc>
                  <a:txBody>
                    <a:bodyPr/>
                    <a:lstStyle/>
                    <a:p>
                      <a:pPr algn="ctr" rtl="1" fontAlgn="ctr"/>
                      <a:r>
                        <a:rPr lang="fa-IR" sz="1600" b="0" i="0" u="none" strike="noStrike" dirty="0">
                          <a:solidFill>
                            <a:schemeClr val="tx1"/>
                          </a:solidFill>
                          <a:effectLst/>
                          <a:latin typeface="B Nazanin" panose="00000400000000000000" pitchFamily="2" charset="-78"/>
                          <a:cs typeface="B Nazanin" panose="00000400000000000000" pitchFamily="2" charset="-78"/>
                        </a:rPr>
                        <a:t>56.1</a:t>
                      </a:r>
                      <a:endParaRPr lang="en-US" sz="1600" b="0" i="0" u="none" strike="noStrike" dirty="0">
                        <a:solidFill>
                          <a:schemeClr val="tx1"/>
                        </a:solidFill>
                        <a:effectLst/>
                        <a:latin typeface="B Nazanin" panose="00000400000000000000" pitchFamily="2" charset="-78"/>
                        <a:cs typeface="B Nazanin" panose="00000400000000000000" pitchFamily="2" charset="-78"/>
                      </a:endParaRPr>
                    </a:p>
                  </a:txBody>
                  <a:tcPr marL="9525" marR="9525" marT="9525" marB="0" anchor="ctr"/>
                </a:tc>
                <a:tc>
                  <a:txBody>
                    <a:bodyPr/>
                    <a:lstStyle/>
                    <a:p>
                      <a:pPr algn="ctr" rtl="1" fontAlgn="ctr"/>
                      <a:r>
                        <a:rPr lang="fa-IR" sz="1600" b="0" i="0" u="none" strike="noStrike" dirty="0">
                          <a:solidFill>
                            <a:schemeClr val="tx1"/>
                          </a:solidFill>
                          <a:effectLst/>
                          <a:latin typeface="B Nazanin" panose="00000400000000000000" pitchFamily="2" charset="-78"/>
                          <a:cs typeface="B Nazanin" panose="00000400000000000000" pitchFamily="2" charset="-78"/>
                        </a:rPr>
                        <a:t>42.8</a:t>
                      </a:r>
                      <a:endParaRPr lang="en-US" sz="1600" b="0" i="0" u="none" strike="noStrike" dirty="0">
                        <a:solidFill>
                          <a:schemeClr val="tx1"/>
                        </a:solidFill>
                        <a:effectLst/>
                        <a:latin typeface="B Nazanin" panose="00000400000000000000" pitchFamily="2" charset="-78"/>
                        <a:cs typeface="B Nazanin" panose="00000400000000000000" pitchFamily="2" charset="-78"/>
                      </a:endParaRPr>
                    </a:p>
                  </a:txBody>
                  <a:tcPr marL="9525" marR="9525" marT="9525" marB="0" anchor="ctr"/>
                </a:tc>
                <a:tc>
                  <a:txBody>
                    <a:bodyPr/>
                    <a:lstStyle/>
                    <a:p>
                      <a:pPr algn="ctr" rtl="1" fontAlgn="ctr"/>
                      <a:r>
                        <a:rPr lang="fa-IR" sz="1600" b="0" i="0" u="none" strike="noStrike" dirty="0">
                          <a:solidFill>
                            <a:schemeClr val="tx1"/>
                          </a:solidFill>
                          <a:effectLst/>
                          <a:latin typeface="B Nazanin" panose="00000400000000000000" pitchFamily="2" charset="-78"/>
                          <a:cs typeface="B Nazanin" panose="00000400000000000000" pitchFamily="2" charset="-78"/>
                        </a:rPr>
                        <a:t>61.7</a:t>
                      </a:r>
                      <a:endParaRPr lang="en-US" sz="1600" b="0" i="0" u="none" strike="noStrike" dirty="0">
                        <a:solidFill>
                          <a:schemeClr val="tx1"/>
                        </a:solidFill>
                        <a:effectLst/>
                        <a:latin typeface="B Nazanin" panose="00000400000000000000" pitchFamily="2" charset="-78"/>
                        <a:cs typeface="B Nazanin" panose="00000400000000000000" pitchFamily="2" charset="-78"/>
                      </a:endParaRPr>
                    </a:p>
                  </a:txBody>
                  <a:tcPr marL="9525" marR="9525" marT="9525" marB="0" anchor="ctr"/>
                </a:tc>
                <a:tc>
                  <a:txBody>
                    <a:bodyPr/>
                    <a:lstStyle/>
                    <a:p>
                      <a:pPr algn="ctr" rtl="1" fontAlgn="ctr"/>
                      <a:r>
                        <a:rPr lang="fa-IR" sz="1600" b="0" i="0" u="none" strike="noStrike" dirty="0">
                          <a:solidFill>
                            <a:schemeClr val="tx1"/>
                          </a:solidFill>
                          <a:effectLst/>
                          <a:latin typeface="B Nazanin" panose="00000400000000000000" pitchFamily="2" charset="-78"/>
                          <a:cs typeface="B Nazanin" panose="00000400000000000000" pitchFamily="2" charset="-78"/>
                        </a:rPr>
                        <a:t>49.8</a:t>
                      </a:r>
                      <a:endParaRPr lang="en-US" sz="1600" b="0" i="0" u="none" strike="noStrike" dirty="0">
                        <a:solidFill>
                          <a:schemeClr val="tx1"/>
                        </a:solidFill>
                        <a:effectLst/>
                        <a:latin typeface="B Nazanin" panose="00000400000000000000" pitchFamily="2" charset="-78"/>
                        <a:cs typeface="B Nazanin" panose="00000400000000000000" pitchFamily="2" charset="-78"/>
                      </a:endParaRPr>
                    </a:p>
                  </a:txBody>
                  <a:tcPr marL="9525" marR="9525" marT="9525" marB="0" anchor="ctr"/>
                </a:tc>
                <a:tc>
                  <a:txBody>
                    <a:bodyPr/>
                    <a:lstStyle/>
                    <a:p>
                      <a:pPr algn="ctr" rtl="1" fontAlgn="ctr"/>
                      <a:r>
                        <a:rPr lang="fa-IR" sz="1600" b="0" i="0" u="none" strike="noStrike" dirty="0">
                          <a:solidFill>
                            <a:schemeClr val="tx1"/>
                          </a:solidFill>
                          <a:effectLst/>
                          <a:latin typeface="B Nazanin" panose="00000400000000000000" pitchFamily="2" charset="-78"/>
                          <a:cs typeface="B Nazanin" panose="00000400000000000000" pitchFamily="2" charset="-78"/>
                        </a:rPr>
                        <a:t>46.5</a:t>
                      </a:r>
                      <a:endParaRPr lang="en-US" sz="1600" b="0" i="0" u="none" strike="noStrike" dirty="0">
                        <a:solidFill>
                          <a:schemeClr val="tx1"/>
                        </a:solidFill>
                        <a:effectLst/>
                        <a:latin typeface="B Nazanin" panose="00000400000000000000" pitchFamily="2" charset="-78"/>
                        <a:cs typeface="B Nazanin" panose="00000400000000000000" pitchFamily="2" charset="-78"/>
                      </a:endParaRPr>
                    </a:p>
                  </a:txBody>
                  <a:tcPr marL="9525" marR="9525" marT="9525" marB="0" anchor="ctr"/>
                </a:tc>
                <a:tc>
                  <a:txBody>
                    <a:bodyPr/>
                    <a:lstStyle/>
                    <a:p>
                      <a:pPr algn="ctr" rtl="1" fontAlgn="ctr"/>
                      <a:r>
                        <a:rPr lang="fa-IR" sz="1600" b="0" i="0" u="none" strike="noStrike" dirty="0">
                          <a:solidFill>
                            <a:schemeClr val="tx1"/>
                          </a:solidFill>
                          <a:effectLst/>
                          <a:latin typeface="B Nazanin" panose="00000400000000000000" pitchFamily="2" charset="-78"/>
                          <a:cs typeface="B Nazanin" panose="00000400000000000000" pitchFamily="2" charset="-78"/>
                        </a:rPr>
                        <a:t>19.4</a:t>
                      </a:r>
                      <a:endParaRPr lang="en-US" sz="1600" b="0" i="0" u="none" strike="noStrike" dirty="0">
                        <a:solidFill>
                          <a:schemeClr val="tx1"/>
                        </a:solidFill>
                        <a:effectLst/>
                        <a:latin typeface="B Nazanin" panose="00000400000000000000" pitchFamily="2" charset="-78"/>
                        <a:cs typeface="B Nazanin" panose="00000400000000000000" pitchFamily="2" charset="-78"/>
                      </a:endParaRPr>
                    </a:p>
                  </a:txBody>
                  <a:tcPr marL="9525" marR="9525" marT="9525" marB="0" anchor="ctr"/>
                </a:tc>
                <a:tc>
                  <a:txBody>
                    <a:bodyPr/>
                    <a:lstStyle/>
                    <a:p>
                      <a:pPr algn="ctr" rtl="1" fontAlgn="ctr"/>
                      <a:r>
                        <a:rPr lang="fa-IR" sz="1600" b="0" i="0" u="none" strike="noStrike" dirty="0">
                          <a:solidFill>
                            <a:schemeClr val="tx1"/>
                          </a:solidFill>
                          <a:effectLst/>
                          <a:latin typeface="B Nazanin" panose="00000400000000000000" pitchFamily="2" charset="-78"/>
                          <a:cs typeface="B Nazanin" panose="00000400000000000000" pitchFamily="2" charset="-78"/>
                        </a:rPr>
                        <a:t>19.3</a:t>
                      </a:r>
                      <a:endParaRPr lang="en-US" sz="1600" b="0" i="0" u="none" strike="noStrike" dirty="0">
                        <a:solidFill>
                          <a:schemeClr val="tx1"/>
                        </a:solidFill>
                        <a:effectLst/>
                        <a:latin typeface="B Nazanin" panose="00000400000000000000" pitchFamily="2" charset="-78"/>
                        <a:cs typeface="B Nazanin" panose="00000400000000000000" pitchFamily="2" charset="-78"/>
                      </a:endParaRPr>
                    </a:p>
                  </a:txBody>
                  <a:tcPr marL="9525" marR="9525" marT="9525" marB="0" anchor="ctr"/>
                </a:tc>
                <a:tc>
                  <a:txBody>
                    <a:bodyPr/>
                    <a:lstStyle/>
                    <a:p>
                      <a:pPr algn="ctr" rtl="1" fontAlgn="ctr"/>
                      <a:r>
                        <a:rPr lang="fa-IR" sz="1600" b="0" i="0" u="none" strike="noStrike" dirty="0">
                          <a:solidFill>
                            <a:schemeClr val="tx1"/>
                          </a:solidFill>
                          <a:effectLst/>
                          <a:latin typeface="B Nazanin" panose="00000400000000000000" pitchFamily="2" charset="-78"/>
                          <a:cs typeface="B Nazanin" panose="00000400000000000000" pitchFamily="2" charset="-78"/>
                        </a:rPr>
                        <a:t>13.2</a:t>
                      </a:r>
                      <a:endParaRPr lang="en-US" sz="1600" b="0" i="0" u="none" strike="noStrike" dirty="0">
                        <a:solidFill>
                          <a:schemeClr val="tx1"/>
                        </a:solidFill>
                        <a:effectLst/>
                        <a:latin typeface="B Nazanin" panose="00000400000000000000" pitchFamily="2" charset="-78"/>
                        <a:cs typeface="B Nazanin" panose="00000400000000000000" pitchFamily="2" charset="-78"/>
                      </a:endParaRPr>
                    </a:p>
                  </a:txBody>
                  <a:tcPr marL="9525" marR="9525" marT="9525" marB="0" anchor="ctr"/>
                </a:tc>
                <a:tc>
                  <a:txBody>
                    <a:bodyPr/>
                    <a:lstStyle/>
                    <a:p>
                      <a:pPr algn="ctr" rtl="1" fontAlgn="ctr"/>
                      <a:r>
                        <a:rPr lang="fa-IR" sz="1600" b="0" i="0" u="none" strike="noStrike" dirty="0">
                          <a:solidFill>
                            <a:schemeClr val="tx1"/>
                          </a:solidFill>
                          <a:effectLst/>
                          <a:latin typeface="B Nazanin" panose="00000400000000000000" pitchFamily="2" charset="-78"/>
                          <a:cs typeface="B Nazanin" panose="00000400000000000000" pitchFamily="2" charset="-78"/>
                        </a:rPr>
                        <a:t>1</a:t>
                      </a:r>
                      <a:endParaRPr lang="en-US" sz="1600" b="0" i="0" u="none" strike="noStrike" dirty="0">
                        <a:solidFill>
                          <a:schemeClr val="tx1"/>
                        </a:solidFill>
                        <a:effectLst/>
                        <a:latin typeface="B Nazanin" panose="00000400000000000000" pitchFamily="2" charset="-78"/>
                        <a:cs typeface="B Nazanin" panose="00000400000000000000" pitchFamily="2" charset="-78"/>
                      </a:endParaRPr>
                    </a:p>
                  </a:txBody>
                  <a:tcPr marL="9525" marR="9525" marT="9525" marB="0" anchor="ctr"/>
                </a:tc>
                <a:tc>
                  <a:txBody>
                    <a:bodyPr/>
                    <a:lstStyle/>
                    <a:p>
                      <a:pPr algn="ctr" rtl="1" fontAlgn="ctr"/>
                      <a:r>
                        <a:rPr lang="fa-IR" sz="1600" b="0" i="0" u="none" strike="noStrike" dirty="0">
                          <a:solidFill>
                            <a:schemeClr val="tx1"/>
                          </a:solidFill>
                          <a:effectLst/>
                          <a:latin typeface="B Nazanin" panose="00000400000000000000" pitchFamily="2" charset="-78"/>
                          <a:cs typeface="B Nazanin" panose="00000400000000000000" pitchFamily="2" charset="-78"/>
                        </a:rPr>
                        <a:t>5.2</a:t>
                      </a:r>
                      <a:endParaRPr lang="en-US" sz="1600" b="0" i="0" u="none" strike="noStrike" dirty="0">
                        <a:solidFill>
                          <a:schemeClr val="tx1"/>
                        </a:solidFill>
                        <a:effectLst/>
                        <a:latin typeface="B Nazanin" panose="00000400000000000000" pitchFamily="2" charset="-78"/>
                        <a:cs typeface="B Nazanin" panose="00000400000000000000" pitchFamily="2" charset="-78"/>
                      </a:endParaRPr>
                    </a:p>
                  </a:txBody>
                  <a:tcPr marL="9525" marR="9525" marT="9525" marB="0" anchor="ctr"/>
                </a:tc>
                <a:tc>
                  <a:txBody>
                    <a:bodyPr/>
                    <a:lstStyle/>
                    <a:p>
                      <a:pPr algn="ctr" rtl="1" fontAlgn="ctr"/>
                      <a:r>
                        <a:rPr lang="fa-IR" sz="1600" b="0" u="none" strike="noStrike" dirty="0">
                          <a:solidFill>
                            <a:schemeClr val="tx1"/>
                          </a:solidFill>
                          <a:effectLst/>
                          <a:cs typeface="B Nazanin" panose="00000400000000000000" pitchFamily="2" charset="-78"/>
                        </a:rPr>
                        <a:t>نرخ رشد پول</a:t>
                      </a:r>
                      <a:endParaRPr lang="fa-IR" sz="1600" b="0" i="0" u="none" strike="noStrike" dirty="0">
                        <a:solidFill>
                          <a:schemeClr val="tx1"/>
                        </a:solidFill>
                        <a:effectLst/>
                        <a:latin typeface="B Nazanin" panose="00000400000000000000" pitchFamily="2" charset="-78"/>
                        <a:cs typeface="B Nazanin" panose="00000400000000000000" pitchFamily="2" charset="-78"/>
                      </a:endParaRPr>
                    </a:p>
                  </a:txBody>
                  <a:tcPr marL="9525" marR="9525" marT="9525" marB="0" anchor="ctr"/>
                </a:tc>
                <a:extLst>
                  <a:ext uri="{0D108BD9-81ED-4DB2-BD59-A6C34878D82A}">
                    <a16:rowId xmlns:a16="http://schemas.microsoft.com/office/drawing/2014/main" val="2479200458"/>
                  </a:ext>
                </a:extLst>
              </a:tr>
              <a:tr h="637131">
                <a:tc>
                  <a:txBody>
                    <a:bodyPr/>
                    <a:lstStyle/>
                    <a:p>
                      <a:pPr algn="ctr" rtl="1" fontAlgn="ctr"/>
                      <a:r>
                        <a:rPr lang="fa-IR" sz="1600" b="0" i="0" u="none" strike="noStrike" dirty="0">
                          <a:solidFill>
                            <a:schemeClr val="tx1"/>
                          </a:solidFill>
                          <a:effectLst/>
                          <a:latin typeface="B Nazanin" panose="00000400000000000000" pitchFamily="2" charset="-78"/>
                          <a:cs typeface="B Nazanin" panose="00000400000000000000" pitchFamily="2" charset="-78"/>
                        </a:rPr>
                        <a:t>32.9</a:t>
                      </a:r>
                      <a:endParaRPr lang="en-US" sz="1600" b="0" i="0" u="none" strike="noStrike" dirty="0">
                        <a:solidFill>
                          <a:schemeClr val="tx1"/>
                        </a:solidFill>
                        <a:effectLst/>
                        <a:latin typeface="B Nazanin" panose="00000400000000000000" pitchFamily="2" charset="-78"/>
                        <a:cs typeface="B Nazanin" panose="00000400000000000000" pitchFamily="2" charset="-78"/>
                      </a:endParaRPr>
                    </a:p>
                  </a:txBody>
                  <a:tcPr marL="9525" marR="9525" marT="9525" marB="0" anchor="ctr">
                    <a:lnB w="12700" cap="flat" cmpd="sng" algn="ctr">
                      <a:solidFill>
                        <a:schemeClr val="tx1"/>
                      </a:solidFill>
                      <a:prstDash val="solid"/>
                      <a:round/>
                      <a:headEnd type="none" w="med" len="med"/>
                      <a:tailEnd type="none" w="med" len="med"/>
                    </a:lnB>
                  </a:tcPr>
                </a:tc>
                <a:tc>
                  <a:txBody>
                    <a:bodyPr/>
                    <a:lstStyle/>
                    <a:p>
                      <a:pPr algn="ctr" rtl="1" fontAlgn="ctr"/>
                      <a:r>
                        <a:rPr lang="fa-IR" sz="1600" b="0" i="0" u="none" strike="noStrike" dirty="0">
                          <a:solidFill>
                            <a:schemeClr val="tx1"/>
                          </a:solidFill>
                          <a:effectLst/>
                          <a:latin typeface="B Nazanin" panose="00000400000000000000" pitchFamily="2" charset="-78"/>
                          <a:cs typeface="B Nazanin" panose="00000400000000000000" pitchFamily="2" charset="-78"/>
                        </a:rPr>
                        <a:t>38.1</a:t>
                      </a:r>
                      <a:endParaRPr lang="en-US" sz="1600" b="0" i="0" u="none" strike="noStrike" dirty="0">
                        <a:solidFill>
                          <a:schemeClr val="tx1"/>
                        </a:solidFill>
                        <a:effectLst/>
                        <a:latin typeface="B Nazanin" panose="00000400000000000000" pitchFamily="2" charset="-78"/>
                        <a:cs typeface="B Nazanin" panose="00000400000000000000" pitchFamily="2" charset="-78"/>
                      </a:endParaRPr>
                    </a:p>
                  </a:txBody>
                  <a:tcPr marL="9525" marR="9525" marT="9525" marB="0" anchor="ctr">
                    <a:lnB w="12700" cap="flat" cmpd="sng" algn="ctr">
                      <a:solidFill>
                        <a:schemeClr val="tx1"/>
                      </a:solidFill>
                      <a:prstDash val="solid"/>
                      <a:round/>
                      <a:headEnd type="none" w="med" len="med"/>
                      <a:tailEnd type="none" w="med" len="med"/>
                    </a:lnB>
                  </a:tcPr>
                </a:tc>
                <a:tc>
                  <a:txBody>
                    <a:bodyPr/>
                    <a:lstStyle/>
                    <a:p>
                      <a:pPr algn="ctr" rtl="1" fontAlgn="ctr"/>
                      <a:r>
                        <a:rPr lang="fa-IR" sz="1600" b="0" i="0" u="none" strike="noStrike" dirty="0">
                          <a:solidFill>
                            <a:schemeClr val="tx1"/>
                          </a:solidFill>
                          <a:effectLst/>
                          <a:latin typeface="B Nazanin" panose="00000400000000000000" pitchFamily="2" charset="-78"/>
                          <a:cs typeface="B Nazanin" panose="00000400000000000000" pitchFamily="2" charset="-78"/>
                        </a:rPr>
                        <a:t>36.2</a:t>
                      </a:r>
                      <a:endParaRPr lang="en-US" sz="1600" b="0" i="0" u="none" strike="noStrike" dirty="0">
                        <a:solidFill>
                          <a:schemeClr val="tx1"/>
                        </a:solidFill>
                        <a:effectLst/>
                        <a:latin typeface="B Nazanin" panose="00000400000000000000" pitchFamily="2" charset="-78"/>
                        <a:cs typeface="B Nazanin" panose="00000400000000000000" pitchFamily="2" charset="-78"/>
                      </a:endParaRPr>
                    </a:p>
                  </a:txBody>
                  <a:tcPr marL="9525" marR="9525" marT="9525" marB="0" anchor="ctr">
                    <a:lnB w="12700" cap="flat" cmpd="sng" algn="ctr">
                      <a:solidFill>
                        <a:schemeClr val="tx1"/>
                      </a:solidFill>
                      <a:prstDash val="solid"/>
                      <a:round/>
                      <a:headEnd type="none" w="med" len="med"/>
                      <a:tailEnd type="none" w="med" len="med"/>
                    </a:lnB>
                  </a:tcPr>
                </a:tc>
                <a:tc>
                  <a:txBody>
                    <a:bodyPr/>
                    <a:lstStyle/>
                    <a:p>
                      <a:pPr algn="ctr" rtl="1" fontAlgn="ctr"/>
                      <a:r>
                        <a:rPr lang="fa-IR" sz="1600" b="0" i="0" u="none" strike="noStrike" dirty="0">
                          <a:solidFill>
                            <a:schemeClr val="tx1"/>
                          </a:solidFill>
                          <a:effectLst/>
                          <a:latin typeface="B Nazanin" panose="00000400000000000000" pitchFamily="2" charset="-78"/>
                          <a:cs typeface="B Nazanin" panose="00000400000000000000" pitchFamily="2" charset="-78"/>
                        </a:rPr>
                        <a:t>28</a:t>
                      </a:r>
                      <a:endParaRPr lang="en-US" sz="1600" b="0" i="0" u="none" strike="noStrike" dirty="0">
                        <a:solidFill>
                          <a:schemeClr val="tx1"/>
                        </a:solidFill>
                        <a:effectLst/>
                        <a:latin typeface="B Nazanin" panose="00000400000000000000" pitchFamily="2" charset="-78"/>
                        <a:cs typeface="B Nazanin" panose="00000400000000000000" pitchFamily="2" charset="-78"/>
                      </a:endParaRPr>
                    </a:p>
                  </a:txBody>
                  <a:tcPr marL="9525" marR="9525" marT="9525" marB="0" anchor="ctr">
                    <a:lnB w="12700" cap="flat" cmpd="sng" algn="ctr">
                      <a:solidFill>
                        <a:schemeClr val="tx1"/>
                      </a:solidFill>
                      <a:prstDash val="solid"/>
                      <a:round/>
                      <a:headEnd type="none" w="med" len="med"/>
                      <a:tailEnd type="none" w="med" len="med"/>
                    </a:lnB>
                  </a:tcPr>
                </a:tc>
                <a:tc>
                  <a:txBody>
                    <a:bodyPr/>
                    <a:lstStyle/>
                    <a:p>
                      <a:pPr algn="ctr" rtl="1" fontAlgn="ctr"/>
                      <a:r>
                        <a:rPr lang="fa-IR" sz="1600" b="0" i="0" u="none" strike="noStrike" dirty="0">
                          <a:solidFill>
                            <a:schemeClr val="tx1"/>
                          </a:solidFill>
                          <a:effectLst/>
                          <a:latin typeface="B Nazanin" panose="00000400000000000000" pitchFamily="2" charset="-78"/>
                          <a:cs typeface="B Nazanin" panose="00000400000000000000" pitchFamily="2" charset="-78"/>
                        </a:rPr>
                        <a:t>19.6</a:t>
                      </a:r>
                      <a:endParaRPr lang="en-US" sz="1600" b="0" i="0" u="none" strike="noStrike" dirty="0">
                        <a:solidFill>
                          <a:schemeClr val="tx1"/>
                        </a:solidFill>
                        <a:effectLst/>
                        <a:latin typeface="B Nazanin" panose="00000400000000000000" pitchFamily="2" charset="-78"/>
                        <a:cs typeface="B Nazanin" panose="00000400000000000000" pitchFamily="2" charset="-78"/>
                      </a:endParaRPr>
                    </a:p>
                  </a:txBody>
                  <a:tcPr marL="9525" marR="9525" marT="9525" marB="0" anchor="ctr">
                    <a:lnB w="12700" cap="flat" cmpd="sng" algn="ctr">
                      <a:solidFill>
                        <a:schemeClr val="tx1"/>
                      </a:solidFill>
                      <a:prstDash val="solid"/>
                      <a:round/>
                      <a:headEnd type="none" w="med" len="med"/>
                      <a:tailEnd type="none" w="med" len="med"/>
                    </a:lnB>
                  </a:tcPr>
                </a:tc>
                <a:tc>
                  <a:txBody>
                    <a:bodyPr/>
                    <a:lstStyle/>
                    <a:p>
                      <a:pPr algn="ctr" rtl="1" fontAlgn="ctr"/>
                      <a:r>
                        <a:rPr lang="fa-IR" sz="1600" b="0" i="0" u="none" strike="noStrike" dirty="0">
                          <a:solidFill>
                            <a:schemeClr val="tx1"/>
                          </a:solidFill>
                          <a:effectLst/>
                          <a:latin typeface="B Nazanin" panose="00000400000000000000" pitchFamily="2" charset="-78"/>
                          <a:cs typeface="B Nazanin" panose="00000400000000000000" pitchFamily="2" charset="-78"/>
                        </a:rPr>
                        <a:t>22.5</a:t>
                      </a:r>
                      <a:endParaRPr lang="en-US" sz="1600" b="0" i="0" u="none" strike="noStrike" dirty="0">
                        <a:solidFill>
                          <a:schemeClr val="tx1"/>
                        </a:solidFill>
                        <a:effectLst/>
                        <a:latin typeface="B Nazanin" panose="00000400000000000000" pitchFamily="2" charset="-78"/>
                        <a:cs typeface="B Nazanin" panose="00000400000000000000" pitchFamily="2" charset="-78"/>
                      </a:endParaRPr>
                    </a:p>
                  </a:txBody>
                  <a:tcPr marL="9525" marR="9525" marT="9525" marB="0" anchor="ctr">
                    <a:lnB w="12700" cap="flat" cmpd="sng" algn="ctr">
                      <a:solidFill>
                        <a:schemeClr val="tx1"/>
                      </a:solidFill>
                      <a:prstDash val="solid"/>
                      <a:round/>
                      <a:headEnd type="none" w="med" len="med"/>
                      <a:tailEnd type="none" w="med" len="med"/>
                    </a:lnB>
                  </a:tcPr>
                </a:tc>
                <a:tc>
                  <a:txBody>
                    <a:bodyPr/>
                    <a:lstStyle/>
                    <a:p>
                      <a:pPr algn="ctr" rtl="1" fontAlgn="ctr"/>
                      <a:r>
                        <a:rPr lang="fa-IR" sz="1600" b="0" i="0" u="none" strike="noStrike" dirty="0">
                          <a:solidFill>
                            <a:schemeClr val="tx1"/>
                          </a:solidFill>
                          <a:effectLst/>
                          <a:latin typeface="B Nazanin" panose="00000400000000000000" pitchFamily="2" charset="-78"/>
                          <a:cs typeface="B Nazanin" panose="00000400000000000000" pitchFamily="2" charset="-78"/>
                        </a:rPr>
                        <a:t>23.8</a:t>
                      </a:r>
                      <a:endParaRPr lang="en-US" sz="1600" b="0" i="0" u="none" strike="noStrike" dirty="0">
                        <a:solidFill>
                          <a:schemeClr val="tx1"/>
                        </a:solidFill>
                        <a:effectLst/>
                        <a:latin typeface="B Nazanin" panose="00000400000000000000" pitchFamily="2" charset="-78"/>
                        <a:cs typeface="B Nazanin" panose="00000400000000000000" pitchFamily="2" charset="-78"/>
                      </a:endParaRPr>
                    </a:p>
                  </a:txBody>
                  <a:tcPr marL="9525" marR="9525" marT="9525" marB="0" anchor="ctr">
                    <a:lnB w="12700" cap="flat" cmpd="sng" algn="ctr">
                      <a:solidFill>
                        <a:schemeClr val="tx1"/>
                      </a:solidFill>
                      <a:prstDash val="solid"/>
                      <a:round/>
                      <a:headEnd type="none" w="med" len="med"/>
                      <a:tailEnd type="none" w="med" len="med"/>
                    </a:lnB>
                  </a:tcPr>
                </a:tc>
                <a:tc>
                  <a:txBody>
                    <a:bodyPr/>
                    <a:lstStyle/>
                    <a:p>
                      <a:pPr algn="ctr" rtl="1" fontAlgn="ctr"/>
                      <a:r>
                        <a:rPr lang="fa-IR" sz="1600" b="0" i="0" u="none" strike="noStrike" dirty="0">
                          <a:solidFill>
                            <a:schemeClr val="tx1"/>
                          </a:solidFill>
                          <a:effectLst/>
                          <a:latin typeface="B Nazanin" panose="00000400000000000000" pitchFamily="2" charset="-78"/>
                          <a:cs typeface="B Nazanin" panose="00000400000000000000" pitchFamily="2" charset="-78"/>
                        </a:rPr>
                        <a:t>33.1</a:t>
                      </a:r>
                      <a:endParaRPr lang="en-US" sz="1600" b="0" i="0" u="none" strike="noStrike" dirty="0">
                        <a:solidFill>
                          <a:schemeClr val="tx1"/>
                        </a:solidFill>
                        <a:effectLst/>
                        <a:latin typeface="B Nazanin" panose="00000400000000000000" pitchFamily="2" charset="-78"/>
                        <a:cs typeface="B Nazanin" panose="00000400000000000000" pitchFamily="2" charset="-78"/>
                      </a:endParaRPr>
                    </a:p>
                  </a:txBody>
                  <a:tcPr marL="9525" marR="9525" marT="9525" marB="0" anchor="ctr">
                    <a:lnB w="12700" cap="flat" cmpd="sng" algn="ctr">
                      <a:solidFill>
                        <a:schemeClr val="tx1"/>
                      </a:solidFill>
                      <a:prstDash val="solid"/>
                      <a:round/>
                      <a:headEnd type="none" w="med" len="med"/>
                      <a:tailEnd type="none" w="med" len="med"/>
                    </a:lnB>
                  </a:tcPr>
                </a:tc>
                <a:tc>
                  <a:txBody>
                    <a:bodyPr/>
                    <a:lstStyle/>
                    <a:p>
                      <a:pPr algn="ctr" rtl="1" fontAlgn="ctr"/>
                      <a:r>
                        <a:rPr lang="fa-IR" sz="1600" b="0" i="0" u="none" strike="noStrike" dirty="0">
                          <a:solidFill>
                            <a:schemeClr val="tx1"/>
                          </a:solidFill>
                          <a:effectLst/>
                          <a:latin typeface="B Nazanin" panose="00000400000000000000" pitchFamily="2" charset="-78"/>
                          <a:cs typeface="B Nazanin" panose="00000400000000000000" pitchFamily="2" charset="-78"/>
                        </a:rPr>
                        <a:t>27.2</a:t>
                      </a:r>
                      <a:endParaRPr lang="en-US" sz="1600" b="0" i="0" u="none" strike="noStrike" dirty="0">
                        <a:solidFill>
                          <a:schemeClr val="tx1"/>
                        </a:solidFill>
                        <a:effectLst/>
                        <a:latin typeface="B Nazanin" panose="00000400000000000000" pitchFamily="2" charset="-78"/>
                        <a:cs typeface="B Nazanin" panose="00000400000000000000" pitchFamily="2" charset="-78"/>
                      </a:endParaRPr>
                    </a:p>
                  </a:txBody>
                  <a:tcPr marL="9525" marR="9525" marT="9525" marB="0" anchor="ctr">
                    <a:lnB w="12700" cap="flat" cmpd="sng" algn="ctr">
                      <a:solidFill>
                        <a:schemeClr val="tx1"/>
                      </a:solidFill>
                      <a:prstDash val="solid"/>
                      <a:round/>
                      <a:headEnd type="none" w="med" len="med"/>
                      <a:tailEnd type="none" w="med" len="med"/>
                    </a:lnB>
                  </a:tcPr>
                </a:tc>
                <a:tc>
                  <a:txBody>
                    <a:bodyPr/>
                    <a:lstStyle/>
                    <a:p>
                      <a:pPr algn="ctr" rtl="1" fontAlgn="ctr"/>
                      <a:r>
                        <a:rPr lang="fa-IR" sz="1600" b="0" i="0" u="none" strike="noStrike" dirty="0">
                          <a:solidFill>
                            <a:schemeClr val="tx1"/>
                          </a:solidFill>
                          <a:effectLst/>
                          <a:latin typeface="B Nazanin" panose="00000400000000000000" pitchFamily="2" charset="-78"/>
                          <a:cs typeface="B Nazanin" panose="00000400000000000000" pitchFamily="2" charset="-78"/>
                        </a:rPr>
                        <a:t>49.8</a:t>
                      </a:r>
                      <a:endParaRPr lang="en-US" sz="1600" b="0" i="0" u="none" strike="noStrike" dirty="0">
                        <a:solidFill>
                          <a:schemeClr val="tx1"/>
                        </a:solidFill>
                        <a:effectLst/>
                        <a:latin typeface="B Nazanin" panose="00000400000000000000" pitchFamily="2" charset="-78"/>
                        <a:cs typeface="B Nazanin" panose="00000400000000000000" pitchFamily="2" charset="-78"/>
                      </a:endParaRPr>
                    </a:p>
                  </a:txBody>
                  <a:tcPr marL="9525" marR="9525" marT="9525" marB="0" anchor="ctr">
                    <a:lnB w="12700" cap="flat" cmpd="sng" algn="ctr">
                      <a:solidFill>
                        <a:schemeClr val="tx1"/>
                      </a:solidFill>
                      <a:prstDash val="solid"/>
                      <a:round/>
                      <a:headEnd type="none" w="med" len="med"/>
                      <a:tailEnd type="none" w="med" len="med"/>
                    </a:lnB>
                  </a:tcPr>
                </a:tc>
                <a:tc>
                  <a:txBody>
                    <a:bodyPr/>
                    <a:lstStyle/>
                    <a:p>
                      <a:pPr algn="ctr" rtl="1" fontAlgn="ctr"/>
                      <a:r>
                        <a:rPr lang="fa-IR" sz="1600" b="0" u="none" strike="noStrike" dirty="0">
                          <a:solidFill>
                            <a:schemeClr val="tx1"/>
                          </a:solidFill>
                          <a:effectLst/>
                          <a:cs typeface="B Nazanin" panose="00000400000000000000" pitchFamily="2" charset="-78"/>
                        </a:rPr>
                        <a:t>نرخ رشد شبه پول </a:t>
                      </a:r>
                      <a:endParaRPr lang="fa-IR" sz="1600" b="0" i="0" u="none" strike="noStrike" dirty="0">
                        <a:solidFill>
                          <a:schemeClr val="tx1"/>
                        </a:solidFill>
                        <a:effectLst/>
                        <a:latin typeface="B Nazanin" panose="00000400000000000000" pitchFamily="2" charset="-78"/>
                        <a:cs typeface="B Nazanin" panose="00000400000000000000" pitchFamily="2" charset="-78"/>
                      </a:endParaRPr>
                    </a:p>
                  </a:txBody>
                  <a:tcPr marL="9525" marR="9525" marT="9525" marB="0" anchor="ctr">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492078044"/>
                  </a:ext>
                </a:extLst>
              </a:tr>
              <a:tr h="731974">
                <a:tc>
                  <a:txBody>
                    <a:bodyPr/>
                    <a:lstStyle/>
                    <a:p>
                      <a:pPr algn="ctr" rtl="1" fontAlgn="ctr"/>
                      <a:r>
                        <a:rPr lang="fa-IR" sz="1600" b="0" i="0" u="none" strike="noStrike" dirty="0">
                          <a:solidFill>
                            <a:schemeClr val="tx1"/>
                          </a:solidFill>
                          <a:effectLst/>
                          <a:latin typeface="B Nazanin" panose="00000400000000000000" pitchFamily="2" charset="-78"/>
                          <a:cs typeface="B Nazanin" panose="00000400000000000000" pitchFamily="2" charset="-78"/>
                        </a:rPr>
                        <a:t>73</a:t>
                      </a:r>
                      <a:endParaRPr lang="en-US" sz="1600" b="0" i="0" u="none" strike="noStrike" dirty="0">
                        <a:solidFill>
                          <a:schemeClr val="tx1"/>
                        </a:solidFill>
                        <a:effectLst/>
                        <a:latin typeface="B Nazanin" panose="00000400000000000000" pitchFamily="2" charset="-78"/>
                        <a:cs typeface="B Nazanin" panose="00000400000000000000" pitchFamily="2" charset="-78"/>
                      </a:endParaRPr>
                    </a:p>
                  </a:txBody>
                  <a:tcPr marL="9525" marR="9525" marT="9525" marB="0" anchor="ctr">
                    <a:lnT w="12700" cap="flat" cmpd="sng" algn="ctr">
                      <a:solidFill>
                        <a:schemeClr val="tx1"/>
                      </a:solidFill>
                      <a:prstDash val="solid"/>
                      <a:round/>
                      <a:headEnd type="none" w="med" len="med"/>
                      <a:tailEnd type="none" w="med" len="med"/>
                    </a:lnT>
                  </a:tcPr>
                </a:tc>
                <a:tc>
                  <a:txBody>
                    <a:bodyPr/>
                    <a:lstStyle/>
                    <a:p>
                      <a:pPr algn="ctr" rtl="1" fontAlgn="ctr"/>
                      <a:r>
                        <a:rPr lang="fa-IR" sz="1600" b="0" i="0" u="none" strike="noStrike" dirty="0">
                          <a:solidFill>
                            <a:schemeClr val="tx1"/>
                          </a:solidFill>
                          <a:effectLst/>
                          <a:latin typeface="B Nazanin" panose="00000400000000000000" pitchFamily="2" charset="-78"/>
                          <a:cs typeface="B Nazanin" panose="00000400000000000000" pitchFamily="2" charset="-78"/>
                        </a:rPr>
                        <a:t>13.4</a:t>
                      </a:r>
                      <a:endParaRPr lang="en-US" sz="1600" b="0" i="0" u="none" strike="noStrike" dirty="0">
                        <a:solidFill>
                          <a:schemeClr val="tx1"/>
                        </a:solidFill>
                        <a:effectLst/>
                        <a:latin typeface="B Nazanin" panose="00000400000000000000" pitchFamily="2" charset="-78"/>
                        <a:cs typeface="B Nazanin" panose="00000400000000000000" pitchFamily="2" charset="-78"/>
                      </a:endParaRPr>
                    </a:p>
                  </a:txBody>
                  <a:tcPr marL="9525" marR="9525" marT="9525" marB="0" anchor="ctr">
                    <a:lnT w="12700" cap="flat" cmpd="sng" algn="ctr">
                      <a:solidFill>
                        <a:schemeClr val="tx1"/>
                      </a:solidFill>
                      <a:prstDash val="solid"/>
                      <a:round/>
                      <a:headEnd type="none" w="med" len="med"/>
                      <a:tailEnd type="none" w="med" len="med"/>
                    </a:lnT>
                  </a:tcPr>
                </a:tc>
                <a:tc>
                  <a:txBody>
                    <a:bodyPr/>
                    <a:lstStyle/>
                    <a:p>
                      <a:pPr algn="ctr" rtl="1" fontAlgn="ctr"/>
                      <a:r>
                        <a:rPr lang="fa-IR" sz="1600" b="0" i="0" u="none" strike="noStrike" dirty="0">
                          <a:solidFill>
                            <a:schemeClr val="tx1"/>
                          </a:solidFill>
                          <a:effectLst/>
                          <a:latin typeface="B Nazanin" panose="00000400000000000000" pitchFamily="2" charset="-78"/>
                          <a:cs typeface="B Nazanin" panose="00000400000000000000" pitchFamily="2" charset="-78"/>
                        </a:rPr>
                        <a:t>77.1</a:t>
                      </a:r>
                      <a:endParaRPr lang="en-US" sz="1600" b="0" i="0" u="none" strike="noStrike" dirty="0">
                        <a:solidFill>
                          <a:schemeClr val="tx1"/>
                        </a:solidFill>
                        <a:effectLst/>
                        <a:latin typeface="B Nazanin" panose="00000400000000000000" pitchFamily="2" charset="-78"/>
                        <a:cs typeface="B Nazanin" panose="00000400000000000000" pitchFamily="2" charset="-78"/>
                      </a:endParaRPr>
                    </a:p>
                  </a:txBody>
                  <a:tcPr marL="9525" marR="9525" marT="9525" marB="0" anchor="ctr">
                    <a:lnT w="12700" cap="flat" cmpd="sng" algn="ctr">
                      <a:solidFill>
                        <a:schemeClr val="tx1"/>
                      </a:solidFill>
                      <a:prstDash val="solid"/>
                      <a:round/>
                      <a:headEnd type="none" w="med" len="med"/>
                      <a:tailEnd type="none" w="med" len="med"/>
                    </a:lnT>
                  </a:tcPr>
                </a:tc>
                <a:tc>
                  <a:txBody>
                    <a:bodyPr/>
                    <a:lstStyle/>
                    <a:p>
                      <a:pPr algn="ctr" rtl="1" fontAlgn="ctr"/>
                      <a:r>
                        <a:rPr lang="fa-IR" sz="1600" b="0" i="0" u="none" strike="noStrike" dirty="0">
                          <a:solidFill>
                            <a:schemeClr val="tx1"/>
                          </a:solidFill>
                          <a:effectLst/>
                          <a:latin typeface="B Nazanin" panose="00000400000000000000" pitchFamily="2" charset="-78"/>
                          <a:cs typeface="B Nazanin" panose="00000400000000000000" pitchFamily="2" charset="-78"/>
                        </a:rPr>
                        <a:t>24.9</a:t>
                      </a:r>
                      <a:endParaRPr lang="en-US" sz="1600" b="0" i="0" u="none" strike="noStrike" dirty="0">
                        <a:solidFill>
                          <a:schemeClr val="tx1"/>
                        </a:solidFill>
                        <a:effectLst/>
                        <a:latin typeface="B Nazanin" panose="00000400000000000000" pitchFamily="2" charset="-78"/>
                        <a:cs typeface="B Nazanin" panose="00000400000000000000" pitchFamily="2" charset="-78"/>
                      </a:endParaRPr>
                    </a:p>
                  </a:txBody>
                  <a:tcPr marL="9525" marR="9525" marT="9525" marB="0" anchor="ctr">
                    <a:lnT w="12700" cap="flat" cmpd="sng" algn="ctr">
                      <a:solidFill>
                        <a:schemeClr val="tx1"/>
                      </a:solidFill>
                      <a:prstDash val="solid"/>
                      <a:round/>
                      <a:headEnd type="none" w="med" len="med"/>
                      <a:tailEnd type="none" w="med" len="med"/>
                    </a:lnT>
                  </a:tcPr>
                </a:tc>
                <a:tc>
                  <a:txBody>
                    <a:bodyPr/>
                    <a:lstStyle/>
                    <a:p>
                      <a:pPr algn="ctr" rtl="1" fontAlgn="ctr"/>
                      <a:r>
                        <a:rPr lang="fa-IR" sz="1600" b="0" i="0" u="none" strike="noStrike" dirty="0">
                          <a:solidFill>
                            <a:schemeClr val="tx1"/>
                          </a:solidFill>
                          <a:effectLst/>
                          <a:latin typeface="B Nazanin" panose="00000400000000000000" pitchFamily="2" charset="-78"/>
                          <a:cs typeface="B Nazanin" panose="00000400000000000000" pitchFamily="2" charset="-78"/>
                        </a:rPr>
                        <a:t>155</a:t>
                      </a:r>
                      <a:endParaRPr lang="en-US" sz="1600" b="0" i="0" u="none" strike="noStrike" dirty="0">
                        <a:solidFill>
                          <a:schemeClr val="tx1"/>
                        </a:solidFill>
                        <a:effectLst/>
                        <a:latin typeface="B Nazanin" panose="00000400000000000000" pitchFamily="2" charset="-78"/>
                        <a:cs typeface="B Nazanin" panose="00000400000000000000" pitchFamily="2" charset="-78"/>
                      </a:endParaRPr>
                    </a:p>
                  </a:txBody>
                  <a:tcPr marL="9525" marR="9525" marT="9525" marB="0" anchor="ctr">
                    <a:lnT w="12700" cap="flat" cmpd="sng" algn="ctr">
                      <a:solidFill>
                        <a:schemeClr val="tx1"/>
                      </a:solidFill>
                      <a:prstDash val="solid"/>
                      <a:round/>
                      <a:headEnd type="none" w="med" len="med"/>
                      <a:tailEnd type="none" w="med" len="med"/>
                    </a:lnT>
                  </a:tcPr>
                </a:tc>
                <a:tc>
                  <a:txBody>
                    <a:bodyPr/>
                    <a:lstStyle/>
                    <a:p>
                      <a:pPr algn="ctr" rtl="1" fontAlgn="ctr"/>
                      <a:r>
                        <a:rPr lang="fa-IR" sz="1600" b="0" i="0" u="none" strike="noStrike" dirty="0">
                          <a:solidFill>
                            <a:schemeClr val="tx1"/>
                          </a:solidFill>
                          <a:effectLst/>
                          <a:latin typeface="B Nazanin" panose="00000400000000000000" pitchFamily="2" charset="-78"/>
                          <a:cs typeface="B Nazanin" panose="00000400000000000000" pitchFamily="2" charset="-78"/>
                        </a:rPr>
                        <a:t>11.01</a:t>
                      </a:r>
                      <a:endParaRPr lang="en-US" sz="1600" b="0" i="0" u="none" strike="noStrike" dirty="0">
                        <a:solidFill>
                          <a:schemeClr val="tx1"/>
                        </a:solidFill>
                        <a:effectLst/>
                        <a:latin typeface="B Nazanin" panose="00000400000000000000" pitchFamily="2" charset="-78"/>
                        <a:cs typeface="B Nazanin" panose="00000400000000000000" pitchFamily="2" charset="-78"/>
                      </a:endParaRPr>
                    </a:p>
                  </a:txBody>
                  <a:tcPr marL="9525" marR="9525" marT="9525" marB="0" anchor="ctr">
                    <a:lnT w="12700" cap="flat" cmpd="sng" algn="ctr">
                      <a:solidFill>
                        <a:schemeClr val="tx1"/>
                      </a:solidFill>
                      <a:prstDash val="solid"/>
                      <a:round/>
                      <a:headEnd type="none" w="med" len="med"/>
                      <a:tailEnd type="none" w="med" len="med"/>
                    </a:lnT>
                  </a:tcPr>
                </a:tc>
                <a:tc>
                  <a:txBody>
                    <a:bodyPr/>
                    <a:lstStyle/>
                    <a:p>
                      <a:pPr algn="ctr" rtl="1" fontAlgn="ctr"/>
                      <a:r>
                        <a:rPr lang="fa-IR" sz="1600" b="0" i="0" u="none" strike="noStrike" dirty="0">
                          <a:solidFill>
                            <a:schemeClr val="tx1"/>
                          </a:solidFill>
                          <a:effectLst/>
                          <a:latin typeface="B Nazanin" panose="00000400000000000000" pitchFamily="2" charset="-78"/>
                          <a:cs typeface="B Nazanin" panose="00000400000000000000" pitchFamily="2" charset="-78"/>
                        </a:rPr>
                        <a:t>5.62</a:t>
                      </a:r>
                      <a:endParaRPr lang="en-US" sz="1600" b="0" i="0" u="none" strike="noStrike" dirty="0">
                        <a:solidFill>
                          <a:schemeClr val="tx1"/>
                        </a:solidFill>
                        <a:effectLst/>
                        <a:latin typeface="B Nazanin" panose="00000400000000000000" pitchFamily="2" charset="-78"/>
                        <a:cs typeface="B Nazanin" panose="00000400000000000000" pitchFamily="2" charset="-78"/>
                      </a:endParaRPr>
                    </a:p>
                  </a:txBody>
                  <a:tcPr marL="9525" marR="9525" marT="9525" marB="0" anchor="ctr">
                    <a:lnT w="12700" cap="flat" cmpd="sng" algn="ctr">
                      <a:solidFill>
                        <a:schemeClr val="tx1"/>
                      </a:solidFill>
                      <a:prstDash val="solid"/>
                      <a:round/>
                      <a:headEnd type="none" w="med" len="med"/>
                      <a:tailEnd type="none" w="med" len="med"/>
                    </a:lnT>
                  </a:tcPr>
                </a:tc>
                <a:tc>
                  <a:txBody>
                    <a:bodyPr/>
                    <a:lstStyle/>
                    <a:p>
                      <a:pPr algn="ctr" rtl="1" fontAlgn="ctr"/>
                      <a:r>
                        <a:rPr lang="fa-IR" sz="1600" b="0" i="0" u="none" strike="noStrike" dirty="0">
                          <a:solidFill>
                            <a:schemeClr val="tx1"/>
                          </a:solidFill>
                          <a:effectLst/>
                          <a:latin typeface="B Nazanin" panose="00000400000000000000" pitchFamily="2" charset="-78"/>
                          <a:cs typeface="B Nazanin" panose="00000400000000000000" pitchFamily="2" charset="-78"/>
                        </a:rPr>
                        <a:t>5.18</a:t>
                      </a:r>
                      <a:endParaRPr lang="en-US" sz="1600" b="0" i="0" u="none" strike="noStrike" dirty="0">
                        <a:solidFill>
                          <a:schemeClr val="tx1"/>
                        </a:solidFill>
                        <a:effectLst/>
                        <a:latin typeface="B Nazanin" panose="00000400000000000000" pitchFamily="2" charset="-78"/>
                        <a:cs typeface="B Nazanin" panose="00000400000000000000" pitchFamily="2" charset="-78"/>
                      </a:endParaRPr>
                    </a:p>
                  </a:txBody>
                  <a:tcPr marL="9525" marR="9525" marT="9525" marB="0" anchor="ctr">
                    <a:lnT w="12700" cap="flat" cmpd="sng" algn="ctr">
                      <a:solidFill>
                        <a:schemeClr val="tx1"/>
                      </a:solidFill>
                      <a:prstDash val="solid"/>
                      <a:round/>
                      <a:headEnd type="none" w="med" len="med"/>
                      <a:tailEnd type="none" w="med" len="med"/>
                    </a:lnT>
                  </a:tcPr>
                </a:tc>
                <a:tc>
                  <a:txBody>
                    <a:bodyPr/>
                    <a:lstStyle/>
                    <a:p>
                      <a:pPr algn="ctr" rtl="1" fontAlgn="ctr"/>
                      <a:r>
                        <a:rPr lang="fa-IR" sz="1600" b="0" i="0" u="none" strike="noStrike" dirty="0">
                          <a:solidFill>
                            <a:schemeClr val="tx1"/>
                          </a:solidFill>
                          <a:effectLst/>
                          <a:latin typeface="B Nazanin" panose="00000400000000000000" pitchFamily="2" charset="-78"/>
                          <a:cs typeface="B Nazanin" panose="00000400000000000000" pitchFamily="2" charset="-78"/>
                        </a:rPr>
                        <a:t>3.02</a:t>
                      </a:r>
                      <a:endParaRPr lang="en-US" sz="1600" b="0" i="0" u="none" strike="noStrike" dirty="0">
                        <a:solidFill>
                          <a:schemeClr val="tx1"/>
                        </a:solidFill>
                        <a:effectLst/>
                        <a:latin typeface="B Nazanin" panose="00000400000000000000" pitchFamily="2" charset="-78"/>
                        <a:cs typeface="B Nazanin" panose="00000400000000000000" pitchFamily="2" charset="-78"/>
                      </a:endParaRPr>
                    </a:p>
                  </a:txBody>
                  <a:tcPr marL="9525" marR="9525" marT="9525" marB="0" anchor="ctr">
                    <a:lnT w="12700" cap="flat" cmpd="sng" algn="ctr">
                      <a:solidFill>
                        <a:schemeClr val="tx1"/>
                      </a:solidFill>
                      <a:prstDash val="solid"/>
                      <a:round/>
                      <a:headEnd type="none" w="med" len="med"/>
                      <a:tailEnd type="none" w="med" len="med"/>
                    </a:lnT>
                  </a:tcPr>
                </a:tc>
                <a:tc>
                  <a:txBody>
                    <a:bodyPr/>
                    <a:lstStyle/>
                    <a:p>
                      <a:pPr algn="ctr" rtl="1" fontAlgn="ctr"/>
                      <a:r>
                        <a:rPr lang="fa-IR" sz="1600" b="0" i="0" u="none" strike="noStrike" dirty="0">
                          <a:solidFill>
                            <a:schemeClr val="tx1"/>
                          </a:solidFill>
                          <a:effectLst/>
                          <a:latin typeface="B Nazanin" panose="00000400000000000000" pitchFamily="2" charset="-78"/>
                          <a:cs typeface="B Nazanin" panose="00000400000000000000" pitchFamily="2" charset="-78"/>
                        </a:rPr>
                        <a:t>40</a:t>
                      </a:r>
                      <a:endParaRPr lang="en-US" sz="1600" b="0" i="0" u="none" strike="noStrike" dirty="0">
                        <a:solidFill>
                          <a:schemeClr val="tx1"/>
                        </a:solidFill>
                        <a:effectLst/>
                        <a:latin typeface="B Nazanin" panose="00000400000000000000" pitchFamily="2" charset="-78"/>
                        <a:cs typeface="B Nazanin" panose="00000400000000000000" pitchFamily="2" charset="-78"/>
                      </a:endParaRPr>
                    </a:p>
                  </a:txBody>
                  <a:tcPr marL="9525" marR="9525" marT="9525" marB="0" anchor="ctr">
                    <a:lnT w="12700" cap="flat" cmpd="sng" algn="ctr">
                      <a:solidFill>
                        <a:schemeClr val="tx1"/>
                      </a:solidFill>
                      <a:prstDash val="solid"/>
                      <a:round/>
                      <a:headEnd type="none" w="med" len="med"/>
                      <a:tailEnd type="none" w="med" len="med"/>
                    </a:lnT>
                  </a:tcPr>
                </a:tc>
                <a:tc>
                  <a:txBody>
                    <a:bodyPr/>
                    <a:lstStyle/>
                    <a:p>
                      <a:pPr algn="ctr" rtl="1" fontAlgn="ctr"/>
                      <a:r>
                        <a:rPr lang="fa-IR" sz="1600" b="0" u="none" strike="noStrike" dirty="0">
                          <a:solidFill>
                            <a:schemeClr val="tx1"/>
                          </a:solidFill>
                          <a:effectLst/>
                          <a:cs typeface="B Nazanin" panose="00000400000000000000" pitchFamily="2" charset="-78"/>
                        </a:rPr>
                        <a:t>نرخ رشد قیمت دلار</a:t>
                      </a:r>
                      <a:endParaRPr lang="fa-IR" sz="1600" b="0" i="0" u="none" strike="noStrike" dirty="0">
                        <a:solidFill>
                          <a:schemeClr val="tx1"/>
                        </a:solidFill>
                        <a:effectLst/>
                        <a:latin typeface="B Nazanin" panose="00000400000000000000" pitchFamily="2" charset="-78"/>
                        <a:cs typeface="B Nazanin" panose="00000400000000000000" pitchFamily="2" charset="-78"/>
                      </a:endParaRPr>
                    </a:p>
                  </a:txBody>
                  <a:tcPr marL="9525" marR="9525" marT="9525" marB="0" anchor="ctr">
                    <a:lnT w="1270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3017759265"/>
                  </a:ext>
                </a:extLst>
              </a:tr>
            </a:tbl>
          </a:graphicData>
        </a:graphic>
      </p:graphicFrame>
    </p:spTree>
    <p:extLst>
      <p:ext uri="{BB962C8B-B14F-4D97-AF65-F5344CB8AC3E}">
        <p14:creationId xmlns:p14="http://schemas.microsoft.com/office/powerpoint/2010/main" val="27402079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779C6FC1-DC23-7499-B52E-FD15AAD4BA9D}"/>
              </a:ext>
            </a:extLst>
          </p:cNvPr>
          <p:cNvSpPr txBox="1"/>
          <p:nvPr/>
        </p:nvSpPr>
        <p:spPr>
          <a:xfrm>
            <a:off x="2110154" y="140677"/>
            <a:ext cx="7498080" cy="646331"/>
          </a:xfrm>
          <a:prstGeom prst="rect">
            <a:avLst/>
          </a:prstGeom>
          <a:noFill/>
        </p:spPr>
        <p:txBody>
          <a:bodyPr wrap="square" rtlCol="0">
            <a:spAutoFit/>
          </a:bodyPr>
          <a:lstStyle/>
          <a:p>
            <a:pPr algn="ctr"/>
            <a:r>
              <a:rPr lang="fa-IR" sz="3600" dirty="0">
                <a:cs typeface="B Nazanin" panose="00000400000000000000" pitchFamily="2" charset="-78"/>
              </a:rPr>
              <a:t>نرخ رشد متغیرهای پولی و اعتباری </a:t>
            </a:r>
            <a:endParaRPr lang="en-US" sz="3600" dirty="0">
              <a:cs typeface="B Nazanin" panose="00000400000000000000" pitchFamily="2" charset="-78"/>
            </a:endParaRPr>
          </a:p>
        </p:txBody>
      </p:sp>
      <p:graphicFrame>
        <p:nvGraphicFramePr>
          <p:cNvPr id="4" name="Chart 3">
            <a:extLst>
              <a:ext uri="{FF2B5EF4-FFF2-40B4-BE49-F238E27FC236}">
                <a16:creationId xmlns:a16="http://schemas.microsoft.com/office/drawing/2014/main" id="{CE21A47C-28AB-0E2F-3008-F4551F149C79}"/>
              </a:ext>
            </a:extLst>
          </p:cNvPr>
          <p:cNvGraphicFramePr>
            <a:graphicFrameLocks/>
          </p:cNvGraphicFramePr>
          <p:nvPr>
            <p:extLst>
              <p:ext uri="{D42A27DB-BD31-4B8C-83A1-F6EECF244321}">
                <p14:modId xmlns:p14="http://schemas.microsoft.com/office/powerpoint/2010/main" val="2598252071"/>
              </p:ext>
            </p:extLst>
          </p:nvPr>
        </p:nvGraphicFramePr>
        <p:xfrm>
          <a:off x="1319584" y="1002007"/>
          <a:ext cx="9877710" cy="5387842"/>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31689449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553C014F-1AF3-1A6A-E878-6D92B39F8C72}"/>
              </a:ext>
            </a:extLst>
          </p:cNvPr>
          <p:cNvPicPr>
            <a:picLocks noChangeAspect="1"/>
          </p:cNvPicPr>
          <p:nvPr/>
        </p:nvPicPr>
        <p:blipFill>
          <a:blip r:embed="rId2"/>
          <a:stretch>
            <a:fillRect/>
          </a:stretch>
        </p:blipFill>
        <p:spPr>
          <a:xfrm>
            <a:off x="628073" y="1219512"/>
            <a:ext cx="11105253" cy="5612596"/>
          </a:xfrm>
          <a:prstGeom prst="rect">
            <a:avLst/>
          </a:prstGeom>
        </p:spPr>
      </p:pic>
      <p:sp>
        <p:nvSpPr>
          <p:cNvPr id="2" name="Title 1">
            <a:extLst>
              <a:ext uri="{FF2B5EF4-FFF2-40B4-BE49-F238E27FC236}">
                <a16:creationId xmlns:a16="http://schemas.microsoft.com/office/drawing/2014/main" id="{3818B2AD-9D4B-8B88-C77F-4D309744D809}"/>
              </a:ext>
            </a:extLst>
          </p:cNvPr>
          <p:cNvSpPr>
            <a:spLocks noGrp="1"/>
          </p:cNvSpPr>
          <p:nvPr>
            <p:ph type="title"/>
          </p:nvPr>
        </p:nvSpPr>
        <p:spPr>
          <a:xfrm>
            <a:off x="825651" y="25892"/>
            <a:ext cx="10515600" cy="675249"/>
          </a:xfrm>
        </p:spPr>
        <p:txBody>
          <a:bodyPr>
            <a:normAutofit/>
          </a:bodyPr>
          <a:lstStyle/>
          <a:p>
            <a:pPr algn="ctr"/>
            <a:r>
              <a:rPr lang="fa-IR" sz="3200" dirty="0">
                <a:cs typeface="B Nazanin" panose="00000400000000000000" pitchFamily="2" charset="-78"/>
              </a:rPr>
              <a:t>روند نقدینگی و سهم پول و شبه پول از نقدینگی از فروردین 1400 تا شهریور 1401</a:t>
            </a:r>
            <a:endParaRPr lang="en-US" sz="3200" dirty="0">
              <a:cs typeface="B Nazanin" panose="00000400000000000000" pitchFamily="2" charset="-78"/>
            </a:endParaRPr>
          </a:p>
        </p:txBody>
      </p:sp>
      <p:sp>
        <p:nvSpPr>
          <p:cNvPr id="3" name="TextBox 2">
            <a:extLst>
              <a:ext uri="{FF2B5EF4-FFF2-40B4-BE49-F238E27FC236}">
                <a16:creationId xmlns:a16="http://schemas.microsoft.com/office/drawing/2014/main" id="{96F475FB-781B-5C1A-565A-666A95D176A6}"/>
              </a:ext>
            </a:extLst>
          </p:cNvPr>
          <p:cNvSpPr txBox="1"/>
          <p:nvPr/>
        </p:nvSpPr>
        <p:spPr>
          <a:xfrm>
            <a:off x="227963" y="3112655"/>
            <a:ext cx="400110" cy="1366982"/>
          </a:xfrm>
          <a:prstGeom prst="rect">
            <a:avLst/>
          </a:prstGeom>
          <a:solidFill>
            <a:schemeClr val="bg1"/>
          </a:solidFill>
        </p:spPr>
        <p:txBody>
          <a:bodyPr vert="vert270" wrap="square" rtlCol="1" anchor="ctr">
            <a:spAutoFit/>
          </a:bodyPr>
          <a:lstStyle/>
          <a:p>
            <a:r>
              <a:rPr lang="fa-IR" sz="1400" dirty="0">
                <a:cs typeface="B Nazanin" panose="00000400000000000000" pitchFamily="2" charset="-78"/>
              </a:rPr>
              <a:t>درصد از کل نقدینگی</a:t>
            </a:r>
          </a:p>
        </p:txBody>
      </p:sp>
      <p:sp>
        <p:nvSpPr>
          <p:cNvPr id="5" name="TextBox 4">
            <a:extLst>
              <a:ext uri="{FF2B5EF4-FFF2-40B4-BE49-F238E27FC236}">
                <a16:creationId xmlns:a16="http://schemas.microsoft.com/office/drawing/2014/main" id="{8653F5F8-245B-305B-A4CE-C59883EB8434}"/>
              </a:ext>
            </a:extLst>
          </p:cNvPr>
          <p:cNvSpPr txBox="1"/>
          <p:nvPr/>
        </p:nvSpPr>
        <p:spPr>
          <a:xfrm>
            <a:off x="11733326" y="2921066"/>
            <a:ext cx="400110" cy="2209487"/>
          </a:xfrm>
          <a:prstGeom prst="rect">
            <a:avLst/>
          </a:prstGeom>
          <a:solidFill>
            <a:schemeClr val="bg1"/>
          </a:solidFill>
        </p:spPr>
        <p:txBody>
          <a:bodyPr vert="vert270" wrap="square" rtlCol="1" anchor="ctr">
            <a:spAutoFit/>
          </a:bodyPr>
          <a:lstStyle/>
          <a:p>
            <a:r>
              <a:rPr lang="fa-IR" sz="1400" dirty="0">
                <a:cs typeface="B Nazanin" panose="00000400000000000000" pitchFamily="2" charset="-78"/>
              </a:rPr>
              <a:t>کل حجم نقدینگی (هزار میلیارد ریال</a:t>
            </a:r>
          </a:p>
        </p:txBody>
      </p:sp>
    </p:spTree>
    <p:extLst>
      <p:ext uri="{BB962C8B-B14F-4D97-AF65-F5344CB8AC3E}">
        <p14:creationId xmlns:p14="http://schemas.microsoft.com/office/powerpoint/2010/main" val="35557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DA3F4FD5-A8AC-89A4-A3CD-1003D103BB7F}"/>
              </a:ext>
            </a:extLst>
          </p:cNvPr>
          <p:cNvSpPr txBox="1"/>
          <p:nvPr/>
        </p:nvSpPr>
        <p:spPr>
          <a:xfrm>
            <a:off x="2391508" y="225083"/>
            <a:ext cx="6696221" cy="830997"/>
          </a:xfrm>
          <a:prstGeom prst="rect">
            <a:avLst/>
          </a:prstGeom>
          <a:noFill/>
        </p:spPr>
        <p:txBody>
          <a:bodyPr wrap="square" rtlCol="0">
            <a:spAutoFit/>
          </a:bodyPr>
          <a:lstStyle/>
          <a:p>
            <a:pPr algn="ctr"/>
            <a:r>
              <a:rPr lang="fa-IR" sz="2400" dirty="0">
                <a:cs typeface="B Nazanin" panose="00000400000000000000" pitchFamily="2" charset="-78"/>
              </a:rPr>
              <a:t>تورم مصرف‌کننده از سال 1338 تا سال1400 </a:t>
            </a:r>
            <a:endParaRPr lang="en-US" sz="2400" dirty="0">
              <a:cs typeface="B Nazanin" panose="00000400000000000000" pitchFamily="2" charset="-78"/>
            </a:endParaRPr>
          </a:p>
          <a:p>
            <a:pPr algn="ctr" rtl="1"/>
            <a:r>
              <a:rPr lang="fa-IR" sz="2400" dirty="0">
                <a:cs typeface="B Nazanin" panose="00000400000000000000" pitchFamily="2" charset="-78"/>
              </a:rPr>
              <a:t>(درصد)</a:t>
            </a:r>
            <a:endParaRPr lang="en-US" sz="2400" dirty="0">
              <a:cs typeface="B Nazanin" panose="00000400000000000000" pitchFamily="2" charset="-78"/>
            </a:endParaRPr>
          </a:p>
        </p:txBody>
      </p:sp>
      <p:graphicFrame>
        <p:nvGraphicFramePr>
          <p:cNvPr id="3" name="Chart 2">
            <a:extLst>
              <a:ext uri="{FF2B5EF4-FFF2-40B4-BE49-F238E27FC236}">
                <a16:creationId xmlns:a16="http://schemas.microsoft.com/office/drawing/2014/main" id="{477EABEE-E7FB-42CC-E1BA-E08863A1383A}"/>
              </a:ext>
            </a:extLst>
          </p:cNvPr>
          <p:cNvGraphicFramePr>
            <a:graphicFrameLocks/>
          </p:cNvGraphicFramePr>
          <p:nvPr>
            <p:extLst>
              <p:ext uri="{D42A27DB-BD31-4B8C-83A1-F6EECF244321}">
                <p14:modId xmlns:p14="http://schemas.microsoft.com/office/powerpoint/2010/main" val="3132948311"/>
              </p:ext>
            </p:extLst>
          </p:nvPr>
        </p:nvGraphicFramePr>
        <p:xfrm>
          <a:off x="1280159" y="1195754"/>
          <a:ext cx="9674168" cy="4881489"/>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1569157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779C6FC1-DC23-7499-B52E-FD15AAD4BA9D}"/>
              </a:ext>
            </a:extLst>
          </p:cNvPr>
          <p:cNvSpPr txBox="1"/>
          <p:nvPr/>
        </p:nvSpPr>
        <p:spPr>
          <a:xfrm>
            <a:off x="2110154" y="140677"/>
            <a:ext cx="7498080" cy="646331"/>
          </a:xfrm>
          <a:prstGeom prst="rect">
            <a:avLst/>
          </a:prstGeom>
          <a:noFill/>
        </p:spPr>
        <p:txBody>
          <a:bodyPr wrap="square" rtlCol="0">
            <a:spAutoFit/>
          </a:bodyPr>
          <a:lstStyle/>
          <a:p>
            <a:pPr algn="ctr"/>
            <a:r>
              <a:rPr lang="fa-IR" sz="3600" dirty="0">
                <a:cs typeface="B Nazanin" panose="00000400000000000000" pitchFamily="2" charset="-78"/>
              </a:rPr>
              <a:t>تورم سالانۀ تولیدکننده</a:t>
            </a:r>
            <a:endParaRPr lang="en-US" sz="3600" dirty="0">
              <a:cs typeface="B Nazanin" panose="00000400000000000000" pitchFamily="2" charset="-78"/>
            </a:endParaRPr>
          </a:p>
        </p:txBody>
      </p:sp>
      <p:graphicFrame>
        <p:nvGraphicFramePr>
          <p:cNvPr id="2" name="Chart 1">
            <a:extLst>
              <a:ext uri="{FF2B5EF4-FFF2-40B4-BE49-F238E27FC236}">
                <a16:creationId xmlns:a16="http://schemas.microsoft.com/office/drawing/2014/main" id="{DE10219F-87A3-102B-F99E-B6219B1DCD29}"/>
              </a:ext>
            </a:extLst>
          </p:cNvPr>
          <p:cNvGraphicFramePr>
            <a:graphicFrameLocks/>
          </p:cNvGraphicFramePr>
          <p:nvPr>
            <p:extLst>
              <p:ext uri="{D42A27DB-BD31-4B8C-83A1-F6EECF244321}">
                <p14:modId xmlns:p14="http://schemas.microsoft.com/office/powerpoint/2010/main" val="2740572806"/>
              </p:ext>
            </p:extLst>
          </p:nvPr>
        </p:nvGraphicFramePr>
        <p:xfrm>
          <a:off x="2110154" y="1216241"/>
          <a:ext cx="7498079" cy="4785064"/>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8961565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hart 3">
            <a:extLst>
              <a:ext uri="{FF2B5EF4-FFF2-40B4-BE49-F238E27FC236}">
                <a16:creationId xmlns:a16="http://schemas.microsoft.com/office/drawing/2014/main" id="{00000000-0008-0000-0200-000003000000}"/>
              </a:ext>
            </a:extLst>
          </p:cNvPr>
          <p:cNvGraphicFramePr>
            <a:graphicFrameLocks/>
          </p:cNvGraphicFramePr>
          <p:nvPr/>
        </p:nvGraphicFramePr>
        <p:xfrm>
          <a:off x="371061" y="967409"/>
          <a:ext cx="11410122" cy="5685182"/>
        </p:xfrm>
        <a:graphic>
          <a:graphicData uri="http://schemas.openxmlformats.org/drawingml/2006/chart">
            <c:chart xmlns:c="http://schemas.openxmlformats.org/drawingml/2006/chart" xmlns:r="http://schemas.openxmlformats.org/officeDocument/2006/relationships" r:id="rId2"/>
          </a:graphicData>
        </a:graphic>
      </p:graphicFrame>
      <p:sp>
        <p:nvSpPr>
          <p:cNvPr id="5" name="TextBox 4">
            <a:extLst>
              <a:ext uri="{FF2B5EF4-FFF2-40B4-BE49-F238E27FC236}">
                <a16:creationId xmlns:a16="http://schemas.microsoft.com/office/drawing/2014/main" id="{200F98C8-42B1-AD4F-E12F-08742EB9A0D4}"/>
              </a:ext>
            </a:extLst>
          </p:cNvPr>
          <p:cNvSpPr txBox="1"/>
          <p:nvPr/>
        </p:nvSpPr>
        <p:spPr>
          <a:xfrm>
            <a:off x="3313043" y="278296"/>
            <a:ext cx="5539409" cy="523220"/>
          </a:xfrm>
          <a:prstGeom prst="rect">
            <a:avLst/>
          </a:prstGeom>
          <a:noFill/>
        </p:spPr>
        <p:txBody>
          <a:bodyPr wrap="square" rtlCol="0">
            <a:spAutoFit/>
          </a:bodyPr>
          <a:lstStyle/>
          <a:p>
            <a:pPr algn="ctr"/>
            <a:r>
              <a:rPr lang="fa-IR" sz="2800" b="1" dirty="0">
                <a:cs typeface="B Nazanin" panose="00000400000000000000" pitchFamily="2" charset="-78"/>
              </a:rPr>
              <a:t>تغییر کانال تورم در طی 40 سال اخیر </a:t>
            </a:r>
            <a:endParaRPr lang="en-US" sz="2800" b="1" dirty="0">
              <a:cs typeface="B Nazanin" panose="00000400000000000000" pitchFamily="2" charset="-78"/>
            </a:endParaRPr>
          </a:p>
        </p:txBody>
      </p:sp>
    </p:spTree>
    <p:extLst>
      <p:ext uri="{BB962C8B-B14F-4D97-AF65-F5344CB8AC3E}">
        <p14:creationId xmlns:p14="http://schemas.microsoft.com/office/powerpoint/2010/main" val="142883327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D277D5-FFB6-23FF-D373-6BECE5705292}"/>
              </a:ext>
            </a:extLst>
          </p:cNvPr>
          <p:cNvSpPr>
            <a:spLocks noGrp="1"/>
          </p:cNvSpPr>
          <p:nvPr>
            <p:ph type="title"/>
          </p:nvPr>
        </p:nvSpPr>
        <p:spPr>
          <a:xfrm>
            <a:off x="838200" y="365126"/>
            <a:ext cx="10515600" cy="605546"/>
          </a:xfrm>
        </p:spPr>
        <p:txBody>
          <a:bodyPr>
            <a:normAutofit/>
          </a:bodyPr>
          <a:lstStyle/>
          <a:p>
            <a:pPr algn="ctr" rtl="1"/>
            <a:r>
              <a:rPr lang="fa-IR" sz="2800" dirty="0">
                <a:cs typeface="B Nazanin" panose="00000400000000000000" pitchFamily="2" charset="-78"/>
              </a:rPr>
              <a:t>نرخ تورم کل کشور بر اساس دهک‌های هزینه‌ای آذر 1400</a:t>
            </a:r>
            <a:endParaRPr lang="en-US" dirty="0">
              <a:cs typeface="B Nazanin" panose="00000400000000000000" pitchFamily="2" charset="-78"/>
            </a:endParaRPr>
          </a:p>
        </p:txBody>
      </p:sp>
      <p:graphicFrame>
        <p:nvGraphicFramePr>
          <p:cNvPr id="5" name="Chart 4">
            <a:extLst>
              <a:ext uri="{FF2B5EF4-FFF2-40B4-BE49-F238E27FC236}">
                <a16:creationId xmlns:a16="http://schemas.microsoft.com/office/drawing/2014/main" id="{342FC938-C35F-85C7-96A5-7FBF3C606625}"/>
              </a:ext>
            </a:extLst>
          </p:cNvPr>
          <p:cNvGraphicFramePr>
            <a:graphicFrameLocks/>
          </p:cNvGraphicFramePr>
          <p:nvPr>
            <p:extLst>
              <p:ext uri="{D42A27DB-BD31-4B8C-83A1-F6EECF244321}">
                <p14:modId xmlns:p14="http://schemas.microsoft.com/office/powerpoint/2010/main" val="1158972488"/>
              </p:ext>
            </p:extLst>
          </p:nvPr>
        </p:nvGraphicFramePr>
        <p:xfrm>
          <a:off x="1209822" y="1313872"/>
          <a:ext cx="9319633" cy="488998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20365187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D277D5-FFB6-23FF-D373-6BECE5705292}"/>
              </a:ext>
            </a:extLst>
          </p:cNvPr>
          <p:cNvSpPr>
            <a:spLocks noGrp="1"/>
          </p:cNvSpPr>
          <p:nvPr>
            <p:ph type="title"/>
          </p:nvPr>
        </p:nvSpPr>
        <p:spPr>
          <a:xfrm>
            <a:off x="838200" y="365126"/>
            <a:ext cx="10515600" cy="605546"/>
          </a:xfrm>
        </p:spPr>
        <p:txBody>
          <a:bodyPr>
            <a:normAutofit/>
          </a:bodyPr>
          <a:lstStyle/>
          <a:p>
            <a:pPr algn="ctr" rtl="1"/>
            <a:r>
              <a:rPr lang="fa-IR" sz="2800" dirty="0">
                <a:cs typeface="B Nazanin" panose="00000400000000000000" pitchFamily="2" charset="-78"/>
              </a:rPr>
              <a:t>تورم کل کشور بر اساس دهک‌های هزینه‌ای نسبت به آذر 1400</a:t>
            </a:r>
            <a:endParaRPr lang="en-US" dirty="0">
              <a:cs typeface="B Nazanin" panose="00000400000000000000" pitchFamily="2" charset="-78"/>
            </a:endParaRPr>
          </a:p>
        </p:txBody>
      </p:sp>
      <p:graphicFrame>
        <p:nvGraphicFramePr>
          <p:cNvPr id="3" name="Chart 2">
            <a:extLst>
              <a:ext uri="{FF2B5EF4-FFF2-40B4-BE49-F238E27FC236}">
                <a16:creationId xmlns:a16="http://schemas.microsoft.com/office/drawing/2014/main" id="{EFB66B74-CCDD-CEBB-2385-8BF67437DF77}"/>
              </a:ext>
            </a:extLst>
          </p:cNvPr>
          <p:cNvGraphicFramePr>
            <a:graphicFrameLocks/>
          </p:cNvGraphicFramePr>
          <p:nvPr>
            <p:extLst>
              <p:ext uri="{D42A27DB-BD31-4B8C-83A1-F6EECF244321}">
                <p14:modId xmlns:p14="http://schemas.microsoft.com/office/powerpoint/2010/main" val="1426138264"/>
              </p:ext>
            </p:extLst>
          </p:nvPr>
        </p:nvGraphicFramePr>
        <p:xfrm>
          <a:off x="1431636" y="1451851"/>
          <a:ext cx="8977746" cy="4745749"/>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28239838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672195-BE93-3540-2B3F-131931A9C7E1}"/>
              </a:ext>
            </a:extLst>
          </p:cNvPr>
          <p:cNvSpPr>
            <a:spLocks noGrp="1"/>
          </p:cNvSpPr>
          <p:nvPr>
            <p:ph type="title"/>
          </p:nvPr>
        </p:nvSpPr>
        <p:spPr>
          <a:xfrm>
            <a:off x="4030387" y="63975"/>
            <a:ext cx="10515600" cy="1325563"/>
          </a:xfrm>
        </p:spPr>
        <p:txBody>
          <a:bodyPr/>
          <a:lstStyle/>
          <a:p>
            <a:r>
              <a:rPr lang="fa-IR" dirty="0">
                <a:cs typeface="B Nazanin" panose="00000400000000000000" pitchFamily="2" charset="-78"/>
              </a:rPr>
              <a:t>روند بخش صنعت</a:t>
            </a:r>
          </a:p>
        </p:txBody>
      </p:sp>
      <p:pic>
        <p:nvPicPr>
          <p:cNvPr id="4" name="Picture 3">
            <a:extLst>
              <a:ext uri="{FF2B5EF4-FFF2-40B4-BE49-F238E27FC236}">
                <a16:creationId xmlns:a16="http://schemas.microsoft.com/office/drawing/2014/main" id="{37755E27-6D22-D4A0-1AE0-8F04F56368A5}"/>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633370" y="1526425"/>
            <a:ext cx="6728143" cy="4485429"/>
          </a:xfrm>
          <a:prstGeom prst="rect">
            <a:avLst/>
          </a:prstGeom>
          <a:noFill/>
          <a:ln>
            <a:noFill/>
          </a:ln>
        </p:spPr>
      </p:pic>
    </p:spTree>
    <p:extLst>
      <p:ext uri="{BB962C8B-B14F-4D97-AF65-F5344CB8AC3E}">
        <p14:creationId xmlns:p14="http://schemas.microsoft.com/office/powerpoint/2010/main" val="3754376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491BEA-79C9-F461-83C9-C22B05CD30D3}"/>
              </a:ext>
            </a:extLst>
          </p:cNvPr>
          <p:cNvSpPr>
            <a:spLocks noGrp="1"/>
          </p:cNvSpPr>
          <p:nvPr>
            <p:ph type="title"/>
          </p:nvPr>
        </p:nvSpPr>
        <p:spPr>
          <a:xfrm>
            <a:off x="992944" y="0"/>
            <a:ext cx="10515600" cy="746223"/>
          </a:xfrm>
        </p:spPr>
        <p:txBody>
          <a:bodyPr>
            <a:normAutofit/>
          </a:bodyPr>
          <a:lstStyle/>
          <a:p>
            <a:pPr algn="ctr"/>
            <a:r>
              <a:rPr lang="fa-IR" sz="3600" dirty="0">
                <a:cs typeface="B Nazanin" panose="00000400000000000000" pitchFamily="2" charset="-78"/>
              </a:rPr>
              <a:t>شاخص قیمت مصرف‌کننده به تفکیک استان در سال 1400</a:t>
            </a:r>
            <a:endParaRPr lang="en-US" sz="3600" dirty="0">
              <a:cs typeface="B Nazanin" panose="00000400000000000000" pitchFamily="2" charset="-78"/>
            </a:endParaRPr>
          </a:p>
        </p:txBody>
      </p:sp>
      <p:graphicFrame>
        <p:nvGraphicFramePr>
          <p:cNvPr id="4" name="Chart 3">
            <a:extLst>
              <a:ext uri="{FF2B5EF4-FFF2-40B4-BE49-F238E27FC236}">
                <a16:creationId xmlns:a16="http://schemas.microsoft.com/office/drawing/2014/main" id="{EEB4B9D8-1FB6-5F12-9CF2-FBC8CD51DA2C}"/>
              </a:ext>
            </a:extLst>
          </p:cNvPr>
          <p:cNvGraphicFramePr>
            <a:graphicFrameLocks/>
          </p:cNvGraphicFramePr>
          <p:nvPr>
            <p:extLst>
              <p:ext uri="{D42A27DB-BD31-4B8C-83A1-F6EECF244321}">
                <p14:modId xmlns:p14="http://schemas.microsoft.com/office/powerpoint/2010/main" val="2990606905"/>
              </p:ext>
            </p:extLst>
          </p:nvPr>
        </p:nvGraphicFramePr>
        <p:xfrm>
          <a:off x="464235" y="956603"/>
          <a:ext cx="11296356" cy="5683348"/>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8590206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506A75-EB10-4B91-8B25-71F76AF3F41E}"/>
              </a:ext>
            </a:extLst>
          </p:cNvPr>
          <p:cNvSpPr>
            <a:spLocks noGrp="1"/>
          </p:cNvSpPr>
          <p:nvPr>
            <p:ph type="title"/>
          </p:nvPr>
        </p:nvSpPr>
        <p:spPr>
          <a:xfrm>
            <a:off x="1051743" y="266567"/>
            <a:ext cx="10515600" cy="5865936"/>
          </a:xfrm>
        </p:spPr>
        <p:txBody>
          <a:bodyPr>
            <a:normAutofit/>
          </a:bodyPr>
          <a:lstStyle/>
          <a:p>
            <a:pPr algn="ctr"/>
            <a:r>
              <a:rPr lang="fa-IR" sz="6000" b="1" dirty="0">
                <a:cs typeface="B Nazanin" panose="00000400000000000000" pitchFamily="2" charset="-78"/>
              </a:rPr>
              <a:t>روابط خارجی</a:t>
            </a:r>
            <a:endParaRPr lang="en-US" sz="6000" b="1" dirty="0">
              <a:cs typeface="B Nazanin" panose="00000400000000000000" pitchFamily="2" charset="-78"/>
            </a:endParaRPr>
          </a:p>
        </p:txBody>
      </p:sp>
    </p:spTree>
    <p:extLst>
      <p:ext uri="{BB962C8B-B14F-4D97-AF65-F5344CB8AC3E}">
        <p14:creationId xmlns:p14="http://schemas.microsoft.com/office/powerpoint/2010/main" val="209414185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505A83-F944-C646-65A3-E6E87CCB2DF2}"/>
              </a:ext>
            </a:extLst>
          </p:cNvPr>
          <p:cNvSpPr>
            <a:spLocks noGrp="1"/>
          </p:cNvSpPr>
          <p:nvPr>
            <p:ph type="title"/>
          </p:nvPr>
        </p:nvSpPr>
        <p:spPr/>
        <p:txBody>
          <a:bodyPr/>
          <a:lstStyle/>
          <a:p>
            <a:pPr algn="ctr" rtl="1"/>
            <a:r>
              <a:rPr lang="fa-IR" dirty="0">
                <a:cs typeface="B Nazanin" panose="00000400000000000000" pitchFamily="2" charset="-78"/>
              </a:rPr>
              <a:t>صادرات نفت خام</a:t>
            </a:r>
            <a:br>
              <a:rPr lang="fa-IR" dirty="0">
                <a:cs typeface="B Nazanin" panose="00000400000000000000" pitchFamily="2" charset="-78"/>
              </a:rPr>
            </a:br>
            <a:endParaRPr lang="en-US" sz="2400" dirty="0">
              <a:cs typeface="B Nazanin" panose="00000400000000000000" pitchFamily="2" charset="-78"/>
            </a:endParaRPr>
          </a:p>
        </p:txBody>
      </p:sp>
      <p:graphicFrame>
        <p:nvGraphicFramePr>
          <p:cNvPr id="10" name="Content Placeholder 9">
            <a:extLst>
              <a:ext uri="{FF2B5EF4-FFF2-40B4-BE49-F238E27FC236}">
                <a16:creationId xmlns:a16="http://schemas.microsoft.com/office/drawing/2014/main" id="{626EFDA1-4878-0427-6C1D-3C5988B8B412}"/>
              </a:ext>
            </a:extLst>
          </p:cNvPr>
          <p:cNvGraphicFramePr>
            <a:graphicFrameLocks noGrp="1"/>
          </p:cNvGraphicFramePr>
          <p:nvPr>
            <p:ph idx="1"/>
            <p:extLst>
              <p:ext uri="{D42A27DB-BD31-4B8C-83A1-F6EECF244321}">
                <p14:modId xmlns:p14="http://schemas.microsoft.com/office/powerpoint/2010/main" val="2955375304"/>
              </p:ext>
            </p:extLst>
          </p:nvPr>
        </p:nvGraphicFramePr>
        <p:xfrm>
          <a:off x="838200" y="1825625"/>
          <a:ext cx="10515600" cy="4351338"/>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5354237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A05A9B-4EAF-42BF-B761-4ED1B5274828}"/>
              </a:ext>
            </a:extLst>
          </p:cNvPr>
          <p:cNvSpPr>
            <a:spLocks noGrp="1"/>
          </p:cNvSpPr>
          <p:nvPr>
            <p:ph type="title"/>
          </p:nvPr>
        </p:nvSpPr>
        <p:spPr/>
        <p:txBody>
          <a:bodyPr/>
          <a:lstStyle/>
          <a:p>
            <a:endParaRPr lang="en-US"/>
          </a:p>
        </p:txBody>
      </p:sp>
      <p:pic>
        <p:nvPicPr>
          <p:cNvPr id="5" name="Content Placeholder 4" descr="Graphical user interface, chart, application&#10;&#10;Description automatically generated">
            <a:extLst>
              <a:ext uri="{FF2B5EF4-FFF2-40B4-BE49-F238E27FC236}">
                <a16:creationId xmlns:a16="http://schemas.microsoft.com/office/drawing/2014/main" id="{CD66D30D-1EBF-4AAE-8BA2-2DEE192B3640}"/>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027992" y="2224633"/>
            <a:ext cx="10136015" cy="3553321"/>
          </a:xfrm>
        </p:spPr>
      </p:pic>
    </p:spTree>
    <p:extLst>
      <p:ext uri="{BB962C8B-B14F-4D97-AF65-F5344CB8AC3E}">
        <p14:creationId xmlns:p14="http://schemas.microsoft.com/office/powerpoint/2010/main" val="380985715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6D2125-DFF2-4DAF-8BE0-5B48FA36A0F3}"/>
              </a:ext>
            </a:extLst>
          </p:cNvPr>
          <p:cNvSpPr>
            <a:spLocks noGrp="1"/>
          </p:cNvSpPr>
          <p:nvPr>
            <p:ph type="title"/>
          </p:nvPr>
        </p:nvSpPr>
        <p:spPr/>
        <p:txBody>
          <a:bodyPr/>
          <a:lstStyle/>
          <a:p>
            <a:endParaRPr lang="en-US"/>
          </a:p>
        </p:txBody>
      </p:sp>
      <p:pic>
        <p:nvPicPr>
          <p:cNvPr id="5" name="Content Placeholder 4" descr="Chart, line chart&#10;&#10;Description automatically generated">
            <a:extLst>
              <a:ext uri="{FF2B5EF4-FFF2-40B4-BE49-F238E27FC236}">
                <a16:creationId xmlns:a16="http://schemas.microsoft.com/office/drawing/2014/main" id="{C47E5D41-BED7-44C9-A803-E87C5CFB117F}"/>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155825" y="2023269"/>
            <a:ext cx="7880350" cy="3956050"/>
          </a:xfrm>
        </p:spPr>
      </p:pic>
    </p:spTree>
    <p:extLst>
      <p:ext uri="{BB962C8B-B14F-4D97-AF65-F5344CB8AC3E}">
        <p14:creationId xmlns:p14="http://schemas.microsoft.com/office/powerpoint/2010/main" val="2825892086"/>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505A83-F944-C646-65A3-E6E87CCB2DF2}"/>
              </a:ext>
            </a:extLst>
          </p:cNvPr>
          <p:cNvSpPr>
            <a:spLocks noGrp="1"/>
          </p:cNvSpPr>
          <p:nvPr>
            <p:ph type="title"/>
          </p:nvPr>
        </p:nvSpPr>
        <p:spPr>
          <a:xfrm>
            <a:off x="838200" y="323557"/>
            <a:ext cx="10515600" cy="1367131"/>
          </a:xfrm>
        </p:spPr>
        <p:txBody>
          <a:bodyPr>
            <a:normAutofit fontScale="90000"/>
          </a:bodyPr>
          <a:lstStyle/>
          <a:p>
            <a:pPr algn="ctr" rtl="1"/>
            <a:r>
              <a:rPr lang="fa-IR" dirty="0">
                <a:cs typeface="B Nazanin" panose="00000400000000000000" pitchFamily="2" charset="-78"/>
              </a:rPr>
              <a:t>شاخص‌های عمدۀ اقتصادی</a:t>
            </a:r>
            <a:br>
              <a:rPr lang="en-US" dirty="0">
                <a:cs typeface="B Nazanin" panose="00000400000000000000" pitchFamily="2" charset="-78"/>
              </a:rPr>
            </a:br>
            <a:r>
              <a:rPr lang="fa-IR" dirty="0">
                <a:cs typeface="B Nazanin" panose="00000400000000000000" pitchFamily="2" charset="-78"/>
              </a:rPr>
              <a:t>   (بدهی‌های خارجی) </a:t>
            </a:r>
            <a:br>
              <a:rPr lang="fa-IR" dirty="0">
                <a:cs typeface="B Nazanin" panose="00000400000000000000" pitchFamily="2" charset="-78"/>
              </a:rPr>
            </a:br>
            <a:r>
              <a:rPr lang="fa-IR" dirty="0">
                <a:cs typeface="B Nazanin" panose="00000400000000000000" pitchFamily="2" charset="-78"/>
              </a:rPr>
              <a:t>                    </a:t>
            </a:r>
            <a:endParaRPr lang="en-US" dirty="0">
              <a:cs typeface="B Nazanin" panose="00000400000000000000" pitchFamily="2" charset="-78"/>
            </a:endParaRPr>
          </a:p>
        </p:txBody>
      </p:sp>
      <p:graphicFrame>
        <p:nvGraphicFramePr>
          <p:cNvPr id="4" name="Table 4">
            <a:extLst>
              <a:ext uri="{FF2B5EF4-FFF2-40B4-BE49-F238E27FC236}">
                <a16:creationId xmlns:a16="http://schemas.microsoft.com/office/drawing/2014/main" id="{9AFBCDCE-8979-BCBA-D7E7-9D447EB7A8D2}"/>
              </a:ext>
            </a:extLst>
          </p:cNvPr>
          <p:cNvGraphicFramePr>
            <a:graphicFrameLocks noGrp="1"/>
          </p:cNvGraphicFramePr>
          <p:nvPr/>
        </p:nvGraphicFramePr>
        <p:xfrm>
          <a:off x="1650608" y="1514441"/>
          <a:ext cx="8890784" cy="5133925"/>
        </p:xfrm>
        <a:graphic>
          <a:graphicData uri="http://schemas.openxmlformats.org/drawingml/2006/table">
            <a:tbl>
              <a:tblPr firstRow="1" bandRow="1">
                <a:tableStyleId>{3B4B98B0-60AC-42C2-AFA5-B58CD77FA1E5}</a:tableStyleId>
              </a:tblPr>
              <a:tblGrid>
                <a:gridCol w="2222696">
                  <a:extLst>
                    <a:ext uri="{9D8B030D-6E8A-4147-A177-3AD203B41FA5}">
                      <a16:colId xmlns:a16="http://schemas.microsoft.com/office/drawing/2014/main" val="2332567782"/>
                    </a:ext>
                  </a:extLst>
                </a:gridCol>
                <a:gridCol w="2222696">
                  <a:extLst>
                    <a:ext uri="{9D8B030D-6E8A-4147-A177-3AD203B41FA5}">
                      <a16:colId xmlns:a16="http://schemas.microsoft.com/office/drawing/2014/main" val="1034800272"/>
                    </a:ext>
                  </a:extLst>
                </a:gridCol>
                <a:gridCol w="2222696">
                  <a:extLst>
                    <a:ext uri="{9D8B030D-6E8A-4147-A177-3AD203B41FA5}">
                      <a16:colId xmlns:a16="http://schemas.microsoft.com/office/drawing/2014/main" val="320729273"/>
                    </a:ext>
                  </a:extLst>
                </a:gridCol>
                <a:gridCol w="2222696">
                  <a:extLst>
                    <a:ext uri="{9D8B030D-6E8A-4147-A177-3AD203B41FA5}">
                      <a16:colId xmlns:a16="http://schemas.microsoft.com/office/drawing/2014/main" val="3389927286"/>
                    </a:ext>
                  </a:extLst>
                </a:gridCol>
              </a:tblGrid>
              <a:tr h="526796">
                <a:tc>
                  <a:txBody>
                    <a:bodyPr/>
                    <a:lstStyle/>
                    <a:p>
                      <a:pPr algn="ctr">
                        <a:lnSpc>
                          <a:spcPct val="150000"/>
                        </a:lnSpc>
                      </a:pPr>
                      <a:r>
                        <a:rPr lang="fa-IR" sz="1600" dirty="0">
                          <a:cs typeface="B Nazanin" panose="00000400000000000000" pitchFamily="2" charset="-78"/>
                        </a:rPr>
                        <a:t>کل</a:t>
                      </a:r>
                    </a:p>
                    <a:p>
                      <a:pPr algn="ctr">
                        <a:lnSpc>
                          <a:spcPct val="150000"/>
                        </a:lnSpc>
                      </a:pPr>
                      <a:r>
                        <a:rPr lang="fa-IR" sz="1600" dirty="0">
                          <a:cs typeface="B Nazanin" panose="00000400000000000000" pitchFamily="2" charset="-78"/>
                        </a:rPr>
                        <a:t>(میلیون دلار)</a:t>
                      </a:r>
                      <a:endParaRPr lang="en-US" sz="1600" dirty="0">
                        <a:cs typeface="B Nazanin" panose="00000400000000000000" pitchFamily="2" charset="-78"/>
                      </a:endParaRPr>
                    </a:p>
                  </a:txBody>
                  <a:tcPr anchor="ctr"/>
                </a:tc>
                <a:tc>
                  <a:txBody>
                    <a:bodyPr/>
                    <a:lstStyle/>
                    <a:p>
                      <a:pPr algn="ctr">
                        <a:lnSpc>
                          <a:spcPct val="150000"/>
                        </a:lnSpc>
                      </a:pPr>
                      <a:r>
                        <a:rPr lang="fa-IR" sz="1600" dirty="0">
                          <a:cs typeface="B Nazanin" panose="00000400000000000000" pitchFamily="2" charset="-78"/>
                        </a:rPr>
                        <a:t>بلندمدت</a:t>
                      </a:r>
                    </a:p>
                    <a:p>
                      <a:pPr algn="ctr">
                        <a:lnSpc>
                          <a:spcPct val="150000"/>
                        </a:lnSpc>
                      </a:pPr>
                      <a:r>
                        <a:rPr lang="fa-IR" sz="1600" dirty="0">
                          <a:cs typeface="B Nazanin" panose="00000400000000000000" pitchFamily="2" charset="-78"/>
                        </a:rPr>
                        <a:t>(میلیون دلار)</a:t>
                      </a:r>
                      <a:endParaRPr lang="en-US" sz="1600" dirty="0">
                        <a:cs typeface="B Nazanin" panose="00000400000000000000" pitchFamily="2" charset="-78"/>
                      </a:endParaRPr>
                    </a:p>
                  </a:txBody>
                  <a:tcPr anchor="ctr"/>
                </a:tc>
                <a:tc>
                  <a:txBody>
                    <a:bodyPr/>
                    <a:lstStyle/>
                    <a:p>
                      <a:pPr algn="ctr">
                        <a:lnSpc>
                          <a:spcPct val="150000"/>
                        </a:lnSpc>
                      </a:pPr>
                      <a:r>
                        <a:rPr lang="fa-IR" sz="1600" dirty="0">
                          <a:cs typeface="B Nazanin" panose="00000400000000000000" pitchFamily="2" charset="-78"/>
                        </a:rPr>
                        <a:t>کوتاه‌مدت </a:t>
                      </a:r>
                    </a:p>
                    <a:p>
                      <a:pPr algn="ctr">
                        <a:lnSpc>
                          <a:spcPct val="150000"/>
                        </a:lnSpc>
                      </a:pPr>
                      <a:r>
                        <a:rPr lang="fa-IR" sz="1600" dirty="0">
                          <a:cs typeface="B Nazanin" panose="00000400000000000000" pitchFamily="2" charset="-78"/>
                        </a:rPr>
                        <a:t>(میلیون دلار)</a:t>
                      </a:r>
                      <a:endParaRPr lang="en-US" sz="1600" dirty="0">
                        <a:cs typeface="B Nazanin" panose="00000400000000000000" pitchFamily="2" charset="-78"/>
                      </a:endParaRPr>
                    </a:p>
                  </a:txBody>
                  <a:tcPr anchor="ctr"/>
                </a:tc>
                <a:tc>
                  <a:txBody>
                    <a:bodyPr/>
                    <a:lstStyle/>
                    <a:p>
                      <a:pPr algn="ctr">
                        <a:lnSpc>
                          <a:spcPct val="150000"/>
                        </a:lnSpc>
                      </a:pPr>
                      <a:r>
                        <a:rPr lang="fa-IR" sz="1600" dirty="0">
                          <a:cs typeface="B Nazanin" panose="00000400000000000000" pitchFamily="2" charset="-78"/>
                        </a:rPr>
                        <a:t>سال </a:t>
                      </a:r>
                      <a:endParaRPr lang="en-US" sz="1600" dirty="0">
                        <a:cs typeface="B Nazanin" panose="00000400000000000000" pitchFamily="2" charset="-78"/>
                      </a:endParaRPr>
                    </a:p>
                  </a:txBody>
                  <a:tcPr anchor="ctr"/>
                </a:tc>
                <a:extLst>
                  <a:ext uri="{0D108BD9-81ED-4DB2-BD59-A6C34878D82A}">
                    <a16:rowId xmlns:a16="http://schemas.microsoft.com/office/drawing/2014/main" val="964030090"/>
                  </a:ext>
                </a:extLst>
              </a:tr>
              <a:tr h="868289">
                <a:tc>
                  <a:txBody>
                    <a:bodyPr/>
                    <a:lstStyle/>
                    <a:p>
                      <a:pPr algn="ctr" rtl="1">
                        <a:lnSpc>
                          <a:spcPct val="150000"/>
                        </a:lnSpc>
                      </a:pPr>
                      <a:r>
                        <a:rPr lang="fa-IR" sz="1600" dirty="0">
                          <a:cs typeface="B Nazanin" panose="00000400000000000000" pitchFamily="2" charset="-78"/>
                        </a:rPr>
                        <a:t>10,623</a:t>
                      </a:r>
                      <a:endParaRPr lang="en-US" sz="1600" dirty="0">
                        <a:cs typeface="B Nazanin" panose="00000400000000000000" pitchFamily="2" charset="-78"/>
                      </a:endParaRPr>
                    </a:p>
                  </a:txBody>
                  <a:tcPr anchor="ctr"/>
                </a:tc>
                <a:tc>
                  <a:txBody>
                    <a:bodyPr/>
                    <a:lstStyle/>
                    <a:p>
                      <a:pPr algn="ctr" rtl="1">
                        <a:lnSpc>
                          <a:spcPct val="150000"/>
                        </a:lnSpc>
                      </a:pPr>
                      <a:r>
                        <a:rPr lang="fa-IR" sz="1600" dirty="0">
                          <a:cs typeface="B Nazanin" panose="00000400000000000000" pitchFamily="2" charset="-78"/>
                        </a:rPr>
                        <a:t>8,319</a:t>
                      </a:r>
                      <a:endParaRPr lang="en-US" sz="1600" dirty="0">
                        <a:cs typeface="B Nazanin" panose="00000400000000000000" pitchFamily="2" charset="-78"/>
                      </a:endParaRPr>
                    </a:p>
                  </a:txBody>
                  <a:tcPr anchor="ctr"/>
                </a:tc>
                <a:tc>
                  <a:txBody>
                    <a:bodyPr/>
                    <a:lstStyle/>
                    <a:p>
                      <a:pPr algn="ctr" rtl="1">
                        <a:lnSpc>
                          <a:spcPct val="150000"/>
                        </a:lnSpc>
                      </a:pPr>
                      <a:r>
                        <a:rPr lang="fa-IR" sz="1600" dirty="0">
                          <a:cs typeface="B Nazanin" panose="00000400000000000000" pitchFamily="2" charset="-78"/>
                        </a:rPr>
                        <a:t>2,304</a:t>
                      </a:r>
                      <a:endParaRPr lang="en-US" sz="1600" dirty="0">
                        <a:cs typeface="B Nazanin" panose="00000400000000000000" pitchFamily="2" charset="-78"/>
                      </a:endParaRPr>
                    </a:p>
                  </a:txBody>
                  <a:tcPr anchor="ctr"/>
                </a:tc>
                <a:tc>
                  <a:txBody>
                    <a:bodyPr/>
                    <a:lstStyle/>
                    <a:p>
                      <a:pPr algn="ctr" rtl="1">
                        <a:lnSpc>
                          <a:spcPct val="150000"/>
                        </a:lnSpc>
                      </a:pPr>
                      <a:r>
                        <a:rPr lang="fa-IR" sz="1600" dirty="0">
                          <a:cs typeface="B Nazanin" panose="00000400000000000000" pitchFamily="2" charset="-78"/>
                        </a:rPr>
                        <a:t>1397</a:t>
                      </a:r>
                      <a:endParaRPr lang="en-US" sz="1600" dirty="0">
                        <a:cs typeface="B Nazanin" panose="00000400000000000000" pitchFamily="2" charset="-78"/>
                      </a:endParaRPr>
                    </a:p>
                  </a:txBody>
                  <a:tcPr anchor="ctr"/>
                </a:tc>
                <a:extLst>
                  <a:ext uri="{0D108BD9-81ED-4DB2-BD59-A6C34878D82A}">
                    <a16:rowId xmlns:a16="http://schemas.microsoft.com/office/drawing/2014/main" val="1363760191"/>
                  </a:ext>
                </a:extLst>
              </a:tr>
              <a:tr h="868289">
                <a:tc>
                  <a:txBody>
                    <a:bodyPr/>
                    <a:lstStyle/>
                    <a:p>
                      <a:pPr algn="ctr" rtl="1">
                        <a:lnSpc>
                          <a:spcPct val="150000"/>
                        </a:lnSpc>
                      </a:pPr>
                      <a:r>
                        <a:rPr lang="fa-IR" sz="1600" dirty="0">
                          <a:cs typeface="B Nazanin" panose="00000400000000000000" pitchFamily="2" charset="-78"/>
                        </a:rPr>
                        <a:t>9,213</a:t>
                      </a:r>
                      <a:endParaRPr lang="en-US" sz="1600" dirty="0">
                        <a:cs typeface="B Nazanin" panose="00000400000000000000" pitchFamily="2" charset="-78"/>
                      </a:endParaRPr>
                    </a:p>
                  </a:txBody>
                  <a:tcPr anchor="ctr"/>
                </a:tc>
                <a:tc>
                  <a:txBody>
                    <a:bodyPr/>
                    <a:lstStyle/>
                    <a:p>
                      <a:pPr algn="ctr" rtl="1">
                        <a:lnSpc>
                          <a:spcPct val="150000"/>
                        </a:lnSpc>
                      </a:pPr>
                      <a:r>
                        <a:rPr lang="fa-IR" sz="1600" dirty="0">
                          <a:cs typeface="B Nazanin" panose="00000400000000000000" pitchFamily="2" charset="-78"/>
                        </a:rPr>
                        <a:t>7,674</a:t>
                      </a:r>
                      <a:endParaRPr lang="en-US" sz="1600" dirty="0">
                        <a:cs typeface="B Nazanin" panose="00000400000000000000" pitchFamily="2" charset="-78"/>
                      </a:endParaRPr>
                    </a:p>
                  </a:txBody>
                  <a:tcPr anchor="ctr"/>
                </a:tc>
                <a:tc>
                  <a:txBody>
                    <a:bodyPr/>
                    <a:lstStyle/>
                    <a:p>
                      <a:pPr algn="ctr" rtl="1">
                        <a:lnSpc>
                          <a:spcPct val="150000"/>
                        </a:lnSpc>
                      </a:pPr>
                      <a:r>
                        <a:rPr lang="fa-IR" sz="1600" dirty="0">
                          <a:cs typeface="B Nazanin" panose="00000400000000000000" pitchFamily="2" charset="-78"/>
                        </a:rPr>
                        <a:t>1,539</a:t>
                      </a:r>
                      <a:endParaRPr lang="en-US" sz="1600" dirty="0">
                        <a:cs typeface="B Nazanin" panose="00000400000000000000" pitchFamily="2" charset="-78"/>
                      </a:endParaRPr>
                    </a:p>
                  </a:txBody>
                  <a:tcPr anchor="ctr"/>
                </a:tc>
                <a:tc>
                  <a:txBody>
                    <a:bodyPr/>
                    <a:lstStyle/>
                    <a:p>
                      <a:pPr algn="ctr" rtl="1">
                        <a:lnSpc>
                          <a:spcPct val="150000"/>
                        </a:lnSpc>
                      </a:pPr>
                      <a:r>
                        <a:rPr lang="fa-IR" sz="1600" dirty="0">
                          <a:cs typeface="B Nazanin" panose="00000400000000000000" pitchFamily="2" charset="-78"/>
                        </a:rPr>
                        <a:t>1398</a:t>
                      </a:r>
                      <a:endParaRPr lang="en-US" sz="1600" dirty="0">
                        <a:cs typeface="B Nazanin" panose="00000400000000000000" pitchFamily="2" charset="-78"/>
                      </a:endParaRPr>
                    </a:p>
                  </a:txBody>
                  <a:tcPr anchor="ctr"/>
                </a:tc>
                <a:extLst>
                  <a:ext uri="{0D108BD9-81ED-4DB2-BD59-A6C34878D82A}">
                    <a16:rowId xmlns:a16="http://schemas.microsoft.com/office/drawing/2014/main" val="4101495175"/>
                  </a:ext>
                </a:extLst>
              </a:tr>
              <a:tr h="868289">
                <a:tc>
                  <a:txBody>
                    <a:bodyPr/>
                    <a:lstStyle/>
                    <a:p>
                      <a:pPr algn="ctr" rtl="1">
                        <a:lnSpc>
                          <a:spcPct val="150000"/>
                        </a:lnSpc>
                      </a:pPr>
                      <a:r>
                        <a:rPr lang="fa-IR" sz="1600" dirty="0">
                          <a:cs typeface="B Nazanin" panose="00000400000000000000" pitchFamily="2" charset="-78"/>
                        </a:rPr>
                        <a:t>9,142</a:t>
                      </a:r>
                      <a:endParaRPr lang="en-US" sz="1600" dirty="0">
                        <a:cs typeface="B Nazanin" panose="00000400000000000000" pitchFamily="2" charset="-78"/>
                      </a:endParaRPr>
                    </a:p>
                  </a:txBody>
                  <a:tcPr anchor="ctr"/>
                </a:tc>
                <a:tc>
                  <a:txBody>
                    <a:bodyPr/>
                    <a:lstStyle/>
                    <a:p>
                      <a:pPr algn="ctr" rtl="1">
                        <a:lnSpc>
                          <a:spcPct val="150000"/>
                        </a:lnSpc>
                      </a:pPr>
                      <a:r>
                        <a:rPr lang="fa-IR" sz="1600" dirty="0">
                          <a:cs typeface="B Nazanin" panose="00000400000000000000" pitchFamily="2" charset="-78"/>
                        </a:rPr>
                        <a:t>7,176</a:t>
                      </a:r>
                      <a:endParaRPr lang="en-US" sz="1600" dirty="0">
                        <a:cs typeface="B Nazanin" panose="00000400000000000000" pitchFamily="2" charset="-78"/>
                      </a:endParaRPr>
                    </a:p>
                  </a:txBody>
                  <a:tcPr anchor="ctr"/>
                </a:tc>
                <a:tc>
                  <a:txBody>
                    <a:bodyPr/>
                    <a:lstStyle/>
                    <a:p>
                      <a:pPr algn="ctr" rtl="1">
                        <a:lnSpc>
                          <a:spcPct val="150000"/>
                        </a:lnSpc>
                      </a:pPr>
                      <a:r>
                        <a:rPr lang="fa-IR" sz="1600" dirty="0">
                          <a:cs typeface="B Nazanin" panose="00000400000000000000" pitchFamily="2" charset="-78"/>
                        </a:rPr>
                        <a:t>1,966</a:t>
                      </a:r>
                      <a:endParaRPr lang="en-US" sz="1600" dirty="0">
                        <a:cs typeface="B Nazanin" panose="00000400000000000000" pitchFamily="2" charset="-78"/>
                      </a:endParaRPr>
                    </a:p>
                  </a:txBody>
                  <a:tcPr anchor="ctr"/>
                </a:tc>
                <a:tc>
                  <a:txBody>
                    <a:bodyPr/>
                    <a:lstStyle/>
                    <a:p>
                      <a:pPr algn="ctr" rtl="1">
                        <a:lnSpc>
                          <a:spcPct val="150000"/>
                        </a:lnSpc>
                      </a:pPr>
                      <a:r>
                        <a:rPr lang="fa-IR" sz="1600" dirty="0">
                          <a:cs typeface="B Nazanin" panose="00000400000000000000" pitchFamily="2" charset="-78"/>
                        </a:rPr>
                        <a:t>1399</a:t>
                      </a:r>
                      <a:endParaRPr lang="en-US" sz="1600" dirty="0">
                        <a:cs typeface="B Nazanin" panose="00000400000000000000" pitchFamily="2" charset="-78"/>
                      </a:endParaRPr>
                    </a:p>
                  </a:txBody>
                  <a:tcPr anchor="ctr"/>
                </a:tc>
                <a:extLst>
                  <a:ext uri="{0D108BD9-81ED-4DB2-BD59-A6C34878D82A}">
                    <a16:rowId xmlns:a16="http://schemas.microsoft.com/office/drawing/2014/main" val="1319311836"/>
                  </a:ext>
                </a:extLst>
              </a:tr>
              <a:tr h="868289">
                <a:tc>
                  <a:txBody>
                    <a:bodyPr/>
                    <a:lstStyle/>
                    <a:p>
                      <a:pPr algn="ctr" rtl="1">
                        <a:lnSpc>
                          <a:spcPct val="150000"/>
                        </a:lnSpc>
                      </a:pPr>
                      <a:r>
                        <a:rPr lang="fa-IR" sz="1600" dirty="0">
                          <a:cs typeface="B Nazanin" panose="00000400000000000000" pitchFamily="2" charset="-78"/>
                        </a:rPr>
                        <a:t>8,675</a:t>
                      </a:r>
                      <a:endParaRPr lang="en-US" sz="1600" dirty="0">
                        <a:cs typeface="B Nazanin" panose="00000400000000000000" pitchFamily="2" charset="-78"/>
                      </a:endParaRPr>
                    </a:p>
                  </a:txBody>
                  <a:tcPr anchor="ctr"/>
                </a:tc>
                <a:tc>
                  <a:txBody>
                    <a:bodyPr/>
                    <a:lstStyle/>
                    <a:p>
                      <a:pPr algn="ctr" rtl="1">
                        <a:lnSpc>
                          <a:spcPct val="150000"/>
                        </a:lnSpc>
                      </a:pPr>
                      <a:r>
                        <a:rPr lang="fa-IR" sz="1600" dirty="0">
                          <a:cs typeface="B Nazanin" panose="00000400000000000000" pitchFamily="2" charset="-78"/>
                        </a:rPr>
                        <a:t>6,174</a:t>
                      </a:r>
                      <a:endParaRPr lang="en-US" sz="1600" dirty="0">
                        <a:cs typeface="B Nazanin" panose="00000400000000000000" pitchFamily="2" charset="-78"/>
                      </a:endParaRPr>
                    </a:p>
                  </a:txBody>
                  <a:tcPr anchor="ctr"/>
                </a:tc>
                <a:tc>
                  <a:txBody>
                    <a:bodyPr/>
                    <a:lstStyle/>
                    <a:p>
                      <a:pPr algn="ctr" rtl="1">
                        <a:lnSpc>
                          <a:spcPct val="150000"/>
                        </a:lnSpc>
                      </a:pPr>
                      <a:r>
                        <a:rPr lang="fa-IR" sz="1600" dirty="0">
                          <a:cs typeface="B Nazanin" panose="00000400000000000000" pitchFamily="2" charset="-78"/>
                        </a:rPr>
                        <a:t>2,501</a:t>
                      </a:r>
                      <a:endParaRPr lang="en-US" sz="1600" dirty="0">
                        <a:cs typeface="B Nazanin" panose="00000400000000000000" pitchFamily="2" charset="-78"/>
                      </a:endParaRPr>
                    </a:p>
                  </a:txBody>
                  <a:tcPr anchor="ctr"/>
                </a:tc>
                <a:tc>
                  <a:txBody>
                    <a:bodyPr/>
                    <a:lstStyle/>
                    <a:p>
                      <a:pPr algn="ctr" rtl="1">
                        <a:lnSpc>
                          <a:spcPct val="150000"/>
                        </a:lnSpc>
                      </a:pPr>
                      <a:r>
                        <a:rPr lang="fa-IR" sz="1600" dirty="0">
                          <a:cs typeface="B Nazanin" panose="00000400000000000000" pitchFamily="2" charset="-78"/>
                        </a:rPr>
                        <a:t>1400</a:t>
                      </a:r>
                      <a:endParaRPr lang="en-US" sz="1600" dirty="0">
                        <a:cs typeface="B Nazanin" panose="00000400000000000000" pitchFamily="2" charset="-78"/>
                      </a:endParaRPr>
                    </a:p>
                  </a:txBody>
                  <a:tcPr anchor="ctr"/>
                </a:tc>
                <a:extLst>
                  <a:ext uri="{0D108BD9-81ED-4DB2-BD59-A6C34878D82A}">
                    <a16:rowId xmlns:a16="http://schemas.microsoft.com/office/drawing/2014/main" val="1312108643"/>
                  </a:ext>
                </a:extLst>
              </a:tr>
              <a:tr h="868289">
                <a:tc>
                  <a:txBody>
                    <a:bodyPr/>
                    <a:lstStyle/>
                    <a:p>
                      <a:pPr algn="ctr" rtl="1">
                        <a:lnSpc>
                          <a:spcPct val="150000"/>
                        </a:lnSpc>
                      </a:pPr>
                      <a:r>
                        <a:rPr lang="fa-IR" sz="1600" dirty="0">
                          <a:cs typeface="B Nazanin" panose="00000400000000000000" pitchFamily="2" charset="-78"/>
                        </a:rPr>
                        <a:t>6،994</a:t>
                      </a:r>
                      <a:endParaRPr lang="en-US" sz="1600" dirty="0">
                        <a:cs typeface="B Nazanin" panose="00000400000000000000" pitchFamily="2" charset="-78"/>
                      </a:endParaRPr>
                    </a:p>
                  </a:txBody>
                  <a:tcPr anchor="ctr"/>
                </a:tc>
                <a:tc>
                  <a:txBody>
                    <a:bodyPr/>
                    <a:lstStyle/>
                    <a:p>
                      <a:pPr algn="ctr" rtl="1">
                        <a:lnSpc>
                          <a:spcPct val="150000"/>
                        </a:lnSpc>
                      </a:pPr>
                      <a:r>
                        <a:rPr lang="fa-IR" sz="1600" dirty="0">
                          <a:cs typeface="B Nazanin" panose="00000400000000000000" pitchFamily="2" charset="-78"/>
                        </a:rPr>
                        <a:t>4،905</a:t>
                      </a:r>
                      <a:endParaRPr lang="en-US" sz="1600" dirty="0">
                        <a:cs typeface="B Nazanin" panose="00000400000000000000" pitchFamily="2" charset="-78"/>
                      </a:endParaRPr>
                    </a:p>
                  </a:txBody>
                  <a:tcPr anchor="ctr"/>
                </a:tc>
                <a:tc>
                  <a:txBody>
                    <a:bodyPr/>
                    <a:lstStyle/>
                    <a:p>
                      <a:pPr algn="ctr" rtl="1">
                        <a:lnSpc>
                          <a:spcPct val="150000"/>
                        </a:lnSpc>
                      </a:pPr>
                      <a:r>
                        <a:rPr lang="fa-IR" sz="1600" dirty="0">
                          <a:cs typeface="B Nazanin" panose="00000400000000000000" pitchFamily="2" charset="-78"/>
                        </a:rPr>
                        <a:t>1،908</a:t>
                      </a:r>
                      <a:endParaRPr lang="en-US" sz="1600" dirty="0">
                        <a:cs typeface="B Nazanin" panose="00000400000000000000" pitchFamily="2" charset="-78"/>
                      </a:endParaRPr>
                    </a:p>
                  </a:txBody>
                  <a:tcPr anchor="ctr"/>
                </a:tc>
                <a:tc>
                  <a:txBody>
                    <a:bodyPr/>
                    <a:lstStyle/>
                    <a:p>
                      <a:pPr algn="ctr" rtl="1">
                        <a:lnSpc>
                          <a:spcPct val="150000"/>
                        </a:lnSpc>
                      </a:pPr>
                      <a:r>
                        <a:rPr lang="fa-IR" sz="1600" dirty="0">
                          <a:cs typeface="B Nazanin" panose="00000400000000000000" pitchFamily="2" charset="-78"/>
                        </a:rPr>
                        <a:t>شش ماهۀ اول 1401</a:t>
                      </a:r>
                      <a:endParaRPr lang="en-US" sz="1600" dirty="0">
                        <a:cs typeface="B Nazanin" panose="00000400000000000000" pitchFamily="2" charset="-78"/>
                      </a:endParaRPr>
                    </a:p>
                  </a:txBody>
                  <a:tcPr anchor="ctr"/>
                </a:tc>
                <a:extLst>
                  <a:ext uri="{0D108BD9-81ED-4DB2-BD59-A6C34878D82A}">
                    <a16:rowId xmlns:a16="http://schemas.microsoft.com/office/drawing/2014/main" val="3518341139"/>
                  </a:ext>
                </a:extLst>
              </a:tr>
            </a:tbl>
          </a:graphicData>
        </a:graphic>
      </p:graphicFrame>
    </p:spTree>
    <p:extLst>
      <p:ext uri="{BB962C8B-B14F-4D97-AF65-F5344CB8AC3E}">
        <p14:creationId xmlns:p14="http://schemas.microsoft.com/office/powerpoint/2010/main" val="2138694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505A83-F944-C646-65A3-E6E87CCB2DF2}"/>
              </a:ext>
            </a:extLst>
          </p:cNvPr>
          <p:cNvSpPr>
            <a:spLocks noGrp="1"/>
          </p:cNvSpPr>
          <p:nvPr>
            <p:ph type="title"/>
          </p:nvPr>
        </p:nvSpPr>
        <p:spPr>
          <a:xfrm>
            <a:off x="838200" y="323557"/>
            <a:ext cx="10515600" cy="1367131"/>
          </a:xfrm>
        </p:spPr>
        <p:txBody>
          <a:bodyPr>
            <a:normAutofit fontScale="90000"/>
          </a:bodyPr>
          <a:lstStyle/>
          <a:p>
            <a:pPr algn="ctr" rtl="1"/>
            <a:r>
              <a:rPr lang="fa-IR" dirty="0">
                <a:cs typeface="B Nazanin" panose="00000400000000000000" pitchFamily="2" charset="-78"/>
              </a:rPr>
              <a:t>شاخص‌های عمدۀ اقتصادی</a:t>
            </a:r>
            <a:br>
              <a:rPr lang="en-US" dirty="0">
                <a:cs typeface="B Nazanin" panose="00000400000000000000" pitchFamily="2" charset="-78"/>
              </a:rPr>
            </a:br>
            <a:r>
              <a:rPr lang="fa-IR" sz="2700" dirty="0">
                <a:cs typeface="B Nazanin" panose="00000400000000000000" pitchFamily="2" charset="-78"/>
              </a:rPr>
              <a:t>   (بخش خارجی – شش ماهۀ اول 1401) </a:t>
            </a:r>
            <a:br>
              <a:rPr lang="fa-IR" dirty="0">
                <a:cs typeface="B Nazanin" panose="00000400000000000000" pitchFamily="2" charset="-78"/>
              </a:rPr>
            </a:br>
            <a:r>
              <a:rPr lang="fa-IR" dirty="0">
                <a:cs typeface="B Nazanin" panose="00000400000000000000" pitchFamily="2" charset="-78"/>
              </a:rPr>
              <a:t>                    </a:t>
            </a:r>
            <a:endParaRPr lang="en-US" dirty="0">
              <a:cs typeface="B Nazanin" panose="00000400000000000000" pitchFamily="2" charset="-78"/>
            </a:endParaRPr>
          </a:p>
        </p:txBody>
      </p:sp>
      <p:graphicFrame>
        <p:nvGraphicFramePr>
          <p:cNvPr id="4" name="Table 4">
            <a:extLst>
              <a:ext uri="{FF2B5EF4-FFF2-40B4-BE49-F238E27FC236}">
                <a16:creationId xmlns:a16="http://schemas.microsoft.com/office/drawing/2014/main" id="{9AFBCDCE-8979-BCBA-D7E7-9D447EB7A8D2}"/>
              </a:ext>
            </a:extLst>
          </p:cNvPr>
          <p:cNvGraphicFramePr>
            <a:graphicFrameLocks noGrp="1"/>
          </p:cNvGraphicFramePr>
          <p:nvPr/>
        </p:nvGraphicFramePr>
        <p:xfrm>
          <a:off x="2032000" y="1625277"/>
          <a:ext cx="8128000" cy="3832508"/>
        </p:xfrm>
        <a:graphic>
          <a:graphicData uri="http://schemas.openxmlformats.org/drawingml/2006/table">
            <a:tbl>
              <a:tblPr firstRow="1" bandRow="1">
                <a:tableStyleId>{3B4B98B0-60AC-42C2-AFA5-B58CD77FA1E5}</a:tableStyleId>
              </a:tblPr>
              <a:tblGrid>
                <a:gridCol w="2032000">
                  <a:extLst>
                    <a:ext uri="{9D8B030D-6E8A-4147-A177-3AD203B41FA5}">
                      <a16:colId xmlns:a16="http://schemas.microsoft.com/office/drawing/2014/main" val="320729273"/>
                    </a:ext>
                  </a:extLst>
                </a:gridCol>
                <a:gridCol w="2032000">
                  <a:extLst>
                    <a:ext uri="{9D8B030D-6E8A-4147-A177-3AD203B41FA5}">
                      <a16:colId xmlns:a16="http://schemas.microsoft.com/office/drawing/2014/main" val="164249450"/>
                    </a:ext>
                  </a:extLst>
                </a:gridCol>
                <a:gridCol w="4064000">
                  <a:extLst>
                    <a:ext uri="{9D8B030D-6E8A-4147-A177-3AD203B41FA5}">
                      <a16:colId xmlns:a16="http://schemas.microsoft.com/office/drawing/2014/main" val="3389927286"/>
                    </a:ext>
                  </a:extLst>
                </a:gridCol>
              </a:tblGrid>
              <a:tr h="425195">
                <a:tc gridSpan="2">
                  <a:txBody>
                    <a:bodyPr/>
                    <a:lstStyle/>
                    <a:p>
                      <a:pPr algn="ctr"/>
                      <a:r>
                        <a:rPr lang="fa-IR" sz="1600" b="0" dirty="0">
                          <a:cs typeface="B Nazanin" panose="00000400000000000000" pitchFamily="2" charset="-78"/>
                        </a:rPr>
                        <a:t>میلیون دلار </a:t>
                      </a:r>
                      <a:endParaRPr lang="en-US" sz="1600" b="0" dirty="0">
                        <a:cs typeface="B Nazanin" panose="00000400000000000000" pitchFamily="2" charset="-78"/>
                      </a:endParaRPr>
                    </a:p>
                  </a:txBody>
                  <a:tcPr anchor="ctr"/>
                </a:tc>
                <a:tc hMerge="1">
                  <a:txBody>
                    <a:bodyPr/>
                    <a:lstStyle/>
                    <a:p>
                      <a:pPr rtl="1"/>
                      <a:endParaRPr lang="fa-IR"/>
                    </a:p>
                  </a:txBody>
                  <a:tcPr/>
                </a:tc>
                <a:tc>
                  <a:txBody>
                    <a:bodyPr/>
                    <a:lstStyle/>
                    <a:p>
                      <a:pPr algn="ctr"/>
                      <a:r>
                        <a:rPr lang="fa-IR" sz="1600" b="0" dirty="0">
                          <a:cs typeface="B Nazanin" panose="00000400000000000000" pitchFamily="2" charset="-78"/>
                        </a:rPr>
                        <a:t>شرح </a:t>
                      </a:r>
                      <a:endParaRPr lang="en-US" sz="1600" b="0" dirty="0">
                        <a:cs typeface="B Nazanin" panose="00000400000000000000" pitchFamily="2" charset="-78"/>
                      </a:endParaRPr>
                    </a:p>
                  </a:txBody>
                  <a:tcPr anchor="ctr"/>
                </a:tc>
                <a:extLst>
                  <a:ext uri="{0D108BD9-81ED-4DB2-BD59-A6C34878D82A}">
                    <a16:rowId xmlns:a16="http://schemas.microsoft.com/office/drawing/2014/main" val="964030090"/>
                  </a:ext>
                </a:extLst>
              </a:tr>
              <a:tr h="800491">
                <a:tc gridSpan="2">
                  <a:txBody>
                    <a:bodyPr/>
                    <a:lstStyle/>
                    <a:p>
                      <a:pPr algn="ctr" rtl="1"/>
                      <a:r>
                        <a:rPr lang="fa-IR" sz="1600" b="0" dirty="0">
                          <a:cs typeface="B Nazanin" panose="00000400000000000000" pitchFamily="2" charset="-78"/>
                        </a:rPr>
                        <a:t>13،366</a:t>
                      </a:r>
                      <a:endParaRPr lang="en-US" sz="1600" b="0" dirty="0">
                        <a:cs typeface="B Nazanin" panose="00000400000000000000" pitchFamily="2" charset="-78"/>
                      </a:endParaRPr>
                    </a:p>
                  </a:txBody>
                  <a:tcPr anchor="ctr"/>
                </a:tc>
                <a:tc hMerge="1">
                  <a:txBody>
                    <a:bodyPr/>
                    <a:lstStyle/>
                    <a:p>
                      <a:pPr rtl="1"/>
                      <a:endParaRPr lang="fa-IR"/>
                    </a:p>
                  </a:txBody>
                  <a:tcPr/>
                </a:tc>
                <a:tc>
                  <a:txBody>
                    <a:bodyPr/>
                    <a:lstStyle/>
                    <a:p>
                      <a:pPr algn="ctr" rtl="1"/>
                      <a:r>
                        <a:rPr lang="fa-IR" sz="1600" b="0" dirty="0">
                          <a:cs typeface="B Nazanin" panose="00000400000000000000" pitchFamily="2" charset="-78"/>
                        </a:rPr>
                        <a:t>تراز حساب جاری </a:t>
                      </a:r>
                      <a:endParaRPr lang="en-US" sz="1600" b="0" dirty="0">
                        <a:cs typeface="B Nazanin" panose="00000400000000000000" pitchFamily="2" charset="-78"/>
                      </a:endParaRPr>
                    </a:p>
                  </a:txBody>
                  <a:tcPr anchor="ctr"/>
                </a:tc>
                <a:extLst>
                  <a:ext uri="{0D108BD9-81ED-4DB2-BD59-A6C34878D82A}">
                    <a16:rowId xmlns:a16="http://schemas.microsoft.com/office/drawing/2014/main" val="1363760191"/>
                  </a:ext>
                </a:extLst>
              </a:tr>
              <a:tr h="800491">
                <a:tc gridSpan="2">
                  <a:txBody>
                    <a:bodyPr/>
                    <a:lstStyle/>
                    <a:p>
                      <a:pPr algn="ctr" rtl="1"/>
                      <a:r>
                        <a:rPr lang="fa-IR" sz="1600" b="0" dirty="0">
                          <a:cs typeface="B Nazanin" panose="00000400000000000000" pitchFamily="2" charset="-78"/>
                        </a:rPr>
                        <a:t>16،653</a:t>
                      </a:r>
                      <a:endParaRPr lang="en-US" sz="1600" b="0" dirty="0">
                        <a:cs typeface="B Nazanin" panose="00000400000000000000" pitchFamily="2" charset="-78"/>
                      </a:endParaRPr>
                    </a:p>
                  </a:txBody>
                  <a:tcPr anchor="ctr"/>
                </a:tc>
                <a:tc hMerge="1">
                  <a:txBody>
                    <a:bodyPr/>
                    <a:lstStyle/>
                    <a:p>
                      <a:pPr rtl="1"/>
                      <a:endParaRPr lang="fa-IR"/>
                    </a:p>
                  </a:txBody>
                  <a:tcPr/>
                </a:tc>
                <a:tc>
                  <a:txBody>
                    <a:bodyPr/>
                    <a:lstStyle/>
                    <a:p>
                      <a:pPr algn="ctr" rtl="1"/>
                      <a:r>
                        <a:rPr lang="fa-IR" sz="1600" b="0" dirty="0">
                          <a:cs typeface="B Nazanin" panose="00000400000000000000" pitchFamily="2" charset="-78"/>
                        </a:rPr>
                        <a:t>تراز بازرگانی (حساب کالا) </a:t>
                      </a:r>
                      <a:endParaRPr lang="en-US" sz="1600" b="0" dirty="0">
                        <a:cs typeface="B Nazanin" panose="00000400000000000000" pitchFamily="2" charset="-78"/>
                      </a:endParaRPr>
                    </a:p>
                  </a:txBody>
                  <a:tcPr anchor="ctr"/>
                </a:tc>
                <a:extLst>
                  <a:ext uri="{0D108BD9-81ED-4DB2-BD59-A6C34878D82A}">
                    <a16:rowId xmlns:a16="http://schemas.microsoft.com/office/drawing/2014/main" val="4101495175"/>
                  </a:ext>
                </a:extLst>
              </a:tr>
              <a:tr h="266830">
                <a:tc>
                  <a:txBody>
                    <a:bodyPr/>
                    <a:lstStyle/>
                    <a:p>
                      <a:pPr algn="ctr" rtl="1"/>
                      <a:r>
                        <a:rPr lang="fa-IR" sz="1600" b="0" dirty="0">
                          <a:cs typeface="B Nazanin" panose="00000400000000000000" pitchFamily="2" charset="-78"/>
                        </a:rPr>
                        <a:t>29،394</a:t>
                      </a:r>
                      <a:endParaRPr lang="en-US" sz="1600" b="0" dirty="0">
                        <a:cs typeface="B Nazanin" panose="00000400000000000000" pitchFamily="2" charset="-78"/>
                      </a:endParaRPr>
                    </a:p>
                  </a:txBody>
                  <a:tcPr anchor="ctr"/>
                </a:tc>
                <a:tc>
                  <a:txBody>
                    <a:bodyPr/>
                    <a:lstStyle/>
                    <a:p>
                      <a:pPr algn="ctr" rtl="1"/>
                      <a:r>
                        <a:rPr lang="fa-IR" sz="1600" b="0" dirty="0">
                          <a:cs typeface="B Nazanin" panose="00000400000000000000" pitchFamily="2" charset="-78"/>
                        </a:rPr>
                        <a:t>نفتی</a:t>
                      </a:r>
                      <a:endParaRPr lang="en-US" sz="1600" b="0" dirty="0">
                        <a:cs typeface="B Nazanin" panose="00000400000000000000" pitchFamily="2" charset="-78"/>
                      </a:endParaRPr>
                    </a:p>
                  </a:txBody>
                  <a:tcPr anchor="ctr"/>
                </a:tc>
                <a:tc rowSpan="3">
                  <a:txBody>
                    <a:bodyPr/>
                    <a:lstStyle/>
                    <a:p>
                      <a:pPr algn="ctr" rtl="1"/>
                      <a:r>
                        <a:rPr lang="fa-IR" sz="1600" b="0" dirty="0">
                          <a:cs typeface="B Nazanin" panose="00000400000000000000" pitchFamily="2" charset="-78"/>
                        </a:rPr>
                        <a:t>صادرات کالا (</a:t>
                      </a:r>
                      <a:r>
                        <a:rPr lang="en-US" sz="1600" b="0" dirty="0">
                          <a:cs typeface="B Nazanin" panose="00000400000000000000" pitchFamily="2" charset="-78"/>
                        </a:rPr>
                        <a:t>FOB</a:t>
                      </a:r>
                      <a:r>
                        <a:rPr lang="fa-IR" sz="1600" b="0" dirty="0">
                          <a:cs typeface="B Nazanin" panose="00000400000000000000" pitchFamily="2" charset="-78"/>
                        </a:rPr>
                        <a:t>)</a:t>
                      </a:r>
                      <a:endParaRPr lang="en-US" sz="1600" b="0" dirty="0">
                        <a:cs typeface="B Nazanin" panose="00000400000000000000" pitchFamily="2" charset="-78"/>
                      </a:endParaRPr>
                    </a:p>
                  </a:txBody>
                  <a:tcPr anchor="ctr"/>
                </a:tc>
                <a:extLst>
                  <a:ext uri="{0D108BD9-81ED-4DB2-BD59-A6C34878D82A}">
                    <a16:rowId xmlns:a16="http://schemas.microsoft.com/office/drawing/2014/main" val="1319311836"/>
                  </a:ext>
                </a:extLst>
              </a:tr>
              <a:tr h="266831">
                <a:tc>
                  <a:txBody>
                    <a:bodyPr/>
                    <a:lstStyle/>
                    <a:p>
                      <a:pPr algn="ctr" rtl="1"/>
                      <a:r>
                        <a:rPr lang="fa-IR" sz="1600" b="0" dirty="0">
                          <a:cs typeface="B Nazanin" panose="00000400000000000000" pitchFamily="2" charset="-78"/>
                        </a:rPr>
                        <a:t>21،264</a:t>
                      </a:r>
                      <a:endParaRPr lang="en-US" sz="1600" b="0" dirty="0">
                        <a:cs typeface="B Nazanin" panose="00000400000000000000" pitchFamily="2" charset="-78"/>
                      </a:endParaRPr>
                    </a:p>
                  </a:txBody>
                  <a:tcPr anchor="ctr">
                    <a:lnB w="12700" cap="flat" cmpd="sng" algn="ctr">
                      <a:solidFill>
                        <a:schemeClr val="tx1"/>
                      </a:solidFill>
                      <a:prstDash val="solid"/>
                      <a:round/>
                      <a:headEnd type="none" w="med" len="med"/>
                      <a:tailEnd type="none" w="med" len="med"/>
                    </a:lnB>
                  </a:tcPr>
                </a:tc>
                <a:tc>
                  <a:txBody>
                    <a:bodyPr/>
                    <a:lstStyle/>
                    <a:p>
                      <a:pPr algn="ctr" rtl="1"/>
                      <a:r>
                        <a:rPr lang="fa-IR" sz="1600" b="0" dirty="0">
                          <a:cs typeface="B Nazanin" panose="00000400000000000000" pitchFamily="2" charset="-78"/>
                        </a:rPr>
                        <a:t>غیرنفتی</a:t>
                      </a:r>
                      <a:endParaRPr lang="en-US" sz="1600" b="0" dirty="0">
                        <a:cs typeface="B Nazanin" panose="00000400000000000000" pitchFamily="2" charset="-78"/>
                      </a:endParaRPr>
                    </a:p>
                  </a:txBody>
                  <a:tcPr anchor="ctr"/>
                </a:tc>
                <a:tc vMerge="1">
                  <a:txBody>
                    <a:bodyPr/>
                    <a:lstStyle/>
                    <a:p>
                      <a:pPr rtl="1"/>
                      <a:endParaRPr lang="fa-IR"/>
                    </a:p>
                  </a:txBody>
                  <a:tcPr/>
                </a:tc>
                <a:extLst>
                  <a:ext uri="{0D108BD9-81ED-4DB2-BD59-A6C34878D82A}">
                    <a16:rowId xmlns:a16="http://schemas.microsoft.com/office/drawing/2014/main" val="896612696"/>
                  </a:ext>
                </a:extLst>
              </a:tr>
              <a:tr h="266830">
                <a:tc>
                  <a:txBody>
                    <a:bodyPr/>
                    <a:lstStyle/>
                    <a:p>
                      <a:pPr algn="ctr" rtl="1"/>
                      <a:r>
                        <a:rPr lang="fa-IR" sz="1600" b="0" dirty="0">
                          <a:cs typeface="B Nazanin" panose="00000400000000000000" pitchFamily="2" charset="-78"/>
                        </a:rPr>
                        <a:t>50،659</a:t>
                      </a:r>
                      <a:endParaRPr lang="en-US" sz="1600" b="0" dirty="0">
                        <a:cs typeface="B Nazanin" panose="00000400000000000000" pitchFamily="2" charset="-78"/>
                      </a:endParaRPr>
                    </a:p>
                  </a:txBody>
                  <a:tcPr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1"/>
                      <a:r>
                        <a:rPr lang="fa-IR" sz="1600" b="0" dirty="0">
                          <a:cs typeface="B Nazanin" panose="00000400000000000000" pitchFamily="2" charset="-78"/>
                        </a:rPr>
                        <a:t>کل</a:t>
                      </a:r>
                      <a:endParaRPr lang="en-US" sz="1600" b="0" dirty="0">
                        <a:cs typeface="B Nazanin" panose="00000400000000000000" pitchFamily="2" charset="-78"/>
                      </a:endParaRPr>
                    </a:p>
                  </a:txBody>
                  <a:tcPr anchor="ctr"/>
                </a:tc>
                <a:tc vMerge="1">
                  <a:txBody>
                    <a:bodyPr/>
                    <a:lstStyle/>
                    <a:p>
                      <a:pPr rtl="1"/>
                      <a:endParaRPr lang="fa-IR"/>
                    </a:p>
                  </a:txBody>
                  <a:tcPr/>
                </a:tc>
                <a:extLst>
                  <a:ext uri="{0D108BD9-81ED-4DB2-BD59-A6C34878D82A}">
                    <a16:rowId xmlns:a16="http://schemas.microsoft.com/office/drawing/2014/main" val="3032633716"/>
                  </a:ext>
                </a:extLst>
              </a:tr>
              <a:tr h="800491">
                <a:tc gridSpan="2">
                  <a:txBody>
                    <a:bodyPr/>
                    <a:lstStyle/>
                    <a:p>
                      <a:pPr algn="ctr" rtl="1"/>
                      <a:r>
                        <a:rPr lang="fa-IR" sz="1600" b="0" dirty="0">
                          <a:cs typeface="B Nazanin" panose="00000400000000000000" pitchFamily="2" charset="-78"/>
                        </a:rPr>
                        <a:t>34،005</a:t>
                      </a:r>
                      <a:endParaRPr lang="en-US" sz="1600" b="0" dirty="0">
                        <a:cs typeface="B Nazanin" panose="00000400000000000000" pitchFamily="2" charset="-78"/>
                      </a:endParaRPr>
                    </a:p>
                  </a:txBody>
                  <a:tcPr anchor="ctr">
                    <a:lnT w="12700" cap="flat" cmpd="sng" algn="ctr">
                      <a:solidFill>
                        <a:schemeClr val="tx1"/>
                      </a:solidFill>
                      <a:prstDash val="solid"/>
                      <a:round/>
                      <a:headEnd type="none" w="med" len="med"/>
                      <a:tailEnd type="none" w="med" len="med"/>
                    </a:lnT>
                  </a:tcPr>
                </a:tc>
                <a:tc hMerge="1">
                  <a:txBody>
                    <a:bodyPr/>
                    <a:lstStyle/>
                    <a:p>
                      <a:pPr rtl="1"/>
                      <a:endParaRPr lang="fa-IR"/>
                    </a:p>
                  </a:txBody>
                  <a:tcPr/>
                </a:tc>
                <a:tc>
                  <a:txBody>
                    <a:bodyPr/>
                    <a:lstStyle/>
                    <a:p>
                      <a:pPr algn="ctr" rtl="1"/>
                      <a:r>
                        <a:rPr lang="fa-IR" sz="1600" b="0" dirty="0">
                          <a:cs typeface="B Nazanin" panose="00000400000000000000" pitchFamily="2" charset="-78"/>
                        </a:rPr>
                        <a:t>واردات کالا (</a:t>
                      </a:r>
                      <a:r>
                        <a:rPr lang="en-US" sz="1600" b="0" dirty="0">
                          <a:cs typeface="B Nazanin" panose="00000400000000000000" pitchFamily="2" charset="-78"/>
                        </a:rPr>
                        <a:t>FOB</a:t>
                      </a:r>
                      <a:r>
                        <a:rPr lang="fa-IR" sz="1600" b="0" dirty="0">
                          <a:cs typeface="B Nazanin" panose="00000400000000000000" pitchFamily="2" charset="-78"/>
                        </a:rPr>
                        <a:t>)</a:t>
                      </a:r>
                      <a:endParaRPr lang="en-US" sz="1600" b="0" dirty="0">
                        <a:cs typeface="B Nazanin" panose="00000400000000000000" pitchFamily="2" charset="-78"/>
                      </a:endParaRPr>
                    </a:p>
                  </a:txBody>
                  <a:tcPr anchor="ctr"/>
                </a:tc>
                <a:extLst>
                  <a:ext uri="{0D108BD9-81ED-4DB2-BD59-A6C34878D82A}">
                    <a16:rowId xmlns:a16="http://schemas.microsoft.com/office/drawing/2014/main" val="1312108643"/>
                  </a:ext>
                </a:extLst>
              </a:tr>
            </a:tbl>
          </a:graphicData>
        </a:graphic>
      </p:graphicFrame>
    </p:spTree>
    <p:extLst>
      <p:ext uri="{BB962C8B-B14F-4D97-AF65-F5344CB8AC3E}">
        <p14:creationId xmlns:p14="http://schemas.microsoft.com/office/powerpoint/2010/main" val="345109247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924151-E358-4EBF-A2C8-B858104092E4}"/>
              </a:ext>
            </a:extLst>
          </p:cNvPr>
          <p:cNvSpPr>
            <a:spLocks noGrp="1"/>
          </p:cNvSpPr>
          <p:nvPr>
            <p:ph type="title"/>
          </p:nvPr>
        </p:nvSpPr>
        <p:spPr>
          <a:xfrm>
            <a:off x="838200" y="540339"/>
            <a:ext cx="10515600" cy="5340293"/>
          </a:xfrm>
        </p:spPr>
        <p:txBody>
          <a:bodyPr>
            <a:normAutofit/>
          </a:bodyPr>
          <a:lstStyle/>
          <a:p>
            <a:pPr algn="ctr"/>
            <a:r>
              <a:rPr lang="fa-IR" sz="6000" b="1" dirty="0">
                <a:cs typeface="B Nazanin" panose="00000400000000000000" pitchFamily="2" charset="-78"/>
              </a:rPr>
              <a:t>بخش مسکن</a:t>
            </a:r>
            <a:endParaRPr lang="en-US" sz="6000" b="1" dirty="0">
              <a:cs typeface="B Nazanin" panose="00000400000000000000" pitchFamily="2" charset="-78"/>
            </a:endParaRPr>
          </a:p>
        </p:txBody>
      </p:sp>
    </p:spTree>
    <p:extLst>
      <p:ext uri="{BB962C8B-B14F-4D97-AF65-F5344CB8AC3E}">
        <p14:creationId xmlns:p14="http://schemas.microsoft.com/office/powerpoint/2010/main" val="3501475868"/>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D948F376-1E01-4D21-34FF-2A0948725DA1}"/>
              </a:ext>
            </a:extLst>
          </p:cNvPr>
          <p:cNvSpPr>
            <a:spLocks noGrp="1"/>
          </p:cNvSpPr>
          <p:nvPr>
            <p:ph type="title"/>
          </p:nvPr>
        </p:nvSpPr>
        <p:spPr/>
        <p:txBody>
          <a:bodyPr/>
          <a:lstStyle/>
          <a:p>
            <a:r>
              <a:rPr lang="fa-IR" dirty="0"/>
              <a:t>هزینۀ مسکن</a:t>
            </a:r>
          </a:p>
        </p:txBody>
      </p:sp>
      <p:graphicFrame>
        <p:nvGraphicFramePr>
          <p:cNvPr id="8" name="Content Placeholder 8">
            <a:extLst>
              <a:ext uri="{FF2B5EF4-FFF2-40B4-BE49-F238E27FC236}">
                <a16:creationId xmlns:a16="http://schemas.microsoft.com/office/drawing/2014/main" id="{A6B6BCC5-69E2-3972-C864-0A91183E4FBF}"/>
              </a:ext>
            </a:extLst>
          </p:cNvPr>
          <p:cNvGraphicFramePr>
            <a:graphicFrameLocks noGrp="1"/>
          </p:cNvGraphicFramePr>
          <p:nvPr>
            <p:ph idx="1"/>
            <p:extLst>
              <p:ext uri="{D42A27DB-BD31-4B8C-83A1-F6EECF244321}">
                <p14:modId xmlns:p14="http://schemas.microsoft.com/office/powerpoint/2010/main" val="23685282"/>
              </p:ext>
            </p:extLst>
          </p:nvPr>
        </p:nvGraphicFramePr>
        <p:xfrm>
          <a:off x="5183188" y="987425"/>
          <a:ext cx="6172200" cy="4873625"/>
        </p:xfrm>
        <a:graphic>
          <a:graphicData uri="http://schemas.openxmlformats.org/drawingml/2006/chart">
            <c:chart xmlns:c="http://schemas.openxmlformats.org/drawingml/2006/chart" xmlns:r="http://schemas.openxmlformats.org/officeDocument/2006/relationships" r:id="rId2"/>
          </a:graphicData>
        </a:graphic>
      </p:graphicFrame>
      <p:sp>
        <p:nvSpPr>
          <p:cNvPr id="6" name="Text Placeholder 5">
            <a:extLst>
              <a:ext uri="{FF2B5EF4-FFF2-40B4-BE49-F238E27FC236}">
                <a16:creationId xmlns:a16="http://schemas.microsoft.com/office/drawing/2014/main" id="{4E8E4170-EA1C-4053-687B-845FE4DC6BDD}"/>
              </a:ext>
            </a:extLst>
          </p:cNvPr>
          <p:cNvSpPr>
            <a:spLocks noGrp="1"/>
          </p:cNvSpPr>
          <p:nvPr>
            <p:ph type="body" sz="half" idx="2"/>
          </p:nvPr>
        </p:nvSpPr>
        <p:spPr/>
        <p:txBody>
          <a:bodyPr/>
          <a:lstStyle/>
          <a:p>
            <a:pPr marL="0" marR="0" lvl="0" indent="0" algn="just" defTabSz="914400" rtl="1" eaLnBrk="1" fontAlgn="auto" latinLnBrk="0" hangingPunct="1">
              <a:lnSpc>
                <a:spcPct val="150000"/>
              </a:lnSpc>
              <a:spcBef>
                <a:spcPts val="1000"/>
              </a:spcBef>
              <a:spcAft>
                <a:spcPts val="0"/>
              </a:spcAft>
              <a:buClrTx/>
              <a:buSzTx/>
              <a:buFont typeface="Arial" panose="020B0604020202020204" pitchFamily="34" charset="0"/>
              <a:buNone/>
              <a:tabLst/>
              <a:defRPr/>
            </a:pPr>
            <a:r>
              <a:rPr kumimoji="0" lang="fa-IR" sz="1800" b="0" i="0" u="none" strike="noStrike" kern="1200" cap="none" spc="0" normalizeH="0" baseline="0" noProof="0" dirty="0">
                <a:ln>
                  <a:noFill/>
                </a:ln>
                <a:solidFill>
                  <a:prstClr val="black"/>
                </a:solidFill>
                <a:effectLst/>
                <a:uLnTx/>
                <a:uFillTx/>
                <a:latin typeface="Times New Roman" panose="02020603050405020304" pitchFamily="18" charset="0"/>
                <a:ea typeface="Calibri" panose="020F0502020204030204" pitchFamily="34" charset="0"/>
                <a:cs typeface="B Nazanin" panose="00000400000000000000" pitchFamily="2" charset="-78"/>
              </a:rPr>
              <a:t>مسکن یکی از اساسی‌ترین نیازهای هر خانوار است. این کالای ضروری فاقد جانشین است و تقاضای مسکن روند باثباتی دارد، به گونه‌ای که به طور میانگین 35 درصد از هزینه‌های خانوارهای شهری و 17 درصد از هزینه‌های خانوارهای روستایی و به‌ طور میانگین 32 درصد از هزینه‌‌‌های هر خانوار ایرانی را در سال 1400 تشکیل می‌دهد. این در حالی ا‌ست که در بین کشورهای توسعه‌یافته، این سهم به طور میانگین حدود 20 درصد است. </a:t>
            </a:r>
            <a:endParaRPr kumimoji="0" lang="en-US" sz="1800" b="0" i="0" u="none" strike="noStrike" kern="1200" cap="none" spc="0" normalizeH="0" baseline="0" noProof="0" dirty="0">
              <a:ln>
                <a:noFill/>
              </a:ln>
              <a:solidFill>
                <a:prstClr val="black"/>
              </a:solidFill>
              <a:effectLst/>
              <a:uLnTx/>
              <a:uFillTx/>
              <a:latin typeface="Times New Roman" panose="02020603050405020304" pitchFamily="18" charset="0"/>
              <a:ea typeface="Calibri" panose="020F0502020204030204" pitchFamily="34" charset="0"/>
              <a:cs typeface="B Nazanin" panose="00000400000000000000" pitchFamily="2" charset="-78"/>
            </a:endParaRPr>
          </a:p>
          <a:p>
            <a:endParaRPr lang="fa-IR" dirty="0"/>
          </a:p>
        </p:txBody>
      </p:sp>
    </p:spTree>
    <p:extLst>
      <p:ext uri="{BB962C8B-B14F-4D97-AF65-F5344CB8AC3E}">
        <p14:creationId xmlns:p14="http://schemas.microsoft.com/office/powerpoint/2010/main" val="25066829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3FA983-3C16-B878-7086-6A00C1A24B4A}"/>
              </a:ext>
            </a:extLst>
          </p:cNvPr>
          <p:cNvSpPr>
            <a:spLocks noGrp="1"/>
          </p:cNvSpPr>
          <p:nvPr>
            <p:ph type="title"/>
          </p:nvPr>
        </p:nvSpPr>
        <p:spPr/>
        <p:txBody>
          <a:bodyPr/>
          <a:lstStyle/>
          <a:p>
            <a:r>
              <a:rPr lang="fa-IR" dirty="0"/>
              <a:t>استطاعت خرید مسکن </a:t>
            </a:r>
          </a:p>
        </p:txBody>
      </p:sp>
      <p:sp>
        <p:nvSpPr>
          <p:cNvPr id="3" name="Content Placeholder 2">
            <a:extLst>
              <a:ext uri="{FF2B5EF4-FFF2-40B4-BE49-F238E27FC236}">
                <a16:creationId xmlns:a16="http://schemas.microsoft.com/office/drawing/2014/main" id="{B944A12F-1061-9321-4D15-9A54C36C7D51}"/>
              </a:ext>
            </a:extLst>
          </p:cNvPr>
          <p:cNvSpPr>
            <a:spLocks noGrp="1"/>
          </p:cNvSpPr>
          <p:nvPr>
            <p:ph idx="1"/>
          </p:nvPr>
        </p:nvSpPr>
        <p:spPr/>
        <p:txBody>
          <a:bodyPr anchor="ctr"/>
          <a:lstStyle/>
          <a:p>
            <a:pPr marL="0" marR="0" lvl="0" indent="0" algn="justLow" defTabSz="914400" rtl="1" eaLnBrk="1" fontAlgn="auto" latinLnBrk="0" hangingPunct="1">
              <a:lnSpc>
                <a:spcPct val="150000"/>
              </a:lnSpc>
              <a:spcBef>
                <a:spcPts val="1000"/>
              </a:spcBef>
              <a:spcAft>
                <a:spcPts val="800"/>
              </a:spcAft>
              <a:buClrTx/>
              <a:buSzTx/>
              <a:buFont typeface="Arial" panose="020B0604020202020204" pitchFamily="34" charset="0"/>
              <a:buNone/>
              <a:tabLst/>
              <a:defRPr/>
            </a:pPr>
            <a:r>
              <a:rPr kumimoji="0" lang="fa-IR" sz="1800" b="0" i="0" u="none" strike="noStrike" kern="1200" cap="none" spc="0" normalizeH="0" baseline="0" noProof="0" dirty="0">
                <a:ln>
                  <a:noFill/>
                </a:ln>
                <a:solidFill>
                  <a:prstClr val="black"/>
                </a:solidFill>
                <a:effectLst/>
                <a:uLnTx/>
                <a:uFillTx/>
                <a:latin typeface="Times New Roman" panose="02020603050405020304" pitchFamily="18" charset="0"/>
                <a:ea typeface="Calibri" panose="020F0502020204030204" pitchFamily="34" charset="0"/>
                <a:cs typeface="B Nazanin" panose="00000400000000000000" pitchFamily="2" charset="-78"/>
              </a:rPr>
              <a:t>با توجه به گزارش اطلاعات قیمت و اجارۀ مسکن در نقاط شهری کشور   (بهار 1400) و چکیده نتایج طرح آمارگیری هزینه و درآمد خانوارهای شهری سال 1400 مرکز آمار، این شاخص در سال 1400 برای شهر تهران برابر 16/4 است، در حالی‌که این شاخص در سال 1391 برای شهر تهران برابر 9/1 بوده است.</a:t>
            </a:r>
          </a:p>
          <a:p>
            <a:pPr marL="0" marR="0" lvl="0" indent="0" algn="justLow" defTabSz="914400" rtl="1" eaLnBrk="1" fontAlgn="auto" latinLnBrk="0" hangingPunct="1">
              <a:lnSpc>
                <a:spcPct val="150000"/>
              </a:lnSpc>
              <a:spcBef>
                <a:spcPts val="1000"/>
              </a:spcBef>
              <a:spcAft>
                <a:spcPts val="800"/>
              </a:spcAft>
              <a:buClrTx/>
              <a:buSzTx/>
              <a:buFont typeface="Arial" panose="020B0604020202020204" pitchFamily="34" charset="0"/>
              <a:buNone/>
              <a:tabLst/>
              <a:defRPr/>
            </a:pPr>
            <a:r>
              <a:rPr kumimoji="0" lang="fa-IR" sz="1600" b="0" i="0" u="none" strike="noStrike" kern="1200" cap="none" spc="0" normalizeH="0" baseline="0" noProof="0" dirty="0">
                <a:ln>
                  <a:noFill/>
                </a:ln>
                <a:solidFill>
                  <a:prstClr val="black"/>
                </a:solidFill>
                <a:effectLst/>
                <a:uLnTx/>
                <a:uFillTx/>
                <a:latin typeface="Times New Roman" panose="02020603050405020304" pitchFamily="18" charset="0"/>
                <a:ea typeface="Calibri" panose="020F0502020204030204" pitchFamily="34" charset="0"/>
                <a:cs typeface="B Nazanin" panose="00000400000000000000" pitchFamily="2" charset="-78"/>
              </a:rPr>
              <a:t>چنان‌چه زمان انتظار برای خانه‌دار شدن را براساس پس‌اندازِ یک‌سوم درآمد محاسبه کنیم، می‌توان این شاخص را این‌گونه تفسیر کرد که در سال 1400، هر خانوار ایرانی اگر به طور متوسط یک‌سوم از درآمدهای خود را برای خرید مسکن، پس‌انداز کند و بتواند قدرت خرید این پس‌انداز را در طول زمان حفظ کند، به طور متوسط 50 سال طول می‌کشد تا امکان خرید یک واحد مسکونی متوسط را در شهر تهران پیدا کند. </a:t>
            </a:r>
            <a:endParaRPr kumimoji="0" lang="en-US" sz="1600" b="0" i="0" u="none" strike="noStrike" kern="1200" cap="none" spc="0" normalizeH="0" baseline="0" noProof="0" dirty="0">
              <a:ln>
                <a:noFill/>
              </a:ln>
              <a:solidFill>
                <a:prstClr val="black"/>
              </a:solidFill>
              <a:effectLst/>
              <a:uLnTx/>
              <a:uFillTx/>
              <a:latin typeface="Times New Roman" panose="02020603050405020304" pitchFamily="18" charset="0"/>
              <a:ea typeface="Calibri" panose="020F0502020204030204" pitchFamily="34" charset="0"/>
              <a:cs typeface="B Nazanin" panose="00000400000000000000" pitchFamily="2" charset="-78"/>
            </a:endParaRPr>
          </a:p>
        </p:txBody>
      </p:sp>
      <p:sp>
        <p:nvSpPr>
          <p:cNvPr id="4" name="Text Placeholder 3">
            <a:extLst>
              <a:ext uri="{FF2B5EF4-FFF2-40B4-BE49-F238E27FC236}">
                <a16:creationId xmlns:a16="http://schemas.microsoft.com/office/drawing/2014/main" id="{D3CA354A-F7D0-E446-6FE8-3CB3035AB0F8}"/>
              </a:ext>
            </a:extLst>
          </p:cNvPr>
          <p:cNvSpPr>
            <a:spLocks noGrp="1"/>
          </p:cNvSpPr>
          <p:nvPr>
            <p:ph type="body" sz="half" idx="2"/>
          </p:nvPr>
        </p:nvSpPr>
        <p:spPr/>
        <p:txBody>
          <a:bodyPr anchor="ctr"/>
          <a:lstStyle/>
          <a:p>
            <a:pPr marL="0" marR="0" lvl="0" indent="0" algn="just" defTabSz="914400" rtl="1" eaLnBrk="1" fontAlgn="auto" latinLnBrk="0" hangingPunct="1">
              <a:lnSpc>
                <a:spcPct val="150000"/>
              </a:lnSpc>
              <a:spcBef>
                <a:spcPts val="1000"/>
              </a:spcBef>
              <a:spcAft>
                <a:spcPts val="0"/>
              </a:spcAft>
              <a:buClrTx/>
              <a:buSzTx/>
              <a:buFont typeface="Arial" panose="020B0604020202020204" pitchFamily="34" charset="0"/>
              <a:buNone/>
              <a:tabLst/>
              <a:defRPr/>
            </a:pPr>
            <a:r>
              <a:rPr kumimoji="0" lang="fa-IR" sz="1600" b="0" i="0" u="none" strike="noStrike" kern="1200" cap="none" spc="0" normalizeH="0" baseline="0" noProof="0" dirty="0">
                <a:ln>
                  <a:noFill/>
                </a:ln>
                <a:solidFill>
                  <a:prstClr val="black"/>
                </a:solidFill>
                <a:effectLst/>
                <a:uLnTx/>
                <a:uFillTx/>
                <a:latin typeface="Times New Roman" panose="02020603050405020304" pitchFamily="18" charset="0"/>
                <a:ea typeface="Calibri" panose="020F0502020204030204" pitchFamily="34" charset="0"/>
                <a:cs typeface="B Nazanin" panose="00000400000000000000" pitchFamily="2" charset="-78"/>
              </a:rPr>
              <a:t>شاخص توان‌پذیری مسکن از تقسیم متوسط قیمت مسکن به درآمد سالانۀ خانوار محاسبه می‌شود. این شاخص که شاخص دسترسی به مسکن نیز نامیده می‌شود، نشان می‌دهد چه مدت نیاز است تا یک خانوار با اختصاص کل درآمد سالانه خود، یک واحد مسکونی شهری به مساحت 80  مترمربع را خریداری کند.</a:t>
            </a:r>
          </a:p>
        </p:txBody>
      </p:sp>
      <p:sp>
        <p:nvSpPr>
          <p:cNvPr id="5" name="Rectangle: Rounded Corners 4">
            <a:extLst>
              <a:ext uri="{FF2B5EF4-FFF2-40B4-BE49-F238E27FC236}">
                <a16:creationId xmlns:a16="http://schemas.microsoft.com/office/drawing/2014/main" id="{16743526-A218-6FC7-98EB-0ACD162F351F}"/>
              </a:ext>
            </a:extLst>
          </p:cNvPr>
          <p:cNvSpPr/>
          <p:nvPr/>
        </p:nvSpPr>
        <p:spPr>
          <a:xfrm>
            <a:off x="988291" y="5613906"/>
            <a:ext cx="10215418" cy="510164"/>
          </a:xfrm>
          <a:prstGeom prst="roundRect">
            <a:avLst/>
          </a:prstGeom>
          <a:solidFill>
            <a:srgbClr val="0C0C38"/>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fa-IR" sz="1800" dirty="0">
                <a:solidFill>
                  <a:schemeClr val="bg1"/>
                </a:solidFill>
                <a:effectLst/>
                <a:latin typeface="Times New Roman" panose="02020603050405020304" pitchFamily="18" charset="0"/>
                <a:ea typeface="Calibri" panose="020F0502020204030204" pitchFamily="34" charset="0"/>
                <a:cs typeface="B Nazanin" panose="00000400000000000000" pitchFamily="2" charset="-78"/>
              </a:rPr>
              <a:t>مقایسۀ متوسط درآمد خانوارها با متوسط بهای مسکن نشان‌دهندۀ آن است که خرید مسکن از استطاعت خانوار متوسط ایرانی خارج شده است. </a:t>
            </a:r>
            <a:endParaRPr lang="fa-IR" dirty="0">
              <a:solidFill>
                <a:schemeClr val="bg1"/>
              </a:solidFill>
            </a:endParaRPr>
          </a:p>
        </p:txBody>
      </p:sp>
    </p:spTree>
    <p:extLst>
      <p:ext uri="{BB962C8B-B14F-4D97-AF65-F5344CB8AC3E}">
        <p14:creationId xmlns:p14="http://schemas.microsoft.com/office/powerpoint/2010/main" val="30340253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B0A5B4-7906-57D5-F0C2-2EA9047E98A6}"/>
              </a:ext>
            </a:extLst>
          </p:cNvPr>
          <p:cNvSpPr>
            <a:spLocks noGrp="1"/>
          </p:cNvSpPr>
          <p:nvPr>
            <p:ph type="title"/>
          </p:nvPr>
        </p:nvSpPr>
        <p:spPr/>
        <p:txBody>
          <a:bodyPr/>
          <a:lstStyle/>
          <a:p>
            <a:pPr algn="ctr" rtl="1"/>
            <a:r>
              <a:rPr lang="fa-IR" dirty="0">
                <a:cs typeface="B Nazanin" panose="00000400000000000000" pitchFamily="2" charset="-78"/>
              </a:rPr>
              <a:t> تغییرات سهم بخش‌های مختلف اقتصاد در ایران </a:t>
            </a:r>
            <a:endParaRPr lang="en-US" dirty="0">
              <a:cs typeface="B Nazanin" panose="00000400000000000000" pitchFamily="2" charset="-78"/>
            </a:endParaRPr>
          </a:p>
        </p:txBody>
      </p:sp>
      <p:pic>
        <p:nvPicPr>
          <p:cNvPr id="4" name="Picture 3">
            <a:extLst>
              <a:ext uri="{FF2B5EF4-FFF2-40B4-BE49-F238E27FC236}">
                <a16:creationId xmlns:a16="http://schemas.microsoft.com/office/drawing/2014/main" id="{C6ED3943-DD3B-9BA9-6163-2EA5D90E1FD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73262" y="1842866"/>
            <a:ext cx="5535205" cy="4290913"/>
          </a:xfrm>
          <a:prstGeom prst="rect">
            <a:avLst/>
          </a:prstGeom>
        </p:spPr>
      </p:pic>
      <p:pic>
        <p:nvPicPr>
          <p:cNvPr id="6" name="Picture 5">
            <a:extLst>
              <a:ext uri="{FF2B5EF4-FFF2-40B4-BE49-F238E27FC236}">
                <a16:creationId xmlns:a16="http://schemas.microsoft.com/office/drawing/2014/main" id="{93FC04F9-04EB-37E2-837F-BD45A60DDD4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405389" y="1842866"/>
            <a:ext cx="5571814" cy="4489752"/>
          </a:xfrm>
          <a:prstGeom prst="rect">
            <a:avLst/>
          </a:prstGeom>
        </p:spPr>
      </p:pic>
    </p:spTree>
    <p:extLst>
      <p:ext uri="{BB962C8B-B14F-4D97-AF65-F5344CB8AC3E}">
        <p14:creationId xmlns:p14="http://schemas.microsoft.com/office/powerpoint/2010/main" val="2415248581"/>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2E52EE-15E4-1F17-99D6-DCE4CD54C2D1}"/>
              </a:ext>
            </a:extLst>
          </p:cNvPr>
          <p:cNvSpPr>
            <a:spLocks noGrp="1"/>
          </p:cNvSpPr>
          <p:nvPr>
            <p:ph type="title"/>
          </p:nvPr>
        </p:nvSpPr>
        <p:spPr/>
        <p:txBody>
          <a:bodyPr/>
          <a:lstStyle/>
          <a:p>
            <a:r>
              <a:rPr lang="fa-IR" dirty="0"/>
              <a:t>نسبت قیمت به اجاره</a:t>
            </a:r>
          </a:p>
        </p:txBody>
      </p:sp>
      <p:graphicFrame>
        <p:nvGraphicFramePr>
          <p:cNvPr id="5" name="Content Placeholder 5">
            <a:extLst>
              <a:ext uri="{FF2B5EF4-FFF2-40B4-BE49-F238E27FC236}">
                <a16:creationId xmlns:a16="http://schemas.microsoft.com/office/drawing/2014/main" id="{0581AE03-6E12-CDF5-3E1D-1F7B27F006F3}"/>
              </a:ext>
            </a:extLst>
          </p:cNvPr>
          <p:cNvGraphicFramePr>
            <a:graphicFrameLocks noGrp="1"/>
          </p:cNvGraphicFramePr>
          <p:nvPr>
            <p:ph idx="1"/>
            <p:extLst>
              <p:ext uri="{D42A27DB-BD31-4B8C-83A1-F6EECF244321}">
                <p14:modId xmlns:p14="http://schemas.microsoft.com/office/powerpoint/2010/main" val="825791618"/>
              </p:ext>
            </p:extLst>
          </p:nvPr>
        </p:nvGraphicFramePr>
        <p:xfrm>
          <a:off x="5183188" y="987425"/>
          <a:ext cx="6172200" cy="4873625"/>
        </p:xfrm>
        <a:graphic>
          <a:graphicData uri="http://schemas.openxmlformats.org/drawingml/2006/chart">
            <c:chart xmlns:c="http://schemas.openxmlformats.org/drawingml/2006/chart" xmlns:r="http://schemas.openxmlformats.org/officeDocument/2006/relationships" r:id="rId2"/>
          </a:graphicData>
        </a:graphic>
      </p:graphicFrame>
      <p:sp>
        <p:nvSpPr>
          <p:cNvPr id="4" name="Text Placeholder 3">
            <a:extLst>
              <a:ext uri="{FF2B5EF4-FFF2-40B4-BE49-F238E27FC236}">
                <a16:creationId xmlns:a16="http://schemas.microsoft.com/office/drawing/2014/main" id="{AF3D00C5-1D11-EA58-F502-CD3CBA06E6B8}"/>
              </a:ext>
            </a:extLst>
          </p:cNvPr>
          <p:cNvSpPr>
            <a:spLocks noGrp="1"/>
          </p:cNvSpPr>
          <p:nvPr>
            <p:ph type="body" sz="half" idx="2"/>
          </p:nvPr>
        </p:nvSpPr>
        <p:spPr/>
        <p:txBody>
          <a:bodyPr/>
          <a:lstStyle/>
          <a:p>
            <a:pPr marL="0" marR="0" lvl="0" indent="0" algn="just" defTabSz="914400" rtl="1" eaLnBrk="1" fontAlgn="auto" latinLnBrk="0" hangingPunct="1">
              <a:lnSpc>
                <a:spcPct val="150000"/>
              </a:lnSpc>
              <a:spcBef>
                <a:spcPts val="1000"/>
              </a:spcBef>
              <a:spcAft>
                <a:spcPts val="0"/>
              </a:spcAft>
              <a:buClrTx/>
              <a:buSzTx/>
              <a:buFont typeface="Arial" panose="020B0604020202020204" pitchFamily="34" charset="0"/>
              <a:buNone/>
              <a:tabLst/>
              <a:defRPr/>
            </a:pPr>
            <a:r>
              <a:rPr kumimoji="0" lang="fa-IR" sz="1600" b="0" i="0" u="none" strike="noStrike" kern="1200" cap="none" spc="0" normalizeH="0" baseline="0" noProof="0" dirty="0">
                <a:ln>
                  <a:noFill/>
                </a:ln>
                <a:solidFill>
                  <a:prstClr val="black"/>
                </a:solidFill>
                <a:effectLst/>
                <a:uLnTx/>
                <a:uFillTx/>
                <a:latin typeface="Calibri" panose="020F0502020204030204"/>
                <a:ea typeface="+mn-ea"/>
                <a:cs typeface="B Nazanin" panose="00000400000000000000" pitchFamily="2" charset="-78"/>
              </a:rPr>
              <a:t>نسبت قیمت خرید به هزینة اجارة سالانه یک متر مربع واحد مسکونی، شاخصی مهم برای بررسی وضعیت مسکن است. هرچه این نسبت پایین‌تر باشد، برای مصرف‌کنندة مسکن، خرید واحد مسکونی به‌صرفه‌تر است؛ هرچه این نسبت بالاتر باشد، اجاره صرفه بیشتری‌ خواهد داشت. </a:t>
            </a:r>
          </a:p>
          <a:p>
            <a:pPr marL="0" marR="0" lvl="0" indent="0" algn="just" defTabSz="914400" rtl="1" eaLnBrk="1" fontAlgn="auto" latinLnBrk="0" hangingPunct="1">
              <a:lnSpc>
                <a:spcPct val="150000"/>
              </a:lnSpc>
              <a:spcBef>
                <a:spcPts val="1000"/>
              </a:spcBef>
              <a:spcAft>
                <a:spcPts val="0"/>
              </a:spcAft>
              <a:buClrTx/>
              <a:buSzTx/>
              <a:buFont typeface="Arial" panose="020B0604020202020204" pitchFamily="34" charset="0"/>
              <a:buNone/>
              <a:tabLst/>
              <a:defRPr/>
            </a:pPr>
            <a:r>
              <a:rPr kumimoji="0" lang="fa-IR" sz="1600" b="0" i="0" u="none" strike="noStrike" kern="1200" cap="none" spc="0" normalizeH="0" baseline="0" noProof="0" dirty="0">
                <a:ln>
                  <a:noFill/>
                </a:ln>
                <a:solidFill>
                  <a:prstClr val="black"/>
                </a:solidFill>
                <a:effectLst/>
                <a:uLnTx/>
                <a:uFillTx/>
                <a:latin typeface="Calibri" panose="020F0502020204030204"/>
                <a:ea typeface="+mn-ea"/>
                <a:cs typeface="B Nazanin" panose="00000400000000000000" pitchFamily="2" charset="-78"/>
              </a:rPr>
              <a:t>توجه کنیم که قیمت زمین می‌تواند موضوع سفته‌بازی باشد، اما مبلغ اجاره در معرض چنین رویدادی نیست، و درآمدهای محدود مستأجران ناممکن ساخته که نرخ رشد اجاره به اندازة نرخ رشد قیمت مسکن باشد.</a:t>
            </a:r>
          </a:p>
        </p:txBody>
      </p:sp>
    </p:spTree>
    <p:extLst>
      <p:ext uri="{BB962C8B-B14F-4D97-AF65-F5344CB8AC3E}">
        <p14:creationId xmlns:p14="http://schemas.microsoft.com/office/powerpoint/2010/main" val="39542898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0645EBD-1FA5-ECE5-F96E-586FC26AC46D}"/>
              </a:ext>
            </a:extLst>
          </p:cNvPr>
          <p:cNvSpPr>
            <a:spLocks noGrp="1"/>
          </p:cNvSpPr>
          <p:nvPr>
            <p:ph type="title"/>
          </p:nvPr>
        </p:nvSpPr>
        <p:spPr/>
        <p:txBody>
          <a:bodyPr/>
          <a:lstStyle/>
          <a:p>
            <a:r>
              <a:rPr lang="fa-IR" dirty="0"/>
              <a:t>نسبت قیمت به اجاره در دنیا</a:t>
            </a:r>
          </a:p>
        </p:txBody>
      </p:sp>
      <p:graphicFrame>
        <p:nvGraphicFramePr>
          <p:cNvPr id="3" name="Chart 2">
            <a:extLst>
              <a:ext uri="{FF2B5EF4-FFF2-40B4-BE49-F238E27FC236}">
                <a16:creationId xmlns:a16="http://schemas.microsoft.com/office/drawing/2014/main" id="{44CCF66A-A802-053D-6A75-28F4A0DE7ABC}"/>
              </a:ext>
            </a:extLst>
          </p:cNvPr>
          <p:cNvGraphicFramePr/>
          <p:nvPr>
            <p:extLst>
              <p:ext uri="{D42A27DB-BD31-4B8C-83A1-F6EECF244321}">
                <p14:modId xmlns:p14="http://schemas.microsoft.com/office/powerpoint/2010/main" val="3448482658"/>
              </p:ext>
            </p:extLst>
          </p:nvPr>
        </p:nvGraphicFramePr>
        <p:xfrm>
          <a:off x="965228" y="1822245"/>
          <a:ext cx="10261543" cy="4296697"/>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209421138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28EE65-E212-4FF3-ADA7-02E62198B061}"/>
              </a:ext>
            </a:extLst>
          </p:cNvPr>
          <p:cNvSpPr>
            <a:spLocks noGrp="1"/>
          </p:cNvSpPr>
          <p:nvPr>
            <p:ph type="title"/>
          </p:nvPr>
        </p:nvSpPr>
        <p:spPr/>
        <p:txBody>
          <a:bodyPr/>
          <a:lstStyle/>
          <a:p>
            <a:r>
              <a:rPr lang="fa-IR" dirty="0"/>
              <a:t>سرمایه‌گذاری در صنعت ساختمان</a:t>
            </a:r>
          </a:p>
        </p:txBody>
      </p:sp>
      <p:graphicFrame>
        <p:nvGraphicFramePr>
          <p:cNvPr id="6" name="Content Placeholder 6">
            <a:extLst>
              <a:ext uri="{FF2B5EF4-FFF2-40B4-BE49-F238E27FC236}">
                <a16:creationId xmlns:a16="http://schemas.microsoft.com/office/drawing/2014/main" id="{D892F82B-E856-1A64-40B0-5D3605384B36}"/>
              </a:ext>
            </a:extLst>
          </p:cNvPr>
          <p:cNvGraphicFramePr>
            <a:graphicFrameLocks noGrp="1"/>
          </p:cNvGraphicFramePr>
          <p:nvPr>
            <p:ph sz="half" idx="1"/>
            <p:extLst>
              <p:ext uri="{D42A27DB-BD31-4B8C-83A1-F6EECF244321}">
                <p14:modId xmlns:p14="http://schemas.microsoft.com/office/powerpoint/2010/main" val="3278383227"/>
              </p:ext>
            </p:extLst>
          </p:nvPr>
        </p:nvGraphicFramePr>
        <p:xfrm>
          <a:off x="838200" y="1825625"/>
          <a:ext cx="5181600" cy="4351338"/>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5" name="Content Placeholder 5">
            <a:extLst>
              <a:ext uri="{FF2B5EF4-FFF2-40B4-BE49-F238E27FC236}">
                <a16:creationId xmlns:a16="http://schemas.microsoft.com/office/drawing/2014/main" id="{51B4D597-0ED8-6281-AB7A-60631523C62C}"/>
              </a:ext>
            </a:extLst>
          </p:cNvPr>
          <p:cNvGraphicFramePr>
            <a:graphicFrameLocks noGrp="1"/>
          </p:cNvGraphicFramePr>
          <p:nvPr>
            <p:ph sz="half" idx="2"/>
            <p:extLst>
              <p:ext uri="{D42A27DB-BD31-4B8C-83A1-F6EECF244321}">
                <p14:modId xmlns:p14="http://schemas.microsoft.com/office/powerpoint/2010/main" val="4278600112"/>
              </p:ext>
            </p:extLst>
          </p:nvPr>
        </p:nvGraphicFramePr>
        <p:xfrm>
          <a:off x="6172200" y="1825625"/>
          <a:ext cx="5181600" cy="4351338"/>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19505008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DA7664-E404-7F6B-37F1-825D6088266A}"/>
              </a:ext>
            </a:extLst>
          </p:cNvPr>
          <p:cNvSpPr>
            <a:spLocks noGrp="1"/>
          </p:cNvSpPr>
          <p:nvPr>
            <p:ph type="title"/>
          </p:nvPr>
        </p:nvSpPr>
        <p:spPr/>
        <p:txBody>
          <a:bodyPr/>
          <a:lstStyle/>
          <a:p>
            <a:r>
              <a:rPr lang="fa-IR" dirty="0"/>
              <a:t>بی‌اثر شدن سیاست‌های حمایتی</a:t>
            </a:r>
          </a:p>
        </p:txBody>
      </p:sp>
      <p:graphicFrame>
        <p:nvGraphicFramePr>
          <p:cNvPr id="5" name="Content Placeholder 6">
            <a:extLst>
              <a:ext uri="{FF2B5EF4-FFF2-40B4-BE49-F238E27FC236}">
                <a16:creationId xmlns:a16="http://schemas.microsoft.com/office/drawing/2014/main" id="{8FB2F9B5-9CAB-95B3-5849-485D26F44B65}"/>
              </a:ext>
            </a:extLst>
          </p:cNvPr>
          <p:cNvGraphicFramePr>
            <a:graphicFrameLocks noGrp="1"/>
          </p:cNvGraphicFramePr>
          <p:nvPr>
            <p:ph idx="1"/>
            <p:extLst>
              <p:ext uri="{D42A27DB-BD31-4B8C-83A1-F6EECF244321}">
                <p14:modId xmlns:p14="http://schemas.microsoft.com/office/powerpoint/2010/main" val="3481670873"/>
              </p:ext>
            </p:extLst>
          </p:nvPr>
        </p:nvGraphicFramePr>
        <p:xfrm>
          <a:off x="5183188" y="987425"/>
          <a:ext cx="6172200" cy="4873625"/>
        </p:xfrm>
        <a:graphic>
          <a:graphicData uri="http://schemas.openxmlformats.org/drawingml/2006/chart">
            <c:chart xmlns:c="http://schemas.openxmlformats.org/drawingml/2006/chart" xmlns:r="http://schemas.openxmlformats.org/officeDocument/2006/relationships" r:id="rId2"/>
          </a:graphicData>
        </a:graphic>
      </p:graphicFrame>
      <p:sp>
        <p:nvSpPr>
          <p:cNvPr id="4" name="Text Placeholder 3">
            <a:extLst>
              <a:ext uri="{FF2B5EF4-FFF2-40B4-BE49-F238E27FC236}">
                <a16:creationId xmlns:a16="http://schemas.microsoft.com/office/drawing/2014/main" id="{CEA184E0-0969-CA12-DD87-00B8FA913CD2}"/>
              </a:ext>
            </a:extLst>
          </p:cNvPr>
          <p:cNvSpPr>
            <a:spLocks noGrp="1"/>
          </p:cNvSpPr>
          <p:nvPr>
            <p:ph type="body" sz="half" idx="2"/>
          </p:nvPr>
        </p:nvSpPr>
        <p:spPr/>
        <p:txBody>
          <a:bodyPr/>
          <a:lstStyle/>
          <a:p>
            <a:pPr marL="0" marR="0" lvl="0" indent="0" algn="just" defTabSz="914400" rtl="1" eaLnBrk="1" fontAlgn="auto" latinLnBrk="0" hangingPunct="1">
              <a:lnSpc>
                <a:spcPct val="150000"/>
              </a:lnSpc>
              <a:spcBef>
                <a:spcPts val="1000"/>
              </a:spcBef>
              <a:spcAft>
                <a:spcPts val="0"/>
              </a:spcAft>
              <a:buClrTx/>
              <a:buSzTx/>
              <a:buFont typeface="Arial" panose="020B0604020202020204" pitchFamily="34" charset="0"/>
              <a:buNone/>
              <a:tabLst/>
              <a:defRPr/>
            </a:pPr>
            <a:r>
              <a:rPr kumimoji="0" lang="fa-IR" sz="1500" b="0" i="0" u="none" strike="noStrike" kern="1200" cap="none" spc="0" normalizeH="0" baseline="0" noProof="0" dirty="0">
                <a:ln>
                  <a:noFill/>
                </a:ln>
                <a:solidFill>
                  <a:prstClr val="black"/>
                </a:solidFill>
                <a:effectLst/>
                <a:uLnTx/>
                <a:uFillTx/>
                <a:latin typeface="Times New Roman" panose="02020603050405020304" pitchFamily="18" charset="0"/>
                <a:ea typeface="Calibri" panose="020F0502020204030204" pitchFamily="34" charset="0"/>
                <a:cs typeface="B Nazanin" panose="00000400000000000000" pitchFamily="2" charset="-78"/>
              </a:rPr>
              <a:t>کاهش معنادار معاملات ساختمان نوساز (با سن زیر پنج سال) از حدود 50 درصد در سال‌های 1394 و 1395 به حدود 30 درصد در سال 1401 رسید. این کاهش نسبتاً زیاد که به‌صورت متوازن بین سایر ساختمان‌ها تقسیم‌شده است (در سال 1401 بخش عمده‌ای از این کاهش مربوط به افزایش معامله ساختمان‌هایی با سن بیشتر از 20 سال است)، دلایل متعددی دارد. </a:t>
            </a:r>
          </a:p>
          <a:p>
            <a:pPr marL="0" marR="0" lvl="0" indent="0" algn="just" defTabSz="914400" rtl="1" eaLnBrk="1" fontAlgn="auto" latinLnBrk="0" hangingPunct="1">
              <a:lnSpc>
                <a:spcPct val="150000"/>
              </a:lnSpc>
              <a:spcBef>
                <a:spcPts val="1000"/>
              </a:spcBef>
              <a:spcAft>
                <a:spcPts val="0"/>
              </a:spcAft>
              <a:buClrTx/>
              <a:buSzTx/>
              <a:buFont typeface="Arial" panose="020B0604020202020204" pitchFamily="34" charset="0"/>
              <a:buNone/>
              <a:tabLst/>
              <a:defRPr/>
            </a:pPr>
            <a:r>
              <a:rPr kumimoji="0" lang="fa-IR" sz="1500" b="0" i="0" u="none" strike="noStrike" kern="1200" cap="none" spc="0" normalizeH="0" baseline="0" noProof="0" dirty="0">
                <a:ln>
                  <a:noFill/>
                </a:ln>
                <a:solidFill>
                  <a:prstClr val="black"/>
                </a:solidFill>
                <a:effectLst/>
                <a:uLnTx/>
                <a:uFillTx/>
                <a:latin typeface="Times New Roman" panose="02020603050405020304" pitchFamily="18" charset="0"/>
                <a:ea typeface="Calibri" panose="020F0502020204030204" pitchFamily="34" charset="0"/>
                <a:cs typeface="B Nazanin" panose="00000400000000000000" pitchFamily="2" charset="-78"/>
              </a:rPr>
              <a:t>یکی از دلایل آن بی‌اثر شدن سیاست‌‌های حمایتی دولت جهت خرید مسکن است. کاهش عرضه مسکن، افزایش فزاینده قیمت و افزایش تقاضای سوداگری به دلیل تورم بالا، از دیگر دلایل کاهش معامله ساختمان‌‌های نوساز است.</a:t>
            </a:r>
            <a:endParaRPr kumimoji="0" lang="fa-IR" sz="1400" b="0" i="0" u="none" strike="noStrike" kern="1200" cap="none" spc="0" normalizeH="0" baseline="0" noProof="0" dirty="0">
              <a:ln>
                <a:noFill/>
              </a:ln>
              <a:solidFill>
                <a:prstClr val="black"/>
              </a:solidFill>
              <a:effectLst/>
              <a:uLnTx/>
              <a:uFillTx/>
              <a:latin typeface="Calibri" panose="020F0502020204030204"/>
              <a:ea typeface="+mn-ea"/>
              <a:cs typeface="B Nazanin" panose="00000400000000000000" pitchFamily="2" charset="-78"/>
            </a:endParaRPr>
          </a:p>
        </p:txBody>
      </p:sp>
    </p:spTree>
    <p:extLst>
      <p:ext uri="{BB962C8B-B14F-4D97-AF65-F5344CB8AC3E}">
        <p14:creationId xmlns:p14="http://schemas.microsoft.com/office/powerpoint/2010/main" val="14589139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Chart 1">
            <a:extLst>
              <a:ext uri="{FF2B5EF4-FFF2-40B4-BE49-F238E27FC236}">
                <a16:creationId xmlns:a16="http://schemas.microsoft.com/office/drawing/2014/main" id="{F244DADC-DCD2-A267-D497-48961B6EDBD4}"/>
              </a:ext>
            </a:extLst>
          </p:cNvPr>
          <p:cNvGraphicFramePr>
            <a:graphicFrameLocks/>
          </p:cNvGraphicFramePr>
          <p:nvPr>
            <p:extLst>
              <p:ext uri="{D42A27DB-BD31-4B8C-83A1-F6EECF244321}">
                <p14:modId xmlns:p14="http://schemas.microsoft.com/office/powerpoint/2010/main" val="196892059"/>
              </p:ext>
            </p:extLst>
          </p:nvPr>
        </p:nvGraphicFramePr>
        <p:xfrm>
          <a:off x="1616363" y="1311564"/>
          <a:ext cx="8515928" cy="4716374"/>
        </p:xfrm>
        <a:graphic>
          <a:graphicData uri="http://schemas.openxmlformats.org/drawingml/2006/chart">
            <c:chart xmlns:c="http://schemas.openxmlformats.org/drawingml/2006/chart" xmlns:r="http://schemas.openxmlformats.org/officeDocument/2006/relationships" r:id="rId2"/>
          </a:graphicData>
        </a:graphic>
      </p:graphicFrame>
      <p:sp>
        <p:nvSpPr>
          <p:cNvPr id="4" name="TextBox 3">
            <a:extLst>
              <a:ext uri="{FF2B5EF4-FFF2-40B4-BE49-F238E27FC236}">
                <a16:creationId xmlns:a16="http://schemas.microsoft.com/office/drawing/2014/main" id="{CB726FA1-4729-31B9-5F14-E33C4D7559E5}"/>
              </a:ext>
            </a:extLst>
          </p:cNvPr>
          <p:cNvSpPr txBox="1"/>
          <p:nvPr/>
        </p:nvSpPr>
        <p:spPr>
          <a:xfrm>
            <a:off x="2947386" y="292963"/>
            <a:ext cx="5299969" cy="400110"/>
          </a:xfrm>
          <a:prstGeom prst="rect">
            <a:avLst/>
          </a:prstGeom>
          <a:noFill/>
        </p:spPr>
        <p:txBody>
          <a:bodyPr wrap="square" rtlCol="0">
            <a:spAutoFit/>
          </a:bodyPr>
          <a:lstStyle/>
          <a:p>
            <a:pPr algn="ctr" rtl="1"/>
            <a:r>
              <a:rPr lang="fa-IR" sz="2000" b="1" dirty="0">
                <a:cs typeface="B Nazanin" panose="00000400000000000000" pitchFamily="2" charset="-78"/>
              </a:rPr>
              <a:t>پیش بینی رشد اقتصادی ایران (</a:t>
            </a:r>
            <a:r>
              <a:rPr lang="en-US" sz="2000" b="1" dirty="0">
                <a:cs typeface="B Nazanin" panose="00000400000000000000" pitchFamily="2" charset="-78"/>
              </a:rPr>
              <a:t>IMF</a:t>
            </a:r>
            <a:r>
              <a:rPr lang="fa-IR" sz="2000" b="1" dirty="0">
                <a:cs typeface="B Nazanin" panose="00000400000000000000" pitchFamily="2" charset="-78"/>
              </a:rPr>
              <a:t>)</a:t>
            </a:r>
            <a:endParaRPr lang="en-US" sz="2000" b="1" dirty="0">
              <a:cs typeface="B Nazanin" panose="00000400000000000000" pitchFamily="2" charset="-78"/>
            </a:endParaRPr>
          </a:p>
        </p:txBody>
      </p:sp>
    </p:spTree>
    <p:extLst>
      <p:ext uri="{BB962C8B-B14F-4D97-AF65-F5344CB8AC3E}">
        <p14:creationId xmlns:p14="http://schemas.microsoft.com/office/powerpoint/2010/main" val="13321952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672195-BE93-3540-2B3F-131931A9C7E1}"/>
              </a:ext>
            </a:extLst>
          </p:cNvPr>
          <p:cNvSpPr>
            <a:spLocks noGrp="1"/>
          </p:cNvSpPr>
          <p:nvPr>
            <p:ph type="title"/>
          </p:nvPr>
        </p:nvSpPr>
        <p:spPr/>
        <p:txBody>
          <a:bodyPr/>
          <a:lstStyle/>
          <a:p>
            <a:r>
              <a:rPr lang="fa-IR" dirty="0"/>
              <a:t>روند بخش صنعت</a:t>
            </a:r>
          </a:p>
        </p:txBody>
      </p:sp>
      <p:sp>
        <p:nvSpPr>
          <p:cNvPr id="3" name="Content Placeholder 2">
            <a:extLst>
              <a:ext uri="{FF2B5EF4-FFF2-40B4-BE49-F238E27FC236}">
                <a16:creationId xmlns:a16="http://schemas.microsoft.com/office/drawing/2014/main" id="{23C09569-DF8D-A636-766A-E665A6F428DF}"/>
              </a:ext>
            </a:extLst>
          </p:cNvPr>
          <p:cNvSpPr>
            <a:spLocks noGrp="1"/>
          </p:cNvSpPr>
          <p:nvPr>
            <p:ph idx="1"/>
          </p:nvPr>
        </p:nvSpPr>
        <p:spPr>
          <a:xfrm>
            <a:off x="838199" y="2345026"/>
            <a:ext cx="10515600" cy="4351338"/>
          </a:xfrm>
        </p:spPr>
        <p:txBody>
          <a:bodyPr anchor="ctr">
            <a:normAutofit/>
          </a:bodyPr>
          <a:lstStyle/>
          <a:p>
            <a:pPr marL="0" indent="0" algn="just" rtl="1">
              <a:lnSpc>
                <a:spcPct val="200000"/>
              </a:lnSpc>
              <a:buNone/>
            </a:pPr>
            <a:r>
              <a:rPr lang="fa-IR" sz="1800" dirty="0">
                <a:cs typeface="B Nazanin" panose="00000400000000000000" pitchFamily="2" charset="-78"/>
              </a:rPr>
              <a:t>در پایان مهرماه سال 1401، حجم پایۀ پولی کشور به رقم 7،129 هزار میلیارد ریال و حجم نقدینگی کشور به رقم 56،769 هزار میلیارد ریال رسیده است. گزارش بانک مرکزی از توزیع پراکندگی پول و شبه پول، نشان از کاهش شبه پول و افزایش پول دارد؛ به عبارت دیگر بخشی از شبه پول (سپرده‌های بلندمدت) به طبقۀ سپرده‌های کوتاه‌مدت و طبقۀ پول منتقل شده است نشان‌دهندة تورم انتظاری صاحبان منابع است؛ بر این اساس می‌توان انتظار داشت که ظرفیت تسهیلات نظام بانکی، برای پاسخ به تقاضای بنگاه‌های تولیدی کافی نباشد. تورم انتظاری صاحبان سرمایه باعث شده است که منابع در دسترس صاحبان منابع، وارد بازارهای سرمایه‌گذاری و سفته‌بازی شود؛ زیرا این بازارها دارای نقدشوندگی بوده و مکان تشکیل سبدی از سرمایه‌گذاری‌ها وجود دارد.</a:t>
            </a:r>
          </a:p>
        </p:txBody>
      </p:sp>
      <p:sp>
        <p:nvSpPr>
          <p:cNvPr id="4" name="Rectangle: Rounded Corners 3">
            <a:extLst>
              <a:ext uri="{FF2B5EF4-FFF2-40B4-BE49-F238E27FC236}">
                <a16:creationId xmlns:a16="http://schemas.microsoft.com/office/drawing/2014/main" id="{4DC83F7C-A805-81D4-15AC-3E11D7ADC000}"/>
              </a:ext>
            </a:extLst>
          </p:cNvPr>
          <p:cNvSpPr/>
          <p:nvPr/>
        </p:nvSpPr>
        <p:spPr>
          <a:xfrm>
            <a:off x="3068781" y="1825625"/>
            <a:ext cx="6054437" cy="519401"/>
          </a:xfrm>
          <a:prstGeom prst="roundRect">
            <a:avLst/>
          </a:prstGeom>
          <a:solidFill>
            <a:srgbClr val="0C0C38"/>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fa-IR" sz="1800" dirty="0">
                <a:effectLst/>
                <a:latin typeface="Times New Roman" panose="02020603050405020304" pitchFamily="18" charset="0"/>
                <a:ea typeface="Calibri" panose="020F0502020204030204" pitchFamily="34" charset="0"/>
                <a:cs typeface="B Nazanin" panose="00000400000000000000" pitchFamily="2" charset="-78"/>
              </a:rPr>
              <a:t>ورود منابع به بنگاه‌های تولیدی محدودتر شده است</a:t>
            </a:r>
            <a:endParaRPr lang="fa-IR" dirty="0"/>
          </a:p>
        </p:txBody>
      </p:sp>
    </p:spTree>
    <p:extLst>
      <p:ext uri="{BB962C8B-B14F-4D97-AF65-F5344CB8AC3E}">
        <p14:creationId xmlns:p14="http://schemas.microsoft.com/office/powerpoint/2010/main" val="26991857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7DB4BE-415F-A3C3-80A3-D9FBDB206B24}"/>
              </a:ext>
            </a:extLst>
          </p:cNvPr>
          <p:cNvSpPr>
            <a:spLocks noGrp="1"/>
          </p:cNvSpPr>
          <p:nvPr>
            <p:ph type="title"/>
          </p:nvPr>
        </p:nvSpPr>
        <p:spPr/>
        <p:txBody>
          <a:bodyPr/>
          <a:lstStyle/>
          <a:p>
            <a:r>
              <a:rPr lang="fa-IR" dirty="0"/>
              <a:t>املاک و مستغلات</a:t>
            </a:r>
          </a:p>
        </p:txBody>
      </p:sp>
      <p:sp>
        <p:nvSpPr>
          <p:cNvPr id="3" name="Content Placeholder 2">
            <a:extLst>
              <a:ext uri="{FF2B5EF4-FFF2-40B4-BE49-F238E27FC236}">
                <a16:creationId xmlns:a16="http://schemas.microsoft.com/office/drawing/2014/main" id="{73049678-8F02-1447-EC0D-502D6F8D138B}"/>
              </a:ext>
            </a:extLst>
          </p:cNvPr>
          <p:cNvSpPr>
            <a:spLocks noGrp="1"/>
          </p:cNvSpPr>
          <p:nvPr>
            <p:ph idx="1"/>
          </p:nvPr>
        </p:nvSpPr>
        <p:spPr/>
        <p:txBody>
          <a:bodyPr/>
          <a:lstStyle/>
          <a:p>
            <a:pPr marL="228600" marR="0" lvl="0" indent="-228600" algn="just" defTabSz="914400" rtl="1" eaLnBrk="1" fontAlgn="auto" latinLnBrk="0" hangingPunct="1">
              <a:lnSpc>
                <a:spcPct val="150000"/>
              </a:lnSpc>
              <a:spcBef>
                <a:spcPts val="1000"/>
              </a:spcBef>
              <a:spcAft>
                <a:spcPts val="0"/>
              </a:spcAft>
              <a:buClrTx/>
              <a:buSzTx/>
              <a:buFont typeface="Arial" panose="020B0604020202020204" pitchFamily="34" charset="0"/>
              <a:buChar char="•"/>
              <a:tabLst/>
              <a:defRPr/>
            </a:pPr>
            <a:r>
              <a:rPr kumimoji="0" lang="fa-IR" sz="1600" b="0" i="0" u="none" strike="noStrike" kern="1200" cap="none" spc="0" normalizeH="0" baseline="0" noProof="0" dirty="0">
                <a:ln>
                  <a:noFill/>
                </a:ln>
                <a:solidFill>
                  <a:prstClr val="black"/>
                </a:solidFill>
                <a:effectLst/>
                <a:uLnTx/>
                <a:uFillTx/>
                <a:latin typeface="Calibri" panose="020F0502020204030204"/>
                <a:ea typeface="+mn-ea"/>
                <a:cs typeface="B Nazanin" panose="00000400000000000000" pitchFamily="2" charset="-78"/>
              </a:rPr>
              <a:t>سرمایه‌گذاری است. تصمیم‌گیری در مورد مسکن به میزان درآمد جاری و آتی هر خانوار وابسته است؛ بدین ترتیب، نوعی جانشینیِ بین‌دوره‌ای در نحوة مصرف خانوار رخ می‌دهد، و از آنجا که مسکن سهم بالایی در هزینه‌های خانوار دارد، سبد کالایی خانوار را برای دوره‌ای طولانی دچار دگرگونی می‌کند. </a:t>
            </a:r>
          </a:p>
          <a:p>
            <a:pPr marL="228600" marR="0" lvl="0" indent="-228600" algn="just" defTabSz="914400" rtl="1" eaLnBrk="1" fontAlgn="auto" latinLnBrk="0" hangingPunct="1">
              <a:lnSpc>
                <a:spcPct val="150000"/>
              </a:lnSpc>
              <a:spcBef>
                <a:spcPts val="1000"/>
              </a:spcBef>
              <a:spcAft>
                <a:spcPts val="0"/>
              </a:spcAft>
              <a:buClrTx/>
              <a:buSzTx/>
              <a:buFont typeface="Arial" panose="020B0604020202020204" pitchFamily="34" charset="0"/>
              <a:buChar char="•"/>
              <a:tabLst/>
              <a:defRPr/>
            </a:pPr>
            <a:r>
              <a:rPr kumimoji="0" lang="fa-IR" sz="1600" b="0" i="0" u="none" strike="noStrike" kern="1200" cap="none" spc="0" normalizeH="0" baseline="0" noProof="0" dirty="0">
                <a:ln>
                  <a:noFill/>
                </a:ln>
                <a:solidFill>
                  <a:prstClr val="black"/>
                </a:solidFill>
                <a:effectLst/>
                <a:uLnTx/>
                <a:uFillTx/>
                <a:latin typeface="Calibri" panose="020F0502020204030204"/>
                <a:ea typeface="+mn-ea"/>
                <a:cs typeface="B Nazanin" panose="00000400000000000000" pitchFamily="2" charset="-78"/>
              </a:rPr>
              <a:t>در دهة گذشته، بُعد سرمایه‌گذاری مسکن وجة پررنگ‌تری یافته است. این بُعد سوداگرانه به همراه نوسانات قیمتی شدید به خصوص در بخش زمین، شرایط ویژه‌ای را بر این بازار حاکم کرده است. نگهداری مسکن به عنوان دارایی برای بهره‌مندی از درآمد اجاره و عمدتاً برای عایدی سرمایه‌ای سبب شده تا تقاضای مسکن سهم زیادی از تقاضای دارایی‌های سرمایه‌ای در کنار طلا، ارز و محصولات بازار سرمایه داشته باشد. </a:t>
            </a:r>
          </a:p>
          <a:p>
            <a:pPr marL="228600" marR="0" lvl="0" indent="-228600" algn="just" defTabSz="914400" rtl="1" eaLnBrk="1" fontAlgn="auto" latinLnBrk="0" hangingPunct="1">
              <a:lnSpc>
                <a:spcPct val="150000"/>
              </a:lnSpc>
              <a:spcBef>
                <a:spcPts val="1000"/>
              </a:spcBef>
              <a:spcAft>
                <a:spcPts val="0"/>
              </a:spcAft>
              <a:buClrTx/>
              <a:buSzTx/>
              <a:buFont typeface="Arial" panose="020B0604020202020204" pitchFamily="34" charset="0"/>
              <a:buChar char="•"/>
              <a:tabLst/>
              <a:defRPr/>
            </a:pPr>
            <a:r>
              <a:rPr kumimoji="0" lang="fa-IR" sz="1600" b="0" i="0" u="none" strike="noStrike" kern="1200" cap="none" spc="0" normalizeH="0" baseline="0" noProof="0" dirty="0">
                <a:ln>
                  <a:noFill/>
                </a:ln>
                <a:solidFill>
                  <a:prstClr val="black"/>
                </a:solidFill>
                <a:effectLst/>
                <a:uLnTx/>
                <a:uFillTx/>
                <a:latin typeface="Calibri" panose="020F0502020204030204"/>
                <a:ea typeface="+mn-ea"/>
                <a:cs typeface="B Nazanin" panose="00000400000000000000" pitchFamily="2" charset="-78"/>
              </a:rPr>
              <a:t>توسعه‌نیافتگی بازار مالی کشور برای ارایۀ محصولات مناسب مدیریت ثروت و حفظ ارزش دارایی اشخاص عامل دیگری است که سرمایه‌گذاران را ناگزیر به سمت بازارهایی هم‌چون بازار مسکن سوق می‌دهد. </a:t>
            </a:r>
          </a:p>
          <a:p>
            <a:pPr marL="228600" marR="0" lvl="0" indent="-228600" algn="just" defTabSz="914400" rtl="1" eaLnBrk="1" fontAlgn="auto" latinLnBrk="0" hangingPunct="1">
              <a:lnSpc>
                <a:spcPct val="150000"/>
              </a:lnSpc>
              <a:spcBef>
                <a:spcPts val="1000"/>
              </a:spcBef>
              <a:spcAft>
                <a:spcPts val="0"/>
              </a:spcAft>
              <a:buClrTx/>
              <a:buSzTx/>
              <a:buFont typeface="Arial" panose="020B0604020202020204" pitchFamily="34" charset="0"/>
              <a:buChar char="•"/>
              <a:tabLst/>
              <a:defRPr/>
            </a:pPr>
            <a:r>
              <a:rPr kumimoji="0" lang="fa-IR" sz="1600" b="0" i="0" u="none" strike="noStrike" kern="1200" cap="none" spc="0" normalizeH="0" baseline="0" noProof="0" dirty="0">
                <a:ln>
                  <a:noFill/>
                </a:ln>
                <a:solidFill>
                  <a:prstClr val="black"/>
                </a:solidFill>
                <a:effectLst/>
                <a:uLnTx/>
                <a:uFillTx/>
                <a:latin typeface="Calibri" panose="020F0502020204030204"/>
                <a:ea typeface="+mn-ea"/>
                <a:cs typeface="B Nazanin" panose="00000400000000000000" pitchFamily="2" charset="-78"/>
              </a:rPr>
              <a:t>تجربة جهانی حاکی از آن است که تلاش زیادی برای شکل‌دهی بازارهای تأمین مالی بخش مسکن و گسترش ابزارهای ارائه‌شده در بازارهای رهن اولیه و ثانویه انجام شده است تا خانوارها با توجه به سطح درآمد جاری و همچنین سطح درآمد آتی خود وارد بازار مسکن شده و مالک خانه شوند. </a:t>
            </a:r>
          </a:p>
          <a:p>
            <a:pPr marL="0" indent="0" algn="r" rtl="1">
              <a:buNone/>
            </a:pPr>
            <a:endParaRPr lang="fa-IR" dirty="0"/>
          </a:p>
        </p:txBody>
      </p:sp>
      <p:sp>
        <p:nvSpPr>
          <p:cNvPr id="4" name="Rectangle: Rounded Corners 3">
            <a:extLst>
              <a:ext uri="{FF2B5EF4-FFF2-40B4-BE49-F238E27FC236}">
                <a16:creationId xmlns:a16="http://schemas.microsoft.com/office/drawing/2014/main" id="{D07B5445-BE16-B4F6-4033-740E8DA2C221}"/>
              </a:ext>
            </a:extLst>
          </p:cNvPr>
          <p:cNvSpPr/>
          <p:nvPr/>
        </p:nvSpPr>
        <p:spPr>
          <a:xfrm>
            <a:off x="3068781" y="5820208"/>
            <a:ext cx="6054437" cy="519401"/>
          </a:xfrm>
          <a:prstGeom prst="roundRect">
            <a:avLst/>
          </a:prstGeom>
          <a:solidFill>
            <a:srgbClr val="0C0C38"/>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fa-IR" sz="1800" dirty="0">
                <a:effectLst/>
                <a:latin typeface="Times New Roman" panose="02020603050405020304" pitchFamily="18" charset="0"/>
                <a:ea typeface="Calibri" panose="020F0502020204030204" pitchFamily="34" charset="0"/>
                <a:cs typeface="B Nazanin" panose="00000400000000000000" pitchFamily="2" charset="-78"/>
              </a:rPr>
              <a:t>خرید مسکن از محل درآمدهای گذشته و آیندة اعضای خانوار تأمین مالی می‌شود.</a:t>
            </a:r>
            <a:endParaRPr lang="fa-IR" dirty="0"/>
          </a:p>
        </p:txBody>
      </p:sp>
    </p:spTree>
    <p:extLst>
      <p:ext uri="{BB962C8B-B14F-4D97-AF65-F5344CB8AC3E}">
        <p14:creationId xmlns:p14="http://schemas.microsoft.com/office/powerpoint/2010/main" val="16047637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6DE8E7-03D0-EA03-DF48-058737D864A1}"/>
              </a:ext>
            </a:extLst>
          </p:cNvPr>
          <p:cNvSpPr>
            <a:spLocks noGrp="1"/>
          </p:cNvSpPr>
          <p:nvPr>
            <p:ph type="title"/>
          </p:nvPr>
        </p:nvSpPr>
        <p:spPr>
          <a:xfrm>
            <a:off x="2710804" y="118730"/>
            <a:ext cx="10515600" cy="1325563"/>
          </a:xfrm>
        </p:spPr>
        <p:txBody>
          <a:bodyPr/>
          <a:lstStyle/>
          <a:p>
            <a:r>
              <a:rPr lang="fa-IR" dirty="0">
                <a:cs typeface="B Nazanin" panose="00000400000000000000" pitchFamily="2" charset="-78"/>
              </a:rPr>
              <a:t>ارزش افزودۀ بخش صنعتی اقتصاد</a:t>
            </a:r>
          </a:p>
        </p:txBody>
      </p:sp>
      <p:pic>
        <p:nvPicPr>
          <p:cNvPr id="3" name="Picture 2">
            <a:extLst>
              <a:ext uri="{FF2B5EF4-FFF2-40B4-BE49-F238E27FC236}">
                <a16:creationId xmlns:a16="http://schemas.microsoft.com/office/drawing/2014/main" id="{FE4F3E07-436B-2278-1C1C-EEE097F34189}"/>
              </a:ext>
            </a:extLst>
          </p:cNvPr>
          <p:cNvPicPr>
            <a:picLocks noChangeAspect="1"/>
          </p:cNvPicPr>
          <p:nvPr/>
        </p:nvPicPr>
        <p:blipFill>
          <a:blip r:embed="rId2"/>
          <a:stretch>
            <a:fillRect/>
          </a:stretch>
        </p:blipFill>
        <p:spPr>
          <a:xfrm>
            <a:off x="1335341" y="1444293"/>
            <a:ext cx="9975357" cy="5081216"/>
          </a:xfrm>
          <a:prstGeom prst="rect">
            <a:avLst/>
          </a:prstGeom>
        </p:spPr>
      </p:pic>
    </p:spTree>
    <p:extLst>
      <p:ext uri="{BB962C8B-B14F-4D97-AF65-F5344CB8AC3E}">
        <p14:creationId xmlns:p14="http://schemas.microsoft.com/office/powerpoint/2010/main" val="2625929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505A83-F944-C646-65A3-E6E87CCB2DF2}"/>
              </a:ext>
            </a:extLst>
          </p:cNvPr>
          <p:cNvSpPr>
            <a:spLocks noGrp="1"/>
          </p:cNvSpPr>
          <p:nvPr>
            <p:ph type="title"/>
          </p:nvPr>
        </p:nvSpPr>
        <p:spPr/>
        <p:txBody>
          <a:bodyPr/>
          <a:lstStyle/>
          <a:p>
            <a:pPr algn="ctr" rtl="1"/>
            <a:r>
              <a:rPr lang="fa-IR" dirty="0">
                <a:cs typeface="B Nazanin" panose="00000400000000000000" pitchFamily="2" charset="-78"/>
              </a:rPr>
              <a:t>شاخص‌های عمدۀ اقتصادی</a:t>
            </a:r>
            <a:r>
              <a:rPr lang="fa-IR" dirty="0"/>
              <a:t> </a:t>
            </a:r>
            <a:r>
              <a:rPr lang="fa-IR" dirty="0">
                <a:cs typeface="B Nazanin" panose="00000400000000000000" pitchFamily="2" charset="-78"/>
              </a:rPr>
              <a:t>(بخش واقعی)</a:t>
            </a:r>
            <a:br>
              <a:rPr lang="fa-IR" dirty="0">
                <a:cs typeface="B Nazanin" panose="00000400000000000000" pitchFamily="2" charset="-78"/>
              </a:rPr>
            </a:br>
            <a:r>
              <a:rPr lang="fa-IR" sz="2400" dirty="0">
                <a:cs typeface="B Nazanin" panose="00000400000000000000" pitchFamily="2" charset="-78"/>
              </a:rPr>
              <a:t>(سه ماهۀ اول 1401) </a:t>
            </a:r>
            <a:endParaRPr lang="en-US" sz="2400" dirty="0">
              <a:cs typeface="B Nazanin" panose="00000400000000000000" pitchFamily="2" charset="-78"/>
            </a:endParaRPr>
          </a:p>
        </p:txBody>
      </p:sp>
      <p:graphicFrame>
        <p:nvGraphicFramePr>
          <p:cNvPr id="4" name="Table 4">
            <a:extLst>
              <a:ext uri="{FF2B5EF4-FFF2-40B4-BE49-F238E27FC236}">
                <a16:creationId xmlns:a16="http://schemas.microsoft.com/office/drawing/2014/main" id="{9AFBCDCE-8979-BCBA-D7E7-9D447EB7A8D2}"/>
              </a:ext>
            </a:extLst>
          </p:cNvPr>
          <p:cNvGraphicFramePr>
            <a:graphicFrameLocks noGrp="1"/>
          </p:cNvGraphicFramePr>
          <p:nvPr/>
        </p:nvGraphicFramePr>
        <p:xfrm>
          <a:off x="1664537" y="2157327"/>
          <a:ext cx="8618946" cy="3416680"/>
        </p:xfrm>
        <a:graphic>
          <a:graphicData uri="http://schemas.openxmlformats.org/drawingml/2006/table">
            <a:tbl>
              <a:tblPr firstRow="1" bandRow="1">
                <a:tableStyleId>{3B4B98B0-60AC-42C2-AFA5-B58CD77FA1E5}</a:tableStyleId>
              </a:tblPr>
              <a:tblGrid>
                <a:gridCol w="4309473">
                  <a:extLst>
                    <a:ext uri="{9D8B030D-6E8A-4147-A177-3AD203B41FA5}">
                      <a16:colId xmlns:a16="http://schemas.microsoft.com/office/drawing/2014/main" val="320729273"/>
                    </a:ext>
                  </a:extLst>
                </a:gridCol>
                <a:gridCol w="4309473">
                  <a:extLst>
                    <a:ext uri="{9D8B030D-6E8A-4147-A177-3AD203B41FA5}">
                      <a16:colId xmlns:a16="http://schemas.microsoft.com/office/drawing/2014/main" val="3389927286"/>
                    </a:ext>
                  </a:extLst>
                </a:gridCol>
              </a:tblGrid>
              <a:tr h="683336">
                <a:tc gridSpan="2">
                  <a:txBody>
                    <a:bodyPr/>
                    <a:lstStyle/>
                    <a:p>
                      <a:pPr algn="ctr" rtl="1">
                        <a:lnSpc>
                          <a:spcPct val="150000"/>
                        </a:lnSpc>
                      </a:pPr>
                      <a:r>
                        <a:rPr lang="fa-IR" sz="1600" dirty="0">
                          <a:cs typeface="B Nazanin" panose="00000400000000000000" pitchFamily="2" charset="-78"/>
                        </a:rPr>
                        <a:t>شرح </a:t>
                      </a:r>
                      <a:endParaRPr lang="en-US" sz="1600" dirty="0">
                        <a:cs typeface="B Nazanin" panose="00000400000000000000" pitchFamily="2" charset="-78"/>
                      </a:endParaRPr>
                    </a:p>
                  </a:txBody>
                  <a:tcPr/>
                </a:tc>
                <a:tc hMerge="1">
                  <a:txBody>
                    <a:bodyPr/>
                    <a:lstStyle/>
                    <a:p>
                      <a:pPr algn="ctr"/>
                      <a:r>
                        <a:rPr lang="fa-IR" dirty="0">
                          <a:cs typeface="B Nazanin" panose="00000400000000000000" pitchFamily="2" charset="-78"/>
                        </a:rPr>
                        <a:t>شرح</a:t>
                      </a:r>
                      <a:r>
                        <a:rPr lang="fa-IR" dirty="0"/>
                        <a:t> </a:t>
                      </a:r>
                      <a:endParaRPr lang="en-US" dirty="0"/>
                    </a:p>
                  </a:txBody>
                  <a:tcPr/>
                </a:tc>
                <a:extLst>
                  <a:ext uri="{0D108BD9-81ED-4DB2-BD59-A6C34878D82A}">
                    <a16:rowId xmlns:a16="http://schemas.microsoft.com/office/drawing/2014/main" val="964030090"/>
                  </a:ext>
                </a:extLst>
              </a:tr>
              <a:tr h="683336">
                <a:tc gridSpan="2">
                  <a:txBody>
                    <a:bodyPr/>
                    <a:lstStyle/>
                    <a:p>
                      <a:pPr algn="ctr" rtl="1">
                        <a:lnSpc>
                          <a:spcPct val="150000"/>
                        </a:lnSpc>
                      </a:pPr>
                      <a:r>
                        <a:rPr lang="fa-IR" sz="1600" b="1" dirty="0">
                          <a:cs typeface="B Nazanin" panose="00000400000000000000" pitchFamily="2" charset="-78"/>
                        </a:rPr>
                        <a:t>رشد تولید ناخالص داخلی (سال پایۀ 1395)</a:t>
                      </a:r>
                      <a:endParaRPr lang="en-US" sz="1600" b="1" dirty="0">
                        <a:cs typeface="B Nazanin" panose="00000400000000000000" pitchFamily="2" charset="-78"/>
                      </a:endParaRPr>
                    </a:p>
                  </a:txBody>
                  <a:tcPr/>
                </a:tc>
                <a:tc hMerge="1">
                  <a:txBody>
                    <a:bodyPr/>
                    <a:lstStyle/>
                    <a:p>
                      <a:pPr algn="ctr"/>
                      <a:r>
                        <a:rPr lang="fa-IR" b="1" dirty="0">
                          <a:cs typeface="B Nazanin" panose="00000400000000000000" pitchFamily="2" charset="-78"/>
                        </a:rPr>
                        <a:t>رشد تولید ناخالص داخلی (سال پایۀ 1395)</a:t>
                      </a:r>
                      <a:endParaRPr lang="en-US" b="1" dirty="0">
                        <a:cs typeface="B Nazanin" panose="00000400000000000000" pitchFamily="2" charset="-78"/>
                      </a:endParaRPr>
                    </a:p>
                  </a:txBody>
                  <a:tcPr/>
                </a:tc>
                <a:extLst>
                  <a:ext uri="{0D108BD9-81ED-4DB2-BD59-A6C34878D82A}">
                    <a16:rowId xmlns:a16="http://schemas.microsoft.com/office/drawing/2014/main" val="1363760191"/>
                  </a:ext>
                </a:extLst>
              </a:tr>
              <a:tr h="683336">
                <a:tc>
                  <a:txBody>
                    <a:bodyPr/>
                    <a:lstStyle/>
                    <a:p>
                      <a:pPr algn="ctr" rtl="1">
                        <a:lnSpc>
                          <a:spcPct val="150000"/>
                        </a:lnSpc>
                      </a:pPr>
                      <a:r>
                        <a:rPr lang="fa-IR" sz="1600" dirty="0">
                          <a:cs typeface="B Nazanin" panose="00000400000000000000" pitchFamily="2" charset="-78"/>
                        </a:rPr>
                        <a:t>2.3%</a:t>
                      </a:r>
                      <a:endParaRPr lang="en-US" sz="1600" dirty="0">
                        <a:cs typeface="B Nazanin" panose="00000400000000000000" pitchFamily="2" charset="-78"/>
                      </a:endParaRPr>
                    </a:p>
                  </a:txBody>
                  <a:tcPr/>
                </a:tc>
                <a:tc>
                  <a:txBody>
                    <a:bodyPr/>
                    <a:lstStyle/>
                    <a:p>
                      <a:pPr algn="ctr" rtl="1">
                        <a:lnSpc>
                          <a:spcPct val="150000"/>
                        </a:lnSpc>
                      </a:pPr>
                      <a:r>
                        <a:rPr lang="fa-IR" sz="1600" dirty="0">
                          <a:cs typeface="B Nazanin" panose="00000400000000000000" pitchFamily="2" charset="-78"/>
                        </a:rPr>
                        <a:t>با نفت </a:t>
                      </a:r>
                      <a:endParaRPr lang="en-US" sz="1600" dirty="0">
                        <a:cs typeface="B Nazanin" panose="00000400000000000000" pitchFamily="2" charset="-78"/>
                      </a:endParaRPr>
                    </a:p>
                  </a:txBody>
                  <a:tcPr/>
                </a:tc>
                <a:extLst>
                  <a:ext uri="{0D108BD9-81ED-4DB2-BD59-A6C34878D82A}">
                    <a16:rowId xmlns:a16="http://schemas.microsoft.com/office/drawing/2014/main" val="4101495175"/>
                  </a:ext>
                </a:extLst>
              </a:tr>
              <a:tr h="683336">
                <a:tc>
                  <a:txBody>
                    <a:bodyPr/>
                    <a:lstStyle/>
                    <a:p>
                      <a:pPr algn="ctr" rtl="1">
                        <a:lnSpc>
                          <a:spcPct val="150000"/>
                        </a:lnSpc>
                      </a:pPr>
                      <a:r>
                        <a:rPr lang="fa-IR" sz="1600" dirty="0">
                          <a:cs typeface="B Nazanin" panose="00000400000000000000" pitchFamily="2" charset="-78"/>
                        </a:rPr>
                        <a:t>2.2%</a:t>
                      </a:r>
                      <a:endParaRPr lang="en-US" sz="1600" dirty="0">
                        <a:cs typeface="B Nazanin" panose="00000400000000000000" pitchFamily="2" charset="-78"/>
                      </a:endParaRPr>
                    </a:p>
                  </a:txBody>
                  <a:tcPr/>
                </a:tc>
                <a:tc>
                  <a:txBody>
                    <a:bodyPr/>
                    <a:lstStyle/>
                    <a:p>
                      <a:pPr algn="ctr" rtl="1">
                        <a:lnSpc>
                          <a:spcPct val="150000"/>
                        </a:lnSpc>
                      </a:pPr>
                      <a:r>
                        <a:rPr lang="fa-IR" sz="1600" dirty="0">
                          <a:cs typeface="B Nazanin" panose="00000400000000000000" pitchFamily="2" charset="-78"/>
                        </a:rPr>
                        <a:t>بدون نفت</a:t>
                      </a:r>
                      <a:endParaRPr lang="en-US" sz="1600" dirty="0">
                        <a:cs typeface="B Nazanin" panose="00000400000000000000" pitchFamily="2" charset="-78"/>
                      </a:endParaRPr>
                    </a:p>
                  </a:txBody>
                  <a:tcPr/>
                </a:tc>
                <a:extLst>
                  <a:ext uri="{0D108BD9-81ED-4DB2-BD59-A6C34878D82A}">
                    <a16:rowId xmlns:a16="http://schemas.microsoft.com/office/drawing/2014/main" val="1319311836"/>
                  </a:ext>
                </a:extLst>
              </a:tr>
              <a:tr h="683336">
                <a:tc>
                  <a:txBody>
                    <a:bodyPr/>
                    <a:lstStyle/>
                    <a:p>
                      <a:pPr algn="ctr" rtl="1">
                        <a:lnSpc>
                          <a:spcPct val="150000"/>
                        </a:lnSpc>
                      </a:pPr>
                      <a:r>
                        <a:rPr lang="fa-IR" sz="1600" dirty="0">
                          <a:cs typeface="B Nazanin" panose="00000400000000000000" pitchFamily="2" charset="-78"/>
                        </a:rPr>
                        <a:t>0.8%</a:t>
                      </a:r>
                      <a:endParaRPr lang="en-US" sz="1600" dirty="0">
                        <a:cs typeface="B Nazanin" panose="00000400000000000000" pitchFamily="2" charset="-78"/>
                      </a:endParaRPr>
                    </a:p>
                  </a:txBody>
                  <a:tcPr/>
                </a:tc>
                <a:tc>
                  <a:txBody>
                    <a:bodyPr/>
                    <a:lstStyle/>
                    <a:p>
                      <a:pPr algn="ctr" rtl="1">
                        <a:lnSpc>
                          <a:spcPct val="150000"/>
                        </a:lnSpc>
                      </a:pPr>
                      <a:r>
                        <a:rPr lang="fa-IR" sz="1600" dirty="0">
                          <a:cs typeface="B Nazanin" panose="00000400000000000000" pitchFamily="2" charset="-78"/>
                        </a:rPr>
                        <a:t>رشد جمعیت </a:t>
                      </a:r>
                      <a:endParaRPr lang="en-US" sz="1600" dirty="0">
                        <a:cs typeface="B Nazanin" panose="00000400000000000000" pitchFamily="2" charset="-78"/>
                      </a:endParaRPr>
                    </a:p>
                  </a:txBody>
                  <a:tcPr/>
                </a:tc>
                <a:extLst>
                  <a:ext uri="{0D108BD9-81ED-4DB2-BD59-A6C34878D82A}">
                    <a16:rowId xmlns:a16="http://schemas.microsoft.com/office/drawing/2014/main" val="1312108643"/>
                  </a:ext>
                </a:extLst>
              </a:tr>
            </a:tbl>
          </a:graphicData>
        </a:graphic>
      </p:graphicFrame>
    </p:spTree>
    <p:extLst>
      <p:ext uri="{BB962C8B-B14F-4D97-AF65-F5344CB8AC3E}">
        <p14:creationId xmlns:p14="http://schemas.microsoft.com/office/powerpoint/2010/main" val="27857131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04D8DE-7063-F998-4178-2AA6DA188D56}"/>
              </a:ext>
            </a:extLst>
          </p:cNvPr>
          <p:cNvSpPr>
            <a:spLocks noGrp="1"/>
          </p:cNvSpPr>
          <p:nvPr>
            <p:ph type="title"/>
          </p:nvPr>
        </p:nvSpPr>
        <p:spPr>
          <a:xfrm>
            <a:off x="1955191" y="85877"/>
            <a:ext cx="10515600" cy="1325563"/>
          </a:xfrm>
        </p:spPr>
        <p:txBody>
          <a:bodyPr/>
          <a:lstStyle/>
          <a:p>
            <a:r>
              <a:rPr lang="fa-IR" dirty="0">
                <a:cs typeface="B Nazanin" panose="00000400000000000000" pitchFamily="2" charset="-78"/>
              </a:rPr>
              <a:t>سهم از تولید ناخالص جهانی (قیمت‌های جاری)</a:t>
            </a:r>
          </a:p>
        </p:txBody>
      </p:sp>
      <p:pic>
        <p:nvPicPr>
          <p:cNvPr id="3" name="Picture 2">
            <a:extLst>
              <a:ext uri="{FF2B5EF4-FFF2-40B4-BE49-F238E27FC236}">
                <a16:creationId xmlns:a16="http://schemas.microsoft.com/office/drawing/2014/main" id="{FCC79368-B477-B8B6-7A75-E2377A02F2D2}"/>
              </a:ext>
            </a:extLst>
          </p:cNvPr>
          <p:cNvPicPr>
            <a:picLocks noChangeAspect="1"/>
          </p:cNvPicPr>
          <p:nvPr/>
        </p:nvPicPr>
        <p:blipFill>
          <a:blip r:embed="rId2">
            <a:extLst>
              <a:ext uri="{BEBA8EAE-BF5A-486C-A8C5-ECC9F3942E4B}">
                <a14:imgProps xmlns:a14="http://schemas.microsoft.com/office/drawing/2010/main">
                  <a14:imgLayer r:embed="rId3">
                    <a14:imgEffect>
                      <a14:brightnessContrast contrast="40000"/>
                    </a14:imgEffect>
                  </a14:imgLayer>
                </a14:imgProps>
              </a:ext>
            </a:extLst>
          </a:blip>
          <a:stretch>
            <a:fillRect/>
          </a:stretch>
        </p:blipFill>
        <p:spPr>
          <a:xfrm>
            <a:off x="1260595" y="1111516"/>
            <a:ext cx="9888479" cy="5438663"/>
          </a:xfrm>
          <a:prstGeom prst="rect">
            <a:avLst/>
          </a:prstGeom>
        </p:spPr>
      </p:pic>
    </p:spTree>
    <p:extLst>
      <p:ext uri="{BB962C8B-B14F-4D97-AF65-F5344CB8AC3E}">
        <p14:creationId xmlns:p14="http://schemas.microsoft.com/office/powerpoint/2010/main" val="4373400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hart 3">
            <a:extLst>
              <a:ext uri="{FF2B5EF4-FFF2-40B4-BE49-F238E27FC236}">
                <a16:creationId xmlns:a16="http://schemas.microsoft.com/office/drawing/2014/main" id="{E267091A-337D-63FF-2AD0-002E2F640307}"/>
              </a:ext>
            </a:extLst>
          </p:cNvPr>
          <p:cNvGraphicFramePr>
            <a:graphicFrameLocks/>
          </p:cNvGraphicFramePr>
          <p:nvPr/>
        </p:nvGraphicFramePr>
        <p:xfrm>
          <a:off x="808383" y="1279722"/>
          <a:ext cx="9952382" cy="5333113"/>
        </p:xfrm>
        <a:graphic>
          <a:graphicData uri="http://schemas.openxmlformats.org/drawingml/2006/chart">
            <c:chart xmlns:c="http://schemas.openxmlformats.org/drawingml/2006/chart" xmlns:r="http://schemas.openxmlformats.org/officeDocument/2006/relationships" r:id="rId2"/>
          </a:graphicData>
        </a:graphic>
      </p:graphicFrame>
      <p:sp>
        <p:nvSpPr>
          <p:cNvPr id="5" name="TextBox 4">
            <a:extLst>
              <a:ext uri="{FF2B5EF4-FFF2-40B4-BE49-F238E27FC236}">
                <a16:creationId xmlns:a16="http://schemas.microsoft.com/office/drawing/2014/main" id="{124C1D8E-53DE-3D8C-7F34-5663A5359CFF}"/>
              </a:ext>
            </a:extLst>
          </p:cNvPr>
          <p:cNvSpPr txBox="1"/>
          <p:nvPr/>
        </p:nvSpPr>
        <p:spPr>
          <a:xfrm>
            <a:off x="2822713" y="318052"/>
            <a:ext cx="6414052" cy="461665"/>
          </a:xfrm>
          <a:prstGeom prst="rect">
            <a:avLst/>
          </a:prstGeom>
          <a:noFill/>
        </p:spPr>
        <p:txBody>
          <a:bodyPr wrap="square" rtlCol="0">
            <a:spAutoFit/>
          </a:bodyPr>
          <a:lstStyle/>
          <a:p>
            <a:pPr algn="ctr"/>
            <a:r>
              <a:rPr lang="fa-IR" sz="2400" b="1" dirty="0">
                <a:cs typeface="B Nazanin" panose="00000400000000000000" pitchFamily="2" charset="-78"/>
              </a:rPr>
              <a:t>نسبت سرمایه‌گذاری به تولید ناخالص داخلی </a:t>
            </a:r>
            <a:endParaRPr lang="en-US" sz="2400" b="1" dirty="0">
              <a:cs typeface="B Nazanin" panose="00000400000000000000" pitchFamily="2" charset="-78"/>
            </a:endParaRPr>
          </a:p>
        </p:txBody>
      </p:sp>
    </p:spTree>
    <p:extLst>
      <p:ext uri="{BB962C8B-B14F-4D97-AF65-F5344CB8AC3E}">
        <p14:creationId xmlns:p14="http://schemas.microsoft.com/office/powerpoint/2010/main" val="14926443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ED2525-770D-0EFA-CC93-B68428AD3ECD}"/>
              </a:ext>
            </a:extLst>
          </p:cNvPr>
          <p:cNvSpPr>
            <a:spLocks noGrp="1"/>
          </p:cNvSpPr>
          <p:nvPr>
            <p:ph type="title"/>
          </p:nvPr>
        </p:nvSpPr>
        <p:spPr>
          <a:xfrm>
            <a:off x="838200" y="365126"/>
            <a:ext cx="10515600" cy="715530"/>
          </a:xfrm>
        </p:spPr>
        <p:txBody>
          <a:bodyPr>
            <a:noAutofit/>
          </a:bodyPr>
          <a:lstStyle/>
          <a:p>
            <a:pPr algn="ctr"/>
            <a:r>
              <a:rPr lang="fa-IR" sz="2400" dirty="0">
                <a:cs typeface="B Nazanin" panose="00000400000000000000" pitchFamily="2" charset="-78"/>
              </a:rPr>
              <a:t>پیشی گرفتن استهلاک از تشکیل سرمایه ثابت( به قیمت ثابت 1390) </a:t>
            </a:r>
            <a:endParaRPr lang="en-US" sz="2400" dirty="0">
              <a:cs typeface="B Nazanin" panose="00000400000000000000" pitchFamily="2" charset="-78"/>
            </a:endParaRPr>
          </a:p>
        </p:txBody>
      </p:sp>
      <p:graphicFrame>
        <p:nvGraphicFramePr>
          <p:cNvPr id="4" name="Chart 3">
            <a:extLst>
              <a:ext uri="{FF2B5EF4-FFF2-40B4-BE49-F238E27FC236}">
                <a16:creationId xmlns:a16="http://schemas.microsoft.com/office/drawing/2014/main" id="{BD75D61D-2CC0-D8ED-80D9-FA817A401B1A}"/>
              </a:ext>
            </a:extLst>
          </p:cNvPr>
          <p:cNvGraphicFramePr>
            <a:graphicFrameLocks/>
          </p:cNvGraphicFramePr>
          <p:nvPr/>
        </p:nvGraphicFramePr>
        <p:xfrm>
          <a:off x="646546" y="1819564"/>
          <a:ext cx="10820398" cy="4673311"/>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73012467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0</TotalTime>
  <Words>1502</Words>
  <Application>Microsoft Office PowerPoint</Application>
  <PresentationFormat>Widescreen</PresentationFormat>
  <Paragraphs>219</Paragraphs>
  <Slides>46</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46</vt:i4>
      </vt:variant>
    </vt:vector>
  </HeadingPairs>
  <TitlesOfParts>
    <vt:vector size="52" baseType="lpstr">
      <vt:lpstr>Arial</vt:lpstr>
      <vt:lpstr>B Nazanin</vt:lpstr>
      <vt:lpstr>Calibri</vt:lpstr>
      <vt:lpstr>Calibri Light</vt:lpstr>
      <vt:lpstr>Times New Roman</vt:lpstr>
      <vt:lpstr>Office Theme</vt:lpstr>
      <vt:lpstr>همایش چشم‌انداز بازارها در افق ۱۴۰۲</vt:lpstr>
      <vt:lpstr>متغیرهای مورد علاقه‌ی بنگاه</vt:lpstr>
      <vt:lpstr>روند بخش صنعت</vt:lpstr>
      <vt:lpstr> تغییرات سهم بخش‌های مختلف اقتصاد در ایران </vt:lpstr>
      <vt:lpstr>ارزش افزودۀ بخش صنعتی اقتصاد</vt:lpstr>
      <vt:lpstr>شاخص‌های عمدۀ اقتصادی (بخش واقعی) (سه ماهۀ اول 1401) </vt:lpstr>
      <vt:lpstr>سهم از تولید ناخالص جهانی (قیمت‌های جاری)</vt:lpstr>
      <vt:lpstr>PowerPoint Presentation</vt:lpstr>
      <vt:lpstr>پیشی گرفتن استهلاک از تشکیل سرمایه ثابت( به قیمت ثابت 1390) </vt:lpstr>
      <vt:lpstr>تقاضا برای کالاها و خدمات شما</vt:lpstr>
      <vt:lpstr> جمعیت و نیروی انسانی</vt:lpstr>
      <vt:lpstr>رشد جمعیت</vt:lpstr>
      <vt:lpstr>وضعیت بیکاری در ایران از سال 1370 تا سال 1400 (درصد) </vt:lpstr>
      <vt:lpstr>PowerPoint Presentation</vt:lpstr>
      <vt:lpstr>PowerPoint Presentation</vt:lpstr>
      <vt:lpstr>PowerPoint Presentation</vt:lpstr>
      <vt:lpstr>وضعیت بیکاران در تابستان 1401 نسبت به تابستان 1400 (درصد)</vt:lpstr>
      <vt:lpstr>PowerPoint Presentation</vt:lpstr>
      <vt:lpstr>PowerPoint Presentation</vt:lpstr>
      <vt:lpstr>تولید ناخالص سرانه با فرض تداوم رشد در دورۀ 78 -84</vt:lpstr>
      <vt:lpstr>PowerPoint Presentation</vt:lpstr>
      <vt:lpstr>PowerPoint Presentation</vt:lpstr>
      <vt:lpstr>PowerPoint Presentation</vt:lpstr>
      <vt:lpstr>روند نقدینگی و سهم پول و شبه پول از نقدینگی از فروردین 1400 تا شهریور 1401</vt:lpstr>
      <vt:lpstr>PowerPoint Presentation</vt:lpstr>
      <vt:lpstr>PowerPoint Presentation</vt:lpstr>
      <vt:lpstr>PowerPoint Presentation</vt:lpstr>
      <vt:lpstr>نرخ تورم کل کشور بر اساس دهک‌های هزینه‌ای آذر 1400</vt:lpstr>
      <vt:lpstr>تورم کل کشور بر اساس دهک‌های هزینه‌ای نسبت به آذر 1400</vt:lpstr>
      <vt:lpstr>شاخص قیمت مصرف‌کننده به تفکیک استان در سال 1400</vt:lpstr>
      <vt:lpstr>روابط خارجی</vt:lpstr>
      <vt:lpstr>صادرات نفت خام </vt:lpstr>
      <vt:lpstr>PowerPoint Presentation</vt:lpstr>
      <vt:lpstr>PowerPoint Presentation</vt:lpstr>
      <vt:lpstr>شاخص‌های عمدۀ اقتصادی    (بدهی‌های خارجی)                      </vt:lpstr>
      <vt:lpstr>شاخص‌های عمدۀ اقتصادی    (بخش خارجی – شش ماهۀ اول 1401)                      </vt:lpstr>
      <vt:lpstr>بخش مسکن</vt:lpstr>
      <vt:lpstr>هزینۀ مسکن</vt:lpstr>
      <vt:lpstr>استطاعت خرید مسکن </vt:lpstr>
      <vt:lpstr>نسبت قیمت به اجاره</vt:lpstr>
      <vt:lpstr>نسبت قیمت به اجاره در دنیا</vt:lpstr>
      <vt:lpstr>سرمایه‌گذاری در صنعت ساختمان</vt:lpstr>
      <vt:lpstr>بی‌اثر شدن سیاست‌های حمایتی</vt:lpstr>
      <vt:lpstr>PowerPoint Presentation</vt:lpstr>
      <vt:lpstr>روند بخش صنعت</vt:lpstr>
      <vt:lpstr>املاک و مستغلات</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Mohammadhossein Norouzi</dc:creator>
  <cp:lastModifiedBy>hossein abdoh</cp:lastModifiedBy>
  <cp:revision>84</cp:revision>
  <dcterms:created xsi:type="dcterms:W3CDTF">2022-12-13T16:04:46Z</dcterms:created>
  <dcterms:modified xsi:type="dcterms:W3CDTF">2023-02-23T10:03:16Z</dcterms:modified>
</cp:coreProperties>
</file>