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70" r:id="rId2"/>
    <p:sldId id="271" r:id="rId3"/>
    <p:sldId id="3497" r:id="rId4"/>
    <p:sldId id="3500" r:id="rId5"/>
    <p:sldId id="3506" r:id="rId6"/>
    <p:sldId id="3507" r:id="rId7"/>
    <p:sldId id="3508" r:id="rId8"/>
    <p:sldId id="3509" r:id="rId9"/>
    <p:sldId id="273" r:id="rId10"/>
  </p:sldIdLst>
  <p:sldSz cx="20104100" cy="11309350"/>
  <p:notesSz cx="20104100" cy="11309350"/>
  <p:defaultTextStyle>
    <a:defPPr>
      <a:defRPr kern="0"/>
    </a:defPPr>
  </p:defaultTextStyle>
  <p:extLst>
    <p:ext uri="{EFAFB233-063F-42B5-8137-9DF3F51BA10A}">
      <p15:sldGuideLst xmlns:p15="http://schemas.microsoft.com/office/powerpoint/2012/main">
        <p15:guide id="1" orient="horz" pos="5578" userDrawn="1">
          <p15:clr>
            <a:srgbClr val="A4A3A4"/>
          </p15:clr>
        </p15:guide>
        <p15:guide id="2" pos="11468" userDrawn="1">
          <p15:clr>
            <a:srgbClr val="A4A3A4"/>
          </p15:clr>
        </p15:guide>
        <p15:guide id="3" pos="428" userDrawn="1">
          <p15:clr>
            <a:srgbClr val="A4A3A4"/>
          </p15:clr>
        </p15:guide>
        <p15:guide id="4" pos="1242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11A5"/>
    <a:srgbClr val="FF89F4"/>
    <a:srgbClr val="DE99F9"/>
    <a:srgbClr val="FF00E6"/>
    <a:srgbClr val="C752F4"/>
    <a:srgbClr val="2C0046"/>
    <a:srgbClr val="FFFFFF"/>
    <a:srgbClr val="FF53EF"/>
    <a:srgbClr val="7F0771"/>
    <a:srgbClr val="D70B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4"/>
    <p:restoredTop sz="79963" autoAdjust="0"/>
  </p:normalViewPr>
  <p:slideViewPr>
    <p:cSldViewPr>
      <p:cViewPr>
        <p:scale>
          <a:sx n="40" d="100"/>
          <a:sy n="40" d="100"/>
        </p:scale>
        <p:origin x="1032" y="30"/>
      </p:cViewPr>
      <p:guideLst>
        <p:guide orient="horz" pos="5578"/>
        <p:guide pos="11468"/>
        <p:guide pos="428"/>
        <p:guide pos="1242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518338708141512E-3"/>
          <c:y val="0.17983098698595842"/>
          <c:w val="0.97325264779636367"/>
          <c:h val="0.63684879514192461"/>
        </c:manualLayout>
      </c:layout>
      <c:barChart>
        <c:barDir val="col"/>
        <c:grouping val="stacked"/>
        <c:varyColors val="0"/>
        <c:ser>
          <c:idx val="0"/>
          <c:order val="0"/>
          <c:tx>
            <c:strRef>
              <c:f>Hoja1!$B$1</c:f>
              <c:strCache>
                <c:ptCount val="1"/>
                <c:pt idx="0">
                  <c:v>% Nada+ poco identificado</c:v>
                </c:pt>
              </c:strCache>
            </c:strRef>
          </c:tx>
          <c:spPr>
            <a:solidFill>
              <a:srgbClr val="2C004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Hoja1!$A$2:$A$21</c:f>
              <c:strCache>
                <c:ptCount val="20"/>
                <c:pt idx="0">
                  <c:v>sept-22</c:v>
                </c:pt>
                <c:pt idx="1">
                  <c:v>ago-23</c:v>
                </c:pt>
                <c:pt idx="3">
                  <c:v>H</c:v>
                </c:pt>
                <c:pt idx="4">
                  <c:v>M </c:v>
                </c:pt>
                <c:pt idx="6">
                  <c:v>18_29</c:v>
                </c:pt>
                <c:pt idx="7">
                  <c:v>30_44</c:v>
                </c:pt>
                <c:pt idx="8">
                  <c:v>45_54</c:v>
                </c:pt>
                <c:pt idx="9">
                  <c:v>55_64</c:v>
                </c:pt>
                <c:pt idx="10">
                  <c:v>65_+</c:v>
                </c:pt>
                <c:pt idx="12">
                  <c:v>ABC1</c:v>
                </c:pt>
                <c:pt idx="13">
                  <c:v>C2</c:v>
                </c:pt>
                <c:pt idx="14">
                  <c:v>C3</c:v>
                </c:pt>
                <c:pt idx="15">
                  <c:v>D</c:v>
                </c:pt>
                <c:pt idx="17">
                  <c:v>Norte</c:v>
                </c:pt>
                <c:pt idx="18">
                  <c:v>Sur</c:v>
                </c:pt>
                <c:pt idx="19">
                  <c:v>RM</c:v>
                </c:pt>
              </c:strCache>
            </c:strRef>
          </c:cat>
          <c:val>
            <c:numRef>
              <c:f>Hoja1!$B$2:$B$21</c:f>
              <c:numCache>
                <c:formatCode>#,##0</c:formatCode>
                <c:ptCount val="20"/>
                <c:pt idx="0" formatCode="General">
                  <c:v>75</c:v>
                </c:pt>
                <c:pt idx="1">
                  <c:v>74.811193186316814</c:v>
                </c:pt>
                <c:pt idx="3">
                  <c:v>67.057026804091123</c:v>
                </c:pt>
                <c:pt idx="4">
                  <c:v>81.478049765628597</c:v>
                </c:pt>
                <c:pt idx="6">
                  <c:v>85.742673335831469</c:v>
                </c:pt>
                <c:pt idx="7">
                  <c:v>75.220642325482359</c:v>
                </c:pt>
                <c:pt idx="8">
                  <c:v>69.651056083040473</c:v>
                </c:pt>
                <c:pt idx="9">
                  <c:v>72.126516845624081</c:v>
                </c:pt>
                <c:pt idx="10">
                  <c:v>64.41579252053323</c:v>
                </c:pt>
                <c:pt idx="12">
                  <c:v>80.285495700594836</c:v>
                </c:pt>
                <c:pt idx="13">
                  <c:v>75.639503292945633</c:v>
                </c:pt>
                <c:pt idx="14">
                  <c:v>74</c:v>
                </c:pt>
                <c:pt idx="15">
                  <c:v>72.926547655870067</c:v>
                </c:pt>
                <c:pt idx="17">
                  <c:v>80.066212284396101</c:v>
                </c:pt>
                <c:pt idx="18">
                  <c:v>72.139140354582253</c:v>
                </c:pt>
                <c:pt idx="19">
                  <c:v>73.936870838388174</c:v>
                </c:pt>
              </c:numCache>
            </c:numRef>
          </c:val>
          <c:extLst>
            <c:ext xmlns:c16="http://schemas.microsoft.com/office/drawing/2014/chart" uri="{C3380CC4-5D6E-409C-BE32-E72D297353CC}">
              <c16:uniqueId val="{00000000-7BB8-4583-8323-1B45E98075F8}"/>
            </c:ext>
          </c:extLst>
        </c:ser>
        <c:ser>
          <c:idx val="1"/>
          <c:order val="1"/>
          <c:tx>
            <c:strRef>
              <c:f>Hoja1!$C$1</c:f>
              <c:strCache>
                <c:ptCount val="1"/>
                <c:pt idx="0">
                  <c:v>% Algo identificado </c:v>
                </c:pt>
              </c:strCache>
            </c:strRef>
          </c:tx>
          <c:spPr>
            <a:solidFill>
              <a:srgbClr val="C752F4"/>
            </a:solidFill>
            <a:ln>
              <a:noFill/>
            </a:ln>
            <a:effectLst/>
          </c:spPr>
          <c:invertIfNegative val="0"/>
          <c:dPt>
            <c:idx val="0"/>
            <c:invertIfNegative val="0"/>
            <c:bubble3D val="0"/>
            <c:spPr>
              <a:solidFill>
                <a:srgbClr val="C752F4"/>
              </a:solidFill>
              <a:ln>
                <a:noFill/>
              </a:ln>
              <a:effectLst/>
            </c:spPr>
            <c:extLst>
              <c:ext xmlns:c16="http://schemas.microsoft.com/office/drawing/2014/chart" uri="{C3380CC4-5D6E-409C-BE32-E72D297353CC}">
                <c16:uniqueId val="{00000002-2046-4FDD-999D-497EC26155A8}"/>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Hoja1!$A$2:$A$21</c:f>
              <c:strCache>
                <c:ptCount val="20"/>
                <c:pt idx="0">
                  <c:v>sept-22</c:v>
                </c:pt>
                <c:pt idx="1">
                  <c:v>ago-23</c:v>
                </c:pt>
                <c:pt idx="3">
                  <c:v>H</c:v>
                </c:pt>
                <c:pt idx="4">
                  <c:v>M </c:v>
                </c:pt>
                <c:pt idx="6">
                  <c:v>18_29</c:v>
                </c:pt>
                <c:pt idx="7">
                  <c:v>30_44</c:v>
                </c:pt>
                <c:pt idx="8">
                  <c:v>45_54</c:v>
                </c:pt>
                <c:pt idx="9">
                  <c:v>55_64</c:v>
                </c:pt>
                <c:pt idx="10">
                  <c:v>65_+</c:v>
                </c:pt>
                <c:pt idx="12">
                  <c:v>ABC1</c:v>
                </c:pt>
                <c:pt idx="13">
                  <c:v>C2</c:v>
                </c:pt>
                <c:pt idx="14">
                  <c:v>C3</c:v>
                </c:pt>
                <c:pt idx="15">
                  <c:v>D</c:v>
                </c:pt>
                <c:pt idx="17">
                  <c:v>Norte</c:v>
                </c:pt>
                <c:pt idx="18">
                  <c:v>Sur</c:v>
                </c:pt>
                <c:pt idx="19">
                  <c:v>RM</c:v>
                </c:pt>
              </c:strCache>
            </c:strRef>
          </c:cat>
          <c:val>
            <c:numRef>
              <c:f>Hoja1!$C$2:$C$21</c:f>
              <c:numCache>
                <c:formatCode>#,##0</c:formatCode>
                <c:ptCount val="20"/>
                <c:pt idx="0" formatCode="General">
                  <c:v>13</c:v>
                </c:pt>
                <c:pt idx="1">
                  <c:v>14.761584296255267</c:v>
                </c:pt>
                <c:pt idx="3">
                  <c:v>16.081015107538928</c:v>
                </c:pt>
                <c:pt idx="4">
                  <c:v>13.627167577352184</c:v>
                </c:pt>
                <c:pt idx="6">
                  <c:v>9.8743162330819878</c:v>
                </c:pt>
                <c:pt idx="7">
                  <c:v>18</c:v>
                </c:pt>
                <c:pt idx="8">
                  <c:v>17.416731827909203</c:v>
                </c:pt>
                <c:pt idx="9">
                  <c:v>14.665540712749205</c:v>
                </c:pt>
                <c:pt idx="10">
                  <c:v>15.764348231443456</c:v>
                </c:pt>
                <c:pt idx="12">
                  <c:v>9.1336295121193896</c:v>
                </c:pt>
                <c:pt idx="13">
                  <c:v>13</c:v>
                </c:pt>
                <c:pt idx="14">
                  <c:v>15.428246765218196</c:v>
                </c:pt>
                <c:pt idx="15">
                  <c:v>17.599576936315778</c:v>
                </c:pt>
                <c:pt idx="17">
                  <c:v>10</c:v>
                </c:pt>
                <c:pt idx="18">
                  <c:v>13.880231470860263</c:v>
                </c:pt>
                <c:pt idx="19">
                  <c:v>18.250061640372714</c:v>
                </c:pt>
              </c:numCache>
            </c:numRef>
          </c:val>
          <c:extLst>
            <c:ext xmlns:c16="http://schemas.microsoft.com/office/drawing/2014/chart" uri="{C3380CC4-5D6E-409C-BE32-E72D297353CC}">
              <c16:uniqueId val="{00000000-4DE0-4B30-9CDF-8E03FA95A6F0}"/>
            </c:ext>
          </c:extLst>
        </c:ser>
        <c:ser>
          <c:idx val="2"/>
          <c:order val="2"/>
          <c:tx>
            <c:strRef>
              <c:f>Hoja1!$D$1</c:f>
              <c:strCache>
                <c:ptCount val="1"/>
                <c:pt idx="0">
                  <c:v>% Bastante + muy identificado</c:v>
                </c:pt>
              </c:strCache>
            </c:strRef>
          </c:tx>
          <c:spPr>
            <a:solidFill>
              <a:srgbClr val="FF00E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Hoja1!$A$2:$A$21</c:f>
              <c:strCache>
                <c:ptCount val="20"/>
                <c:pt idx="0">
                  <c:v>sept-22</c:v>
                </c:pt>
                <c:pt idx="1">
                  <c:v>ago-23</c:v>
                </c:pt>
                <c:pt idx="3">
                  <c:v>H</c:v>
                </c:pt>
                <c:pt idx="4">
                  <c:v>M </c:v>
                </c:pt>
                <c:pt idx="6">
                  <c:v>18_29</c:v>
                </c:pt>
                <c:pt idx="7">
                  <c:v>30_44</c:v>
                </c:pt>
                <c:pt idx="8">
                  <c:v>45_54</c:v>
                </c:pt>
                <c:pt idx="9">
                  <c:v>55_64</c:v>
                </c:pt>
                <c:pt idx="10">
                  <c:v>65_+</c:v>
                </c:pt>
                <c:pt idx="12">
                  <c:v>ABC1</c:v>
                </c:pt>
                <c:pt idx="13">
                  <c:v>C2</c:v>
                </c:pt>
                <c:pt idx="14">
                  <c:v>C3</c:v>
                </c:pt>
                <c:pt idx="15">
                  <c:v>D</c:v>
                </c:pt>
                <c:pt idx="17">
                  <c:v>Norte</c:v>
                </c:pt>
                <c:pt idx="18">
                  <c:v>Sur</c:v>
                </c:pt>
                <c:pt idx="19">
                  <c:v>RM</c:v>
                </c:pt>
              </c:strCache>
            </c:strRef>
          </c:cat>
          <c:val>
            <c:numRef>
              <c:f>Hoja1!$D$2:$D$21</c:f>
              <c:numCache>
                <c:formatCode>#,##0</c:formatCode>
                <c:ptCount val="20"/>
                <c:pt idx="0" formatCode="General">
                  <c:v>12</c:v>
                </c:pt>
                <c:pt idx="1">
                  <c:v>10.427222517427928</c:v>
                </c:pt>
                <c:pt idx="3">
                  <c:v>16.861958088369828</c:v>
                </c:pt>
                <c:pt idx="4">
                  <c:v>4.8947826570192561</c:v>
                </c:pt>
                <c:pt idx="6">
                  <c:v>4.383010431086559</c:v>
                </c:pt>
                <c:pt idx="7">
                  <c:v>7.3066967023984697</c:v>
                </c:pt>
                <c:pt idx="8">
                  <c:v>12.932212089050338</c:v>
                </c:pt>
                <c:pt idx="9">
                  <c:v>13.207942441627065</c:v>
                </c:pt>
                <c:pt idx="10">
                  <c:v>19.819859248023377</c:v>
                </c:pt>
                <c:pt idx="12">
                  <c:v>10.580874787285833</c:v>
                </c:pt>
                <c:pt idx="13">
                  <c:v>10.744238148544342</c:v>
                </c:pt>
                <c:pt idx="14">
                  <c:v>11.112122579040101</c:v>
                </c:pt>
                <c:pt idx="15">
                  <c:v>9.4738754078140861</c:v>
                </c:pt>
                <c:pt idx="17">
                  <c:v>10.438436831112224</c:v>
                </c:pt>
                <c:pt idx="18">
                  <c:v>13.980628174557481</c:v>
                </c:pt>
                <c:pt idx="19">
                  <c:v>7.8130675212392475</c:v>
                </c:pt>
              </c:numCache>
            </c:numRef>
          </c:val>
          <c:extLst>
            <c:ext xmlns:c16="http://schemas.microsoft.com/office/drawing/2014/chart" uri="{C3380CC4-5D6E-409C-BE32-E72D297353CC}">
              <c16:uniqueId val="{00000001-4DE0-4B30-9CDF-8E03FA95A6F0}"/>
            </c:ext>
          </c:extLst>
        </c:ser>
        <c:dLbls>
          <c:dLblPos val="ctr"/>
          <c:showLegendKey val="0"/>
          <c:showVal val="1"/>
          <c:showCatName val="0"/>
          <c:showSerName val="0"/>
          <c:showPercent val="0"/>
          <c:showBubbleSize val="0"/>
        </c:dLbls>
        <c:gapWidth val="134"/>
        <c:overlap val="100"/>
        <c:axId val="750043999"/>
        <c:axId val="750055647"/>
      </c:barChart>
      <c:catAx>
        <c:axId val="750043999"/>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75000"/>
                    <a:lumOff val="25000"/>
                  </a:schemeClr>
                </a:solidFill>
                <a:latin typeface="Montserrat" panose="00000500000000000000" pitchFamily="2" charset="0"/>
                <a:ea typeface="+mn-ea"/>
                <a:cs typeface="+mn-cs"/>
              </a:defRPr>
            </a:pPr>
            <a:endParaRPr lang="es-CL"/>
          </a:p>
        </c:txPr>
        <c:crossAx val="750055647"/>
        <c:crosses val="autoZero"/>
        <c:auto val="1"/>
        <c:lblAlgn val="ctr"/>
        <c:lblOffset val="100"/>
        <c:noMultiLvlLbl val="0"/>
      </c:catAx>
      <c:valAx>
        <c:axId val="750055647"/>
        <c:scaling>
          <c:orientation val="minMax"/>
          <c:max val="100"/>
        </c:scaling>
        <c:delete val="1"/>
        <c:axPos val="l"/>
        <c:numFmt formatCode="General" sourceLinked="1"/>
        <c:majorTickMark val="out"/>
        <c:minorTickMark val="none"/>
        <c:tickLblPos val="nextTo"/>
        <c:crossAx val="750043999"/>
        <c:crosses val="autoZero"/>
        <c:crossBetween val="between"/>
      </c:valAx>
      <c:spPr>
        <a:noFill/>
        <a:ln>
          <a:noFill/>
        </a:ln>
        <a:effectLst/>
      </c:spPr>
    </c:plotArea>
    <c:legend>
      <c:legendPos val="t"/>
      <c:legendEntry>
        <c:idx val="0"/>
        <c:txPr>
          <a:bodyPr rot="0" spcFirstLastPara="1" vertOverflow="ellipsis" vert="horz" wrap="square" anchor="ctr" anchorCtr="1"/>
          <a:lstStyle/>
          <a:p>
            <a:pPr>
              <a:defRPr sz="1800" b="0" i="0" u="none" strike="noStrike" kern="1200" baseline="0">
                <a:solidFill>
                  <a:srgbClr val="2C0046"/>
                </a:solidFill>
                <a:latin typeface="Montserrat" panose="00000500000000000000" pitchFamily="2" charset="0"/>
                <a:ea typeface="+mn-ea"/>
                <a:cs typeface="+mn-cs"/>
              </a:defRPr>
            </a:pPr>
            <a:endParaRPr lang="es-CL"/>
          </a:p>
        </c:txPr>
      </c:legendEntry>
      <c:legendEntry>
        <c:idx val="1"/>
        <c:txPr>
          <a:bodyPr rot="0" spcFirstLastPara="1" vertOverflow="ellipsis" vert="horz" wrap="square" anchor="ctr" anchorCtr="1"/>
          <a:lstStyle/>
          <a:p>
            <a:pPr>
              <a:defRPr sz="1800" b="0" i="0" u="none" strike="noStrike" kern="1200" baseline="0">
                <a:solidFill>
                  <a:srgbClr val="C752F4"/>
                </a:solidFill>
                <a:latin typeface="Montserrat" panose="00000500000000000000" pitchFamily="2" charset="0"/>
                <a:ea typeface="+mn-ea"/>
                <a:cs typeface="+mn-cs"/>
              </a:defRPr>
            </a:pPr>
            <a:endParaRPr lang="es-CL"/>
          </a:p>
        </c:txPr>
      </c:legendEntry>
      <c:legendEntry>
        <c:idx val="2"/>
        <c:txPr>
          <a:bodyPr rot="0" spcFirstLastPara="1" vertOverflow="ellipsis" vert="horz" wrap="square" anchor="ctr" anchorCtr="1"/>
          <a:lstStyle/>
          <a:p>
            <a:pPr>
              <a:defRPr sz="1800" b="0" i="0" u="none" strike="noStrike" kern="1200" baseline="0">
                <a:solidFill>
                  <a:srgbClr val="FF00E6"/>
                </a:solidFill>
                <a:latin typeface="Montserrat" panose="00000500000000000000" pitchFamily="2" charset="0"/>
                <a:ea typeface="+mn-ea"/>
                <a:cs typeface="+mn-cs"/>
              </a:defRPr>
            </a:pPr>
            <a:endParaRPr lang="es-CL"/>
          </a:p>
        </c:txPr>
      </c:legendEntry>
      <c:layout>
        <c:manualLayout>
          <c:xMode val="edge"/>
          <c:yMode val="edge"/>
          <c:x val="0.27831738408671391"/>
          <c:y val="1.5483400366541977E-2"/>
          <c:w val="0.52013135609342642"/>
          <c:h val="7.9457163533885405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ontserrat" panose="00000500000000000000" pitchFamily="2" charset="0"/>
              <a:ea typeface="+mn-ea"/>
              <a:cs typeface="+mn-cs"/>
            </a:defRPr>
          </a:pPr>
          <a:endParaRPr lang="es-C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3322141550488E-2"/>
          <c:y val="0.16246157157114333"/>
          <c:w val="0.89266648487120936"/>
          <c:h val="0.68813042600444174"/>
        </c:manualLayout>
      </c:layout>
      <c:barChart>
        <c:barDir val="col"/>
        <c:grouping val="percentStacked"/>
        <c:varyColors val="0"/>
        <c:ser>
          <c:idx val="0"/>
          <c:order val="0"/>
          <c:tx>
            <c:strRef>
              <c:f>Hoja1!$A$2</c:f>
              <c:strCache>
                <c:ptCount val="1"/>
                <c:pt idx="0">
                  <c:v>Muy en desacuerdo + en desacuerdo </c:v>
                </c:pt>
              </c:strCache>
            </c:strRef>
          </c:tx>
          <c:spPr>
            <a:solidFill>
              <a:srgbClr val="2C004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Hoja1!$B$1:$D$1</c:f>
              <c:strCache>
                <c:ptCount val="3"/>
                <c:pt idx="0">
                  <c:v>El Estado debiera eliminar la entrega 
de fondos públicos para el financiamiento del rodeo</c:v>
                </c:pt>
                <c:pt idx="1">
                  <c:v>El rodeo debiera ser considerado como deporte nacional por ley </c:v>
                </c:pt>
                <c:pt idx="2">
                  <c:v>El rodeo debiera 
ser considerado como un deporte</c:v>
                </c:pt>
              </c:strCache>
            </c:strRef>
          </c:cat>
          <c:val>
            <c:numRef>
              <c:f>Hoja1!$B$2:$D$2</c:f>
              <c:numCache>
                <c:formatCode>#,##0</c:formatCode>
                <c:ptCount val="3"/>
                <c:pt idx="0">
                  <c:v>19.900895542169316</c:v>
                </c:pt>
                <c:pt idx="1">
                  <c:v>63.806139889210769</c:v>
                </c:pt>
                <c:pt idx="2">
                  <c:v>63.295511406994891</c:v>
                </c:pt>
              </c:numCache>
            </c:numRef>
          </c:val>
          <c:extLst>
            <c:ext xmlns:c16="http://schemas.microsoft.com/office/drawing/2014/chart" uri="{C3380CC4-5D6E-409C-BE32-E72D297353CC}">
              <c16:uniqueId val="{00000000-7BB8-4583-8323-1B45E98075F8}"/>
            </c:ext>
          </c:extLst>
        </c:ser>
        <c:ser>
          <c:idx val="1"/>
          <c:order val="1"/>
          <c:tx>
            <c:strRef>
              <c:f>Hoja1!$A$3</c:f>
              <c:strCache>
                <c:ptCount val="1"/>
                <c:pt idx="0">
                  <c:v>Ni de acuerdo ni en desacuerdo</c:v>
                </c:pt>
              </c:strCache>
            </c:strRef>
          </c:tx>
          <c:spPr>
            <a:solidFill>
              <a:srgbClr val="C752F4"/>
            </a:solidFill>
            <a:ln>
              <a:noFill/>
            </a:ln>
            <a:effectLst/>
          </c:spPr>
          <c:invertIfNegative val="0"/>
          <c:dPt>
            <c:idx val="0"/>
            <c:invertIfNegative val="0"/>
            <c:bubble3D val="0"/>
            <c:spPr>
              <a:solidFill>
                <a:srgbClr val="C752F4"/>
              </a:solidFill>
              <a:ln>
                <a:noFill/>
              </a:ln>
              <a:effectLst/>
            </c:spPr>
            <c:extLst>
              <c:ext xmlns:c16="http://schemas.microsoft.com/office/drawing/2014/chart" uri="{C3380CC4-5D6E-409C-BE32-E72D297353CC}">
                <c16:uniqueId val="{00000002-2046-4FDD-999D-497EC26155A8}"/>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Hoja1!$B$1:$D$1</c:f>
              <c:strCache>
                <c:ptCount val="3"/>
                <c:pt idx="0">
                  <c:v>El Estado debiera eliminar la entrega 
de fondos públicos para el financiamiento del rodeo</c:v>
                </c:pt>
                <c:pt idx="1">
                  <c:v>El rodeo debiera ser considerado como deporte nacional por ley </c:v>
                </c:pt>
                <c:pt idx="2">
                  <c:v>El rodeo debiera 
ser considerado como un deporte</c:v>
                </c:pt>
              </c:strCache>
            </c:strRef>
          </c:cat>
          <c:val>
            <c:numRef>
              <c:f>Hoja1!$B$3:$D$3</c:f>
              <c:numCache>
                <c:formatCode>#,##0</c:formatCode>
                <c:ptCount val="3"/>
                <c:pt idx="0">
                  <c:v>20.041299343935343</c:v>
                </c:pt>
                <c:pt idx="1">
                  <c:v>20.87563098018455</c:v>
                </c:pt>
                <c:pt idx="2">
                  <c:v>20</c:v>
                </c:pt>
              </c:numCache>
            </c:numRef>
          </c:val>
          <c:extLst>
            <c:ext xmlns:c16="http://schemas.microsoft.com/office/drawing/2014/chart" uri="{C3380CC4-5D6E-409C-BE32-E72D297353CC}">
              <c16:uniqueId val="{00000000-4DE0-4B30-9CDF-8E03FA95A6F0}"/>
            </c:ext>
          </c:extLst>
        </c:ser>
        <c:ser>
          <c:idx val="2"/>
          <c:order val="2"/>
          <c:tx>
            <c:strRef>
              <c:f>Hoja1!$A$4</c:f>
              <c:strCache>
                <c:ptCount val="1"/>
                <c:pt idx="0">
                  <c:v>Muy de acuerdo + de acuerdo </c:v>
                </c:pt>
              </c:strCache>
            </c:strRef>
          </c:tx>
          <c:spPr>
            <a:solidFill>
              <a:srgbClr val="FF00E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Hoja1!$B$1:$D$1</c:f>
              <c:strCache>
                <c:ptCount val="3"/>
                <c:pt idx="0">
                  <c:v>El Estado debiera eliminar la entrega 
de fondos públicos para el financiamiento del rodeo</c:v>
                </c:pt>
                <c:pt idx="1">
                  <c:v>El rodeo debiera ser considerado como deporte nacional por ley </c:v>
                </c:pt>
                <c:pt idx="2">
                  <c:v>El rodeo debiera 
ser considerado como un deporte</c:v>
                </c:pt>
              </c:strCache>
            </c:strRef>
          </c:cat>
          <c:val>
            <c:numRef>
              <c:f>Hoja1!$B$4:$D$4</c:f>
              <c:numCache>
                <c:formatCode>#,##0</c:formatCode>
                <c:ptCount val="3"/>
                <c:pt idx="0">
                  <c:v>60.057805113895313</c:v>
                </c:pt>
                <c:pt idx="1">
                  <c:v>15.31822913060461</c:v>
                </c:pt>
                <c:pt idx="2">
                  <c:v>17.356857653427195</c:v>
                </c:pt>
              </c:numCache>
            </c:numRef>
          </c:val>
          <c:extLst>
            <c:ext xmlns:c16="http://schemas.microsoft.com/office/drawing/2014/chart" uri="{C3380CC4-5D6E-409C-BE32-E72D297353CC}">
              <c16:uniqueId val="{00000001-4DE0-4B30-9CDF-8E03FA95A6F0}"/>
            </c:ext>
          </c:extLst>
        </c:ser>
        <c:dLbls>
          <c:showLegendKey val="0"/>
          <c:showVal val="0"/>
          <c:showCatName val="0"/>
          <c:showSerName val="0"/>
          <c:showPercent val="0"/>
          <c:showBubbleSize val="0"/>
        </c:dLbls>
        <c:gapWidth val="233"/>
        <c:overlap val="100"/>
        <c:axId val="750043999"/>
        <c:axId val="750055647"/>
      </c:barChart>
      <c:catAx>
        <c:axId val="750043999"/>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75000"/>
                    <a:lumOff val="25000"/>
                  </a:schemeClr>
                </a:solidFill>
                <a:latin typeface="Montserrat" panose="00000500000000000000" pitchFamily="2" charset="0"/>
                <a:ea typeface="+mn-ea"/>
                <a:cs typeface="+mn-cs"/>
              </a:defRPr>
            </a:pPr>
            <a:endParaRPr lang="es-CL"/>
          </a:p>
        </c:txPr>
        <c:crossAx val="750055647"/>
        <c:crosses val="autoZero"/>
        <c:auto val="1"/>
        <c:lblAlgn val="ctr"/>
        <c:lblOffset val="100"/>
        <c:noMultiLvlLbl val="0"/>
      </c:catAx>
      <c:valAx>
        <c:axId val="750055647"/>
        <c:scaling>
          <c:orientation val="minMax"/>
        </c:scaling>
        <c:delete val="1"/>
        <c:axPos val="l"/>
        <c:numFmt formatCode="0%" sourceLinked="1"/>
        <c:majorTickMark val="out"/>
        <c:minorTickMark val="none"/>
        <c:tickLblPos val="nextTo"/>
        <c:crossAx val="750043999"/>
        <c:crosses val="autoZero"/>
        <c:crossBetween val="between"/>
      </c:valAx>
      <c:spPr>
        <a:noFill/>
        <a:ln>
          <a:noFill/>
        </a:ln>
        <a:effectLst/>
      </c:spPr>
    </c:plotArea>
    <c:legend>
      <c:legendPos val="t"/>
      <c:legendEntry>
        <c:idx val="0"/>
        <c:txPr>
          <a:bodyPr rot="0" spcFirstLastPara="1" vertOverflow="ellipsis" vert="horz" wrap="square" anchor="ctr" anchorCtr="1"/>
          <a:lstStyle/>
          <a:p>
            <a:pPr>
              <a:defRPr sz="1600" b="0" i="0" u="none" strike="noStrike" kern="1200" baseline="0">
                <a:solidFill>
                  <a:srgbClr val="2C0046"/>
                </a:solidFill>
                <a:latin typeface="Montserrat" panose="00000500000000000000" pitchFamily="2" charset="0"/>
                <a:ea typeface="+mn-ea"/>
                <a:cs typeface="+mn-cs"/>
              </a:defRPr>
            </a:pPr>
            <a:endParaRPr lang="es-CL"/>
          </a:p>
        </c:txPr>
      </c:legendEntry>
      <c:legendEntry>
        <c:idx val="1"/>
        <c:txPr>
          <a:bodyPr rot="0" spcFirstLastPara="1" vertOverflow="ellipsis" vert="horz" wrap="square" anchor="ctr" anchorCtr="1"/>
          <a:lstStyle/>
          <a:p>
            <a:pPr>
              <a:defRPr sz="1600" b="0" i="0" u="none" strike="noStrike" kern="1200" baseline="0">
                <a:solidFill>
                  <a:srgbClr val="C752F4"/>
                </a:solidFill>
                <a:latin typeface="Montserrat" panose="00000500000000000000" pitchFamily="2" charset="0"/>
                <a:ea typeface="+mn-ea"/>
                <a:cs typeface="+mn-cs"/>
              </a:defRPr>
            </a:pPr>
            <a:endParaRPr lang="es-CL"/>
          </a:p>
        </c:txPr>
      </c:legendEntry>
      <c:legendEntry>
        <c:idx val="2"/>
        <c:txPr>
          <a:bodyPr rot="0" spcFirstLastPara="1" vertOverflow="ellipsis" vert="horz" wrap="square" anchor="ctr" anchorCtr="1"/>
          <a:lstStyle/>
          <a:p>
            <a:pPr>
              <a:defRPr sz="1600" b="0" i="0" u="none" strike="noStrike" kern="1200" baseline="0">
                <a:solidFill>
                  <a:srgbClr val="FF00E6"/>
                </a:solidFill>
                <a:latin typeface="Montserrat" panose="00000500000000000000" pitchFamily="2" charset="0"/>
                <a:ea typeface="+mn-ea"/>
                <a:cs typeface="+mn-cs"/>
              </a:defRPr>
            </a:pPr>
            <a:endParaRPr lang="es-CL"/>
          </a:p>
        </c:txPr>
      </c:legendEntry>
      <c:layout>
        <c:manualLayout>
          <c:xMode val="edge"/>
          <c:yMode val="edge"/>
          <c:x val="0.12645387904687017"/>
          <c:y val="2.1751155921553893E-2"/>
          <c:w val="0.72315221960891252"/>
          <c:h val="4.2748637189582071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ontserrat" panose="00000500000000000000" pitchFamily="2" charset="0"/>
              <a:ea typeface="+mn-ea"/>
              <a:cs typeface="+mn-cs"/>
            </a:defRPr>
          </a:pPr>
          <a:endParaRPr lang="es-C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98015020849666"/>
          <c:y val="0.16246157157114333"/>
          <c:w val="0.89801984979150329"/>
          <c:h val="0.66052831116033528"/>
        </c:manualLayout>
      </c:layout>
      <c:barChart>
        <c:barDir val="col"/>
        <c:grouping val="percentStacked"/>
        <c:varyColors val="0"/>
        <c:ser>
          <c:idx val="0"/>
          <c:order val="0"/>
          <c:tx>
            <c:strRef>
              <c:f>Hoja1!$B$1</c:f>
              <c:strCache>
                <c:ptCount val="1"/>
                <c:pt idx="0">
                  <c:v>Muy en desacuerdo + en desacuerdo </c:v>
                </c:pt>
              </c:strCache>
            </c:strRef>
          </c:tx>
          <c:spPr>
            <a:solidFill>
              <a:srgbClr val="2C004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Hoja1!$A$2:$A$22</c:f>
              <c:strCache>
                <c:ptCount val="20"/>
                <c:pt idx="0">
                  <c:v>sept-22</c:v>
                </c:pt>
                <c:pt idx="1">
                  <c:v>ago-23</c:v>
                </c:pt>
                <c:pt idx="3">
                  <c:v>H</c:v>
                </c:pt>
                <c:pt idx="4">
                  <c:v>M </c:v>
                </c:pt>
                <c:pt idx="6">
                  <c:v>18_29</c:v>
                </c:pt>
                <c:pt idx="7">
                  <c:v>30_44</c:v>
                </c:pt>
                <c:pt idx="8">
                  <c:v>45_54</c:v>
                </c:pt>
                <c:pt idx="9">
                  <c:v>55_64</c:v>
                </c:pt>
                <c:pt idx="10">
                  <c:v>65_+</c:v>
                </c:pt>
                <c:pt idx="12">
                  <c:v>ABC1</c:v>
                </c:pt>
                <c:pt idx="13">
                  <c:v>C2</c:v>
                </c:pt>
                <c:pt idx="14">
                  <c:v>C3</c:v>
                </c:pt>
                <c:pt idx="15">
                  <c:v>D</c:v>
                </c:pt>
                <c:pt idx="17">
                  <c:v>Norte</c:v>
                </c:pt>
                <c:pt idx="18">
                  <c:v>Sur</c:v>
                </c:pt>
                <c:pt idx="19">
                  <c:v>RM</c:v>
                </c:pt>
              </c:strCache>
            </c:strRef>
          </c:cat>
          <c:val>
            <c:numRef>
              <c:f>Hoja1!$B$2:$B$22</c:f>
              <c:numCache>
                <c:formatCode>#,##0</c:formatCode>
                <c:ptCount val="21"/>
                <c:pt idx="0" formatCode="General">
                  <c:v>20</c:v>
                </c:pt>
                <c:pt idx="1">
                  <c:v>19.900895542169316</c:v>
                </c:pt>
                <c:pt idx="3">
                  <c:v>25.040985442084956</c:v>
                </c:pt>
                <c:pt idx="4">
                  <c:v>16</c:v>
                </c:pt>
                <c:pt idx="6">
                  <c:v>14.880948842546166</c:v>
                </c:pt>
                <c:pt idx="7">
                  <c:v>19.805559964950653</c:v>
                </c:pt>
                <c:pt idx="8">
                  <c:v>21.028637190176269</c:v>
                </c:pt>
                <c:pt idx="9">
                  <c:v>19.219442234557906</c:v>
                </c:pt>
                <c:pt idx="10">
                  <c:v>28.566054505523525</c:v>
                </c:pt>
                <c:pt idx="12">
                  <c:v>20.750113906075413</c:v>
                </c:pt>
                <c:pt idx="13">
                  <c:v>18.64858225093478</c:v>
                </c:pt>
                <c:pt idx="14">
                  <c:v>20.224643233238858</c:v>
                </c:pt>
                <c:pt idx="15">
                  <c:v>19.650303111454893</c:v>
                </c:pt>
                <c:pt idx="17">
                  <c:v>24</c:v>
                </c:pt>
                <c:pt idx="18">
                  <c:v>18.097283252148344</c:v>
                </c:pt>
                <c:pt idx="19">
                  <c:v>19.310425384540814</c:v>
                </c:pt>
              </c:numCache>
            </c:numRef>
          </c:val>
          <c:extLst>
            <c:ext xmlns:c16="http://schemas.microsoft.com/office/drawing/2014/chart" uri="{C3380CC4-5D6E-409C-BE32-E72D297353CC}">
              <c16:uniqueId val="{00000000-7BB8-4583-8323-1B45E98075F8}"/>
            </c:ext>
          </c:extLst>
        </c:ser>
        <c:ser>
          <c:idx val="1"/>
          <c:order val="1"/>
          <c:tx>
            <c:strRef>
              <c:f>Hoja1!$C$1</c:f>
              <c:strCache>
                <c:ptCount val="1"/>
                <c:pt idx="0">
                  <c:v>Ni de acuerdo ni en desacuerdo</c:v>
                </c:pt>
              </c:strCache>
            </c:strRef>
          </c:tx>
          <c:spPr>
            <a:solidFill>
              <a:srgbClr val="C752F4"/>
            </a:solidFill>
            <a:ln>
              <a:noFill/>
            </a:ln>
            <a:effectLst/>
          </c:spPr>
          <c:invertIfNegative val="0"/>
          <c:dPt>
            <c:idx val="0"/>
            <c:invertIfNegative val="0"/>
            <c:bubble3D val="0"/>
            <c:spPr>
              <a:solidFill>
                <a:srgbClr val="C752F4"/>
              </a:solidFill>
              <a:ln>
                <a:noFill/>
              </a:ln>
              <a:effectLst/>
            </c:spPr>
            <c:extLst>
              <c:ext xmlns:c16="http://schemas.microsoft.com/office/drawing/2014/chart" uri="{C3380CC4-5D6E-409C-BE32-E72D297353CC}">
                <c16:uniqueId val="{00000002-2046-4FDD-999D-497EC26155A8}"/>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Hoja1!$A$2:$A$22</c:f>
              <c:strCache>
                <c:ptCount val="20"/>
                <c:pt idx="0">
                  <c:v>sept-22</c:v>
                </c:pt>
                <c:pt idx="1">
                  <c:v>ago-23</c:v>
                </c:pt>
                <c:pt idx="3">
                  <c:v>H</c:v>
                </c:pt>
                <c:pt idx="4">
                  <c:v>M </c:v>
                </c:pt>
                <c:pt idx="6">
                  <c:v>18_29</c:v>
                </c:pt>
                <c:pt idx="7">
                  <c:v>30_44</c:v>
                </c:pt>
                <c:pt idx="8">
                  <c:v>45_54</c:v>
                </c:pt>
                <c:pt idx="9">
                  <c:v>55_64</c:v>
                </c:pt>
                <c:pt idx="10">
                  <c:v>65_+</c:v>
                </c:pt>
                <c:pt idx="12">
                  <c:v>ABC1</c:v>
                </c:pt>
                <c:pt idx="13">
                  <c:v>C2</c:v>
                </c:pt>
                <c:pt idx="14">
                  <c:v>C3</c:v>
                </c:pt>
                <c:pt idx="15">
                  <c:v>D</c:v>
                </c:pt>
                <c:pt idx="17">
                  <c:v>Norte</c:v>
                </c:pt>
                <c:pt idx="18">
                  <c:v>Sur</c:v>
                </c:pt>
                <c:pt idx="19">
                  <c:v>RM</c:v>
                </c:pt>
              </c:strCache>
            </c:strRef>
          </c:cat>
          <c:val>
            <c:numRef>
              <c:f>Hoja1!$C$2:$C$22</c:f>
              <c:numCache>
                <c:formatCode>#,##0</c:formatCode>
                <c:ptCount val="21"/>
                <c:pt idx="0" formatCode="General">
                  <c:v>19</c:v>
                </c:pt>
                <c:pt idx="1">
                  <c:v>20.041299343935343</c:v>
                </c:pt>
                <c:pt idx="3">
                  <c:v>19.650173105571618</c:v>
                </c:pt>
                <c:pt idx="4">
                  <c:v>20.377580822438812</c:v>
                </c:pt>
                <c:pt idx="6">
                  <c:v>13.904729640161268</c:v>
                </c:pt>
                <c:pt idx="7">
                  <c:v>21.39537138541009</c:v>
                </c:pt>
                <c:pt idx="8">
                  <c:v>26.026524561555732</c:v>
                </c:pt>
                <c:pt idx="9">
                  <c:v>19.216433760558061</c:v>
                </c:pt>
                <c:pt idx="10">
                  <c:v>22.427051883754171</c:v>
                </c:pt>
                <c:pt idx="12">
                  <c:v>13.995475708517102</c:v>
                </c:pt>
                <c:pt idx="13">
                  <c:v>17</c:v>
                </c:pt>
                <c:pt idx="14">
                  <c:v>23.613054742838209</c:v>
                </c:pt>
                <c:pt idx="15">
                  <c:v>20</c:v>
                </c:pt>
                <c:pt idx="17">
                  <c:v>17.183169187263289</c:v>
                </c:pt>
                <c:pt idx="18">
                  <c:v>19.797503882992196</c:v>
                </c:pt>
                <c:pt idx="19">
                  <c:v>21.762446915032335</c:v>
                </c:pt>
              </c:numCache>
            </c:numRef>
          </c:val>
          <c:extLst>
            <c:ext xmlns:c16="http://schemas.microsoft.com/office/drawing/2014/chart" uri="{C3380CC4-5D6E-409C-BE32-E72D297353CC}">
              <c16:uniqueId val="{00000000-4DE0-4B30-9CDF-8E03FA95A6F0}"/>
            </c:ext>
          </c:extLst>
        </c:ser>
        <c:ser>
          <c:idx val="2"/>
          <c:order val="2"/>
          <c:tx>
            <c:strRef>
              <c:f>Hoja1!$D$1</c:f>
              <c:strCache>
                <c:ptCount val="1"/>
                <c:pt idx="0">
                  <c:v>Muy de acuerdo + de acuerdo </c:v>
                </c:pt>
              </c:strCache>
            </c:strRef>
          </c:tx>
          <c:spPr>
            <a:solidFill>
              <a:srgbClr val="FF00E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Hoja1!$A$2:$A$22</c:f>
              <c:strCache>
                <c:ptCount val="20"/>
                <c:pt idx="0">
                  <c:v>sept-22</c:v>
                </c:pt>
                <c:pt idx="1">
                  <c:v>ago-23</c:v>
                </c:pt>
                <c:pt idx="3">
                  <c:v>H</c:v>
                </c:pt>
                <c:pt idx="4">
                  <c:v>M </c:v>
                </c:pt>
                <c:pt idx="6">
                  <c:v>18_29</c:v>
                </c:pt>
                <c:pt idx="7">
                  <c:v>30_44</c:v>
                </c:pt>
                <c:pt idx="8">
                  <c:v>45_54</c:v>
                </c:pt>
                <c:pt idx="9">
                  <c:v>55_64</c:v>
                </c:pt>
                <c:pt idx="10">
                  <c:v>65_+</c:v>
                </c:pt>
                <c:pt idx="12">
                  <c:v>ABC1</c:v>
                </c:pt>
                <c:pt idx="13">
                  <c:v>C2</c:v>
                </c:pt>
                <c:pt idx="14">
                  <c:v>C3</c:v>
                </c:pt>
                <c:pt idx="15">
                  <c:v>D</c:v>
                </c:pt>
                <c:pt idx="17">
                  <c:v>Norte</c:v>
                </c:pt>
                <c:pt idx="18">
                  <c:v>Sur</c:v>
                </c:pt>
                <c:pt idx="19">
                  <c:v>RM</c:v>
                </c:pt>
              </c:strCache>
            </c:strRef>
          </c:cat>
          <c:val>
            <c:numRef>
              <c:f>Hoja1!$D$2:$D$22</c:f>
              <c:numCache>
                <c:formatCode>#,##0</c:formatCode>
                <c:ptCount val="21"/>
                <c:pt idx="0" formatCode="General">
                  <c:v>61</c:v>
                </c:pt>
                <c:pt idx="1">
                  <c:v>60.057805113895313</c:v>
                </c:pt>
                <c:pt idx="3">
                  <c:v>55.308841452343302</c:v>
                </c:pt>
                <c:pt idx="4">
                  <c:v>64.140856478965929</c:v>
                </c:pt>
                <c:pt idx="6">
                  <c:v>71.214321517292532</c:v>
                </c:pt>
                <c:pt idx="7">
                  <c:v>58.799068649639132</c:v>
                </c:pt>
                <c:pt idx="8">
                  <c:v>52.944838248267956</c:v>
                </c:pt>
                <c:pt idx="9">
                  <c:v>61.564124004884363</c:v>
                </c:pt>
                <c:pt idx="10">
                  <c:v>49.006893610722337</c:v>
                </c:pt>
                <c:pt idx="12">
                  <c:v>65.254410385407596</c:v>
                </c:pt>
                <c:pt idx="13">
                  <c:v>63.754910665489199</c:v>
                </c:pt>
                <c:pt idx="14">
                  <c:v>56.162302023923004</c:v>
                </c:pt>
                <c:pt idx="15">
                  <c:v>59.767044023269989</c:v>
                </c:pt>
                <c:pt idx="17">
                  <c:v>59.368268420928345</c:v>
                </c:pt>
                <c:pt idx="18">
                  <c:v>62.105212864859439</c:v>
                </c:pt>
                <c:pt idx="19">
                  <c:v>58.927127700426993</c:v>
                </c:pt>
              </c:numCache>
            </c:numRef>
          </c:val>
          <c:extLst>
            <c:ext xmlns:c16="http://schemas.microsoft.com/office/drawing/2014/chart" uri="{C3380CC4-5D6E-409C-BE32-E72D297353CC}">
              <c16:uniqueId val="{00000001-4DE0-4B30-9CDF-8E03FA95A6F0}"/>
            </c:ext>
          </c:extLst>
        </c:ser>
        <c:dLbls>
          <c:showLegendKey val="0"/>
          <c:showVal val="0"/>
          <c:showCatName val="0"/>
          <c:showSerName val="0"/>
          <c:showPercent val="0"/>
          <c:showBubbleSize val="0"/>
        </c:dLbls>
        <c:gapWidth val="134"/>
        <c:overlap val="100"/>
        <c:axId val="750043999"/>
        <c:axId val="750055647"/>
      </c:barChart>
      <c:catAx>
        <c:axId val="750043999"/>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75000"/>
                    <a:lumOff val="25000"/>
                  </a:schemeClr>
                </a:solidFill>
                <a:latin typeface="Montserrat" panose="00000500000000000000" pitchFamily="2" charset="0"/>
                <a:ea typeface="+mn-ea"/>
                <a:cs typeface="+mn-cs"/>
              </a:defRPr>
            </a:pPr>
            <a:endParaRPr lang="es-CL"/>
          </a:p>
        </c:txPr>
        <c:crossAx val="750055647"/>
        <c:crosses val="autoZero"/>
        <c:auto val="1"/>
        <c:lblAlgn val="ctr"/>
        <c:lblOffset val="100"/>
        <c:noMultiLvlLbl val="0"/>
      </c:catAx>
      <c:valAx>
        <c:axId val="750055647"/>
        <c:scaling>
          <c:orientation val="minMax"/>
        </c:scaling>
        <c:delete val="1"/>
        <c:axPos val="l"/>
        <c:numFmt formatCode="0%" sourceLinked="1"/>
        <c:majorTickMark val="out"/>
        <c:minorTickMark val="none"/>
        <c:tickLblPos val="nextTo"/>
        <c:crossAx val="750043999"/>
        <c:crosses val="autoZero"/>
        <c:crossBetween val="between"/>
      </c:valAx>
      <c:spPr>
        <a:noFill/>
        <a:ln w="25400">
          <a:noFill/>
        </a:ln>
        <a:effectLst/>
      </c:spPr>
    </c:plotArea>
    <c:legend>
      <c:legendPos val="t"/>
      <c:legendEntry>
        <c:idx val="0"/>
        <c:txPr>
          <a:bodyPr rot="0" spcFirstLastPara="1" vertOverflow="ellipsis" vert="horz" wrap="square" anchor="ctr" anchorCtr="1"/>
          <a:lstStyle/>
          <a:p>
            <a:pPr>
              <a:defRPr sz="1600" b="0" i="0" u="none" strike="noStrike" kern="1200" baseline="0">
                <a:solidFill>
                  <a:srgbClr val="2C0046"/>
                </a:solidFill>
                <a:latin typeface="Montserrat" panose="00000500000000000000" pitchFamily="2" charset="0"/>
                <a:ea typeface="+mn-ea"/>
                <a:cs typeface="+mn-cs"/>
              </a:defRPr>
            </a:pPr>
            <a:endParaRPr lang="es-CL"/>
          </a:p>
        </c:txPr>
      </c:legendEntry>
      <c:legendEntry>
        <c:idx val="1"/>
        <c:txPr>
          <a:bodyPr rot="0" spcFirstLastPara="1" vertOverflow="ellipsis" vert="horz" wrap="square" anchor="ctr" anchorCtr="1"/>
          <a:lstStyle/>
          <a:p>
            <a:pPr>
              <a:defRPr sz="1600" b="0" i="0" u="none" strike="noStrike" kern="1200" baseline="0">
                <a:solidFill>
                  <a:srgbClr val="C752F4"/>
                </a:solidFill>
                <a:latin typeface="Montserrat" panose="00000500000000000000" pitchFamily="2" charset="0"/>
                <a:ea typeface="+mn-ea"/>
                <a:cs typeface="+mn-cs"/>
              </a:defRPr>
            </a:pPr>
            <a:endParaRPr lang="es-CL"/>
          </a:p>
        </c:txPr>
      </c:legendEntry>
      <c:legendEntry>
        <c:idx val="2"/>
        <c:txPr>
          <a:bodyPr rot="0" spcFirstLastPara="1" vertOverflow="ellipsis" vert="horz" wrap="square" anchor="ctr" anchorCtr="1"/>
          <a:lstStyle/>
          <a:p>
            <a:pPr>
              <a:defRPr sz="1600" b="0" i="0" u="none" strike="noStrike" kern="1200" baseline="0">
                <a:solidFill>
                  <a:srgbClr val="FF00E6"/>
                </a:solidFill>
                <a:latin typeface="Montserrat" panose="00000500000000000000" pitchFamily="2" charset="0"/>
                <a:ea typeface="+mn-ea"/>
                <a:cs typeface="+mn-cs"/>
              </a:defRPr>
            </a:pPr>
            <a:endParaRPr lang="es-CL"/>
          </a:p>
        </c:txPr>
      </c:legendEntry>
      <c:layout>
        <c:manualLayout>
          <c:xMode val="edge"/>
          <c:yMode val="edge"/>
          <c:x val="0.12645387174969772"/>
          <c:y val="2.9929844360327109E-2"/>
          <c:w val="0.69440905318072677"/>
          <c:h val="4.090675671620241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ontserrat" panose="00000500000000000000" pitchFamily="2" charset="0"/>
              <a:ea typeface="+mn-ea"/>
              <a:cs typeface="+mn-cs"/>
            </a:defRPr>
          </a:pPr>
          <a:endParaRPr lang="es-C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98015020849666"/>
          <c:y val="0.16246157157114333"/>
          <c:w val="0.89801984979150329"/>
          <c:h val="0.65398531148091643"/>
        </c:manualLayout>
      </c:layout>
      <c:barChart>
        <c:barDir val="col"/>
        <c:grouping val="percentStacked"/>
        <c:varyColors val="0"/>
        <c:ser>
          <c:idx val="0"/>
          <c:order val="0"/>
          <c:tx>
            <c:strRef>
              <c:f>Hoja1!$B$1</c:f>
              <c:strCache>
                <c:ptCount val="1"/>
                <c:pt idx="0">
                  <c:v>Muy en desacuerdo + en desacuerdo </c:v>
                </c:pt>
              </c:strCache>
            </c:strRef>
          </c:tx>
          <c:spPr>
            <a:solidFill>
              <a:srgbClr val="2C004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Hoja1!$A$2:$A$21</c:f>
              <c:strCache>
                <c:ptCount val="19"/>
                <c:pt idx="0">
                  <c:v>Total </c:v>
                </c:pt>
                <c:pt idx="2">
                  <c:v>H</c:v>
                </c:pt>
                <c:pt idx="3">
                  <c:v>M </c:v>
                </c:pt>
                <c:pt idx="5">
                  <c:v>18_29</c:v>
                </c:pt>
                <c:pt idx="6">
                  <c:v>30_44</c:v>
                </c:pt>
                <c:pt idx="7">
                  <c:v>45_54</c:v>
                </c:pt>
                <c:pt idx="8">
                  <c:v>55_64</c:v>
                </c:pt>
                <c:pt idx="9">
                  <c:v>65_+</c:v>
                </c:pt>
                <c:pt idx="11">
                  <c:v>ABC1</c:v>
                </c:pt>
                <c:pt idx="12">
                  <c:v>C2</c:v>
                </c:pt>
                <c:pt idx="13">
                  <c:v>C3</c:v>
                </c:pt>
                <c:pt idx="14">
                  <c:v>D</c:v>
                </c:pt>
                <c:pt idx="16">
                  <c:v>Norte</c:v>
                </c:pt>
                <c:pt idx="17">
                  <c:v>Sur</c:v>
                </c:pt>
                <c:pt idx="18">
                  <c:v>RM</c:v>
                </c:pt>
              </c:strCache>
            </c:strRef>
          </c:cat>
          <c:val>
            <c:numRef>
              <c:f>Hoja1!$B$2:$B$21</c:f>
              <c:numCache>
                <c:formatCode>General</c:formatCode>
                <c:ptCount val="20"/>
                <c:pt idx="0" formatCode="#,##0">
                  <c:v>63.806139889210769</c:v>
                </c:pt>
                <c:pt idx="2" formatCode="#,##0">
                  <c:v>53.304462426191577</c:v>
                </c:pt>
                <c:pt idx="3" formatCode="#,##0">
                  <c:v>72.83524424898151</c:v>
                </c:pt>
                <c:pt idx="5" formatCode="#,##0">
                  <c:v>77.659595297098406</c:v>
                </c:pt>
                <c:pt idx="6" formatCode="#,##0">
                  <c:v>66.788698831738515</c:v>
                </c:pt>
                <c:pt idx="7" formatCode="#,##0">
                  <c:v>56.322914914462842</c:v>
                </c:pt>
                <c:pt idx="8" formatCode="#,##0">
                  <c:v>57.721116660708873</c:v>
                </c:pt>
                <c:pt idx="9" formatCode="#,##0">
                  <c:v>51.136216700672108</c:v>
                </c:pt>
                <c:pt idx="11" formatCode="#,##0">
                  <c:v>71.649915022137279</c:v>
                </c:pt>
                <c:pt idx="12" formatCode="#,##0">
                  <c:v>66.286185158228363</c:v>
                </c:pt>
                <c:pt idx="13" formatCode="#,##0">
                  <c:v>60.018248008600601</c:v>
                </c:pt>
                <c:pt idx="14" formatCode="#,##0">
                  <c:v>62.507674053618658</c:v>
                </c:pt>
                <c:pt idx="16" formatCode="#,##0">
                  <c:v>65.574406915264774</c:v>
                </c:pt>
                <c:pt idx="17" formatCode="#,##0">
                  <c:v>63.054852041525024</c:v>
                </c:pt>
                <c:pt idx="18" formatCode="#,##0">
                  <c:v>63.403431993462505</c:v>
                </c:pt>
              </c:numCache>
            </c:numRef>
          </c:val>
          <c:extLst>
            <c:ext xmlns:c16="http://schemas.microsoft.com/office/drawing/2014/chart" uri="{C3380CC4-5D6E-409C-BE32-E72D297353CC}">
              <c16:uniqueId val="{00000000-7BB8-4583-8323-1B45E98075F8}"/>
            </c:ext>
          </c:extLst>
        </c:ser>
        <c:ser>
          <c:idx val="1"/>
          <c:order val="1"/>
          <c:tx>
            <c:strRef>
              <c:f>Hoja1!$C$1</c:f>
              <c:strCache>
                <c:ptCount val="1"/>
                <c:pt idx="0">
                  <c:v>Ni de acuerdo ni en desacuerdo</c:v>
                </c:pt>
              </c:strCache>
            </c:strRef>
          </c:tx>
          <c:spPr>
            <a:solidFill>
              <a:srgbClr val="C752F4"/>
            </a:solidFill>
            <a:ln>
              <a:noFill/>
            </a:ln>
            <a:effectLst/>
          </c:spPr>
          <c:invertIfNegative val="0"/>
          <c:dPt>
            <c:idx val="0"/>
            <c:invertIfNegative val="0"/>
            <c:bubble3D val="0"/>
            <c:spPr>
              <a:solidFill>
                <a:srgbClr val="C752F4"/>
              </a:solidFill>
              <a:ln>
                <a:noFill/>
              </a:ln>
              <a:effectLst/>
            </c:spPr>
            <c:extLst>
              <c:ext xmlns:c16="http://schemas.microsoft.com/office/drawing/2014/chart" uri="{C3380CC4-5D6E-409C-BE32-E72D297353CC}">
                <c16:uniqueId val="{00000002-2046-4FDD-999D-497EC26155A8}"/>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Hoja1!$A$2:$A$21</c:f>
              <c:strCache>
                <c:ptCount val="19"/>
                <c:pt idx="0">
                  <c:v>Total </c:v>
                </c:pt>
                <c:pt idx="2">
                  <c:v>H</c:v>
                </c:pt>
                <c:pt idx="3">
                  <c:v>M </c:v>
                </c:pt>
                <c:pt idx="5">
                  <c:v>18_29</c:v>
                </c:pt>
                <c:pt idx="6">
                  <c:v>30_44</c:v>
                </c:pt>
                <c:pt idx="7">
                  <c:v>45_54</c:v>
                </c:pt>
                <c:pt idx="8">
                  <c:v>55_64</c:v>
                </c:pt>
                <c:pt idx="9">
                  <c:v>65_+</c:v>
                </c:pt>
                <c:pt idx="11">
                  <c:v>ABC1</c:v>
                </c:pt>
                <c:pt idx="12">
                  <c:v>C2</c:v>
                </c:pt>
                <c:pt idx="13">
                  <c:v>C3</c:v>
                </c:pt>
                <c:pt idx="14">
                  <c:v>D</c:v>
                </c:pt>
                <c:pt idx="16">
                  <c:v>Norte</c:v>
                </c:pt>
                <c:pt idx="17">
                  <c:v>Sur</c:v>
                </c:pt>
                <c:pt idx="18">
                  <c:v>RM</c:v>
                </c:pt>
              </c:strCache>
            </c:strRef>
          </c:cat>
          <c:val>
            <c:numRef>
              <c:f>Hoja1!$C$2:$C$21</c:f>
              <c:numCache>
                <c:formatCode>General</c:formatCode>
                <c:ptCount val="20"/>
                <c:pt idx="0" formatCode="#,##0">
                  <c:v>20.87563098018455</c:v>
                </c:pt>
                <c:pt idx="2" formatCode="#,##0">
                  <c:v>22.159188636731137</c:v>
                </c:pt>
                <c:pt idx="3" formatCode="#,##0">
                  <c:v>19.772057186992715</c:v>
                </c:pt>
                <c:pt idx="5" formatCode="#,##0">
                  <c:v>15.418633235642856</c:v>
                </c:pt>
                <c:pt idx="6" formatCode="#,##0">
                  <c:v>21.111625920174255</c:v>
                </c:pt>
                <c:pt idx="7" formatCode="#,##0">
                  <c:v>25.502070374463674</c:v>
                </c:pt>
                <c:pt idx="8" formatCode="#,##0">
                  <c:v>23.111216381312591</c:v>
                </c:pt>
                <c:pt idx="9" formatCode="#,##0">
                  <c:v>21.605338817598234</c:v>
                </c:pt>
                <c:pt idx="11" formatCode="#,##0">
                  <c:v>15.322320397639016</c:v>
                </c:pt>
                <c:pt idx="12" formatCode="#,##0">
                  <c:v>17.557800974880433</c:v>
                </c:pt>
                <c:pt idx="13" formatCode="#,##0">
                  <c:v>22.917311817137868</c:v>
                </c:pt>
                <c:pt idx="14" formatCode="#,##0">
                  <c:v>23.167830837446633</c:v>
                </c:pt>
                <c:pt idx="16" formatCode="#,##0">
                  <c:v>21.177043543569109</c:v>
                </c:pt>
                <c:pt idx="17" formatCode="#,##0">
                  <c:v>16.699948482367923</c:v>
                </c:pt>
                <c:pt idx="18" formatCode="#,##0">
                  <c:v>23.777831168541937</c:v>
                </c:pt>
              </c:numCache>
            </c:numRef>
          </c:val>
          <c:extLst>
            <c:ext xmlns:c16="http://schemas.microsoft.com/office/drawing/2014/chart" uri="{C3380CC4-5D6E-409C-BE32-E72D297353CC}">
              <c16:uniqueId val="{00000000-4DE0-4B30-9CDF-8E03FA95A6F0}"/>
            </c:ext>
          </c:extLst>
        </c:ser>
        <c:ser>
          <c:idx val="2"/>
          <c:order val="2"/>
          <c:tx>
            <c:strRef>
              <c:f>Hoja1!$D$1</c:f>
              <c:strCache>
                <c:ptCount val="1"/>
                <c:pt idx="0">
                  <c:v>Muy de acuerdo + de acuerdo </c:v>
                </c:pt>
              </c:strCache>
            </c:strRef>
          </c:tx>
          <c:spPr>
            <a:solidFill>
              <a:srgbClr val="FF00E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Hoja1!$A$2:$A$21</c:f>
              <c:strCache>
                <c:ptCount val="19"/>
                <c:pt idx="0">
                  <c:v>Total </c:v>
                </c:pt>
                <c:pt idx="2">
                  <c:v>H</c:v>
                </c:pt>
                <c:pt idx="3">
                  <c:v>M </c:v>
                </c:pt>
                <c:pt idx="5">
                  <c:v>18_29</c:v>
                </c:pt>
                <c:pt idx="6">
                  <c:v>30_44</c:v>
                </c:pt>
                <c:pt idx="7">
                  <c:v>45_54</c:v>
                </c:pt>
                <c:pt idx="8">
                  <c:v>55_64</c:v>
                </c:pt>
                <c:pt idx="9">
                  <c:v>65_+</c:v>
                </c:pt>
                <c:pt idx="11">
                  <c:v>ABC1</c:v>
                </c:pt>
                <c:pt idx="12">
                  <c:v>C2</c:v>
                </c:pt>
                <c:pt idx="13">
                  <c:v>C3</c:v>
                </c:pt>
                <c:pt idx="14">
                  <c:v>D</c:v>
                </c:pt>
                <c:pt idx="16">
                  <c:v>Norte</c:v>
                </c:pt>
                <c:pt idx="17">
                  <c:v>Sur</c:v>
                </c:pt>
                <c:pt idx="18">
                  <c:v>RM</c:v>
                </c:pt>
              </c:strCache>
            </c:strRef>
          </c:cat>
          <c:val>
            <c:numRef>
              <c:f>Hoja1!$D$2:$D$21</c:f>
              <c:numCache>
                <c:formatCode>General</c:formatCode>
                <c:ptCount val="20"/>
                <c:pt idx="0" formatCode="#,##0">
                  <c:v>15.31822913060461</c:v>
                </c:pt>
                <c:pt idx="2" formatCode="#,##0">
                  <c:v>24.536348937077193</c:v>
                </c:pt>
                <c:pt idx="3" formatCode="#,##0">
                  <c:v>7.392698564025844</c:v>
                </c:pt>
                <c:pt idx="5" formatCode="#,##0">
                  <c:v>6.9217714672587451</c:v>
                </c:pt>
                <c:pt idx="6" formatCode="#,##0">
                  <c:v>12.099675248087053</c:v>
                </c:pt>
                <c:pt idx="7" formatCode="#,##0">
                  <c:v>18.175014711073452</c:v>
                </c:pt>
                <c:pt idx="8" formatCode="#,##0">
                  <c:v>19.16766695797887</c:v>
                </c:pt>
                <c:pt idx="9" formatCode="#,##0">
                  <c:v>27.258444481729704</c:v>
                </c:pt>
                <c:pt idx="11" formatCode="#,##0">
                  <c:v>13.027764580223799</c:v>
                </c:pt>
                <c:pt idx="12" formatCode="#,##0">
                  <c:v>16.156013866891122</c:v>
                </c:pt>
                <c:pt idx="13" formatCode="#,##0">
                  <c:v>17.064440174261609</c:v>
                </c:pt>
                <c:pt idx="14" formatCode="#,##0">
                  <c:v>14.324495108934606</c:v>
                </c:pt>
                <c:pt idx="16" formatCode="#,##0">
                  <c:v>13.248549541166115</c:v>
                </c:pt>
                <c:pt idx="17" formatCode="#,##0">
                  <c:v>20.245199476107043</c:v>
                </c:pt>
                <c:pt idx="18" formatCode="#,##0">
                  <c:v>12.818736837995754</c:v>
                </c:pt>
              </c:numCache>
            </c:numRef>
          </c:val>
          <c:extLst>
            <c:ext xmlns:c16="http://schemas.microsoft.com/office/drawing/2014/chart" uri="{C3380CC4-5D6E-409C-BE32-E72D297353CC}">
              <c16:uniqueId val="{00000001-4DE0-4B30-9CDF-8E03FA95A6F0}"/>
            </c:ext>
          </c:extLst>
        </c:ser>
        <c:dLbls>
          <c:showLegendKey val="0"/>
          <c:showVal val="0"/>
          <c:showCatName val="0"/>
          <c:showSerName val="0"/>
          <c:showPercent val="0"/>
          <c:showBubbleSize val="0"/>
        </c:dLbls>
        <c:gapWidth val="134"/>
        <c:overlap val="100"/>
        <c:axId val="750043999"/>
        <c:axId val="750055647"/>
      </c:barChart>
      <c:catAx>
        <c:axId val="750043999"/>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75000"/>
                    <a:lumOff val="25000"/>
                  </a:schemeClr>
                </a:solidFill>
                <a:latin typeface="Montserrat" panose="00000500000000000000" pitchFamily="2" charset="0"/>
                <a:ea typeface="+mn-ea"/>
                <a:cs typeface="+mn-cs"/>
              </a:defRPr>
            </a:pPr>
            <a:endParaRPr lang="es-CL"/>
          </a:p>
        </c:txPr>
        <c:crossAx val="750055647"/>
        <c:crosses val="autoZero"/>
        <c:auto val="1"/>
        <c:lblAlgn val="ctr"/>
        <c:lblOffset val="100"/>
        <c:noMultiLvlLbl val="0"/>
      </c:catAx>
      <c:valAx>
        <c:axId val="750055647"/>
        <c:scaling>
          <c:orientation val="minMax"/>
        </c:scaling>
        <c:delete val="1"/>
        <c:axPos val="l"/>
        <c:numFmt formatCode="0%" sourceLinked="1"/>
        <c:majorTickMark val="out"/>
        <c:minorTickMark val="none"/>
        <c:tickLblPos val="nextTo"/>
        <c:crossAx val="750043999"/>
        <c:crosses val="autoZero"/>
        <c:crossBetween val="between"/>
      </c:valAx>
      <c:spPr>
        <a:noFill/>
        <a:ln w="25400">
          <a:noFill/>
        </a:ln>
        <a:effectLst/>
      </c:spPr>
    </c:plotArea>
    <c:legend>
      <c:legendPos val="t"/>
      <c:legendEntry>
        <c:idx val="0"/>
        <c:txPr>
          <a:bodyPr rot="0" spcFirstLastPara="1" vertOverflow="ellipsis" vert="horz" wrap="square" anchor="ctr" anchorCtr="1"/>
          <a:lstStyle/>
          <a:p>
            <a:pPr>
              <a:defRPr sz="1600" b="0" i="0" u="none" strike="noStrike" kern="1200" baseline="0">
                <a:solidFill>
                  <a:srgbClr val="2C0046"/>
                </a:solidFill>
                <a:latin typeface="Montserrat" panose="00000500000000000000" pitchFamily="2" charset="0"/>
                <a:ea typeface="+mn-ea"/>
                <a:cs typeface="+mn-cs"/>
              </a:defRPr>
            </a:pPr>
            <a:endParaRPr lang="es-CL"/>
          </a:p>
        </c:txPr>
      </c:legendEntry>
      <c:legendEntry>
        <c:idx val="1"/>
        <c:txPr>
          <a:bodyPr rot="0" spcFirstLastPara="1" vertOverflow="ellipsis" vert="horz" wrap="square" anchor="ctr" anchorCtr="1"/>
          <a:lstStyle/>
          <a:p>
            <a:pPr>
              <a:defRPr sz="1600" b="0" i="0" u="none" strike="noStrike" kern="1200" baseline="0">
                <a:solidFill>
                  <a:srgbClr val="C752F4"/>
                </a:solidFill>
                <a:latin typeface="Montserrat" panose="00000500000000000000" pitchFamily="2" charset="0"/>
                <a:ea typeface="+mn-ea"/>
                <a:cs typeface="+mn-cs"/>
              </a:defRPr>
            </a:pPr>
            <a:endParaRPr lang="es-CL"/>
          </a:p>
        </c:txPr>
      </c:legendEntry>
      <c:legendEntry>
        <c:idx val="2"/>
        <c:txPr>
          <a:bodyPr rot="0" spcFirstLastPara="1" vertOverflow="ellipsis" vert="horz" wrap="square" anchor="ctr" anchorCtr="1"/>
          <a:lstStyle/>
          <a:p>
            <a:pPr>
              <a:defRPr sz="1600" b="0" i="0" u="none" strike="noStrike" kern="1200" baseline="0">
                <a:solidFill>
                  <a:srgbClr val="FF00E6"/>
                </a:solidFill>
                <a:latin typeface="Montserrat" panose="00000500000000000000" pitchFamily="2" charset="0"/>
                <a:ea typeface="+mn-ea"/>
                <a:cs typeface="+mn-cs"/>
              </a:defRPr>
            </a:pPr>
            <a:endParaRPr lang="es-CL"/>
          </a:p>
        </c:txPr>
      </c:legendEntry>
      <c:layout>
        <c:manualLayout>
          <c:xMode val="edge"/>
          <c:yMode val="edge"/>
          <c:x val="0.12645387174969772"/>
          <c:y val="2.9929844360327109E-2"/>
          <c:w val="0.69440905318072677"/>
          <c:h val="4.090675671620241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ontserrat" panose="00000500000000000000" pitchFamily="2" charset="0"/>
              <a:ea typeface="+mn-ea"/>
              <a:cs typeface="+mn-cs"/>
            </a:defRPr>
          </a:pPr>
          <a:endParaRPr lang="es-C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L"/>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98015020849666"/>
          <c:y val="0.16246157157114333"/>
          <c:w val="0.89801984979150329"/>
          <c:h val="0.65234956156106183"/>
        </c:manualLayout>
      </c:layout>
      <c:barChart>
        <c:barDir val="col"/>
        <c:grouping val="percentStacked"/>
        <c:varyColors val="0"/>
        <c:ser>
          <c:idx val="0"/>
          <c:order val="0"/>
          <c:tx>
            <c:strRef>
              <c:f>Hoja1!$B$1</c:f>
              <c:strCache>
                <c:ptCount val="1"/>
                <c:pt idx="0">
                  <c:v>Muy en desacuerdo + en desacuerdo </c:v>
                </c:pt>
              </c:strCache>
            </c:strRef>
          </c:tx>
          <c:spPr>
            <a:solidFill>
              <a:srgbClr val="2C004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Hoja1!$A$2:$A$21</c:f>
              <c:strCache>
                <c:ptCount val="20"/>
                <c:pt idx="0">
                  <c:v>sept-22</c:v>
                </c:pt>
                <c:pt idx="1">
                  <c:v>ago-23</c:v>
                </c:pt>
                <c:pt idx="3">
                  <c:v>H</c:v>
                </c:pt>
                <c:pt idx="4">
                  <c:v>M </c:v>
                </c:pt>
                <c:pt idx="6">
                  <c:v>18_29</c:v>
                </c:pt>
                <c:pt idx="7">
                  <c:v>30_44</c:v>
                </c:pt>
                <c:pt idx="8">
                  <c:v>45_54</c:v>
                </c:pt>
                <c:pt idx="9">
                  <c:v>55_64</c:v>
                </c:pt>
                <c:pt idx="10">
                  <c:v>65_+</c:v>
                </c:pt>
                <c:pt idx="12">
                  <c:v>ABC1</c:v>
                </c:pt>
                <c:pt idx="13">
                  <c:v>C2</c:v>
                </c:pt>
                <c:pt idx="14">
                  <c:v>C3</c:v>
                </c:pt>
                <c:pt idx="15">
                  <c:v>D</c:v>
                </c:pt>
                <c:pt idx="17">
                  <c:v>Norte</c:v>
                </c:pt>
                <c:pt idx="18">
                  <c:v>Sur</c:v>
                </c:pt>
                <c:pt idx="19">
                  <c:v>RM</c:v>
                </c:pt>
              </c:strCache>
            </c:strRef>
          </c:cat>
          <c:val>
            <c:numRef>
              <c:f>Hoja1!$B$2:$B$21</c:f>
              <c:numCache>
                <c:formatCode>#,##0</c:formatCode>
                <c:ptCount val="20"/>
                <c:pt idx="0">
                  <c:v>65.429236217257554</c:v>
                </c:pt>
                <c:pt idx="1">
                  <c:v>63.295511406994891</c:v>
                </c:pt>
                <c:pt idx="3">
                  <c:v>54.186488584442785</c:v>
                </c:pt>
                <c:pt idx="4">
                  <c:v>71.127242858468307</c:v>
                </c:pt>
                <c:pt idx="6">
                  <c:v>76.356260765302011</c:v>
                </c:pt>
                <c:pt idx="7">
                  <c:v>64.809277732277934</c:v>
                </c:pt>
                <c:pt idx="8">
                  <c:v>54.034660911110478</c:v>
                </c:pt>
                <c:pt idx="9">
                  <c:v>60.038699863281437</c:v>
                </c:pt>
                <c:pt idx="10">
                  <c:v>53.028833685413247</c:v>
                </c:pt>
                <c:pt idx="12">
                  <c:v>68.948730081732791</c:v>
                </c:pt>
                <c:pt idx="13">
                  <c:v>66.302515586409058</c:v>
                </c:pt>
                <c:pt idx="14">
                  <c:v>60.301681906561669</c:v>
                </c:pt>
                <c:pt idx="15">
                  <c:v>62.101753815306452</c:v>
                </c:pt>
                <c:pt idx="17">
                  <c:v>67</c:v>
                </c:pt>
                <c:pt idx="18">
                  <c:v>60.803913738526731</c:v>
                </c:pt>
                <c:pt idx="19">
                  <c:v>62.822539426880425</c:v>
                </c:pt>
              </c:numCache>
            </c:numRef>
          </c:val>
          <c:extLst>
            <c:ext xmlns:c16="http://schemas.microsoft.com/office/drawing/2014/chart" uri="{C3380CC4-5D6E-409C-BE32-E72D297353CC}">
              <c16:uniqueId val="{00000000-7BB8-4583-8323-1B45E98075F8}"/>
            </c:ext>
          </c:extLst>
        </c:ser>
        <c:ser>
          <c:idx val="1"/>
          <c:order val="1"/>
          <c:tx>
            <c:strRef>
              <c:f>Hoja1!$C$1</c:f>
              <c:strCache>
                <c:ptCount val="1"/>
                <c:pt idx="0">
                  <c:v>Ni de acuerdo ni en desacuerdo</c:v>
                </c:pt>
              </c:strCache>
            </c:strRef>
          </c:tx>
          <c:spPr>
            <a:solidFill>
              <a:srgbClr val="C752F4"/>
            </a:solidFill>
            <a:ln>
              <a:noFill/>
            </a:ln>
            <a:effectLst/>
          </c:spPr>
          <c:invertIfNegative val="0"/>
          <c:dPt>
            <c:idx val="0"/>
            <c:invertIfNegative val="0"/>
            <c:bubble3D val="0"/>
            <c:spPr>
              <a:solidFill>
                <a:srgbClr val="C752F4"/>
              </a:solidFill>
              <a:ln>
                <a:noFill/>
              </a:ln>
              <a:effectLst/>
            </c:spPr>
            <c:extLst>
              <c:ext xmlns:c16="http://schemas.microsoft.com/office/drawing/2014/chart" uri="{C3380CC4-5D6E-409C-BE32-E72D297353CC}">
                <c16:uniqueId val="{00000002-2046-4FDD-999D-497EC26155A8}"/>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Hoja1!$A$2:$A$21</c:f>
              <c:strCache>
                <c:ptCount val="20"/>
                <c:pt idx="0">
                  <c:v>sept-22</c:v>
                </c:pt>
                <c:pt idx="1">
                  <c:v>ago-23</c:v>
                </c:pt>
                <c:pt idx="3">
                  <c:v>H</c:v>
                </c:pt>
                <c:pt idx="4">
                  <c:v>M </c:v>
                </c:pt>
                <c:pt idx="6">
                  <c:v>18_29</c:v>
                </c:pt>
                <c:pt idx="7">
                  <c:v>30_44</c:v>
                </c:pt>
                <c:pt idx="8">
                  <c:v>45_54</c:v>
                </c:pt>
                <c:pt idx="9">
                  <c:v>55_64</c:v>
                </c:pt>
                <c:pt idx="10">
                  <c:v>65_+</c:v>
                </c:pt>
                <c:pt idx="12">
                  <c:v>ABC1</c:v>
                </c:pt>
                <c:pt idx="13">
                  <c:v>C2</c:v>
                </c:pt>
                <c:pt idx="14">
                  <c:v>C3</c:v>
                </c:pt>
                <c:pt idx="15">
                  <c:v>D</c:v>
                </c:pt>
                <c:pt idx="17">
                  <c:v>Norte</c:v>
                </c:pt>
                <c:pt idx="18">
                  <c:v>Sur</c:v>
                </c:pt>
                <c:pt idx="19">
                  <c:v>RM</c:v>
                </c:pt>
              </c:strCache>
            </c:strRef>
          </c:cat>
          <c:val>
            <c:numRef>
              <c:f>Hoja1!$C$2:$C$21</c:f>
              <c:numCache>
                <c:formatCode>#,##0</c:formatCode>
                <c:ptCount val="20"/>
                <c:pt idx="0">
                  <c:v>17.676889982822981</c:v>
                </c:pt>
                <c:pt idx="1">
                  <c:v>20</c:v>
                </c:pt>
                <c:pt idx="3">
                  <c:v>20.804525241286964</c:v>
                </c:pt>
                <c:pt idx="4">
                  <c:v>18.095026225939566</c:v>
                </c:pt>
                <c:pt idx="6">
                  <c:v>12.730339780353169</c:v>
                </c:pt>
                <c:pt idx="7">
                  <c:v>21.931682920234998</c:v>
                </c:pt>
                <c:pt idx="8">
                  <c:v>27.746170703918537</c:v>
                </c:pt>
                <c:pt idx="9">
                  <c:v>21.054237262022081</c:v>
                </c:pt>
                <c:pt idx="10">
                  <c:v>14.198583880533509</c:v>
                </c:pt>
                <c:pt idx="12">
                  <c:v>16.543193241077869</c:v>
                </c:pt>
                <c:pt idx="13">
                  <c:v>17.812785860731807</c:v>
                </c:pt>
                <c:pt idx="14">
                  <c:v>19</c:v>
                </c:pt>
                <c:pt idx="15">
                  <c:v>22.57951639917318</c:v>
                </c:pt>
                <c:pt idx="17">
                  <c:v>15.815788492989602</c:v>
                </c:pt>
                <c:pt idx="18">
                  <c:v>17.010525707244032</c:v>
                </c:pt>
                <c:pt idx="19">
                  <c:v>22.968737435690954</c:v>
                </c:pt>
              </c:numCache>
            </c:numRef>
          </c:val>
          <c:extLst>
            <c:ext xmlns:c16="http://schemas.microsoft.com/office/drawing/2014/chart" uri="{C3380CC4-5D6E-409C-BE32-E72D297353CC}">
              <c16:uniqueId val="{00000000-4DE0-4B30-9CDF-8E03FA95A6F0}"/>
            </c:ext>
          </c:extLst>
        </c:ser>
        <c:ser>
          <c:idx val="2"/>
          <c:order val="2"/>
          <c:tx>
            <c:strRef>
              <c:f>Hoja1!$D$1</c:f>
              <c:strCache>
                <c:ptCount val="1"/>
                <c:pt idx="0">
                  <c:v>Muy de acuerdo + de acuerdo </c:v>
                </c:pt>
              </c:strCache>
            </c:strRef>
          </c:tx>
          <c:spPr>
            <a:solidFill>
              <a:srgbClr val="FF00E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0000500000000000000" pitchFamily="2" charset="0"/>
                    <a:ea typeface="+mn-ea"/>
                    <a:cs typeface="+mn-cs"/>
                  </a:defRPr>
                </a:pPr>
                <a:endParaRPr lang="es-C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Hoja1!$A$2:$A$21</c:f>
              <c:strCache>
                <c:ptCount val="20"/>
                <c:pt idx="0">
                  <c:v>sept-22</c:v>
                </c:pt>
                <c:pt idx="1">
                  <c:v>ago-23</c:v>
                </c:pt>
                <c:pt idx="3">
                  <c:v>H</c:v>
                </c:pt>
                <c:pt idx="4">
                  <c:v>M </c:v>
                </c:pt>
                <c:pt idx="6">
                  <c:v>18_29</c:v>
                </c:pt>
                <c:pt idx="7">
                  <c:v>30_44</c:v>
                </c:pt>
                <c:pt idx="8">
                  <c:v>45_54</c:v>
                </c:pt>
                <c:pt idx="9">
                  <c:v>55_64</c:v>
                </c:pt>
                <c:pt idx="10">
                  <c:v>65_+</c:v>
                </c:pt>
                <c:pt idx="12">
                  <c:v>ABC1</c:v>
                </c:pt>
                <c:pt idx="13">
                  <c:v>C2</c:v>
                </c:pt>
                <c:pt idx="14">
                  <c:v>C3</c:v>
                </c:pt>
                <c:pt idx="15">
                  <c:v>D</c:v>
                </c:pt>
                <c:pt idx="17">
                  <c:v>Norte</c:v>
                </c:pt>
                <c:pt idx="18">
                  <c:v>Sur</c:v>
                </c:pt>
                <c:pt idx="19">
                  <c:v>RM</c:v>
                </c:pt>
              </c:strCache>
            </c:strRef>
          </c:cat>
          <c:val>
            <c:numRef>
              <c:f>Hoja1!$D$2:$D$21</c:f>
              <c:numCache>
                <c:formatCode>#,##0</c:formatCode>
                <c:ptCount val="20"/>
                <c:pt idx="0">
                  <c:v>16.893873799919156</c:v>
                </c:pt>
                <c:pt idx="1">
                  <c:v>17.356857653427195</c:v>
                </c:pt>
                <c:pt idx="3">
                  <c:v>25.00898617427017</c:v>
                </c:pt>
                <c:pt idx="4">
                  <c:v>10.777730915592201</c:v>
                </c:pt>
                <c:pt idx="6">
                  <c:v>10.913399454344816</c:v>
                </c:pt>
                <c:pt idx="7">
                  <c:v>13.259039347486905</c:v>
                </c:pt>
                <c:pt idx="8">
                  <c:v>18.219168384970963</c:v>
                </c:pt>
                <c:pt idx="9">
                  <c:v>18.907062874696813</c:v>
                </c:pt>
                <c:pt idx="10">
                  <c:v>32.772582434053291</c:v>
                </c:pt>
                <c:pt idx="12">
                  <c:v>14</c:v>
                </c:pt>
                <c:pt idx="13">
                  <c:v>15.884698552859055</c:v>
                </c:pt>
                <c:pt idx="14">
                  <c:v>21.323753060034509</c:v>
                </c:pt>
                <c:pt idx="15">
                  <c:v>15.318729785520279</c:v>
                </c:pt>
                <c:pt idx="17">
                  <c:v>16.622956398267874</c:v>
                </c:pt>
                <c:pt idx="18">
                  <c:v>22.18556055422922</c:v>
                </c:pt>
                <c:pt idx="19">
                  <c:v>14.208723137428834</c:v>
                </c:pt>
              </c:numCache>
            </c:numRef>
          </c:val>
          <c:extLst>
            <c:ext xmlns:c16="http://schemas.microsoft.com/office/drawing/2014/chart" uri="{C3380CC4-5D6E-409C-BE32-E72D297353CC}">
              <c16:uniqueId val="{00000001-4DE0-4B30-9CDF-8E03FA95A6F0}"/>
            </c:ext>
          </c:extLst>
        </c:ser>
        <c:dLbls>
          <c:showLegendKey val="0"/>
          <c:showVal val="0"/>
          <c:showCatName val="0"/>
          <c:showSerName val="0"/>
          <c:showPercent val="0"/>
          <c:showBubbleSize val="0"/>
        </c:dLbls>
        <c:gapWidth val="134"/>
        <c:overlap val="100"/>
        <c:axId val="750043999"/>
        <c:axId val="750055647"/>
      </c:barChart>
      <c:catAx>
        <c:axId val="750043999"/>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75000"/>
                    <a:lumOff val="25000"/>
                  </a:schemeClr>
                </a:solidFill>
                <a:latin typeface="Montserrat" panose="00000500000000000000" pitchFamily="2" charset="0"/>
                <a:ea typeface="+mn-ea"/>
                <a:cs typeface="+mn-cs"/>
              </a:defRPr>
            </a:pPr>
            <a:endParaRPr lang="es-CL"/>
          </a:p>
        </c:txPr>
        <c:crossAx val="750055647"/>
        <c:crosses val="autoZero"/>
        <c:auto val="1"/>
        <c:lblAlgn val="ctr"/>
        <c:lblOffset val="100"/>
        <c:noMultiLvlLbl val="0"/>
      </c:catAx>
      <c:valAx>
        <c:axId val="750055647"/>
        <c:scaling>
          <c:orientation val="minMax"/>
        </c:scaling>
        <c:delete val="1"/>
        <c:axPos val="l"/>
        <c:numFmt formatCode="0%" sourceLinked="1"/>
        <c:majorTickMark val="out"/>
        <c:minorTickMark val="none"/>
        <c:tickLblPos val="nextTo"/>
        <c:crossAx val="750043999"/>
        <c:crosses val="autoZero"/>
        <c:crossBetween val="between"/>
      </c:valAx>
      <c:spPr>
        <a:noFill/>
        <a:ln w="25400">
          <a:noFill/>
        </a:ln>
        <a:effectLst/>
      </c:spPr>
    </c:plotArea>
    <c:legend>
      <c:legendPos val="t"/>
      <c:legendEntry>
        <c:idx val="0"/>
        <c:txPr>
          <a:bodyPr rot="0" spcFirstLastPara="1" vertOverflow="ellipsis" vert="horz" wrap="square" anchor="ctr" anchorCtr="1"/>
          <a:lstStyle/>
          <a:p>
            <a:pPr>
              <a:defRPr sz="1600" b="0" i="0" u="none" strike="noStrike" kern="1200" baseline="0">
                <a:solidFill>
                  <a:srgbClr val="2C0046"/>
                </a:solidFill>
                <a:latin typeface="Montserrat" panose="00000500000000000000" pitchFamily="2" charset="0"/>
                <a:ea typeface="+mn-ea"/>
                <a:cs typeface="+mn-cs"/>
              </a:defRPr>
            </a:pPr>
            <a:endParaRPr lang="es-CL"/>
          </a:p>
        </c:txPr>
      </c:legendEntry>
      <c:legendEntry>
        <c:idx val="1"/>
        <c:txPr>
          <a:bodyPr rot="0" spcFirstLastPara="1" vertOverflow="ellipsis" vert="horz" wrap="square" anchor="ctr" anchorCtr="1"/>
          <a:lstStyle/>
          <a:p>
            <a:pPr>
              <a:defRPr sz="1600" b="0" i="0" u="none" strike="noStrike" kern="1200" baseline="0">
                <a:solidFill>
                  <a:srgbClr val="C752F4"/>
                </a:solidFill>
                <a:latin typeface="Montserrat" panose="00000500000000000000" pitchFamily="2" charset="0"/>
                <a:ea typeface="+mn-ea"/>
                <a:cs typeface="+mn-cs"/>
              </a:defRPr>
            </a:pPr>
            <a:endParaRPr lang="es-CL"/>
          </a:p>
        </c:txPr>
      </c:legendEntry>
      <c:legendEntry>
        <c:idx val="2"/>
        <c:txPr>
          <a:bodyPr rot="0" spcFirstLastPara="1" vertOverflow="ellipsis" vert="horz" wrap="square" anchor="ctr" anchorCtr="1"/>
          <a:lstStyle/>
          <a:p>
            <a:pPr>
              <a:defRPr sz="1600" b="0" i="0" u="none" strike="noStrike" kern="1200" baseline="0">
                <a:solidFill>
                  <a:srgbClr val="FF00E6"/>
                </a:solidFill>
                <a:latin typeface="Montserrat" panose="00000500000000000000" pitchFamily="2" charset="0"/>
                <a:ea typeface="+mn-ea"/>
                <a:cs typeface="+mn-cs"/>
              </a:defRPr>
            </a:pPr>
            <a:endParaRPr lang="es-CL"/>
          </a:p>
        </c:txPr>
      </c:legendEntry>
      <c:layout>
        <c:manualLayout>
          <c:xMode val="edge"/>
          <c:yMode val="edge"/>
          <c:x val="0.12645387174969772"/>
          <c:y val="2.9929844360327109E-2"/>
          <c:w val="0.69440905318072677"/>
          <c:h val="4.090675671620241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ontserrat" panose="00000500000000000000" pitchFamily="2" charset="0"/>
              <a:ea typeface="+mn-ea"/>
              <a:cs typeface="+mn-cs"/>
            </a:defRPr>
          </a:pPr>
          <a:endParaRPr lang="es-C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86FF6B9D-1D7B-4700-A058-734994FEDA30}" type="datetimeFigureOut">
              <a:rPr lang="es-CL" smtClean="0"/>
              <a:t>17-08-2023</a:t>
            </a:fld>
            <a:endParaRPr lang="es-CL"/>
          </a:p>
        </p:txBody>
      </p:sp>
      <p:sp>
        <p:nvSpPr>
          <p:cNvPr id="4" name="Marcador de imagen de diapositiva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B21DDE73-8320-49DF-B792-CCDE81620A1B}" type="slidenum">
              <a:rPr lang="es-CL" smtClean="0"/>
              <a:t>‹Nº›</a:t>
            </a:fld>
            <a:endParaRPr lang="es-CL"/>
          </a:p>
        </p:txBody>
      </p:sp>
    </p:spTree>
    <p:extLst>
      <p:ext uri="{BB962C8B-B14F-4D97-AF65-F5344CB8AC3E}">
        <p14:creationId xmlns:p14="http://schemas.microsoft.com/office/powerpoint/2010/main" val="4091138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B21DDE73-8320-49DF-B792-CCDE81620A1B}" type="slidenum">
              <a:rPr lang="es-CL" smtClean="0"/>
              <a:t>1</a:t>
            </a:fld>
            <a:endParaRPr lang="es-CL"/>
          </a:p>
        </p:txBody>
      </p:sp>
    </p:spTree>
    <p:extLst>
      <p:ext uri="{BB962C8B-B14F-4D97-AF65-F5344CB8AC3E}">
        <p14:creationId xmlns:p14="http://schemas.microsoft.com/office/powerpoint/2010/main" val="1810087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Encuesta de hombres y mujeres  de más de 18 años de todos los NSE residentes en Chile. Encuesta cuantitativa no probabilística, resultados que son ponderados por zona, edad, sexo, NSE como forma de representar el universo real país, realizada en agosto. </a:t>
            </a:r>
            <a:endParaRPr lang="es-CL" dirty="0"/>
          </a:p>
        </p:txBody>
      </p:sp>
      <p:sp>
        <p:nvSpPr>
          <p:cNvPr id="4" name="Marcador de número de diapositiva 3"/>
          <p:cNvSpPr>
            <a:spLocks noGrp="1"/>
          </p:cNvSpPr>
          <p:nvPr>
            <p:ph type="sldNum" sz="quarter" idx="5"/>
          </p:nvPr>
        </p:nvSpPr>
        <p:spPr/>
        <p:txBody>
          <a:bodyPr/>
          <a:lstStyle/>
          <a:p>
            <a:fld id="{B21DDE73-8320-49DF-B792-CCDE81620A1B}" type="slidenum">
              <a:rPr lang="es-CL" smtClean="0"/>
              <a:t>2</a:t>
            </a:fld>
            <a:endParaRPr lang="es-CL"/>
          </a:p>
        </p:txBody>
      </p:sp>
    </p:spTree>
    <p:extLst>
      <p:ext uri="{BB962C8B-B14F-4D97-AF65-F5344CB8AC3E}">
        <p14:creationId xmlns:p14="http://schemas.microsoft.com/office/powerpoint/2010/main" val="483473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En comparación con encuesta 2022, no hubo variaciones con respecto a la identificación con el rodeo como practica chilena, ambas encuestas arrojan que 75% de personas no se sienten identificadas con el rodeo como practica chilena. Disminuyó este año la cantidad de personas que se sienten identificadas con el rodeo. </a:t>
            </a:r>
          </a:p>
          <a:p>
            <a:endParaRPr lang="es-ES" dirty="0"/>
          </a:p>
          <a:p>
            <a:r>
              <a:rPr lang="es-ES" dirty="0"/>
              <a:t>Aumentó el número de mujeres que no se sienten identificadas con el rodeo como práctica. Y disminuyó las que se sienten identificadas. </a:t>
            </a:r>
          </a:p>
          <a:p>
            <a:r>
              <a:rPr lang="es-ES" dirty="0"/>
              <a:t>En general, en la medida que las personas tienen menor edad se sienten menos identificadas con el rodeo como práctica. A mayor NSE menos se sienten menos identificados con la práctica del rodeo.  </a:t>
            </a:r>
          </a:p>
          <a:p>
            <a:r>
              <a:rPr lang="es-ES" dirty="0"/>
              <a:t>Un 75% de la poblacion en termino de zona geográfica no está identificado con el rodeo como práctica. </a:t>
            </a:r>
          </a:p>
          <a:p>
            <a:endParaRPr lang="es-ES" dirty="0"/>
          </a:p>
          <a:p>
            <a:endParaRPr lang="es-ES" dirty="0"/>
          </a:p>
          <a:p>
            <a:endParaRPr lang="es-CL" dirty="0"/>
          </a:p>
        </p:txBody>
      </p:sp>
      <p:sp>
        <p:nvSpPr>
          <p:cNvPr id="4" name="Marcador de número de diapositiva 3"/>
          <p:cNvSpPr>
            <a:spLocks noGrp="1"/>
          </p:cNvSpPr>
          <p:nvPr>
            <p:ph type="sldNum" sz="quarter" idx="5"/>
          </p:nvPr>
        </p:nvSpPr>
        <p:spPr/>
        <p:txBody>
          <a:bodyPr/>
          <a:lstStyle/>
          <a:p>
            <a:fld id="{B21DDE73-8320-49DF-B792-CCDE81620A1B}" type="slidenum">
              <a:rPr lang="es-CL" smtClean="0"/>
              <a:t>3</a:t>
            </a:fld>
            <a:endParaRPr lang="es-CL"/>
          </a:p>
        </p:txBody>
      </p:sp>
    </p:spTree>
    <p:extLst>
      <p:ext uri="{BB962C8B-B14F-4D97-AF65-F5344CB8AC3E}">
        <p14:creationId xmlns:p14="http://schemas.microsoft.com/office/powerpoint/2010/main" val="2574877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B21DDE73-8320-49DF-B792-CCDE81620A1B}" type="slidenum">
              <a:rPr lang="es-CL" smtClean="0"/>
              <a:t>4</a:t>
            </a:fld>
            <a:endParaRPr lang="es-CL"/>
          </a:p>
        </p:txBody>
      </p:sp>
    </p:spTree>
    <p:extLst>
      <p:ext uri="{BB962C8B-B14F-4D97-AF65-F5344CB8AC3E}">
        <p14:creationId xmlns:p14="http://schemas.microsoft.com/office/powerpoint/2010/main" val="183962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El 60,5% de las personas considera que el estado no debiera entregar fondos públicos para financiar el rodeo. (promedio) </a:t>
            </a:r>
          </a:p>
          <a:p>
            <a:endParaRPr lang="es-ES" dirty="0"/>
          </a:p>
          <a:p>
            <a:r>
              <a:rPr lang="es-ES" dirty="0"/>
              <a:t>En general, a menor edad las personas consideran que no se les debe entregar fondos públicos al rodeo. </a:t>
            </a:r>
          </a:p>
          <a:p>
            <a:r>
              <a:rPr lang="es-ES" dirty="0"/>
              <a:t>Las personas con un mayor NSE están más de acuerdo con que se eliminen fondos públicos para financiar el rodeo. </a:t>
            </a:r>
            <a:endParaRPr lang="es-CL" dirty="0"/>
          </a:p>
        </p:txBody>
      </p:sp>
      <p:sp>
        <p:nvSpPr>
          <p:cNvPr id="4" name="Marcador de número de diapositiva 3"/>
          <p:cNvSpPr>
            <a:spLocks noGrp="1"/>
          </p:cNvSpPr>
          <p:nvPr>
            <p:ph type="sldNum" sz="quarter" idx="5"/>
          </p:nvPr>
        </p:nvSpPr>
        <p:spPr/>
        <p:txBody>
          <a:bodyPr/>
          <a:lstStyle/>
          <a:p>
            <a:fld id="{B21DDE73-8320-49DF-B792-CCDE81620A1B}" type="slidenum">
              <a:rPr lang="es-CL" smtClean="0"/>
              <a:t>5</a:t>
            </a:fld>
            <a:endParaRPr lang="es-CL"/>
          </a:p>
        </p:txBody>
      </p:sp>
    </p:spTree>
    <p:extLst>
      <p:ext uri="{BB962C8B-B14F-4D97-AF65-F5344CB8AC3E}">
        <p14:creationId xmlns:p14="http://schemas.microsoft.com/office/powerpoint/2010/main" val="2113818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El 64% de las personas está en desacuerdo con que se declare al rodeo como deporte nacional por  ley. </a:t>
            </a:r>
          </a:p>
        </p:txBody>
      </p:sp>
      <p:sp>
        <p:nvSpPr>
          <p:cNvPr id="4" name="Marcador de número de diapositiva 3"/>
          <p:cNvSpPr>
            <a:spLocks noGrp="1"/>
          </p:cNvSpPr>
          <p:nvPr>
            <p:ph type="sldNum" sz="quarter" idx="5"/>
          </p:nvPr>
        </p:nvSpPr>
        <p:spPr/>
        <p:txBody>
          <a:bodyPr/>
          <a:lstStyle/>
          <a:p>
            <a:fld id="{B21DDE73-8320-49DF-B792-CCDE81620A1B}" type="slidenum">
              <a:rPr lang="es-CL" smtClean="0"/>
              <a:t>6</a:t>
            </a:fld>
            <a:endParaRPr lang="es-CL"/>
          </a:p>
        </p:txBody>
      </p:sp>
    </p:spTree>
    <p:extLst>
      <p:ext uri="{BB962C8B-B14F-4D97-AF65-F5344CB8AC3E}">
        <p14:creationId xmlns:p14="http://schemas.microsoft.com/office/powerpoint/2010/main" val="771723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El 64% de las personas están en desacuerdo de que el rodeo sea considerado como un deporte. (promedio 2022-2023)</a:t>
            </a:r>
          </a:p>
          <a:p>
            <a:r>
              <a:rPr lang="es-ES" dirty="0"/>
              <a:t>A mayor NSE las personas consideran que el rodeo no debiera ser considerado como un deporte. </a:t>
            </a:r>
          </a:p>
          <a:p>
            <a:r>
              <a:rPr lang="es-ES" dirty="0"/>
              <a:t>Las mujeres son más críticas respecto a la percepción que tienen del rodeo como deporte. </a:t>
            </a:r>
          </a:p>
          <a:p>
            <a:r>
              <a:rPr lang="es-ES" dirty="0"/>
              <a:t>Los jóvenes entre 18 y 44 piensan que el rodeo no debiera ser considerado como deporte.</a:t>
            </a:r>
          </a:p>
          <a:p>
            <a:r>
              <a:rPr lang="es-ES" dirty="0"/>
              <a:t> </a:t>
            </a:r>
          </a:p>
          <a:p>
            <a:endParaRPr lang="es-CL" dirty="0"/>
          </a:p>
        </p:txBody>
      </p:sp>
      <p:sp>
        <p:nvSpPr>
          <p:cNvPr id="4" name="Marcador de número de diapositiva 3"/>
          <p:cNvSpPr>
            <a:spLocks noGrp="1"/>
          </p:cNvSpPr>
          <p:nvPr>
            <p:ph type="sldNum" sz="quarter" idx="5"/>
          </p:nvPr>
        </p:nvSpPr>
        <p:spPr/>
        <p:txBody>
          <a:bodyPr/>
          <a:lstStyle/>
          <a:p>
            <a:fld id="{B21DDE73-8320-49DF-B792-CCDE81620A1B}" type="slidenum">
              <a:rPr lang="es-CL" smtClean="0"/>
              <a:t>7</a:t>
            </a:fld>
            <a:endParaRPr lang="es-CL"/>
          </a:p>
        </p:txBody>
      </p:sp>
    </p:spTree>
    <p:extLst>
      <p:ext uri="{BB962C8B-B14F-4D97-AF65-F5344CB8AC3E}">
        <p14:creationId xmlns:p14="http://schemas.microsoft.com/office/powerpoint/2010/main" val="207386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300" b="0" i="0">
                <a:solidFill>
                  <a:srgbClr val="2C0046"/>
                </a:solidFill>
                <a:latin typeface="Montserrat"/>
                <a:cs typeface="Montserrat"/>
              </a:defRPr>
            </a:lvl1pPr>
          </a:lstStyle>
          <a:p>
            <a:pPr marR="15240" algn="r">
              <a:lnSpc>
                <a:spcPct val="100000"/>
              </a:lnSpc>
              <a:spcBef>
                <a:spcPts val="145"/>
              </a:spcBef>
            </a:pPr>
            <a:r>
              <a:rPr spc="75" dirty="0"/>
              <a:t>*Para</a:t>
            </a:r>
            <a:r>
              <a:rPr spc="180" dirty="0"/>
              <a:t> </a:t>
            </a:r>
            <a:r>
              <a:rPr spc="80" dirty="0"/>
              <a:t>facilitar</a:t>
            </a:r>
            <a:r>
              <a:rPr spc="180" dirty="0"/>
              <a:t> </a:t>
            </a:r>
            <a:r>
              <a:rPr spc="50" dirty="0"/>
              <a:t>la</a:t>
            </a:r>
            <a:r>
              <a:rPr spc="180" dirty="0"/>
              <a:t> </a:t>
            </a:r>
            <a:r>
              <a:rPr spc="80" dirty="0"/>
              <a:t>lectura,</a:t>
            </a:r>
            <a:r>
              <a:rPr spc="180" dirty="0"/>
              <a:t> </a:t>
            </a:r>
            <a:r>
              <a:rPr spc="50" dirty="0"/>
              <a:t>se</a:t>
            </a:r>
            <a:r>
              <a:rPr spc="185" dirty="0"/>
              <a:t> </a:t>
            </a:r>
            <a:r>
              <a:rPr spc="80" dirty="0"/>
              <a:t>destacan</a:t>
            </a:r>
            <a:r>
              <a:rPr spc="180" dirty="0"/>
              <a:t> </a:t>
            </a:r>
            <a:r>
              <a:rPr spc="65" dirty="0"/>
              <a:t>los</a:t>
            </a:r>
            <a:r>
              <a:rPr spc="180" dirty="0"/>
              <a:t> </a:t>
            </a:r>
            <a:r>
              <a:rPr spc="80" dirty="0"/>
              <a:t>valores</a:t>
            </a:r>
            <a:r>
              <a:rPr spc="180" dirty="0"/>
              <a:t> </a:t>
            </a:r>
            <a:r>
              <a:rPr spc="70" dirty="0"/>
              <a:t>que</a:t>
            </a:r>
            <a:r>
              <a:rPr spc="180" dirty="0"/>
              <a:t> </a:t>
            </a:r>
            <a:r>
              <a:rPr spc="50" dirty="0"/>
              <a:t>se</a:t>
            </a:r>
            <a:r>
              <a:rPr spc="185" dirty="0"/>
              <a:t> </a:t>
            </a:r>
            <a:r>
              <a:rPr spc="80" dirty="0"/>
              <a:t>desvían</a:t>
            </a:r>
            <a:r>
              <a:rPr spc="180" dirty="0"/>
              <a:t> </a:t>
            </a:r>
            <a:r>
              <a:rPr spc="60" dirty="0"/>
              <a:t>5%</a:t>
            </a:r>
            <a:r>
              <a:rPr spc="180" dirty="0"/>
              <a:t> </a:t>
            </a:r>
            <a:r>
              <a:rPr spc="-50" dirty="0"/>
              <a:t>o</a:t>
            </a:r>
          </a:p>
          <a:p>
            <a:pPr marR="5080" algn="r">
              <a:lnSpc>
                <a:spcPct val="100000"/>
              </a:lnSpc>
              <a:spcBef>
                <a:spcPts val="400"/>
              </a:spcBef>
            </a:pPr>
            <a:r>
              <a:rPr spc="70" dirty="0"/>
              <a:t>más</a:t>
            </a:r>
            <a:r>
              <a:rPr spc="175" dirty="0"/>
              <a:t> </a:t>
            </a:r>
            <a:r>
              <a:rPr spc="65" dirty="0"/>
              <a:t>del</a:t>
            </a:r>
            <a:r>
              <a:rPr spc="180" dirty="0"/>
              <a:t> </a:t>
            </a:r>
            <a:r>
              <a:rPr spc="85" dirty="0"/>
              <a:t>promedio</a:t>
            </a:r>
            <a:r>
              <a:rPr spc="180" dirty="0"/>
              <a:t> </a:t>
            </a:r>
            <a:r>
              <a:rPr spc="55" dirty="0"/>
              <a:t>de</a:t>
            </a:r>
            <a:r>
              <a:rPr spc="175" dirty="0"/>
              <a:t> </a:t>
            </a:r>
            <a:r>
              <a:rPr spc="65" dirty="0"/>
              <a:t>los</a:t>
            </a:r>
            <a:r>
              <a:rPr spc="180" dirty="0"/>
              <a:t> </a:t>
            </a:r>
            <a:r>
              <a:rPr spc="85" dirty="0"/>
              <a:t>segmentos</a:t>
            </a:r>
            <a:r>
              <a:rPr spc="180" dirty="0"/>
              <a:t> </a:t>
            </a:r>
            <a:r>
              <a:rPr spc="65" dirty="0"/>
              <a:t>(no</a:t>
            </a:r>
            <a:r>
              <a:rPr spc="180" dirty="0"/>
              <a:t> </a:t>
            </a:r>
            <a:r>
              <a:rPr spc="65" dirty="0"/>
              <a:t>son</a:t>
            </a:r>
            <a:r>
              <a:rPr spc="175" dirty="0"/>
              <a:t> </a:t>
            </a:r>
            <a:r>
              <a:rPr spc="80" dirty="0"/>
              <a:t>pruebas</a:t>
            </a:r>
            <a:r>
              <a:rPr spc="180" dirty="0"/>
              <a:t> </a:t>
            </a:r>
            <a:r>
              <a:rPr spc="55" dirty="0"/>
              <a:t>de</a:t>
            </a:r>
            <a:r>
              <a:rPr spc="180" dirty="0"/>
              <a:t> </a:t>
            </a:r>
            <a:r>
              <a:rPr spc="80" dirty="0"/>
              <a:t>signiﬁcancia)</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8/17/2023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550" b="0" i="0">
                <a:solidFill>
                  <a:srgbClr val="4D4E4E"/>
                </a:solidFill>
                <a:latin typeface="BrandonGrotesque-Black"/>
                <a:cs typeface="BrandonGrotesque-Black"/>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1300" b="0" i="0">
                <a:solidFill>
                  <a:srgbClr val="2C0046"/>
                </a:solidFill>
                <a:latin typeface="Montserrat"/>
                <a:cs typeface="Montserrat"/>
              </a:defRPr>
            </a:lvl1pPr>
          </a:lstStyle>
          <a:p>
            <a:pPr marR="15240" algn="r">
              <a:lnSpc>
                <a:spcPct val="100000"/>
              </a:lnSpc>
              <a:spcBef>
                <a:spcPts val="145"/>
              </a:spcBef>
            </a:pPr>
            <a:r>
              <a:rPr spc="75" dirty="0"/>
              <a:t>*Para</a:t>
            </a:r>
            <a:r>
              <a:rPr spc="180" dirty="0"/>
              <a:t> </a:t>
            </a:r>
            <a:r>
              <a:rPr spc="80" dirty="0"/>
              <a:t>facilitar</a:t>
            </a:r>
            <a:r>
              <a:rPr spc="180" dirty="0"/>
              <a:t> </a:t>
            </a:r>
            <a:r>
              <a:rPr spc="50" dirty="0"/>
              <a:t>la</a:t>
            </a:r>
            <a:r>
              <a:rPr spc="180" dirty="0"/>
              <a:t> </a:t>
            </a:r>
            <a:r>
              <a:rPr spc="80" dirty="0"/>
              <a:t>lectura,</a:t>
            </a:r>
            <a:r>
              <a:rPr spc="180" dirty="0"/>
              <a:t> </a:t>
            </a:r>
            <a:r>
              <a:rPr spc="50" dirty="0"/>
              <a:t>se</a:t>
            </a:r>
            <a:r>
              <a:rPr spc="185" dirty="0"/>
              <a:t> </a:t>
            </a:r>
            <a:r>
              <a:rPr spc="80" dirty="0"/>
              <a:t>destacan</a:t>
            </a:r>
            <a:r>
              <a:rPr spc="180" dirty="0"/>
              <a:t> </a:t>
            </a:r>
            <a:r>
              <a:rPr spc="65" dirty="0"/>
              <a:t>los</a:t>
            </a:r>
            <a:r>
              <a:rPr spc="180" dirty="0"/>
              <a:t> </a:t>
            </a:r>
            <a:r>
              <a:rPr spc="80" dirty="0"/>
              <a:t>valores</a:t>
            </a:r>
            <a:r>
              <a:rPr spc="180" dirty="0"/>
              <a:t> </a:t>
            </a:r>
            <a:r>
              <a:rPr spc="70" dirty="0"/>
              <a:t>que</a:t>
            </a:r>
            <a:r>
              <a:rPr spc="180" dirty="0"/>
              <a:t> </a:t>
            </a:r>
            <a:r>
              <a:rPr spc="50" dirty="0"/>
              <a:t>se</a:t>
            </a:r>
            <a:r>
              <a:rPr spc="185" dirty="0"/>
              <a:t> </a:t>
            </a:r>
            <a:r>
              <a:rPr spc="80" dirty="0"/>
              <a:t>desvían</a:t>
            </a:r>
            <a:r>
              <a:rPr spc="180" dirty="0"/>
              <a:t> </a:t>
            </a:r>
            <a:r>
              <a:rPr spc="60" dirty="0"/>
              <a:t>5%</a:t>
            </a:r>
            <a:r>
              <a:rPr spc="180" dirty="0"/>
              <a:t> </a:t>
            </a:r>
            <a:r>
              <a:rPr spc="-50" dirty="0"/>
              <a:t>o</a:t>
            </a:r>
          </a:p>
          <a:p>
            <a:pPr marR="5080" algn="r">
              <a:lnSpc>
                <a:spcPct val="100000"/>
              </a:lnSpc>
              <a:spcBef>
                <a:spcPts val="400"/>
              </a:spcBef>
            </a:pPr>
            <a:r>
              <a:rPr spc="70" dirty="0"/>
              <a:t>más</a:t>
            </a:r>
            <a:r>
              <a:rPr spc="175" dirty="0"/>
              <a:t> </a:t>
            </a:r>
            <a:r>
              <a:rPr spc="65" dirty="0"/>
              <a:t>del</a:t>
            </a:r>
            <a:r>
              <a:rPr spc="180" dirty="0"/>
              <a:t> </a:t>
            </a:r>
            <a:r>
              <a:rPr spc="85" dirty="0"/>
              <a:t>promedio</a:t>
            </a:r>
            <a:r>
              <a:rPr spc="180" dirty="0"/>
              <a:t> </a:t>
            </a:r>
            <a:r>
              <a:rPr spc="55" dirty="0"/>
              <a:t>de</a:t>
            </a:r>
            <a:r>
              <a:rPr spc="175" dirty="0"/>
              <a:t> </a:t>
            </a:r>
            <a:r>
              <a:rPr spc="65" dirty="0"/>
              <a:t>los</a:t>
            </a:r>
            <a:r>
              <a:rPr spc="180" dirty="0"/>
              <a:t> </a:t>
            </a:r>
            <a:r>
              <a:rPr spc="85" dirty="0"/>
              <a:t>segmentos</a:t>
            </a:r>
            <a:r>
              <a:rPr spc="180" dirty="0"/>
              <a:t> </a:t>
            </a:r>
            <a:r>
              <a:rPr spc="65" dirty="0"/>
              <a:t>(no</a:t>
            </a:r>
            <a:r>
              <a:rPr spc="180" dirty="0"/>
              <a:t> </a:t>
            </a:r>
            <a:r>
              <a:rPr spc="65" dirty="0"/>
              <a:t>son</a:t>
            </a:r>
            <a:r>
              <a:rPr spc="175" dirty="0"/>
              <a:t> </a:t>
            </a:r>
            <a:r>
              <a:rPr spc="80" dirty="0"/>
              <a:t>pruebas</a:t>
            </a:r>
            <a:r>
              <a:rPr spc="180" dirty="0"/>
              <a:t> </a:t>
            </a:r>
            <a:r>
              <a:rPr spc="55" dirty="0"/>
              <a:t>de</a:t>
            </a:r>
            <a:r>
              <a:rPr spc="180" dirty="0"/>
              <a:t> </a:t>
            </a:r>
            <a:r>
              <a:rPr spc="80" dirty="0"/>
              <a:t>signiﬁcancia)</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8/17/2023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550" b="0" i="0">
                <a:solidFill>
                  <a:srgbClr val="4D4E4E"/>
                </a:solidFill>
                <a:latin typeface="BrandonGrotesque-Black"/>
                <a:cs typeface="BrandonGrotesque-Black"/>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300" b="0" i="0">
                <a:solidFill>
                  <a:srgbClr val="2C0046"/>
                </a:solidFill>
                <a:latin typeface="Montserrat"/>
                <a:cs typeface="Montserrat"/>
              </a:defRPr>
            </a:lvl1pPr>
          </a:lstStyle>
          <a:p>
            <a:pPr marR="15240" algn="r">
              <a:lnSpc>
                <a:spcPct val="100000"/>
              </a:lnSpc>
              <a:spcBef>
                <a:spcPts val="145"/>
              </a:spcBef>
            </a:pPr>
            <a:r>
              <a:rPr spc="75" dirty="0"/>
              <a:t>*Para</a:t>
            </a:r>
            <a:r>
              <a:rPr spc="180" dirty="0"/>
              <a:t> </a:t>
            </a:r>
            <a:r>
              <a:rPr spc="80" dirty="0"/>
              <a:t>facilitar</a:t>
            </a:r>
            <a:r>
              <a:rPr spc="180" dirty="0"/>
              <a:t> </a:t>
            </a:r>
            <a:r>
              <a:rPr spc="50" dirty="0"/>
              <a:t>la</a:t>
            </a:r>
            <a:r>
              <a:rPr spc="180" dirty="0"/>
              <a:t> </a:t>
            </a:r>
            <a:r>
              <a:rPr spc="80" dirty="0"/>
              <a:t>lectura,</a:t>
            </a:r>
            <a:r>
              <a:rPr spc="180" dirty="0"/>
              <a:t> </a:t>
            </a:r>
            <a:r>
              <a:rPr spc="50" dirty="0"/>
              <a:t>se</a:t>
            </a:r>
            <a:r>
              <a:rPr spc="185" dirty="0"/>
              <a:t> </a:t>
            </a:r>
            <a:r>
              <a:rPr spc="80" dirty="0"/>
              <a:t>destacan</a:t>
            </a:r>
            <a:r>
              <a:rPr spc="180" dirty="0"/>
              <a:t> </a:t>
            </a:r>
            <a:r>
              <a:rPr spc="65" dirty="0"/>
              <a:t>los</a:t>
            </a:r>
            <a:r>
              <a:rPr spc="180" dirty="0"/>
              <a:t> </a:t>
            </a:r>
            <a:r>
              <a:rPr spc="80" dirty="0"/>
              <a:t>valores</a:t>
            </a:r>
            <a:r>
              <a:rPr spc="180" dirty="0"/>
              <a:t> </a:t>
            </a:r>
            <a:r>
              <a:rPr spc="70" dirty="0"/>
              <a:t>que</a:t>
            </a:r>
            <a:r>
              <a:rPr spc="180" dirty="0"/>
              <a:t> </a:t>
            </a:r>
            <a:r>
              <a:rPr spc="50" dirty="0"/>
              <a:t>se</a:t>
            </a:r>
            <a:r>
              <a:rPr spc="185" dirty="0"/>
              <a:t> </a:t>
            </a:r>
            <a:r>
              <a:rPr spc="80" dirty="0"/>
              <a:t>desvían</a:t>
            </a:r>
            <a:r>
              <a:rPr spc="180" dirty="0"/>
              <a:t> </a:t>
            </a:r>
            <a:r>
              <a:rPr spc="60" dirty="0"/>
              <a:t>5%</a:t>
            </a:r>
            <a:r>
              <a:rPr spc="180" dirty="0"/>
              <a:t> </a:t>
            </a:r>
            <a:r>
              <a:rPr spc="-50" dirty="0"/>
              <a:t>o</a:t>
            </a:r>
          </a:p>
          <a:p>
            <a:pPr marR="5080" algn="r">
              <a:lnSpc>
                <a:spcPct val="100000"/>
              </a:lnSpc>
              <a:spcBef>
                <a:spcPts val="400"/>
              </a:spcBef>
            </a:pPr>
            <a:r>
              <a:rPr spc="70" dirty="0"/>
              <a:t>más</a:t>
            </a:r>
            <a:r>
              <a:rPr spc="175" dirty="0"/>
              <a:t> </a:t>
            </a:r>
            <a:r>
              <a:rPr spc="65" dirty="0"/>
              <a:t>del</a:t>
            </a:r>
            <a:r>
              <a:rPr spc="180" dirty="0"/>
              <a:t> </a:t>
            </a:r>
            <a:r>
              <a:rPr spc="85" dirty="0"/>
              <a:t>promedio</a:t>
            </a:r>
            <a:r>
              <a:rPr spc="180" dirty="0"/>
              <a:t> </a:t>
            </a:r>
            <a:r>
              <a:rPr spc="55" dirty="0"/>
              <a:t>de</a:t>
            </a:r>
            <a:r>
              <a:rPr spc="175" dirty="0"/>
              <a:t> </a:t>
            </a:r>
            <a:r>
              <a:rPr spc="65" dirty="0"/>
              <a:t>los</a:t>
            </a:r>
            <a:r>
              <a:rPr spc="180" dirty="0"/>
              <a:t> </a:t>
            </a:r>
            <a:r>
              <a:rPr spc="85" dirty="0"/>
              <a:t>segmentos</a:t>
            </a:r>
            <a:r>
              <a:rPr spc="180" dirty="0"/>
              <a:t> </a:t>
            </a:r>
            <a:r>
              <a:rPr spc="65" dirty="0"/>
              <a:t>(no</a:t>
            </a:r>
            <a:r>
              <a:rPr spc="180" dirty="0"/>
              <a:t> </a:t>
            </a:r>
            <a:r>
              <a:rPr spc="65" dirty="0"/>
              <a:t>son</a:t>
            </a:r>
            <a:r>
              <a:rPr spc="175" dirty="0"/>
              <a:t> </a:t>
            </a:r>
            <a:r>
              <a:rPr spc="80" dirty="0"/>
              <a:t>pruebas</a:t>
            </a:r>
            <a:r>
              <a:rPr spc="180" dirty="0"/>
              <a:t> </a:t>
            </a:r>
            <a:r>
              <a:rPr spc="55" dirty="0"/>
              <a:t>de</a:t>
            </a:r>
            <a:r>
              <a:rPr spc="180" dirty="0"/>
              <a:t> </a:t>
            </a:r>
            <a:r>
              <a:rPr spc="80" dirty="0"/>
              <a:t>signiﬁcancia)</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8/17/2023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550" b="0" i="0">
                <a:solidFill>
                  <a:srgbClr val="4D4E4E"/>
                </a:solidFill>
                <a:latin typeface="BrandonGrotesque-Black"/>
                <a:cs typeface="BrandonGrotesque-Black"/>
              </a:defRPr>
            </a:lvl1pPr>
          </a:lstStyle>
          <a:p>
            <a:endParaRPr/>
          </a:p>
        </p:txBody>
      </p:sp>
      <p:sp>
        <p:nvSpPr>
          <p:cNvPr id="3" name="Holder 3"/>
          <p:cNvSpPr>
            <a:spLocks noGrp="1"/>
          </p:cNvSpPr>
          <p:nvPr>
            <p:ph type="ftr" sz="quarter" idx="5"/>
          </p:nvPr>
        </p:nvSpPr>
        <p:spPr/>
        <p:txBody>
          <a:bodyPr lIns="0" tIns="0" rIns="0" bIns="0"/>
          <a:lstStyle>
            <a:lvl1pPr>
              <a:defRPr sz="1300" b="0" i="0">
                <a:solidFill>
                  <a:srgbClr val="2C0046"/>
                </a:solidFill>
                <a:latin typeface="Montserrat"/>
                <a:cs typeface="Montserrat"/>
              </a:defRPr>
            </a:lvl1pPr>
          </a:lstStyle>
          <a:p>
            <a:pPr marR="15240" algn="r">
              <a:lnSpc>
                <a:spcPct val="100000"/>
              </a:lnSpc>
              <a:spcBef>
                <a:spcPts val="145"/>
              </a:spcBef>
            </a:pPr>
            <a:r>
              <a:rPr spc="75" dirty="0"/>
              <a:t>*Para</a:t>
            </a:r>
            <a:r>
              <a:rPr spc="180" dirty="0"/>
              <a:t> </a:t>
            </a:r>
            <a:r>
              <a:rPr spc="80" dirty="0"/>
              <a:t>facilitar</a:t>
            </a:r>
            <a:r>
              <a:rPr spc="180" dirty="0"/>
              <a:t> </a:t>
            </a:r>
            <a:r>
              <a:rPr spc="50" dirty="0"/>
              <a:t>la</a:t>
            </a:r>
            <a:r>
              <a:rPr spc="180" dirty="0"/>
              <a:t> </a:t>
            </a:r>
            <a:r>
              <a:rPr spc="80" dirty="0"/>
              <a:t>lectura,</a:t>
            </a:r>
            <a:r>
              <a:rPr spc="180" dirty="0"/>
              <a:t> </a:t>
            </a:r>
            <a:r>
              <a:rPr spc="50" dirty="0"/>
              <a:t>se</a:t>
            </a:r>
            <a:r>
              <a:rPr spc="185" dirty="0"/>
              <a:t> </a:t>
            </a:r>
            <a:r>
              <a:rPr spc="80" dirty="0"/>
              <a:t>destacan</a:t>
            </a:r>
            <a:r>
              <a:rPr spc="180" dirty="0"/>
              <a:t> </a:t>
            </a:r>
            <a:r>
              <a:rPr spc="65" dirty="0"/>
              <a:t>los</a:t>
            </a:r>
            <a:r>
              <a:rPr spc="180" dirty="0"/>
              <a:t> </a:t>
            </a:r>
            <a:r>
              <a:rPr spc="80" dirty="0"/>
              <a:t>valores</a:t>
            </a:r>
            <a:r>
              <a:rPr spc="180" dirty="0"/>
              <a:t> </a:t>
            </a:r>
            <a:r>
              <a:rPr spc="70" dirty="0"/>
              <a:t>que</a:t>
            </a:r>
            <a:r>
              <a:rPr spc="180" dirty="0"/>
              <a:t> </a:t>
            </a:r>
            <a:r>
              <a:rPr spc="50" dirty="0"/>
              <a:t>se</a:t>
            </a:r>
            <a:r>
              <a:rPr spc="185" dirty="0"/>
              <a:t> </a:t>
            </a:r>
            <a:r>
              <a:rPr spc="80" dirty="0"/>
              <a:t>desvían</a:t>
            </a:r>
            <a:r>
              <a:rPr spc="180" dirty="0"/>
              <a:t> </a:t>
            </a:r>
            <a:r>
              <a:rPr spc="60" dirty="0"/>
              <a:t>5%</a:t>
            </a:r>
            <a:r>
              <a:rPr spc="180" dirty="0"/>
              <a:t> </a:t>
            </a:r>
            <a:r>
              <a:rPr spc="-50" dirty="0"/>
              <a:t>o</a:t>
            </a:r>
          </a:p>
          <a:p>
            <a:pPr marR="5080" algn="r">
              <a:lnSpc>
                <a:spcPct val="100000"/>
              </a:lnSpc>
              <a:spcBef>
                <a:spcPts val="400"/>
              </a:spcBef>
            </a:pPr>
            <a:r>
              <a:rPr spc="70" dirty="0"/>
              <a:t>más</a:t>
            </a:r>
            <a:r>
              <a:rPr spc="175" dirty="0"/>
              <a:t> </a:t>
            </a:r>
            <a:r>
              <a:rPr spc="65" dirty="0"/>
              <a:t>del</a:t>
            </a:r>
            <a:r>
              <a:rPr spc="180" dirty="0"/>
              <a:t> </a:t>
            </a:r>
            <a:r>
              <a:rPr spc="85" dirty="0"/>
              <a:t>promedio</a:t>
            </a:r>
            <a:r>
              <a:rPr spc="180" dirty="0"/>
              <a:t> </a:t>
            </a:r>
            <a:r>
              <a:rPr spc="55" dirty="0"/>
              <a:t>de</a:t>
            </a:r>
            <a:r>
              <a:rPr spc="175" dirty="0"/>
              <a:t> </a:t>
            </a:r>
            <a:r>
              <a:rPr spc="65" dirty="0"/>
              <a:t>los</a:t>
            </a:r>
            <a:r>
              <a:rPr spc="180" dirty="0"/>
              <a:t> </a:t>
            </a:r>
            <a:r>
              <a:rPr spc="85" dirty="0"/>
              <a:t>segmentos</a:t>
            </a:r>
            <a:r>
              <a:rPr spc="180" dirty="0"/>
              <a:t> </a:t>
            </a:r>
            <a:r>
              <a:rPr spc="65" dirty="0"/>
              <a:t>(no</a:t>
            </a:r>
            <a:r>
              <a:rPr spc="180" dirty="0"/>
              <a:t> </a:t>
            </a:r>
            <a:r>
              <a:rPr spc="65" dirty="0"/>
              <a:t>son</a:t>
            </a:r>
            <a:r>
              <a:rPr spc="175" dirty="0"/>
              <a:t> </a:t>
            </a:r>
            <a:r>
              <a:rPr spc="80" dirty="0"/>
              <a:t>pruebas</a:t>
            </a:r>
            <a:r>
              <a:rPr spc="180" dirty="0"/>
              <a:t> </a:t>
            </a:r>
            <a:r>
              <a:rPr spc="55" dirty="0"/>
              <a:t>de</a:t>
            </a:r>
            <a:r>
              <a:rPr spc="180" dirty="0"/>
              <a:t> </a:t>
            </a:r>
            <a:r>
              <a:rPr spc="80" dirty="0"/>
              <a:t>signiﬁcancia)</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8/17/2023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300" b="0" i="0">
                <a:solidFill>
                  <a:srgbClr val="2C0046"/>
                </a:solidFill>
                <a:latin typeface="Montserrat"/>
                <a:cs typeface="Montserrat"/>
              </a:defRPr>
            </a:lvl1pPr>
          </a:lstStyle>
          <a:p>
            <a:pPr marR="15240" algn="r">
              <a:lnSpc>
                <a:spcPct val="100000"/>
              </a:lnSpc>
              <a:spcBef>
                <a:spcPts val="145"/>
              </a:spcBef>
            </a:pPr>
            <a:r>
              <a:rPr spc="75" dirty="0"/>
              <a:t>*Para</a:t>
            </a:r>
            <a:r>
              <a:rPr spc="180" dirty="0"/>
              <a:t> </a:t>
            </a:r>
            <a:r>
              <a:rPr spc="80" dirty="0"/>
              <a:t>facilitar</a:t>
            </a:r>
            <a:r>
              <a:rPr spc="180" dirty="0"/>
              <a:t> </a:t>
            </a:r>
            <a:r>
              <a:rPr spc="50" dirty="0"/>
              <a:t>la</a:t>
            </a:r>
            <a:r>
              <a:rPr spc="180" dirty="0"/>
              <a:t> </a:t>
            </a:r>
            <a:r>
              <a:rPr spc="80" dirty="0"/>
              <a:t>lectura,</a:t>
            </a:r>
            <a:r>
              <a:rPr spc="180" dirty="0"/>
              <a:t> </a:t>
            </a:r>
            <a:r>
              <a:rPr spc="50" dirty="0"/>
              <a:t>se</a:t>
            </a:r>
            <a:r>
              <a:rPr spc="185" dirty="0"/>
              <a:t> </a:t>
            </a:r>
            <a:r>
              <a:rPr spc="80" dirty="0"/>
              <a:t>destacan</a:t>
            </a:r>
            <a:r>
              <a:rPr spc="180" dirty="0"/>
              <a:t> </a:t>
            </a:r>
            <a:r>
              <a:rPr spc="65" dirty="0"/>
              <a:t>los</a:t>
            </a:r>
            <a:r>
              <a:rPr spc="180" dirty="0"/>
              <a:t> </a:t>
            </a:r>
            <a:r>
              <a:rPr spc="80" dirty="0"/>
              <a:t>valores</a:t>
            </a:r>
            <a:r>
              <a:rPr spc="180" dirty="0"/>
              <a:t> </a:t>
            </a:r>
            <a:r>
              <a:rPr spc="70" dirty="0"/>
              <a:t>que</a:t>
            </a:r>
            <a:r>
              <a:rPr spc="180" dirty="0"/>
              <a:t> </a:t>
            </a:r>
            <a:r>
              <a:rPr spc="50" dirty="0"/>
              <a:t>se</a:t>
            </a:r>
            <a:r>
              <a:rPr spc="185" dirty="0"/>
              <a:t> </a:t>
            </a:r>
            <a:r>
              <a:rPr spc="80" dirty="0"/>
              <a:t>desvían</a:t>
            </a:r>
            <a:r>
              <a:rPr spc="180" dirty="0"/>
              <a:t> </a:t>
            </a:r>
            <a:r>
              <a:rPr spc="60" dirty="0"/>
              <a:t>5%</a:t>
            </a:r>
            <a:r>
              <a:rPr spc="180" dirty="0"/>
              <a:t> </a:t>
            </a:r>
            <a:r>
              <a:rPr spc="-50" dirty="0"/>
              <a:t>o</a:t>
            </a:r>
          </a:p>
          <a:p>
            <a:pPr marR="5080" algn="r">
              <a:lnSpc>
                <a:spcPct val="100000"/>
              </a:lnSpc>
              <a:spcBef>
                <a:spcPts val="400"/>
              </a:spcBef>
            </a:pPr>
            <a:r>
              <a:rPr spc="70" dirty="0"/>
              <a:t>más</a:t>
            </a:r>
            <a:r>
              <a:rPr spc="175" dirty="0"/>
              <a:t> </a:t>
            </a:r>
            <a:r>
              <a:rPr spc="65" dirty="0"/>
              <a:t>del</a:t>
            </a:r>
            <a:r>
              <a:rPr spc="180" dirty="0"/>
              <a:t> </a:t>
            </a:r>
            <a:r>
              <a:rPr spc="85" dirty="0"/>
              <a:t>promedio</a:t>
            </a:r>
            <a:r>
              <a:rPr spc="180" dirty="0"/>
              <a:t> </a:t>
            </a:r>
            <a:r>
              <a:rPr spc="55" dirty="0"/>
              <a:t>de</a:t>
            </a:r>
            <a:r>
              <a:rPr spc="175" dirty="0"/>
              <a:t> </a:t>
            </a:r>
            <a:r>
              <a:rPr spc="65" dirty="0"/>
              <a:t>los</a:t>
            </a:r>
            <a:r>
              <a:rPr spc="180" dirty="0"/>
              <a:t> </a:t>
            </a:r>
            <a:r>
              <a:rPr spc="85" dirty="0"/>
              <a:t>segmentos</a:t>
            </a:r>
            <a:r>
              <a:rPr spc="180" dirty="0"/>
              <a:t> </a:t>
            </a:r>
            <a:r>
              <a:rPr spc="65" dirty="0"/>
              <a:t>(no</a:t>
            </a:r>
            <a:r>
              <a:rPr spc="180" dirty="0"/>
              <a:t> </a:t>
            </a:r>
            <a:r>
              <a:rPr spc="65" dirty="0"/>
              <a:t>son</a:t>
            </a:r>
            <a:r>
              <a:rPr spc="175" dirty="0"/>
              <a:t> </a:t>
            </a:r>
            <a:r>
              <a:rPr spc="80" dirty="0"/>
              <a:t>pruebas</a:t>
            </a:r>
            <a:r>
              <a:rPr spc="180" dirty="0"/>
              <a:t> </a:t>
            </a:r>
            <a:r>
              <a:rPr spc="55" dirty="0"/>
              <a:t>de</a:t>
            </a:r>
            <a:r>
              <a:rPr spc="180" dirty="0"/>
              <a:t> </a:t>
            </a:r>
            <a:r>
              <a:rPr spc="80" dirty="0"/>
              <a:t>signiﬁcancia)</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8/17/2023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12"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930271" y="10274053"/>
            <a:ext cx="551815" cy="435609"/>
          </a:xfrm>
          <a:custGeom>
            <a:avLst/>
            <a:gdLst/>
            <a:ahLst/>
            <a:cxnLst/>
            <a:rect l="l" t="t" r="r" b="b"/>
            <a:pathLst>
              <a:path w="551815" h="435609">
                <a:moveTo>
                  <a:pt x="297511" y="435305"/>
                </a:moveTo>
                <a:lnTo>
                  <a:pt x="256127" y="432306"/>
                </a:lnTo>
                <a:lnTo>
                  <a:pt x="214999" y="423457"/>
                </a:lnTo>
                <a:lnTo>
                  <a:pt x="174977" y="408986"/>
                </a:lnTo>
                <a:lnTo>
                  <a:pt x="136909" y="389118"/>
                </a:lnTo>
                <a:lnTo>
                  <a:pt x="99438" y="362291"/>
                </a:lnTo>
                <a:lnTo>
                  <a:pt x="66792" y="330790"/>
                </a:lnTo>
                <a:lnTo>
                  <a:pt x="39692" y="295425"/>
                </a:lnTo>
                <a:lnTo>
                  <a:pt x="18860" y="257007"/>
                </a:lnTo>
                <a:lnTo>
                  <a:pt x="4939" y="216112"/>
                </a:lnTo>
                <a:lnTo>
                  <a:pt x="0" y="181104"/>
                </a:lnTo>
                <a:lnTo>
                  <a:pt x="1512" y="152173"/>
                </a:lnTo>
                <a:lnTo>
                  <a:pt x="27690" y="90524"/>
                </a:lnTo>
                <a:lnTo>
                  <a:pt x="56672" y="60366"/>
                </a:lnTo>
                <a:lnTo>
                  <a:pt x="88043" y="38403"/>
                </a:lnTo>
                <a:lnTo>
                  <a:pt x="156396" y="10055"/>
                </a:lnTo>
                <a:lnTo>
                  <a:pt x="200584" y="2139"/>
                </a:lnTo>
                <a:lnTo>
                  <a:pt x="247160" y="0"/>
                </a:lnTo>
                <a:lnTo>
                  <a:pt x="294764" y="3387"/>
                </a:lnTo>
                <a:lnTo>
                  <a:pt x="342033" y="12053"/>
                </a:lnTo>
                <a:lnTo>
                  <a:pt x="387606" y="25747"/>
                </a:lnTo>
                <a:lnTo>
                  <a:pt x="430123" y="44219"/>
                </a:lnTo>
                <a:lnTo>
                  <a:pt x="468222" y="67219"/>
                </a:lnTo>
                <a:lnTo>
                  <a:pt x="500542" y="94499"/>
                </a:lnTo>
                <a:lnTo>
                  <a:pt x="542169" y="157753"/>
                </a:lnTo>
                <a:lnTo>
                  <a:pt x="551543" y="200042"/>
                </a:lnTo>
                <a:lnTo>
                  <a:pt x="547781" y="249552"/>
                </a:lnTo>
                <a:lnTo>
                  <a:pt x="526750" y="306367"/>
                </a:lnTo>
                <a:lnTo>
                  <a:pt x="498667" y="347697"/>
                </a:lnTo>
                <a:lnTo>
                  <a:pt x="461120" y="382322"/>
                </a:lnTo>
                <a:lnTo>
                  <a:pt x="415955" y="409149"/>
                </a:lnTo>
                <a:lnTo>
                  <a:pt x="365017" y="427080"/>
                </a:lnTo>
                <a:lnTo>
                  <a:pt x="310150" y="435023"/>
                </a:lnTo>
                <a:lnTo>
                  <a:pt x="301742" y="435305"/>
                </a:lnTo>
                <a:lnTo>
                  <a:pt x="297511" y="435305"/>
                </a:lnTo>
                <a:close/>
              </a:path>
            </a:pathLst>
          </a:custGeom>
          <a:ln w="30344">
            <a:solidFill>
              <a:srgbClr val="C642F3"/>
            </a:solidFill>
          </a:ln>
        </p:spPr>
        <p:txBody>
          <a:bodyPr wrap="square" lIns="0" tIns="0" rIns="0" bIns="0" rtlCol="0"/>
          <a:lstStyle/>
          <a:p>
            <a:endParaRPr/>
          </a:p>
        </p:txBody>
      </p:sp>
      <p:sp>
        <p:nvSpPr>
          <p:cNvPr id="17" name="bg object 17"/>
          <p:cNvSpPr/>
          <p:nvPr/>
        </p:nvSpPr>
        <p:spPr>
          <a:xfrm>
            <a:off x="1018036" y="10328655"/>
            <a:ext cx="414020" cy="331470"/>
          </a:xfrm>
          <a:custGeom>
            <a:avLst/>
            <a:gdLst/>
            <a:ahLst/>
            <a:cxnLst/>
            <a:rect l="l" t="t" r="r" b="b"/>
            <a:pathLst>
              <a:path w="414019" h="331470">
                <a:moveTo>
                  <a:pt x="223581" y="330962"/>
                </a:moveTo>
                <a:lnTo>
                  <a:pt x="161544" y="321960"/>
                </a:lnTo>
                <a:lnTo>
                  <a:pt x="102830" y="295853"/>
                </a:lnTo>
                <a:lnTo>
                  <a:pt x="50120" y="251523"/>
                </a:lnTo>
                <a:lnTo>
                  <a:pt x="14090" y="195437"/>
                </a:lnTo>
                <a:lnTo>
                  <a:pt x="1138" y="151187"/>
                </a:lnTo>
                <a:lnTo>
                  <a:pt x="0" y="125277"/>
                </a:lnTo>
                <a:lnTo>
                  <a:pt x="5126" y="98487"/>
                </a:lnTo>
                <a:lnTo>
                  <a:pt x="42531" y="45891"/>
                </a:lnTo>
                <a:lnTo>
                  <a:pt x="87114" y="18228"/>
                </a:lnTo>
                <a:lnTo>
                  <a:pt x="133837" y="4069"/>
                </a:lnTo>
                <a:lnTo>
                  <a:pt x="185749" y="0"/>
                </a:lnTo>
                <a:lnTo>
                  <a:pt x="239398" y="5380"/>
                </a:lnTo>
                <a:lnTo>
                  <a:pt x="291331" y="19571"/>
                </a:lnTo>
                <a:lnTo>
                  <a:pt x="338094" y="41930"/>
                </a:lnTo>
                <a:lnTo>
                  <a:pt x="376236" y="71818"/>
                </a:lnTo>
                <a:lnTo>
                  <a:pt x="412111" y="135320"/>
                </a:lnTo>
                <a:lnTo>
                  <a:pt x="413571" y="179805"/>
                </a:lnTo>
                <a:lnTo>
                  <a:pt x="395952" y="232944"/>
                </a:lnTo>
                <a:lnTo>
                  <a:pt x="368392" y="271452"/>
                </a:lnTo>
                <a:lnTo>
                  <a:pt x="330254" y="301674"/>
                </a:lnTo>
                <a:lnTo>
                  <a:pt x="284249" y="321983"/>
                </a:lnTo>
                <a:lnTo>
                  <a:pt x="233088" y="330753"/>
                </a:lnTo>
                <a:lnTo>
                  <a:pt x="226764" y="330962"/>
                </a:lnTo>
                <a:lnTo>
                  <a:pt x="223581" y="330962"/>
                </a:lnTo>
                <a:close/>
              </a:path>
            </a:pathLst>
          </a:custGeom>
          <a:ln w="29674">
            <a:solidFill>
              <a:srgbClr val="9200EE"/>
            </a:solidFill>
          </a:ln>
        </p:spPr>
        <p:txBody>
          <a:bodyPr wrap="square" lIns="0" tIns="0" rIns="0" bIns="0" rtlCol="0"/>
          <a:lstStyle/>
          <a:p>
            <a:endParaRPr/>
          </a:p>
        </p:txBody>
      </p:sp>
      <p:sp>
        <p:nvSpPr>
          <p:cNvPr id="18" name="bg object 18"/>
          <p:cNvSpPr/>
          <p:nvPr/>
        </p:nvSpPr>
        <p:spPr>
          <a:xfrm>
            <a:off x="1105866" y="10392893"/>
            <a:ext cx="273050" cy="205740"/>
          </a:xfrm>
          <a:custGeom>
            <a:avLst/>
            <a:gdLst/>
            <a:ahLst/>
            <a:cxnLst/>
            <a:rect l="l" t="t" r="r" b="b"/>
            <a:pathLst>
              <a:path w="273050" h="205740">
                <a:moveTo>
                  <a:pt x="147551" y="205505"/>
                </a:moveTo>
                <a:lnTo>
                  <a:pt x="104727" y="199308"/>
                </a:lnTo>
                <a:lnTo>
                  <a:pt x="65284" y="181954"/>
                </a:lnTo>
                <a:lnTo>
                  <a:pt x="32410" y="155301"/>
                </a:lnTo>
                <a:lnTo>
                  <a:pt x="9294" y="121204"/>
                </a:lnTo>
                <a:lnTo>
                  <a:pt x="0" y="77504"/>
                </a:lnTo>
                <a:lnTo>
                  <a:pt x="3388" y="60808"/>
                </a:lnTo>
                <a:lnTo>
                  <a:pt x="28098" y="28053"/>
                </a:lnTo>
                <a:lnTo>
                  <a:pt x="105205" y="0"/>
                </a:lnTo>
                <a:lnTo>
                  <a:pt x="158010" y="2833"/>
                </a:lnTo>
                <a:lnTo>
                  <a:pt x="208270" y="18000"/>
                </a:lnTo>
                <a:lnTo>
                  <a:pt x="248292" y="44159"/>
                </a:lnTo>
                <a:lnTo>
                  <a:pt x="272000" y="83705"/>
                </a:lnTo>
                <a:lnTo>
                  <a:pt x="272967" y="111409"/>
                </a:lnTo>
                <a:lnTo>
                  <a:pt x="261328" y="144501"/>
                </a:lnTo>
                <a:lnTo>
                  <a:pt x="217956" y="187284"/>
                </a:lnTo>
                <a:lnTo>
                  <a:pt x="153813" y="205369"/>
                </a:lnTo>
                <a:lnTo>
                  <a:pt x="149635" y="205505"/>
                </a:lnTo>
                <a:lnTo>
                  <a:pt x="147551" y="205505"/>
                </a:lnTo>
                <a:close/>
              </a:path>
            </a:pathLst>
          </a:custGeom>
          <a:ln w="29674">
            <a:solidFill>
              <a:srgbClr val="5711A1"/>
            </a:solidFill>
          </a:ln>
        </p:spPr>
        <p:txBody>
          <a:bodyPr wrap="square" lIns="0" tIns="0" rIns="0" bIns="0" rtlCol="0"/>
          <a:lstStyle/>
          <a:p>
            <a:endParaRPr/>
          </a:p>
        </p:txBody>
      </p:sp>
      <p:pic>
        <p:nvPicPr>
          <p:cNvPr id="19" name="bg object 19"/>
          <p:cNvPicPr/>
          <p:nvPr/>
        </p:nvPicPr>
        <p:blipFill>
          <a:blip r:embed="rId7" cstate="print"/>
          <a:stretch>
            <a:fillRect/>
          </a:stretch>
        </p:blipFill>
        <p:spPr>
          <a:xfrm>
            <a:off x="1633885" y="10390002"/>
            <a:ext cx="161199" cy="210757"/>
          </a:xfrm>
          <a:prstGeom prst="rect">
            <a:avLst/>
          </a:prstGeom>
        </p:spPr>
      </p:pic>
      <p:pic>
        <p:nvPicPr>
          <p:cNvPr id="20" name="bg object 20"/>
          <p:cNvPicPr/>
          <p:nvPr/>
        </p:nvPicPr>
        <p:blipFill>
          <a:blip r:embed="rId8" cstate="print"/>
          <a:stretch>
            <a:fillRect/>
          </a:stretch>
        </p:blipFill>
        <p:spPr>
          <a:xfrm>
            <a:off x="1913006" y="10394277"/>
            <a:ext cx="158916" cy="202213"/>
          </a:xfrm>
          <a:prstGeom prst="rect">
            <a:avLst/>
          </a:prstGeom>
        </p:spPr>
      </p:pic>
      <p:sp>
        <p:nvSpPr>
          <p:cNvPr id="21" name="bg object 21"/>
          <p:cNvSpPr/>
          <p:nvPr/>
        </p:nvSpPr>
        <p:spPr>
          <a:xfrm>
            <a:off x="2189558" y="10394273"/>
            <a:ext cx="36195" cy="202565"/>
          </a:xfrm>
          <a:custGeom>
            <a:avLst/>
            <a:gdLst/>
            <a:ahLst/>
            <a:cxnLst/>
            <a:rect l="l" t="t" r="r" b="b"/>
            <a:pathLst>
              <a:path w="36194" h="202565">
                <a:moveTo>
                  <a:pt x="33328" y="0"/>
                </a:moveTo>
                <a:lnTo>
                  <a:pt x="2848" y="0"/>
                </a:lnTo>
                <a:lnTo>
                  <a:pt x="0" y="2565"/>
                </a:lnTo>
                <a:lnTo>
                  <a:pt x="0" y="9685"/>
                </a:lnTo>
                <a:lnTo>
                  <a:pt x="0" y="199658"/>
                </a:lnTo>
                <a:lnTo>
                  <a:pt x="2848" y="202213"/>
                </a:lnTo>
                <a:lnTo>
                  <a:pt x="33328" y="202213"/>
                </a:lnTo>
                <a:lnTo>
                  <a:pt x="35883" y="199658"/>
                </a:lnTo>
                <a:lnTo>
                  <a:pt x="35883" y="2565"/>
                </a:lnTo>
                <a:lnTo>
                  <a:pt x="33328" y="0"/>
                </a:lnTo>
                <a:close/>
              </a:path>
            </a:pathLst>
          </a:custGeom>
          <a:solidFill>
            <a:srgbClr val="2C0046"/>
          </a:solidFill>
        </p:spPr>
        <p:txBody>
          <a:bodyPr wrap="square" lIns="0" tIns="0" rIns="0" bIns="0" rtlCol="0"/>
          <a:lstStyle/>
          <a:p>
            <a:endParaRPr/>
          </a:p>
        </p:txBody>
      </p:sp>
      <p:pic>
        <p:nvPicPr>
          <p:cNvPr id="22" name="bg object 22"/>
          <p:cNvPicPr/>
          <p:nvPr/>
        </p:nvPicPr>
        <p:blipFill>
          <a:blip r:embed="rId9" cstate="print"/>
          <a:stretch>
            <a:fillRect/>
          </a:stretch>
        </p:blipFill>
        <p:spPr>
          <a:xfrm>
            <a:off x="2340217" y="10394277"/>
            <a:ext cx="153230" cy="202213"/>
          </a:xfrm>
          <a:prstGeom prst="rect">
            <a:avLst/>
          </a:prstGeom>
        </p:spPr>
      </p:pic>
      <p:pic>
        <p:nvPicPr>
          <p:cNvPr id="23" name="bg object 23"/>
          <p:cNvPicPr/>
          <p:nvPr/>
        </p:nvPicPr>
        <p:blipFill>
          <a:blip r:embed="rId10" cstate="print"/>
          <a:stretch>
            <a:fillRect/>
          </a:stretch>
        </p:blipFill>
        <p:spPr>
          <a:xfrm>
            <a:off x="2608233" y="10394277"/>
            <a:ext cx="135849" cy="202213"/>
          </a:xfrm>
          <a:prstGeom prst="rect">
            <a:avLst/>
          </a:prstGeom>
        </p:spPr>
      </p:pic>
      <p:pic>
        <p:nvPicPr>
          <p:cNvPr id="24" name="bg object 24"/>
          <p:cNvPicPr/>
          <p:nvPr/>
        </p:nvPicPr>
        <p:blipFill>
          <a:blip r:embed="rId11" cstate="print"/>
          <a:stretch>
            <a:fillRect/>
          </a:stretch>
        </p:blipFill>
        <p:spPr>
          <a:xfrm>
            <a:off x="2864271" y="10394277"/>
            <a:ext cx="158927" cy="202213"/>
          </a:xfrm>
          <a:prstGeom prst="rect">
            <a:avLst/>
          </a:prstGeom>
        </p:spPr>
      </p:pic>
      <p:sp>
        <p:nvSpPr>
          <p:cNvPr id="25" name="bg object 25"/>
          <p:cNvSpPr/>
          <p:nvPr/>
        </p:nvSpPr>
        <p:spPr>
          <a:xfrm>
            <a:off x="3140829" y="10394273"/>
            <a:ext cx="36195" cy="202565"/>
          </a:xfrm>
          <a:custGeom>
            <a:avLst/>
            <a:gdLst/>
            <a:ahLst/>
            <a:cxnLst/>
            <a:rect l="l" t="t" r="r" b="b"/>
            <a:pathLst>
              <a:path w="36194" h="202565">
                <a:moveTo>
                  <a:pt x="33328" y="0"/>
                </a:moveTo>
                <a:lnTo>
                  <a:pt x="2848" y="0"/>
                </a:lnTo>
                <a:lnTo>
                  <a:pt x="0" y="2565"/>
                </a:lnTo>
                <a:lnTo>
                  <a:pt x="0" y="9685"/>
                </a:lnTo>
                <a:lnTo>
                  <a:pt x="0" y="199658"/>
                </a:lnTo>
                <a:lnTo>
                  <a:pt x="2848" y="202213"/>
                </a:lnTo>
                <a:lnTo>
                  <a:pt x="33328" y="202213"/>
                </a:lnTo>
                <a:lnTo>
                  <a:pt x="35883" y="199658"/>
                </a:lnTo>
                <a:lnTo>
                  <a:pt x="35883" y="2565"/>
                </a:lnTo>
                <a:lnTo>
                  <a:pt x="33328" y="0"/>
                </a:lnTo>
                <a:close/>
              </a:path>
            </a:pathLst>
          </a:custGeom>
          <a:solidFill>
            <a:srgbClr val="2C0046"/>
          </a:solidFill>
        </p:spPr>
        <p:txBody>
          <a:bodyPr wrap="square" lIns="0" tIns="0" rIns="0" bIns="0" rtlCol="0"/>
          <a:lstStyle/>
          <a:p>
            <a:endParaRPr/>
          </a:p>
        </p:txBody>
      </p:sp>
      <p:pic>
        <p:nvPicPr>
          <p:cNvPr id="26" name="bg object 26"/>
          <p:cNvPicPr/>
          <p:nvPr/>
        </p:nvPicPr>
        <p:blipFill>
          <a:blip r:embed="rId12" cstate="print"/>
          <a:stretch>
            <a:fillRect/>
          </a:stretch>
        </p:blipFill>
        <p:spPr>
          <a:xfrm>
            <a:off x="3291496" y="10393988"/>
            <a:ext cx="185983" cy="202496"/>
          </a:xfrm>
          <a:prstGeom prst="rect">
            <a:avLst/>
          </a:prstGeom>
        </p:spPr>
      </p:pic>
      <p:sp>
        <p:nvSpPr>
          <p:cNvPr id="27" name="bg object 27"/>
          <p:cNvSpPr/>
          <p:nvPr/>
        </p:nvSpPr>
        <p:spPr>
          <a:xfrm>
            <a:off x="3818451" y="10659617"/>
            <a:ext cx="15182215" cy="0"/>
          </a:xfrm>
          <a:custGeom>
            <a:avLst/>
            <a:gdLst/>
            <a:ahLst/>
            <a:cxnLst/>
            <a:rect l="l" t="t" r="r" b="b"/>
            <a:pathLst>
              <a:path w="15182215">
                <a:moveTo>
                  <a:pt x="0" y="0"/>
                </a:moveTo>
                <a:lnTo>
                  <a:pt x="15181809" y="0"/>
                </a:lnTo>
              </a:path>
            </a:pathLst>
          </a:custGeom>
          <a:ln w="10470">
            <a:solidFill>
              <a:srgbClr val="585858"/>
            </a:solidFill>
          </a:ln>
        </p:spPr>
        <p:txBody>
          <a:bodyPr wrap="square" lIns="0" tIns="0" rIns="0" bIns="0" rtlCol="0"/>
          <a:lstStyle/>
          <a:p>
            <a:endParaRPr/>
          </a:p>
        </p:txBody>
      </p:sp>
      <p:sp>
        <p:nvSpPr>
          <p:cNvPr id="2" name="Holder 2"/>
          <p:cNvSpPr>
            <a:spLocks noGrp="1"/>
          </p:cNvSpPr>
          <p:nvPr>
            <p:ph type="title"/>
          </p:nvPr>
        </p:nvSpPr>
        <p:spPr>
          <a:xfrm>
            <a:off x="917440" y="796925"/>
            <a:ext cx="13870305" cy="570865"/>
          </a:xfrm>
          <a:prstGeom prst="rect">
            <a:avLst/>
          </a:prstGeom>
        </p:spPr>
        <p:txBody>
          <a:bodyPr wrap="square" lIns="0" tIns="0" rIns="0" bIns="0">
            <a:spAutoFit/>
          </a:bodyPr>
          <a:lstStyle>
            <a:lvl1pPr>
              <a:defRPr sz="3550" b="0" i="0">
                <a:solidFill>
                  <a:srgbClr val="4D4E4E"/>
                </a:solidFill>
                <a:latin typeface="BrandonGrotesque-Black"/>
                <a:cs typeface="BrandonGrotesque-Black"/>
              </a:defRPr>
            </a:lvl1pPr>
          </a:lstStyle>
          <a:p>
            <a:endParaRPr/>
          </a:p>
        </p:txBody>
      </p:sp>
      <p:sp>
        <p:nvSpPr>
          <p:cNvPr id="3" name="Holder 3"/>
          <p:cNvSpPr>
            <a:spLocks noGrp="1"/>
          </p:cNvSpPr>
          <p:nvPr>
            <p:ph type="body" idx="1"/>
          </p:nvPr>
        </p:nvSpPr>
        <p:spPr>
          <a:xfrm>
            <a:off x="8520086" y="3593052"/>
            <a:ext cx="10209530" cy="508126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12500883" y="9904936"/>
            <a:ext cx="6572884" cy="478154"/>
          </a:xfrm>
          <a:prstGeom prst="rect">
            <a:avLst/>
          </a:prstGeom>
        </p:spPr>
        <p:txBody>
          <a:bodyPr wrap="square" lIns="0" tIns="0" rIns="0" bIns="0">
            <a:spAutoFit/>
          </a:bodyPr>
          <a:lstStyle>
            <a:lvl1pPr>
              <a:defRPr sz="1300" b="0" i="0">
                <a:solidFill>
                  <a:srgbClr val="2C0046"/>
                </a:solidFill>
                <a:latin typeface="Montserrat"/>
                <a:cs typeface="Montserrat"/>
              </a:defRPr>
            </a:lvl1pPr>
          </a:lstStyle>
          <a:p>
            <a:pPr marR="15240" algn="r">
              <a:lnSpc>
                <a:spcPct val="100000"/>
              </a:lnSpc>
              <a:spcBef>
                <a:spcPts val="145"/>
              </a:spcBef>
            </a:pPr>
            <a:r>
              <a:rPr spc="75" dirty="0"/>
              <a:t>*Para</a:t>
            </a:r>
            <a:r>
              <a:rPr spc="180" dirty="0"/>
              <a:t> </a:t>
            </a:r>
            <a:r>
              <a:rPr spc="80" dirty="0"/>
              <a:t>facilitar</a:t>
            </a:r>
            <a:r>
              <a:rPr spc="180" dirty="0"/>
              <a:t> </a:t>
            </a:r>
            <a:r>
              <a:rPr spc="50" dirty="0"/>
              <a:t>la</a:t>
            </a:r>
            <a:r>
              <a:rPr spc="180" dirty="0"/>
              <a:t> </a:t>
            </a:r>
            <a:r>
              <a:rPr spc="80" dirty="0"/>
              <a:t>lectura,</a:t>
            </a:r>
            <a:r>
              <a:rPr spc="180" dirty="0"/>
              <a:t> </a:t>
            </a:r>
            <a:r>
              <a:rPr spc="50" dirty="0"/>
              <a:t>se</a:t>
            </a:r>
            <a:r>
              <a:rPr spc="185" dirty="0"/>
              <a:t> </a:t>
            </a:r>
            <a:r>
              <a:rPr spc="80" dirty="0"/>
              <a:t>destacan</a:t>
            </a:r>
            <a:r>
              <a:rPr spc="180" dirty="0"/>
              <a:t> </a:t>
            </a:r>
            <a:r>
              <a:rPr spc="65" dirty="0"/>
              <a:t>los</a:t>
            </a:r>
            <a:r>
              <a:rPr spc="180" dirty="0"/>
              <a:t> </a:t>
            </a:r>
            <a:r>
              <a:rPr spc="80" dirty="0"/>
              <a:t>valores</a:t>
            </a:r>
            <a:r>
              <a:rPr spc="180" dirty="0"/>
              <a:t> </a:t>
            </a:r>
            <a:r>
              <a:rPr spc="70" dirty="0"/>
              <a:t>que</a:t>
            </a:r>
            <a:r>
              <a:rPr spc="180" dirty="0"/>
              <a:t> </a:t>
            </a:r>
            <a:r>
              <a:rPr spc="50" dirty="0"/>
              <a:t>se</a:t>
            </a:r>
            <a:r>
              <a:rPr spc="185" dirty="0"/>
              <a:t> </a:t>
            </a:r>
            <a:r>
              <a:rPr spc="80" dirty="0"/>
              <a:t>desvían</a:t>
            </a:r>
            <a:r>
              <a:rPr spc="180" dirty="0"/>
              <a:t> </a:t>
            </a:r>
            <a:r>
              <a:rPr spc="60" dirty="0"/>
              <a:t>5%</a:t>
            </a:r>
            <a:r>
              <a:rPr spc="180" dirty="0"/>
              <a:t> </a:t>
            </a:r>
            <a:r>
              <a:rPr spc="-50" dirty="0"/>
              <a:t>o</a:t>
            </a:r>
          </a:p>
          <a:p>
            <a:pPr marR="5080" algn="r">
              <a:lnSpc>
                <a:spcPct val="100000"/>
              </a:lnSpc>
              <a:spcBef>
                <a:spcPts val="400"/>
              </a:spcBef>
            </a:pPr>
            <a:r>
              <a:rPr spc="70" dirty="0"/>
              <a:t>más</a:t>
            </a:r>
            <a:r>
              <a:rPr spc="175" dirty="0"/>
              <a:t> </a:t>
            </a:r>
            <a:r>
              <a:rPr spc="65" dirty="0"/>
              <a:t>del</a:t>
            </a:r>
            <a:r>
              <a:rPr spc="180" dirty="0"/>
              <a:t> </a:t>
            </a:r>
            <a:r>
              <a:rPr spc="85" dirty="0"/>
              <a:t>promedio</a:t>
            </a:r>
            <a:r>
              <a:rPr spc="180" dirty="0"/>
              <a:t> </a:t>
            </a:r>
            <a:r>
              <a:rPr spc="55" dirty="0"/>
              <a:t>de</a:t>
            </a:r>
            <a:r>
              <a:rPr spc="175" dirty="0"/>
              <a:t> </a:t>
            </a:r>
            <a:r>
              <a:rPr spc="65" dirty="0"/>
              <a:t>los</a:t>
            </a:r>
            <a:r>
              <a:rPr spc="180" dirty="0"/>
              <a:t> </a:t>
            </a:r>
            <a:r>
              <a:rPr spc="85" dirty="0"/>
              <a:t>segmentos</a:t>
            </a:r>
            <a:r>
              <a:rPr spc="180" dirty="0"/>
              <a:t> </a:t>
            </a:r>
            <a:r>
              <a:rPr spc="65" dirty="0"/>
              <a:t>(no</a:t>
            </a:r>
            <a:r>
              <a:rPr spc="180" dirty="0"/>
              <a:t> </a:t>
            </a:r>
            <a:r>
              <a:rPr spc="65" dirty="0"/>
              <a:t>son</a:t>
            </a:r>
            <a:r>
              <a:rPr spc="175" dirty="0"/>
              <a:t> </a:t>
            </a:r>
            <a:r>
              <a:rPr spc="80" dirty="0"/>
              <a:t>pruebas</a:t>
            </a:r>
            <a:r>
              <a:rPr spc="180" dirty="0"/>
              <a:t> </a:t>
            </a:r>
            <a:r>
              <a:rPr spc="55" dirty="0"/>
              <a:t>de</a:t>
            </a:r>
            <a:r>
              <a:rPr spc="180" dirty="0"/>
              <a:t> </a:t>
            </a:r>
            <a:r>
              <a:rPr spc="80" dirty="0"/>
              <a:t>signiﬁcancia)</a:t>
            </a: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8/17/2023</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20104100" cy="11308715"/>
            <a:chOff x="0" y="0"/>
            <a:chExt cx="20104100" cy="11308715"/>
          </a:xfrm>
        </p:grpSpPr>
        <p:pic>
          <p:nvPicPr>
            <p:cNvPr id="3" name="object 3"/>
            <p:cNvPicPr/>
            <p:nvPr/>
          </p:nvPicPr>
          <p:blipFill>
            <a:blip r:embed="rId3" cstate="print"/>
            <a:stretch>
              <a:fillRect/>
            </a:stretch>
          </p:blipFill>
          <p:spPr>
            <a:xfrm>
              <a:off x="0" y="0"/>
              <a:ext cx="20104099" cy="11308556"/>
            </a:xfrm>
            <a:prstGeom prst="rect">
              <a:avLst/>
            </a:prstGeom>
          </p:spPr>
        </p:pic>
        <p:sp>
          <p:nvSpPr>
            <p:cNvPr id="4" name="object 4"/>
            <p:cNvSpPr/>
            <p:nvPr/>
          </p:nvSpPr>
          <p:spPr>
            <a:xfrm>
              <a:off x="930139" y="9900515"/>
              <a:ext cx="2394585" cy="635635"/>
            </a:xfrm>
            <a:custGeom>
              <a:avLst/>
              <a:gdLst/>
              <a:ahLst/>
              <a:cxnLst/>
              <a:rect l="l" t="t" r="r" b="b"/>
              <a:pathLst>
                <a:path w="2394585" h="635634">
                  <a:moveTo>
                    <a:pt x="2394576" y="0"/>
                  </a:moveTo>
                  <a:lnTo>
                    <a:pt x="0" y="0"/>
                  </a:lnTo>
                  <a:lnTo>
                    <a:pt x="0" y="635205"/>
                  </a:lnTo>
                  <a:lnTo>
                    <a:pt x="2394576" y="635205"/>
                  </a:lnTo>
                  <a:lnTo>
                    <a:pt x="2394576" y="0"/>
                  </a:lnTo>
                  <a:close/>
                </a:path>
              </a:pathLst>
            </a:custGeom>
            <a:solidFill>
              <a:srgbClr val="FFFFFF"/>
            </a:solidFill>
          </p:spPr>
          <p:txBody>
            <a:bodyPr wrap="square" lIns="0" tIns="0" rIns="0" bIns="0" rtlCol="0"/>
            <a:lstStyle/>
            <a:p>
              <a:endParaRPr/>
            </a:p>
          </p:txBody>
        </p:sp>
        <p:sp>
          <p:nvSpPr>
            <p:cNvPr id="5" name="object 5"/>
            <p:cNvSpPr/>
            <p:nvPr/>
          </p:nvSpPr>
          <p:spPr>
            <a:xfrm>
              <a:off x="930342" y="728534"/>
              <a:ext cx="1088390" cy="858519"/>
            </a:xfrm>
            <a:custGeom>
              <a:avLst/>
              <a:gdLst/>
              <a:ahLst/>
              <a:cxnLst/>
              <a:rect l="l" t="t" r="r" b="b"/>
              <a:pathLst>
                <a:path w="1088389" h="858519">
                  <a:moveTo>
                    <a:pt x="586960" y="858504"/>
                  </a:moveTo>
                  <a:lnTo>
                    <a:pt x="540347" y="856561"/>
                  </a:lnTo>
                  <a:lnTo>
                    <a:pt x="493663" y="850789"/>
                  </a:lnTo>
                  <a:lnTo>
                    <a:pt x="447220" y="841269"/>
                  </a:lnTo>
                  <a:lnTo>
                    <a:pt x="401333" y="828086"/>
                  </a:lnTo>
                  <a:lnTo>
                    <a:pt x="356313" y="811322"/>
                  </a:lnTo>
                  <a:lnTo>
                    <a:pt x="312476" y="791061"/>
                  </a:lnTo>
                  <a:lnTo>
                    <a:pt x="270132" y="767386"/>
                  </a:lnTo>
                  <a:lnTo>
                    <a:pt x="226814" y="738367"/>
                  </a:lnTo>
                  <a:lnTo>
                    <a:pt x="186403" y="706113"/>
                  </a:lnTo>
                  <a:lnTo>
                    <a:pt x="149164" y="670922"/>
                  </a:lnTo>
                  <a:lnTo>
                    <a:pt x="115363" y="633094"/>
                  </a:lnTo>
                  <a:lnTo>
                    <a:pt x="85269" y="592926"/>
                  </a:lnTo>
                  <a:lnTo>
                    <a:pt x="59145" y="550717"/>
                  </a:lnTo>
                  <a:lnTo>
                    <a:pt x="37260" y="506766"/>
                  </a:lnTo>
                  <a:lnTo>
                    <a:pt x="13713" y="441320"/>
                  </a:lnTo>
                  <a:lnTo>
                    <a:pt x="2145" y="383251"/>
                  </a:lnTo>
                  <a:lnTo>
                    <a:pt x="0" y="332757"/>
                  </a:lnTo>
                  <a:lnTo>
                    <a:pt x="4721" y="290034"/>
                  </a:lnTo>
                  <a:lnTo>
                    <a:pt x="38664" y="202000"/>
                  </a:lnTo>
                  <a:lnTo>
                    <a:pt x="72504" y="156654"/>
                  </a:lnTo>
                  <a:lnTo>
                    <a:pt x="111854" y="118866"/>
                  </a:lnTo>
                  <a:lnTo>
                    <a:pt x="153299" y="88263"/>
                  </a:lnTo>
                  <a:lnTo>
                    <a:pt x="193421" y="64473"/>
                  </a:lnTo>
                  <a:lnTo>
                    <a:pt x="228804" y="47126"/>
                  </a:lnTo>
                  <a:lnTo>
                    <a:pt x="269952" y="31052"/>
                  </a:lnTo>
                  <a:lnTo>
                    <a:pt x="313527" y="18376"/>
                  </a:lnTo>
                  <a:lnTo>
                    <a:pt x="359130" y="9024"/>
                  </a:lnTo>
                  <a:lnTo>
                    <a:pt x="406364" y="2923"/>
                  </a:lnTo>
                  <a:lnTo>
                    <a:pt x="454830" y="0"/>
                  </a:lnTo>
                  <a:lnTo>
                    <a:pt x="504129" y="181"/>
                  </a:lnTo>
                  <a:lnTo>
                    <a:pt x="553863" y="3394"/>
                  </a:lnTo>
                  <a:lnTo>
                    <a:pt x="603633" y="9566"/>
                  </a:lnTo>
                  <a:lnTo>
                    <a:pt x="653042" y="18624"/>
                  </a:lnTo>
                  <a:lnTo>
                    <a:pt x="701691" y="30494"/>
                  </a:lnTo>
                  <a:lnTo>
                    <a:pt x="749181" y="45104"/>
                  </a:lnTo>
                  <a:lnTo>
                    <a:pt x="795114" y="62380"/>
                  </a:lnTo>
                  <a:lnTo>
                    <a:pt x="839092" y="82250"/>
                  </a:lnTo>
                  <a:lnTo>
                    <a:pt x="880716" y="104639"/>
                  </a:lnTo>
                  <a:lnTo>
                    <a:pt x="919588" y="129476"/>
                  </a:lnTo>
                  <a:lnTo>
                    <a:pt x="955310" y="156688"/>
                  </a:lnTo>
                  <a:lnTo>
                    <a:pt x="987482" y="186200"/>
                  </a:lnTo>
                  <a:lnTo>
                    <a:pt x="1033342" y="241629"/>
                  </a:lnTo>
                  <a:lnTo>
                    <a:pt x="1053177" y="274552"/>
                  </a:lnTo>
                  <a:lnTo>
                    <a:pt x="1069592" y="310975"/>
                  </a:lnTo>
                  <a:lnTo>
                    <a:pt x="1081566" y="350917"/>
                  </a:lnTo>
                  <a:lnTo>
                    <a:pt x="1088081" y="394401"/>
                  </a:lnTo>
                  <a:lnTo>
                    <a:pt x="1088118" y="441446"/>
                  </a:lnTo>
                  <a:lnTo>
                    <a:pt x="1080659" y="492073"/>
                  </a:lnTo>
                  <a:lnTo>
                    <a:pt x="1064685" y="546303"/>
                  </a:lnTo>
                  <a:lnTo>
                    <a:pt x="1039177" y="604156"/>
                  </a:lnTo>
                  <a:lnTo>
                    <a:pt x="1016545" y="642718"/>
                  </a:lnTo>
                  <a:lnTo>
                    <a:pt x="989645" y="678791"/>
                  </a:lnTo>
                  <a:lnTo>
                    <a:pt x="958818" y="712171"/>
                  </a:lnTo>
                  <a:lnTo>
                    <a:pt x="924408" y="742655"/>
                  </a:lnTo>
                  <a:lnTo>
                    <a:pt x="886755" y="770042"/>
                  </a:lnTo>
                  <a:lnTo>
                    <a:pt x="846202" y="794128"/>
                  </a:lnTo>
                  <a:lnTo>
                    <a:pt x="803090" y="814710"/>
                  </a:lnTo>
                  <a:lnTo>
                    <a:pt x="757763" y="831586"/>
                  </a:lnTo>
                  <a:lnTo>
                    <a:pt x="710561" y="844553"/>
                  </a:lnTo>
                  <a:lnTo>
                    <a:pt x="661827" y="853408"/>
                  </a:lnTo>
                  <a:lnTo>
                    <a:pt x="611902" y="857949"/>
                  </a:lnTo>
                  <a:lnTo>
                    <a:pt x="595295" y="858504"/>
                  </a:lnTo>
                  <a:lnTo>
                    <a:pt x="586960" y="858504"/>
                  </a:lnTo>
                  <a:close/>
                </a:path>
              </a:pathLst>
            </a:custGeom>
            <a:ln w="59872">
              <a:solidFill>
                <a:srgbClr val="C742F3"/>
              </a:solidFill>
            </a:ln>
          </p:spPr>
          <p:txBody>
            <a:bodyPr wrap="square" lIns="0" tIns="0" rIns="0" bIns="0" rtlCol="0"/>
            <a:lstStyle/>
            <a:p>
              <a:endParaRPr/>
            </a:p>
          </p:txBody>
        </p:sp>
        <p:sp>
          <p:nvSpPr>
            <p:cNvPr id="6" name="object 6"/>
            <p:cNvSpPr/>
            <p:nvPr/>
          </p:nvSpPr>
          <p:spPr>
            <a:xfrm>
              <a:off x="1103533" y="836023"/>
              <a:ext cx="817880" cy="653415"/>
            </a:xfrm>
            <a:custGeom>
              <a:avLst/>
              <a:gdLst/>
              <a:ahLst/>
              <a:cxnLst/>
              <a:rect l="l" t="t" r="r" b="b"/>
              <a:pathLst>
                <a:path w="817880" h="653415">
                  <a:moveTo>
                    <a:pt x="441062" y="652891"/>
                  </a:moveTo>
                  <a:lnTo>
                    <a:pt x="391970" y="650008"/>
                  </a:lnTo>
                  <a:lnTo>
                    <a:pt x="342958" y="641472"/>
                  </a:lnTo>
                  <a:lnTo>
                    <a:pt x="294672" y="627453"/>
                  </a:lnTo>
                  <a:lnTo>
                    <a:pt x="247760" y="608122"/>
                  </a:lnTo>
                  <a:lnTo>
                    <a:pt x="202870" y="583647"/>
                  </a:lnTo>
                  <a:lnTo>
                    <a:pt x="157875" y="552064"/>
                  </a:lnTo>
                  <a:lnTo>
                    <a:pt x="117318" y="515842"/>
                  </a:lnTo>
                  <a:lnTo>
                    <a:pt x="81750" y="475601"/>
                  </a:lnTo>
                  <a:lnTo>
                    <a:pt x="51723" y="431963"/>
                  </a:lnTo>
                  <a:lnTo>
                    <a:pt x="27786" y="385548"/>
                  </a:lnTo>
                  <a:lnTo>
                    <a:pt x="12849" y="345203"/>
                  </a:lnTo>
                  <a:lnTo>
                    <a:pt x="2249" y="298258"/>
                  </a:lnTo>
                  <a:lnTo>
                    <a:pt x="0" y="247142"/>
                  </a:lnTo>
                  <a:lnTo>
                    <a:pt x="10112" y="194287"/>
                  </a:lnTo>
                  <a:lnTo>
                    <a:pt x="33490" y="146393"/>
                  </a:lnTo>
                  <a:lnTo>
                    <a:pt x="65796" y="107103"/>
                  </a:lnTo>
                  <a:lnTo>
                    <a:pt x="102588" y="75927"/>
                  </a:lnTo>
                  <a:lnTo>
                    <a:pt x="139426" y="52378"/>
                  </a:lnTo>
                  <a:lnTo>
                    <a:pt x="212698" y="20523"/>
                  </a:lnTo>
                  <a:lnTo>
                    <a:pt x="256493" y="9463"/>
                  </a:lnTo>
                  <a:lnTo>
                    <a:pt x="302580" y="2663"/>
                  </a:lnTo>
                  <a:lnTo>
                    <a:pt x="350290" y="0"/>
                  </a:lnTo>
                  <a:lnTo>
                    <a:pt x="398953" y="1348"/>
                  </a:lnTo>
                  <a:lnTo>
                    <a:pt x="447900" y="6585"/>
                  </a:lnTo>
                  <a:lnTo>
                    <a:pt x="496460" y="15585"/>
                  </a:lnTo>
                  <a:lnTo>
                    <a:pt x="543964" y="28226"/>
                  </a:lnTo>
                  <a:lnTo>
                    <a:pt x="589743" y="44382"/>
                  </a:lnTo>
                  <a:lnTo>
                    <a:pt x="633126" y="63930"/>
                  </a:lnTo>
                  <a:lnTo>
                    <a:pt x="673444" y="86745"/>
                  </a:lnTo>
                  <a:lnTo>
                    <a:pt x="710026" y="112703"/>
                  </a:lnTo>
                  <a:lnTo>
                    <a:pt x="742204" y="141681"/>
                  </a:lnTo>
                  <a:lnTo>
                    <a:pt x="767315" y="170719"/>
                  </a:lnTo>
                  <a:lnTo>
                    <a:pt x="789631" y="205136"/>
                  </a:lnTo>
                  <a:lnTo>
                    <a:pt x="806918" y="244978"/>
                  </a:lnTo>
                  <a:lnTo>
                    <a:pt x="816944" y="290292"/>
                  </a:lnTo>
                  <a:lnTo>
                    <a:pt x="817472" y="341123"/>
                  </a:lnTo>
                  <a:lnTo>
                    <a:pt x="806270" y="397519"/>
                  </a:lnTo>
                  <a:lnTo>
                    <a:pt x="781104" y="459525"/>
                  </a:lnTo>
                  <a:lnTo>
                    <a:pt x="756864" y="499351"/>
                  </a:lnTo>
                  <a:lnTo>
                    <a:pt x="726737" y="535492"/>
                  </a:lnTo>
                  <a:lnTo>
                    <a:pt x="691392" y="567545"/>
                  </a:lnTo>
                  <a:lnTo>
                    <a:pt x="651499" y="595111"/>
                  </a:lnTo>
                  <a:lnTo>
                    <a:pt x="607726" y="617788"/>
                  </a:lnTo>
                  <a:lnTo>
                    <a:pt x="560742" y="635174"/>
                  </a:lnTo>
                  <a:lnTo>
                    <a:pt x="511215" y="646869"/>
                  </a:lnTo>
                  <a:lnTo>
                    <a:pt x="459815" y="652472"/>
                  </a:lnTo>
                  <a:lnTo>
                    <a:pt x="447334" y="652891"/>
                  </a:lnTo>
                  <a:lnTo>
                    <a:pt x="441062" y="652891"/>
                  </a:lnTo>
                  <a:close/>
                </a:path>
              </a:pathLst>
            </a:custGeom>
            <a:ln w="58532">
              <a:solidFill>
                <a:srgbClr val="9200EF"/>
              </a:solidFill>
            </a:ln>
          </p:spPr>
          <p:txBody>
            <a:bodyPr wrap="square" lIns="0" tIns="0" rIns="0" bIns="0" rtlCol="0"/>
            <a:lstStyle/>
            <a:p>
              <a:endParaRPr/>
            </a:p>
          </p:txBody>
        </p:sp>
        <p:sp>
          <p:nvSpPr>
            <p:cNvPr id="7" name="object 7"/>
            <p:cNvSpPr/>
            <p:nvPr/>
          </p:nvSpPr>
          <p:spPr>
            <a:xfrm>
              <a:off x="1276793" y="962340"/>
              <a:ext cx="540385" cy="406400"/>
            </a:xfrm>
            <a:custGeom>
              <a:avLst/>
              <a:gdLst/>
              <a:ahLst/>
              <a:cxnLst/>
              <a:rect l="l" t="t" r="r" b="b"/>
              <a:pathLst>
                <a:path w="540385" h="406400">
                  <a:moveTo>
                    <a:pt x="291080" y="405808"/>
                  </a:moveTo>
                  <a:lnTo>
                    <a:pt x="242357" y="401731"/>
                  </a:lnTo>
                  <a:lnTo>
                    <a:pt x="194931" y="389956"/>
                  </a:lnTo>
                  <a:lnTo>
                    <a:pt x="149976" y="371165"/>
                  </a:lnTo>
                  <a:lnTo>
                    <a:pt x="108666" y="346041"/>
                  </a:lnTo>
                  <a:lnTo>
                    <a:pt x="72173" y="315266"/>
                  </a:lnTo>
                  <a:lnTo>
                    <a:pt x="41672" y="279525"/>
                  </a:lnTo>
                  <a:lnTo>
                    <a:pt x="18335" y="239499"/>
                  </a:lnTo>
                  <a:lnTo>
                    <a:pt x="1482" y="185146"/>
                  </a:lnTo>
                  <a:lnTo>
                    <a:pt x="0" y="153308"/>
                  </a:lnTo>
                  <a:lnTo>
                    <a:pt x="6681" y="120372"/>
                  </a:lnTo>
                  <a:lnTo>
                    <a:pt x="27021" y="83937"/>
                  </a:lnTo>
                  <a:lnTo>
                    <a:pt x="55429" y="55755"/>
                  </a:lnTo>
                  <a:lnTo>
                    <a:pt x="113515" y="21789"/>
                  </a:lnTo>
                  <a:lnTo>
                    <a:pt x="158311" y="7562"/>
                  </a:lnTo>
                  <a:lnTo>
                    <a:pt x="207540" y="409"/>
                  </a:lnTo>
                  <a:lnTo>
                    <a:pt x="259305" y="0"/>
                  </a:lnTo>
                  <a:lnTo>
                    <a:pt x="311711" y="6002"/>
                  </a:lnTo>
                  <a:lnTo>
                    <a:pt x="362861" y="18087"/>
                  </a:lnTo>
                  <a:lnTo>
                    <a:pt x="410859" y="35923"/>
                  </a:lnTo>
                  <a:lnTo>
                    <a:pt x="453810" y="59179"/>
                  </a:lnTo>
                  <a:lnTo>
                    <a:pt x="489818" y="87525"/>
                  </a:lnTo>
                  <a:lnTo>
                    <a:pt x="530629" y="146618"/>
                  </a:lnTo>
                  <a:lnTo>
                    <a:pt x="539823" y="186127"/>
                  </a:lnTo>
                  <a:lnTo>
                    <a:pt x="536141" y="232381"/>
                  </a:lnTo>
                  <a:lnTo>
                    <a:pt x="515534" y="285456"/>
                  </a:lnTo>
                  <a:lnTo>
                    <a:pt x="488029" y="324043"/>
                  </a:lnTo>
                  <a:lnTo>
                    <a:pt x="451259" y="356370"/>
                  </a:lnTo>
                  <a:lnTo>
                    <a:pt x="407032" y="381412"/>
                  </a:lnTo>
                  <a:lnTo>
                    <a:pt x="357152" y="398145"/>
                  </a:lnTo>
                  <a:lnTo>
                    <a:pt x="303425" y="405546"/>
                  </a:lnTo>
                  <a:lnTo>
                    <a:pt x="295195" y="405808"/>
                  </a:lnTo>
                  <a:lnTo>
                    <a:pt x="291080" y="405808"/>
                  </a:lnTo>
                  <a:close/>
                </a:path>
              </a:pathLst>
            </a:custGeom>
            <a:ln w="58532">
              <a:solidFill>
                <a:srgbClr val="5811A2"/>
              </a:solidFill>
            </a:ln>
          </p:spPr>
          <p:txBody>
            <a:bodyPr wrap="square" lIns="0" tIns="0" rIns="0" bIns="0" rtlCol="0"/>
            <a:lstStyle/>
            <a:p>
              <a:endParaRPr/>
            </a:p>
          </p:txBody>
        </p:sp>
        <p:sp>
          <p:nvSpPr>
            <p:cNvPr id="8" name="object 8"/>
            <p:cNvSpPr/>
            <p:nvPr/>
          </p:nvSpPr>
          <p:spPr>
            <a:xfrm>
              <a:off x="2318410" y="957065"/>
              <a:ext cx="3634104" cy="415925"/>
            </a:xfrm>
            <a:custGeom>
              <a:avLst/>
              <a:gdLst/>
              <a:ahLst/>
              <a:cxnLst/>
              <a:rect l="l" t="t" r="r" b="b"/>
              <a:pathLst>
                <a:path w="3634104" h="415925">
                  <a:moveTo>
                    <a:pt x="315544" y="313156"/>
                  </a:moveTo>
                  <a:lnTo>
                    <a:pt x="271373" y="285965"/>
                  </a:lnTo>
                  <a:lnTo>
                    <a:pt x="262686" y="283705"/>
                  </a:lnTo>
                  <a:lnTo>
                    <a:pt x="256273" y="284708"/>
                  </a:lnTo>
                  <a:lnTo>
                    <a:pt x="251218" y="289293"/>
                  </a:lnTo>
                  <a:lnTo>
                    <a:pt x="234010" y="320624"/>
                  </a:lnTo>
                  <a:lnTo>
                    <a:pt x="215468" y="336943"/>
                  </a:lnTo>
                  <a:lnTo>
                    <a:pt x="191020" y="346735"/>
                  </a:lnTo>
                  <a:lnTo>
                    <a:pt x="160680" y="349999"/>
                  </a:lnTo>
                  <a:lnTo>
                    <a:pt x="122224" y="344716"/>
                  </a:lnTo>
                  <a:lnTo>
                    <a:pt x="94043" y="329222"/>
                  </a:lnTo>
                  <a:lnTo>
                    <a:pt x="76708" y="304038"/>
                  </a:lnTo>
                  <a:lnTo>
                    <a:pt x="70802" y="269671"/>
                  </a:lnTo>
                  <a:lnTo>
                    <a:pt x="70802" y="145503"/>
                  </a:lnTo>
                  <a:lnTo>
                    <a:pt x="76708" y="111226"/>
                  </a:lnTo>
                  <a:lnTo>
                    <a:pt x="94043" y="86233"/>
                  </a:lnTo>
                  <a:lnTo>
                    <a:pt x="122224" y="70916"/>
                  </a:lnTo>
                  <a:lnTo>
                    <a:pt x="160680" y="65722"/>
                  </a:lnTo>
                  <a:lnTo>
                    <a:pt x="191338" y="68973"/>
                  </a:lnTo>
                  <a:lnTo>
                    <a:pt x="215887" y="78714"/>
                  </a:lnTo>
                  <a:lnTo>
                    <a:pt x="234327" y="94894"/>
                  </a:lnTo>
                  <a:lnTo>
                    <a:pt x="246659" y="117424"/>
                  </a:lnTo>
                  <a:lnTo>
                    <a:pt x="250672" y="125577"/>
                  </a:lnTo>
                  <a:lnTo>
                    <a:pt x="255574" y="130048"/>
                  </a:lnTo>
                  <a:lnTo>
                    <a:pt x="301713" y="118529"/>
                  </a:lnTo>
                  <a:lnTo>
                    <a:pt x="315302" y="102019"/>
                  </a:lnTo>
                  <a:lnTo>
                    <a:pt x="313512" y="93814"/>
                  </a:lnTo>
                  <a:lnTo>
                    <a:pt x="291617" y="52844"/>
                  </a:lnTo>
                  <a:lnTo>
                    <a:pt x="258800" y="23520"/>
                  </a:lnTo>
                  <a:lnTo>
                    <a:pt x="215138" y="5880"/>
                  </a:lnTo>
                  <a:lnTo>
                    <a:pt x="160680" y="0"/>
                  </a:lnTo>
                  <a:lnTo>
                    <a:pt x="104495" y="6502"/>
                  </a:lnTo>
                  <a:lnTo>
                    <a:pt x="59715" y="25361"/>
                  </a:lnTo>
                  <a:lnTo>
                    <a:pt x="26949" y="55575"/>
                  </a:lnTo>
                  <a:lnTo>
                    <a:pt x="6845" y="96139"/>
                  </a:lnTo>
                  <a:lnTo>
                    <a:pt x="0" y="146062"/>
                  </a:lnTo>
                  <a:lnTo>
                    <a:pt x="0" y="269113"/>
                  </a:lnTo>
                  <a:lnTo>
                    <a:pt x="6845" y="319532"/>
                  </a:lnTo>
                  <a:lnTo>
                    <a:pt x="26949" y="360286"/>
                  </a:lnTo>
                  <a:lnTo>
                    <a:pt x="59715" y="390512"/>
                  </a:lnTo>
                  <a:lnTo>
                    <a:pt x="104495" y="409295"/>
                  </a:lnTo>
                  <a:lnTo>
                    <a:pt x="160680" y="415747"/>
                  </a:lnTo>
                  <a:lnTo>
                    <a:pt x="215468" y="409854"/>
                  </a:lnTo>
                  <a:lnTo>
                    <a:pt x="259295" y="392163"/>
                  </a:lnTo>
                  <a:lnTo>
                    <a:pt x="292163" y="362661"/>
                  </a:lnTo>
                  <a:lnTo>
                    <a:pt x="314071" y="321360"/>
                  </a:lnTo>
                  <a:lnTo>
                    <a:pt x="315544" y="313156"/>
                  </a:lnTo>
                  <a:close/>
                </a:path>
                <a:path w="3634104" h="415925">
                  <a:moveTo>
                    <a:pt x="860564" y="396659"/>
                  </a:moveTo>
                  <a:lnTo>
                    <a:pt x="795566" y="269684"/>
                  </a:lnTo>
                  <a:lnTo>
                    <a:pt x="777608" y="245503"/>
                  </a:lnTo>
                  <a:lnTo>
                    <a:pt x="809104" y="229273"/>
                  </a:lnTo>
                  <a:lnTo>
                    <a:pt x="832383" y="204571"/>
                  </a:lnTo>
                  <a:lnTo>
                    <a:pt x="838873" y="189890"/>
                  </a:lnTo>
                  <a:lnTo>
                    <a:pt x="846810" y="171958"/>
                  </a:lnTo>
                  <a:lnTo>
                    <a:pt x="851763" y="132016"/>
                  </a:lnTo>
                  <a:lnTo>
                    <a:pt x="843064" y="80238"/>
                  </a:lnTo>
                  <a:lnTo>
                    <a:pt x="818057" y="41363"/>
                  </a:lnTo>
                  <a:lnTo>
                    <a:pt x="778294" y="16903"/>
                  </a:lnTo>
                  <a:lnTo>
                    <a:pt x="777608" y="16802"/>
                  </a:lnTo>
                  <a:lnTo>
                    <a:pt x="777608" y="132016"/>
                  </a:lnTo>
                  <a:lnTo>
                    <a:pt x="776655" y="145173"/>
                  </a:lnTo>
                  <a:lnTo>
                    <a:pt x="753694" y="181356"/>
                  </a:lnTo>
                  <a:lnTo>
                    <a:pt x="718604" y="189890"/>
                  </a:lnTo>
                  <a:lnTo>
                    <a:pt x="621423" y="189890"/>
                  </a:lnTo>
                  <a:lnTo>
                    <a:pt x="621423" y="74142"/>
                  </a:lnTo>
                  <a:lnTo>
                    <a:pt x="718604" y="74142"/>
                  </a:lnTo>
                  <a:lnTo>
                    <a:pt x="762431" y="88773"/>
                  </a:lnTo>
                  <a:lnTo>
                    <a:pt x="777608" y="132016"/>
                  </a:lnTo>
                  <a:lnTo>
                    <a:pt x="777608" y="16802"/>
                  </a:lnTo>
                  <a:lnTo>
                    <a:pt x="725347" y="8420"/>
                  </a:lnTo>
                  <a:lnTo>
                    <a:pt x="570293" y="8420"/>
                  </a:lnTo>
                  <a:lnTo>
                    <a:pt x="561289" y="9423"/>
                  </a:lnTo>
                  <a:lnTo>
                    <a:pt x="555193" y="12700"/>
                  </a:lnTo>
                  <a:lnTo>
                    <a:pt x="551726" y="18618"/>
                  </a:lnTo>
                  <a:lnTo>
                    <a:pt x="550621" y="27533"/>
                  </a:lnTo>
                  <a:lnTo>
                    <a:pt x="550621" y="388213"/>
                  </a:lnTo>
                  <a:lnTo>
                    <a:pt x="551726" y="397129"/>
                  </a:lnTo>
                  <a:lnTo>
                    <a:pt x="555193" y="403047"/>
                  </a:lnTo>
                  <a:lnTo>
                    <a:pt x="561289" y="406323"/>
                  </a:lnTo>
                  <a:lnTo>
                    <a:pt x="570293" y="407327"/>
                  </a:lnTo>
                  <a:lnTo>
                    <a:pt x="602310" y="407327"/>
                  </a:lnTo>
                  <a:lnTo>
                    <a:pt x="621423" y="255612"/>
                  </a:lnTo>
                  <a:lnTo>
                    <a:pt x="663003" y="255612"/>
                  </a:lnTo>
                  <a:lnTo>
                    <a:pt x="705065" y="263486"/>
                  </a:lnTo>
                  <a:lnTo>
                    <a:pt x="729856" y="294957"/>
                  </a:lnTo>
                  <a:lnTo>
                    <a:pt x="777036" y="390461"/>
                  </a:lnTo>
                  <a:lnTo>
                    <a:pt x="782370" y="399021"/>
                  </a:lnTo>
                  <a:lnTo>
                    <a:pt x="789406" y="404164"/>
                  </a:lnTo>
                  <a:lnTo>
                    <a:pt x="799795" y="406666"/>
                  </a:lnTo>
                  <a:lnTo>
                    <a:pt x="815251" y="407327"/>
                  </a:lnTo>
                  <a:lnTo>
                    <a:pt x="847839" y="407327"/>
                  </a:lnTo>
                  <a:lnTo>
                    <a:pt x="855738" y="406158"/>
                  </a:lnTo>
                  <a:lnTo>
                    <a:pt x="859993" y="402615"/>
                  </a:lnTo>
                  <a:lnTo>
                    <a:pt x="860564" y="396659"/>
                  </a:lnTo>
                  <a:close/>
                </a:path>
                <a:path w="3634104" h="415925">
                  <a:moveTo>
                    <a:pt x="1166977" y="27520"/>
                  </a:moveTo>
                  <a:lnTo>
                    <a:pt x="1165961" y="18605"/>
                  </a:lnTo>
                  <a:lnTo>
                    <a:pt x="1162685" y="12700"/>
                  </a:lnTo>
                  <a:lnTo>
                    <a:pt x="1156779" y="9423"/>
                  </a:lnTo>
                  <a:lnTo>
                    <a:pt x="1147864" y="8407"/>
                  </a:lnTo>
                  <a:lnTo>
                    <a:pt x="1115847" y="8407"/>
                  </a:lnTo>
                  <a:lnTo>
                    <a:pt x="1106843" y="9423"/>
                  </a:lnTo>
                  <a:lnTo>
                    <a:pt x="1100734" y="12700"/>
                  </a:lnTo>
                  <a:lnTo>
                    <a:pt x="1097280" y="18605"/>
                  </a:lnTo>
                  <a:lnTo>
                    <a:pt x="1096175" y="27520"/>
                  </a:lnTo>
                  <a:lnTo>
                    <a:pt x="1096175" y="388226"/>
                  </a:lnTo>
                  <a:lnTo>
                    <a:pt x="1097280" y="397141"/>
                  </a:lnTo>
                  <a:lnTo>
                    <a:pt x="1100734" y="403034"/>
                  </a:lnTo>
                  <a:lnTo>
                    <a:pt x="1106843" y="406311"/>
                  </a:lnTo>
                  <a:lnTo>
                    <a:pt x="1115847" y="407314"/>
                  </a:lnTo>
                  <a:lnTo>
                    <a:pt x="1147864" y="407314"/>
                  </a:lnTo>
                  <a:lnTo>
                    <a:pt x="1156779" y="406311"/>
                  </a:lnTo>
                  <a:lnTo>
                    <a:pt x="1162685" y="403034"/>
                  </a:lnTo>
                  <a:lnTo>
                    <a:pt x="1165961" y="397141"/>
                  </a:lnTo>
                  <a:lnTo>
                    <a:pt x="1166977" y="388226"/>
                  </a:lnTo>
                  <a:lnTo>
                    <a:pt x="1166977" y="27520"/>
                  </a:lnTo>
                  <a:close/>
                </a:path>
                <a:path w="3634104" h="415925">
                  <a:moveTo>
                    <a:pt x="1695665" y="27533"/>
                  </a:moveTo>
                  <a:lnTo>
                    <a:pt x="1694649" y="18618"/>
                  </a:lnTo>
                  <a:lnTo>
                    <a:pt x="1691373" y="12700"/>
                  </a:lnTo>
                  <a:lnTo>
                    <a:pt x="1685467" y="9423"/>
                  </a:lnTo>
                  <a:lnTo>
                    <a:pt x="1676552" y="8420"/>
                  </a:lnTo>
                  <a:lnTo>
                    <a:pt x="1412481" y="8420"/>
                  </a:lnTo>
                  <a:lnTo>
                    <a:pt x="1403578" y="9423"/>
                  </a:lnTo>
                  <a:lnTo>
                    <a:pt x="1397673" y="12700"/>
                  </a:lnTo>
                  <a:lnTo>
                    <a:pt x="1394396" y="18618"/>
                  </a:lnTo>
                  <a:lnTo>
                    <a:pt x="1393393" y="27533"/>
                  </a:lnTo>
                  <a:lnTo>
                    <a:pt x="1393393" y="55054"/>
                  </a:lnTo>
                  <a:lnTo>
                    <a:pt x="1394396" y="63957"/>
                  </a:lnTo>
                  <a:lnTo>
                    <a:pt x="1397673" y="69862"/>
                  </a:lnTo>
                  <a:lnTo>
                    <a:pt x="1403578" y="73139"/>
                  </a:lnTo>
                  <a:lnTo>
                    <a:pt x="1412481" y="74142"/>
                  </a:lnTo>
                  <a:lnTo>
                    <a:pt x="1509115" y="74142"/>
                  </a:lnTo>
                  <a:lnTo>
                    <a:pt x="1509115" y="388213"/>
                  </a:lnTo>
                  <a:lnTo>
                    <a:pt x="1510131" y="397129"/>
                  </a:lnTo>
                  <a:lnTo>
                    <a:pt x="1513408" y="403047"/>
                  </a:lnTo>
                  <a:lnTo>
                    <a:pt x="1519313" y="406323"/>
                  </a:lnTo>
                  <a:lnTo>
                    <a:pt x="1528229" y="407327"/>
                  </a:lnTo>
                  <a:lnTo>
                    <a:pt x="1560804" y="407327"/>
                  </a:lnTo>
                  <a:lnTo>
                    <a:pt x="1569732" y="406323"/>
                  </a:lnTo>
                  <a:lnTo>
                    <a:pt x="1575650" y="403047"/>
                  </a:lnTo>
                  <a:lnTo>
                    <a:pt x="1578914" y="397129"/>
                  </a:lnTo>
                  <a:lnTo>
                    <a:pt x="1579930" y="388213"/>
                  </a:lnTo>
                  <a:lnTo>
                    <a:pt x="1579930" y="74142"/>
                  </a:lnTo>
                  <a:lnTo>
                    <a:pt x="1676552" y="74142"/>
                  </a:lnTo>
                  <a:lnTo>
                    <a:pt x="1685467" y="73139"/>
                  </a:lnTo>
                  <a:lnTo>
                    <a:pt x="1691373" y="69862"/>
                  </a:lnTo>
                  <a:lnTo>
                    <a:pt x="1694649" y="63957"/>
                  </a:lnTo>
                  <a:lnTo>
                    <a:pt x="1695665" y="55054"/>
                  </a:lnTo>
                  <a:lnTo>
                    <a:pt x="1695665" y="27533"/>
                  </a:lnTo>
                  <a:close/>
                </a:path>
                <a:path w="3634104" h="415925">
                  <a:moveTo>
                    <a:pt x="2190089" y="360692"/>
                  </a:moveTo>
                  <a:lnTo>
                    <a:pt x="2189086" y="351790"/>
                  </a:lnTo>
                  <a:lnTo>
                    <a:pt x="2185809" y="345884"/>
                  </a:lnTo>
                  <a:lnTo>
                    <a:pt x="2179891" y="342607"/>
                  </a:lnTo>
                  <a:lnTo>
                    <a:pt x="2170976" y="341604"/>
                  </a:lnTo>
                  <a:lnTo>
                    <a:pt x="1992896" y="341604"/>
                  </a:lnTo>
                  <a:lnTo>
                    <a:pt x="1992896" y="238188"/>
                  </a:lnTo>
                  <a:lnTo>
                    <a:pt x="2138400" y="238188"/>
                  </a:lnTo>
                  <a:lnTo>
                    <a:pt x="2147316" y="237185"/>
                  </a:lnTo>
                  <a:lnTo>
                    <a:pt x="2153221" y="233921"/>
                  </a:lnTo>
                  <a:lnTo>
                    <a:pt x="2156498" y="228015"/>
                  </a:lnTo>
                  <a:lnTo>
                    <a:pt x="2157501" y="219100"/>
                  </a:lnTo>
                  <a:lnTo>
                    <a:pt x="2157501" y="191579"/>
                  </a:lnTo>
                  <a:lnTo>
                    <a:pt x="2156498" y="182664"/>
                  </a:lnTo>
                  <a:lnTo>
                    <a:pt x="2153221" y="176745"/>
                  </a:lnTo>
                  <a:lnTo>
                    <a:pt x="2147316" y="173482"/>
                  </a:lnTo>
                  <a:lnTo>
                    <a:pt x="2138400" y="172466"/>
                  </a:lnTo>
                  <a:lnTo>
                    <a:pt x="1992896" y="172466"/>
                  </a:lnTo>
                  <a:lnTo>
                    <a:pt x="1992896" y="74142"/>
                  </a:lnTo>
                  <a:lnTo>
                    <a:pt x="2164804" y="74142"/>
                  </a:lnTo>
                  <a:lnTo>
                    <a:pt x="2184463" y="27533"/>
                  </a:lnTo>
                  <a:lnTo>
                    <a:pt x="2164804" y="8420"/>
                  </a:lnTo>
                  <a:lnTo>
                    <a:pt x="1941753" y="8420"/>
                  </a:lnTo>
                  <a:lnTo>
                    <a:pt x="1932762" y="9423"/>
                  </a:lnTo>
                  <a:lnTo>
                    <a:pt x="1926653" y="12700"/>
                  </a:lnTo>
                  <a:lnTo>
                    <a:pt x="1923186" y="18618"/>
                  </a:lnTo>
                  <a:lnTo>
                    <a:pt x="1922094" y="27533"/>
                  </a:lnTo>
                  <a:lnTo>
                    <a:pt x="1922094" y="388213"/>
                  </a:lnTo>
                  <a:lnTo>
                    <a:pt x="1923186" y="397129"/>
                  </a:lnTo>
                  <a:lnTo>
                    <a:pt x="1926653" y="403047"/>
                  </a:lnTo>
                  <a:lnTo>
                    <a:pt x="1932762" y="406323"/>
                  </a:lnTo>
                  <a:lnTo>
                    <a:pt x="1941753" y="407327"/>
                  </a:lnTo>
                  <a:lnTo>
                    <a:pt x="2170976" y="407327"/>
                  </a:lnTo>
                  <a:lnTo>
                    <a:pt x="2179891" y="406323"/>
                  </a:lnTo>
                  <a:lnTo>
                    <a:pt x="2185809" y="403047"/>
                  </a:lnTo>
                  <a:lnTo>
                    <a:pt x="2189086" y="397129"/>
                  </a:lnTo>
                  <a:lnTo>
                    <a:pt x="2190089" y="388213"/>
                  </a:lnTo>
                  <a:lnTo>
                    <a:pt x="2190089" y="360692"/>
                  </a:lnTo>
                  <a:close/>
                </a:path>
                <a:path w="3634104" h="415925">
                  <a:moveTo>
                    <a:pt x="2737129" y="396659"/>
                  </a:moveTo>
                  <a:lnTo>
                    <a:pt x="2672143" y="269684"/>
                  </a:lnTo>
                  <a:lnTo>
                    <a:pt x="2654185" y="245503"/>
                  </a:lnTo>
                  <a:lnTo>
                    <a:pt x="2685669" y="229273"/>
                  </a:lnTo>
                  <a:lnTo>
                    <a:pt x="2708948" y="204571"/>
                  </a:lnTo>
                  <a:lnTo>
                    <a:pt x="2715437" y="189890"/>
                  </a:lnTo>
                  <a:lnTo>
                    <a:pt x="2723375" y="171958"/>
                  </a:lnTo>
                  <a:lnTo>
                    <a:pt x="2728328" y="132016"/>
                  </a:lnTo>
                  <a:lnTo>
                    <a:pt x="2719641" y="80238"/>
                  </a:lnTo>
                  <a:lnTo>
                    <a:pt x="2715717" y="74142"/>
                  </a:lnTo>
                  <a:lnTo>
                    <a:pt x="2694622" y="41363"/>
                  </a:lnTo>
                  <a:lnTo>
                    <a:pt x="2654871" y="16903"/>
                  </a:lnTo>
                  <a:lnTo>
                    <a:pt x="2654185" y="16802"/>
                  </a:lnTo>
                  <a:lnTo>
                    <a:pt x="2654185" y="132016"/>
                  </a:lnTo>
                  <a:lnTo>
                    <a:pt x="2653233" y="145173"/>
                  </a:lnTo>
                  <a:lnTo>
                    <a:pt x="2630259" y="181356"/>
                  </a:lnTo>
                  <a:lnTo>
                    <a:pt x="2595181" y="189890"/>
                  </a:lnTo>
                  <a:lnTo>
                    <a:pt x="2497975" y="189890"/>
                  </a:lnTo>
                  <a:lnTo>
                    <a:pt x="2497975" y="74142"/>
                  </a:lnTo>
                  <a:lnTo>
                    <a:pt x="2595181" y="74142"/>
                  </a:lnTo>
                  <a:lnTo>
                    <a:pt x="2639009" y="88773"/>
                  </a:lnTo>
                  <a:lnTo>
                    <a:pt x="2654185" y="132016"/>
                  </a:lnTo>
                  <a:lnTo>
                    <a:pt x="2654185" y="16802"/>
                  </a:lnTo>
                  <a:lnTo>
                    <a:pt x="2601925" y="8420"/>
                  </a:lnTo>
                  <a:lnTo>
                    <a:pt x="2446871" y="8420"/>
                  </a:lnTo>
                  <a:lnTo>
                    <a:pt x="2437866" y="9423"/>
                  </a:lnTo>
                  <a:lnTo>
                    <a:pt x="2431758" y="12700"/>
                  </a:lnTo>
                  <a:lnTo>
                    <a:pt x="2428278" y="18618"/>
                  </a:lnTo>
                  <a:lnTo>
                    <a:pt x="2427186" y="27533"/>
                  </a:lnTo>
                  <a:lnTo>
                    <a:pt x="2427186" y="388213"/>
                  </a:lnTo>
                  <a:lnTo>
                    <a:pt x="2428278" y="397129"/>
                  </a:lnTo>
                  <a:lnTo>
                    <a:pt x="2431758" y="403047"/>
                  </a:lnTo>
                  <a:lnTo>
                    <a:pt x="2437866" y="406323"/>
                  </a:lnTo>
                  <a:lnTo>
                    <a:pt x="2446871" y="407327"/>
                  </a:lnTo>
                  <a:lnTo>
                    <a:pt x="2478875" y="407327"/>
                  </a:lnTo>
                  <a:lnTo>
                    <a:pt x="2497975" y="255612"/>
                  </a:lnTo>
                  <a:lnTo>
                    <a:pt x="2539555" y="255612"/>
                  </a:lnTo>
                  <a:lnTo>
                    <a:pt x="2581630" y="263486"/>
                  </a:lnTo>
                  <a:lnTo>
                    <a:pt x="2606433" y="294957"/>
                  </a:lnTo>
                  <a:lnTo>
                    <a:pt x="2653614" y="390461"/>
                  </a:lnTo>
                  <a:lnTo>
                    <a:pt x="2658948" y="399021"/>
                  </a:lnTo>
                  <a:lnTo>
                    <a:pt x="2665971" y="404164"/>
                  </a:lnTo>
                  <a:lnTo>
                    <a:pt x="2676372" y="406666"/>
                  </a:lnTo>
                  <a:lnTo>
                    <a:pt x="2691815" y="407327"/>
                  </a:lnTo>
                  <a:lnTo>
                    <a:pt x="2724404" y="407327"/>
                  </a:lnTo>
                  <a:lnTo>
                    <a:pt x="2732290" y="406158"/>
                  </a:lnTo>
                  <a:lnTo>
                    <a:pt x="2736558" y="402615"/>
                  </a:lnTo>
                  <a:lnTo>
                    <a:pt x="2737129" y="396659"/>
                  </a:lnTo>
                  <a:close/>
                </a:path>
                <a:path w="3634104" h="415925">
                  <a:moveTo>
                    <a:pt x="3043542" y="27520"/>
                  </a:moveTo>
                  <a:lnTo>
                    <a:pt x="3042526" y="18605"/>
                  </a:lnTo>
                  <a:lnTo>
                    <a:pt x="3039249" y="12700"/>
                  </a:lnTo>
                  <a:lnTo>
                    <a:pt x="3033344" y="9423"/>
                  </a:lnTo>
                  <a:lnTo>
                    <a:pt x="3024428" y="8407"/>
                  </a:lnTo>
                  <a:lnTo>
                    <a:pt x="2992412" y="8407"/>
                  </a:lnTo>
                  <a:lnTo>
                    <a:pt x="2983420" y="9423"/>
                  </a:lnTo>
                  <a:lnTo>
                    <a:pt x="2977311" y="12700"/>
                  </a:lnTo>
                  <a:lnTo>
                    <a:pt x="2973844" y="18605"/>
                  </a:lnTo>
                  <a:lnTo>
                    <a:pt x="2972752" y="27520"/>
                  </a:lnTo>
                  <a:lnTo>
                    <a:pt x="2972752" y="388226"/>
                  </a:lnTo>
                  <a:lnTo>
                    <a:pt x="2973844" y="397141"/>
                  </a:lnTo>
                  <a:lnTo>
                    <a:pt x="2977311" y="403034"/>
                  </a:lnTo>
                  <a:lnTo>
                    <a:pt x="2983420" y="406311"/>
                  </a:lnTo>
                  <a:lnTo>
                    <a:pt x="2992412" y="407314"/>
                  </a:lnTo>
                  <a:lnTo>
                    <a:pt x="3024428" y="407314"/>
                  </a:lnTo>
                  <a:lnTo>
                    <a:pt x="3033344" y="406311"/>
                  </a:lnTo>
                  <a:lnTo>
                    <a:pt x="3039249" y="403034"/>
                  </a:lnTo>
                  <a:lnTo>
                    <a:pt x="3042526" y="397141"/>
                  </a:lnTo>
                  <a:lnTo>
                    <a:pt x="3043542" y="388226"/>
                  </a:lnTo>
                  <a:lnTo>
                    <a:pt x="3043542" y="27520"/>
                  </a:lnTo>
                  <a:close/>
                </a:path>
                <a:path w="3634104" h="415925">
                  <a:moveTo>
                    <a:pt x="3634054" y="396900"/>
                  </a:moveTo>
                  <a:lnTo>
                    <a:pt x="3632352" y="388785"/>
                  </a:lnTo>
                  <a:lnTo>
                    <a:pt x="3605161" y="317995"/>
                  </a:lnTo>
                  <a:lnTo>
                    <a:pt x="3582949" y="260121"/>
                  </a:lnTo>
                  <a:lnTo>
                    <a:pt x="3511092" y="73025"/>
                  </a:lnTo>
                  <a:lnTo>
                    <a:pt x="3509861" y="69824"/>
                  </a:lnTo>
                  <a:lnTo>
                    <a:pt x="3509861" y="260121"/>
                  </a:lnTo>
                  <a:lnTo>
                    <a:pt x="3394138" y="260121"/>
                  </a:lnTo>
                  <a:lnTo>
                    <a:pt x="3437382" y="140995"/>
                  </a:lnTo>
                  <a:lnTo>
                    <a:pt x="3449002" y="89255"/>
                  </a:lnTo>
                  <a:lnTo>
                    <a:pt x="3449751" y="73025"/>
                  </a:lnTo>
                  <a:lnTo>
                    <a:pt x="3453676" y="73025"/>
                  </a:lnTo>
                  <a:lnTo>
                    <a:pt x="3462553" y="125641"/>
                  </a:lnTo>
                  <a:lnTo>
                    <a:pt x="3509861" y="260121"/>
                  </a:lnTo>
                  <a:lnTo>
                    <a:pt x="3509861" y="69824"/>
                  </a:lnTo>
                  <a:lnTo>
                    <a:pt x="3491890" y="23012"/>
                  </a:lnTo>
                  <a:lnTo>
                    <a:pt x="3468306" y="7848"/>
                  </a:lnTo>
                  <a:lnTo>
                    <a:pt x="3438512" y="7848"/>
                  </a:lnTo>
                  <a:lnTo>
                    <a:pt x="3274466" y="388785"/>
                  </a:lnTo>
                  <a:lnTo>
                    <a:pt x="3272764" y="396900"/>
                  </a:lnTo>
                  <a:lnTo>
                    <a:pt x="3274390" y="402691"/>
                  </a:lnTo>
                  <a:lnTo>
                    <a:pt x="3279279" y="406158"/>
                  </a:lnTo>
                  <a:lnTo>
                    <a:pt x="3287382" y="407314"/>
                  </a:lnTo>
                  <a:lnTo>
                    <a:pt x="3313214" y="407314"/>
                  </a:lnTo>
                  <a:lnTo>
                    <a:pt x="3348063" y="390474"/>
                  </a:lnTo>
                  <a:lnTo>
                    <a:pt x="3374466" y="317995"/>
                  </a:lnTo>
                  <a:lnTo>
                    <a:pt x="3529546" y="317995"/>
                  </a:lnTo>
                  <a:lnTo>
                    <a:pt x="3555365" y="390474"/>
                  </a:lnTo>
                  <a:lnTo>
                    <a:pt x="3590213" y="407314"/>
                  </a:lnTo>
                  <a:lnTo>
                    <a:pt x="3619436" y="407314"/>
                  </a:lnTo>
                  <a:lnTo>
                    <a:pt x="3627539" y="406158"/>
                  </a:lnTo>
                  <a:lnTo>
                    <a:pt x="3632428" y="402691"/>
                  </a:lnTo>
                  <a:lnTo>
                    <a:pt x="3634054" y="396900"/>
                  </a:lnTo>
                  <a:close/>
                </a:path>
              </a:pathLst>
            </a:custGeom>
            <a:solidFill>
              <a:srgbClr val="2C0046"/>
            </a:solidFill>
          </p:spPr>
          <p:txBody>
            <a:bodyPr wrap="square" lIns="0" tIns="0" rIns="0" bIns="0" rtlCol="0"/>
            <a:lstStyle/>
            <a:p>
              <a:endParaRPr/>
            </a:p>
          </p:txBody>
        </p:sp>
      </p:grpSp>
      <p:sp>
        <p:nvSpPr>
          <p:cNvPr id="9" name="object 9"/>
          <p:cNvSpPr txBox="1">
            <a:spLocks noGrp="1"/>
          </p:cNvSpPr>
          <p:nvPr>
            <p:ph type="title"/>
          </p:nvPr>
        </p:nvSpPr>
        <p:spPr>
          <a:xfrm>
            <a:off x="930128" y="4440042"/>
            <a:ext cx="9960122" cy="1944122"/>
          </a:xfrm>
          <a:prstGeom prst="rect">
            <a:avLst/>
          </a:prstGeom>
          <a:solidFill>
            <a:srgbClr val="2C0046"/>
          </a:solidFill>
        </p:spPr>
        <p:txBody>
          <a:bodyPr vert="horz" wrap="square" lIns="0" tIns="194945" rIns="0" bIns="0" rtlCol="0">
            <a:spAutoFit/>
          </a:bodyPr>
          <a:lstStyle/>
          <a:p>
            <a:pPr marL="425450" marR="426720">
              <a:lnSpc>
                <a:spcPts val="6809"/>
              </a:lnSpc>
              <a:spcBef>
                <a:spcPts val="1535"/>
              </a:spcBef>
              <a:tabLst>
                <a:tab pos="4979670" algn="l"/>
                <a:tab pos="5648325" algn="l"/>
                <a:tab pos="6267450" algn="l"/>
                <a:tab pos="8418195" algn="l"/>
              </a:tabLst>
            </a:pPr>
            <a:r>
              <a:rPr lang="es-CL" sz="5750" spc="300" dirty="0">
                <a:solidFill>
                  <a:srgbClr val="FFFFFF"/>
                </a:solidFill>
              </a:rPr>
              <a:t>PERCEPCIÓN SOBRE RODEO </a:t>
            </a:r>
          </a:p>
        </p:txBody>
      </p:sp>
      <p:sp>
        <p:nvSpPr>
          <p:cNvPr id="10" name="object 10"/>
          <p:cNvSpPr txBox="1"/>
          <p:nvPr/>
        </p:nvSpPr>
        <p:spPr>
          <a:xfrm>
            <a:off x="930138" y="6767207"/>
            <a:ext cx="4626112" cy="638636"/>
          </a:xfrm>
          <a:prstGeom prst="rect">
            <a:avLst/>
          </a:prstGeom>
          <a:solidFill>
            <a:srgbClr val="C742F3"/>
          </a:solidFill>
        </p:spPr>
        <p:txBody>
          <a:bodyPr vert="horz" wrap="square" lIns="0" tIns="68580" rIns="0" bIns="0" rtlCol="0">
            <a:spAutoFit/>
          </a:bodyPr>
          <a:lstStyle/>
          <a:p>
            <a:pPr marL="74295" algn="ctr">
              <a:lnSpc>
                <a:spcPct val="100000"/>
              </a:lnSpc>
              <a:spcBef>
                <a:spcPts val="540"/>
              </a:spcBef>
              <a:tabLst>
                <a:tab pos="1703070" algn="l"/>
              </a:tabLst>
            </a:pPr>
            <a:r>
              <a:rPr lang="es-ES" sz="3700" spc="145" dirty="0">
                <a:solidFill>
                  <a:srgbClr val="FFFFFF"/>
                </a:solidFill>
                <a:latin typeface="BrandonGrotesque-Black"/>
                <a:cs typeface="BrandonGrotesque-Black"/>
              </a:rPr>
              <a:t>AGOSTO </a:t>
            </a:r>
            <a:r>
              <a:rPr sz="3700" spc="200" dirty="0">
                <a:solidFill>
                  <a:srgbClr val="FFFFFF"/>
                </a:solidFill>
                <a:latin typeface="BrandonGrotesque-Black"/>
                <a:cs typeface="BrandonGrotesque-Black"/>
              </a:rPr>
              <a:t>202</a:t>
            </a:r>
            <a:r>
              <a:rPr lang="es-ES" sz="3700" spc="200" dirty="0">
                <a:solidFill>
                  <a:srgbClr val="FFFFFF"/>
                </a:solidFill>
                <a:latin typeface="BrandonGrotesque-Black"/>
                <a:cs typeface="BrandonGrotesque-Black"/>
              </a:rPr>
              <a:t>3</a:t>
            </a:r>
            <a:endParaRPr sz="3700" dirty="0">
              <a:latin typeface="BrandonGrotesque-Black"/>
              <a:cs typeface="BrandonGrotesque-Black"/>
            </a:endParaRPr>
          </a:p>
        </p:txBody>
      </p:sp>
      <p:sp>
        <p:nvSpPr>
          <p:cNvPr id="11" name="object 11"/>
          <p:cNvSpPr txBox="1"/>
          <p:nvPr/>
        </p:nvSpPr>
        <p:spPr>
          <a:xfrm>
            <a:off x="930139" y="9900515"/>
            <a:ext cx="2394585" cy="635635"/>
          </a:xfrm>
          <a:prstGeom prst="rect">
            <a:avLst/>
          </a:prstGeom>
        </p:spPr>
        <p:txBody>
          <a:bodyPr vert="horz" wrap="square" lIns="0" tIns="158115" rIns="0" bIns="0" rtlCol="0">
            <a:spAutoFit/>
          </a:bodyPr>
          <a:lstStyle/>
          <a:p>
            <a:pPr marL="815340">
              <a:lnSpc>
                <a:spcPct val="100000"/>
              </a:lnSpc>
              <a:spcBef>
                <a:spcPts val="1245"/>
              </a:spcBef>
            </a:pPr>
            <a:r>
              <a:rPr sz="2150" spc="120" dirty="0">
                <a:solidFill>
                  <a:srgbClr val="C742F3"/>
                </a:solidFill>
                <a:latin typeface="BrandonGrotesque-Black"/>
                <a:cs typeface="BrandonGrotesque-Black"/>
              </a:rPr>
              <a:t>CRITERIA</a:t>
            </a:r>
            <a:endParaRPr sz="2150">
              <a:latin typeface="BrandonGrotesque-Black"/>
              <a:cs typeface="BrandonGrotesque-Black"/>
            </a:endParaRPr>
          </a:p>
        </p:txBody>
      </p:sp>
      <p:grpSp>
        <p:nvGrpSpPr>
          <p:cNvPr id="12" name="object 12"/>
          <p:cNvGrpSpPr/>
          <p:nvPr/>
        </p:nvGrpSpPr>
        <p:grpSpPr>
          <a:xfrm>
            <a:off x="1126760" y="9900515"/>
            <a:ext cx="5918835" cy="635635"/>
            <a:chOff x="1126760" y="9900515"/>
            <a:chExt cx="5918835" cy="635635"/>
          </a:xfrm>
        </p:grpSpPr>
        <p:sp>
          <p:nvSpPr>
            <p:cNvPr id="13" name="object 13"/>
            <p:cNvSpPr/>
            <p:nvPr/>
          </p:nvSpPr>
          <p:spPr>
            <a:xfrm>
              <a:off x="1126760" y="10013022"/>
              <a:ext cx="427355" cy="427355"/>
            </a:xfrm>
            <a:custGeom>
              <a:avLst/>
              <a:gdLst/>
              <a:ahLst/>
              <a:cxnLst/>
              <a:rect l="l" t="t" r="r" b="b"/>
              <a:pathLst>
                <a:path w="427355" h="427354">
                  <a:moveTo>
                    <a:pt x="384375" y="0"/>
                  </a:moveTo>
                  <a:lnTo>
                    <a:pt x="42710" y="0"/>
                  </a:lnTo>
                  <a:lnTo>
                    <a:pt x="26128" y="3370"/>
                  </a:lnTo>
                  <a:lnTo>
                    <a:pt x="12548" y="12548"/>
                  </a:lnTo>
                  <a:lnTo>
                    <a:pt x="3370" y="26128"/>
                  </a:lnTo>
                  <a:lnTo>
                    <a:pt x="0" y="42710"/>
                  </a:lnTo>
                  <a:lnTo>
                    <a:pt x="0" y="384375"/>
                  </a:lnTo>
                  <a:lnTo>
                    <a:pt x="3370" y="400961"/>
                  </a:lnTo>
                  <a:lnTo>
                    <a:pt x="12548" y="414542"/>
                  </a:lnTo>
                  <a:lnTo>
                    <a:pt x="26128" y="423717"/>
                  </a:lnTo>
                  <a:lnTo>
                    <a:pt x="42710" y="427086"/>
                  </a:lnTo>
                  <a:lnTo>
                    <a:pt x="384375" y="427086"/>
                  </a:lnTo>
                  <a:lnTo>
                    <a:pt x="400961" y="423717"/>
                  </a:lnTo>
                  <a:lnTo>
                    <a:pt x="414542" y="414542"/>
                  </a:lnTo>
                  <a:lnTo>
                    <a:pt x="423717" y="400961"/>
                  </a:lnTo>
                  <a:lnTo>
                    <a:pt x="427086" y="384375"/>
                  </a:lnTo>
                  <a:lnTo>
                    <a:pt x="427086" y="363025"/>
                  </a:lnTo>
                  <a:lnTo>
                    <a:pt x="64071" y="363025"/>
                  </a:lnTo>
                  <a:lnTo>
                    <a:pt x="64071" y="170842"/>
                  </a:lnTo>
                  <a:lnTo>
                    <a:pt x="268560" y="170842"/>
                  </a:lnTo>
                  <a:lnTo>
                    <a:pt x="273338" y="168838"/>
                  </a:lnTo>
                  <a:lnTo>
                    <a:pt x="288284" y="166570"/>
                  </a:lnTo>
                  <a:lnTo>
                    <a:pt x="427086" y="166570"/>
                  </a:lnTo>
                  <a:lnTo>
                    <a:pt x="427086" y="134540"/>
                  </a:lnTo>
                  <a:lnTo>
                    <a:pt x="96101" y="134540"/>
                  </a:lnTo>
                  <a:lnTo>
                    <a:pt x="81084" y="131536"/>
                  </a:lnTo>
                  <a:lnTo>
                    <a:pt x="68872" y="123327"/>
                  </a:lnTo>
                  <a:lnTo>
                    <a:pt x="60665" y="111114"/>
                  </a:lnTo>
                  <a:lnTo>
                    <a:pt x="57663" y="96101"/>
                  </a:lnTo>
                  <a:lnTo>
                    <a:pt x="60665" y="81084"/>
                  </a:lnTo>
                  <a:lnTo>
                    <a:pt x="68872" y="68872"/>
                  </a:lnTo>
                  <a:lnTo>
                    <a:pt x="81084" y="60665"/>
                  </a:lnTo>
                  <a:lnTo>
                    <a:pt x="96101" y="57663"/>
                  </a:lnTo>
                  <a:lnTo>
                    <a:pt x="427086" y="57663"/>
                  </a:lnTo>
                  <a:lnTo>
                    <a:pt x="427086" y="42710"/>
                  </a:lnTo>
                  <a:lnTo>
                    <a:pt x="423717" y="26128"/>
                  </a:lnTo>
                  <a:lnTo>
                    <a:pt x="414542" y="12548"/>
                  </a:lnTo>
                  <a:lnTo>
                    <a:pt x="400961" y="3370"/>
                  </a:lnTo>
                  <a:lnTo>
                    <a:pt x="384375" y="0"/>
                  </a:lnTo>
                  <a:close/>
                </a:path>
                <a:path w="427355" h="427354">
                  <a:moveTo>
                    <a:pt x="170842" y="170842"/>
                  </a:moveTo>
                  <a:lnTo>
                    <a:pt x="128132" y="170842"/>
                  </a:lnTo>
                  <a:lnTo>
                    <a:pt x="128132" y="363025"/>
                  </a:lnTo>
                  <a:lnTo>
                    <a:pt x="170842" y="363025"/>
                  </a:lnTo>
                  <a:lnTo>
                    <a:pt x="170842" y="170842"/>
                  </a:lnTo>
                  <a:close/>
                </a:path>
                <a:path w="427355" h="427354">
                  <a:moveTo>
                    <a:pt x="266934" y="217815"/>
                  </a:moveTo>
                  <a:lnTo>
                    <a:pt x="254720" y="220418"/>
                  </a:lnTo>
                  <a:lnTo>
                    <a:pt x="244510" y="227426"/>
                  </a:lnTo>
                  <a:lnTo>
                    <a:pt x="237505" y="237636"/>
                  </a:lnTo>
                  <a:lnTo>
                    <a:pt x="234903" y="249845"/>
                  </a:lnTo>
                  <a:lnTo>
                    <a:pt x="234903" y="363025"/>
                  </a:lnTo>
                  <a:lnTo>
                    <a:pt x="298964" y="363025"/>
                  </a:lnTo>
                  <a:lnTo>
                    <a:pt x="298964" y="249845"/>
                  </a:lnTo>
                  <a:lnTo>
                    <a:pt x="296361" y="237636"/>
                  </a:lnTo>
                  <a:lnTo>
                    <a:pt x="289353" y="227426"/>
                  </a:lnTo>
                  <a:lnTo>
                    <a:pt x="279143" y="220418"/>
                  </a:lnTo>
                  <a:lnTo>
                    <a:pt x="266934" y="217815"/>
                  </a:lnTo>
                  <a:close/>
                </a:path>
                <a:path w="427355" h="427354">
                  <a:moveTo>
                    <a:pt x="427086" y="166570"/>
                  </a:moveTo>
                  <a:lnTo>
                    <a:pt x="288284" y="166570"/>
                  </a:lnTo>
                  <a:lnTo>
                    <a:pt x="317080" y="172543"/>
                  </a:lnTo>
                  <a:lnTo>
                    <a:pt x="340870" y="188725"/>
                  </a:lnTo>
                  <a:lnTo>
                    <a:pt x="357053" y="212516"/>
                  </a:lnTo>
                  <a:lnTo>
                    <a:pt x="363025" y="241312"/>
                  </a:lnTo>
                  <a:lnTo>
                    <a:pt x="363025" y="363025"/>
                  </a:lnTo>
                  <a:lnTo>
                    <a:pt x="427086" y="363025"/>
                  </a:lnTo>
                  <a:lnTo>
                    <a:pt x="427086" y="166570"/>
                  </a:lnTo>
                  <a:close/>
                </a:path>
                <a:path w="427355" h="427354">
                  <a:moveTo>
                    <a:pt x="268560" y="170842"/>
                  </a:moveTo>
                  <a:lnTo>
                    <a:pt x="234903" y="170842"/>
                  </a:lnTo>
                  <a:lnTo>
                    <a:pt x="234903" y="196465"/>
                  </a:lnTo>
                  <a:lnTo>
                    <a:pt x="245043" y="184585"/>
                  </a:lnTo>
                  <a:lnTo>
                    <a:pt x="258390" y="175109"/>
                  </a:lnTo>
                  <a:lnTo>
                    <a:pt x="268560" y="170842"/>
                  </a:lnTo>
                  <a:close/>
                </a:path>
                <a:path w="427355" h="427354">
                  <a:moveTo>
                    <a:pt x="427086" y="57663"/>
                  </a:moveTo>
                  <a:lnTo>
                    <a:pt x="96101" y="57663"/>
                  </a:lnTo>
                  <a:lnTo>
                    <a:pt x="111114" y="60665"/>
                  </a:lnTo>
                  <a:lnTo>
                    <a:pt x="123327" y="68872"/>
                  </a:lnTo>
                  <a:lnTo>
                    <a:pt x="131536" y="81084"/>
                  </a:lnTo>
                  <a:lnTo>
                    <a:pt x="134540" y="96101"/>
                  </a:lnTo>
                  <a:lnTo>
                    <a:pt x="131536" y="111114"/>
                  </a:lnTo>
                  <a:lnTo>
                    <a:pt x="123327" y="123327"/>
                  </a:lnTo>
                  <a:lnTo>
                    <a:pt x="111114" y="131536"/>
                  </a:lnTo>
                  <a:lnTo>
                    <a:pt x="96101" y="134540"/>
                  </a:lnTo>
                  <a:lnTo>
                    <a:pt x="427086" y="134540"/>
                  </a:lnTo>
                  <a:lnTo>
                    <a:pt x="427086" y="57663"/>
                  </a:lnTo>
                  <a:close/>
                </a:path>
              </a:pathLst>
            </a:custGeom>
            <a:solidFill>
              <a:srgbClr val="C742F3"/>
            </a:solidFill>
          </p:spPr>
          <p:txBody>
            <a:bodyPr wrap="square" lIns="0" tIns="0" rIns="0" bIns="0" rtlCol="0"/>
            <a:lstStyle/>
            <a:p>
              <a:endParaRPr/>
            </a:p>
          </p:txBody>
        </p:sp>
        <p:sp>
          <p:nvSpPr>
            <p:cNvPr id="14" name="object 14"/>
            <p:cNvSpPr/>
            <p:nvPr/>
          </p:nvSpPr>
          <p:spPr>
            <a:xfrm>
              <a:off x="3543232" y="9900515"/>
              <a:ext cx="3502660" cy="635635"/>
            </a:xfrm>
            <a:custGeom>
              <a:avLst/>
              <a:gdLst/>
              <a:ahLst/>
              <a:cxnLst/>
              <a:rect l="l" t="t" r="r" b="b"/>
              <a:pathLst>
                <a:path w="3502659" h="635634">
                  <a:moveTo>
                    <a:pt x="3502134" y="0"/>
                  </a:moveTo>
                  <a:lnTo>
                    <a:pt x="0" y="0"/>
                  </a:lnTo>
                  <a:lnTo>
                    <a:pt x="0" y="635205"/>
                  </a:lnTo>
                  <a:lnTo>
                    <a:pt x="3502134" y="635205"/>
                  </a:lnTo>
                  <a:lnTo>
                    <a:pt x="3502134" y="0"/>
                  </a:lnTo>
                  <a:close/>
                </a:path>
              </a:pathLst>
            </a:custGeom>
            <a:solidFill>
              <a:srgbClr val="FFFFFF"/>
            </a:solidFill>
          </p:spPr>
          <p:txBody>
            <a:bodyPr wrap="square" lIns="0" tIns="0" rIns="0" bIns="0" rtlCol="0"/>
            <a:lstStyle/>
            <a:p>
              <a:endParaRPr/>
            </a:p>
          </p:txBody>
        </p:sp>
      </p:grpSp>
      <p:sp>
        <p:nvSpPr>
          <p:cNvPr id="15" name="object 15"/>
          <p:cNvSpPr txBox="1"/>
          <p:nvPr/>
        </p:nvSpPr>
        <p:spPr>
          <a:xfrm>
            <a:off x="3543232" y="9900515"/>
            <a:ext cx="3502660" cy="635635"/>
          </a:xfrm>
          <a:prstGeom prst="rect">
            <a:avLst/>
          </a:prstGeom>
        </p:spPr>
        <p:txBody>
          <a:bodyPr vert="horz" wrap="square" lIns="0" tIns="158115" rIns="0" bIns="0" rtlCol="0">
            <a:spAutoFit/>
          </a:bodyPr>
          <a:lstStyle/>
          <a:p>
            <a:pPr marL="824865">
              <a:lnSpc>
                <a:spcPct val="100000"/>
              </a:lnSpc>
              <a:spcBef>
                <a:spcPts val="1245"/>
              </a:spcBef>
            </a:pPr>
            <a:r>
              <a:rPr sz="2150" spc="120" dirty="0">
                <a:solidFill>
                  <a:srgbClr val="C742F3"/>
                </a:solidFill>
                <a:latin typeface="BrandonGrotesque-Black"/>
                <a:cs typeface="BrandonGrotesque-Black"/>
              </a:rPr>
              <a:t>@CRITERIACHILE</a:t>
            </a:r>
            <a:endParaRPr sz="2150">
              <a:latin typeface="BrandonGrotesque-Black"/>
              <a:cs typeface="BrandonGrotesque-Black"/>
            </a:endParaRPr>
          </a:p>
        </p:txBody>
      </p:sp>
      <p:sp>
        <p:nvSpPr>
          <p:cNvPr id="16" name="object 16"/>
          <p:cNvSpPr/>
          <p:nvPr/>
        </p:nvSpPr>
        <p:spPr>
          <a:xfrm>
            <a:off x="3739869" y="10013025"/>
            <a:ext cx="427355" cy="427355"/>
          </a:xfrm>
          <a:custGeom>
            <a:avLst/>
            <a:gdLst/>
            <a:ahLst/>
            <a:cxnLst/>
            <a:rect l="l" t="t" r="r" b="b"/>
            <a:pathLst>
              <a:path w="427354" h="427354">
                <a:moveTo>
                  <a:pt x="347005" y="0"/>
                </a:moveTo>
                <a:lnTo>
                  <a:pt x="80070" y="0"/>
                </a:lnTo>
                <a:lnTo>
                  <a:pt x="64129" y="1468"/>
                </a:lnTo>
                <a:lnTo>
                  <a:pt x="23486" y="23496"/>
                </a:lnTo>
                <a:lnTo>
                  <a:pt x="1468" y="64135"/>
                </a:lnTo>
                <a:lnTo>
                  <a:pt x="0" y="80081"/>
                </a:lnTo>
                <a:lnTo>
                  <a:pt x="0" y="347005"/>
                </a:lnTo>
                <a:lnTo>
                  <a:pt x="13212" y="391241"/>
                </a:lnTo>
                <a:lnTo>
                  <a:pt x="49383" y="421212"/>
                </a:lnTo>
                <a:lnTo>
                  <a:pt x="80070" y="427086"/>
                </a:lnTo>
                <a:lnTo>
                  <a:pt x="346994" y="427086"/>
                </a:lnTo>
                <a:lnTo>
                  <a:pt x="391232" y="413869"/>
                </a:lnTo>
                <a:lnTo>
                  <a:pt x="421201" y="377692"/>
                </a:lnTo>
                <a:lnTo>
                  <a:pt x="427076" y="347005"/>
                </a:lnTo>
                <a:lnTo>
                  <a:pt x="427076" y="338115"/>
                </a:lnTo>
                <a:lnTo>
                  <a:pt x="160717" y="338115"/>
                </a:lnTo>
                <a:lnTo>
                  <a:pt x="136979" y="336480"/>
                </a:lnTo>
                <a:lnTo>
                  <a:pt x="114143" y="331577"/>
                </a:lnTo>
                <a:lnTo>
                  <a:pt x="92209" y="323409"/>
                </a:lnTo>
                <a:lnTo>
                  <a:pt x="71181" y="311980"/>
                </a:lnTo>
                <a:lnTo>
                  <a:pt x="95487" y="311980"/>
                </a:lnTo>
                <a:lnTo>
                  <a:pt x="104741" y="311244"/>
                </a:lnTo>
                <a:lnTo>
                  <a:pt x="123387" y="306553"/>
                </a:lnTo>
                <a:lnTo>
                  <a:pt x="141026" y="298733"/>
                </a:lnTo>
                <a:lnTo>
                  <a:pt x="157660" y="287781"/>
                </a:lnTo>
                <a:lnTo>
                  <a:pt x="148458" y="286951"/>
                </a:lnTo>
                <a:lnTo>
                  <a:pt x="139761" y="284728"/>
                </a:lnTo>
                <a:lnTo>
                  <a:pt x="106644" y="255565"/>
                </a:lnTo>
                <a:lnTo>
                  <a:pt x="103159" y="247186"/>
                </a:lnTo>
                <a:lnTo>
                  <a:pt x="124146" y="247186"/>
                </a:lnTo>
                <a:lnTo>
                  <a:pt x="128184" y="246076"/>
                </a:lnTo>
                <a:lnTo>
                  <a:pt x="93986" y="225919"/>
                </a:lnTo>
                <a:lnTo>
                  <a:pt x="80081" y="188800"/>
                </a:lnTo>
                <a:lnTo>
                  <a:pt x="80081" y="188245"/>
                </a:lnTo>
                <a:lnTo>
                  <a:pt x="99375" y="188245"/>
                </a:lnTo>
                <a:lnTo>
                  <a:pt x="96812" y="186068"/>
                </a:lnTo>
                <a:lnTo>
                  <a:pt x="88906" y="174824"/>
                </a:lnTo>
                <a:lnTo>
                  <a:pt x="84164" y="161739"/>
                </a:lnTo>
                <a:lnTo>
                  <a:pt x="82583" y="146812"/>
                </a:lnTo>
                <a:lnTo>
                  <a:pt x="83086" y="139133"/>
                </a:lnTo>
                <a:lnTo>
                  <a:pt x="84596" y="131662"/>
                </a:lnTo>
                <a:lnTo>
                  <a:pt x="87116" y="124396"/>
                </a:lnTo>
                <a:lnTo>
                  <a:pt x="90646" y="117336"/>
                </a:lnTo>
                <a:lnTo>
                  <a:pt x="234879" y="117336"/>
                </a:lnTo>
                <a:lnTo>
                  <a:pt x="236019" y="116388"/>
                </a:lnTo>
                <a:lnTo>
                  <a:pt x="245898" y="111045"/>
                </a:lnTo>
                <a:lnTo>
                  <a:pt x="256664" y="107839"/>
                </a:lnTo>
                <a:lnTo>
                  <a:pt x="268316" y="106771"/>
                </a:lnTo>
                <a:lnTo>
                  <a:pt x="427076" y="106771"/>
                </a:lnTo>
                <a:lnTo>
                  <a:pt x="427076" y="80081"/>
                </a:lnTo>
                <a:lnTo>
                  <a:pt x="413859" y="35843"/>
                </a:lnTo>
                <a:lnTo>
                  <a:pt x="377691" y="5874"/>
                </a:lnTo>
                <a:lnTo>
                  <a:pt x="362946" y="1468"/>
                </a:lnTo>
                <a:lnTo>
                  <a:pt x="347005" y="0"/>
                </a:lnTo>
                <a:close/>
              </a:path>
              <a:path w="427354" h="427354">
                <a:moveTo>
                  <a:pt x="427076" y="134016"/>
                </a:moveTo>
                <a:lnTo>
                  <a:pt x="355894" y="134016"/>
                </a:lnTo>
                <a:lnTo>
                  <a:pt x="349693" y="142584"/>
                </a:lnTo>
                <a:lnTo>
                  <a:pt x="342759" y="150492"/>
                </a:lnTo>
                <a:lnTo>
                  <a:pt x="335094" y="157741"/>
                </a:lnTo>
                <a:lnTo>
                  <a:pt x="326702" y="164330"/>
                </a:lnTo>
                <a:lnTo>
                  <a:pt x="326796" y="165167"/>
                </a:lnTo>
                <a:lnTo>
                  <a:pt x="323150" y="206950"/>
                </a:lnTo>
                <a:lnTo>
                  <a:pt x="305885" y="252833"/>
                </a:lnTo>
                <a:lnTo>
                  <a:pt x="283920" y="284029"/>
                </a:lnTo>
                <a:lnTo>
                  <a:pt x="255596" y="309676"/>
                </a:lnTo>
                <a:lnTo>
                  <a:pt x="219103" y="328230"/>
                </a:lnTo>
                <a:lnTo>
                  <a:pt x="176040" y="337497"/>
                </a:lnTo>
                <a:lnTo>
                  <a:pt x="160717" y="338115"/>
                </a:lnTo>
                <a:lnTo>
                  <a:pt x="427076" y="338115"/>
                </a:lnTo>
                <a:lnTo>
                  <a:pt x="427076" y="134016"/>
                </a:lnTo>
                <a:close/>
              </a:path>
              <a:path w="427354" h="427354">
                <a:moveTo>
                  <a:pt x="95487" y="311980"/>
                </a:moveTo>
                <a:lnTo>
                  <a:pt x="71181" y="311980"/>
                </a:lnTo>
                <a:lnTo>
                  <a:pt x="75631" y="312534"/>
                </a:lnTo>
                <a:lnTo>
                  <a:pt x="80269" y="312807"/>
                </a:lnTo>
                <a:lnTo>
                  <a:pt x="85086" y="312807"/>
                </a:lnTo>
                <a:lnTo>
                  <a:pt x="95487" y="311980"/>
                </a:lnTo>
                <a:close/>
              </a:path>
              <a:path w="427354" h="427354">
                <a:moveTo>
                  <a:pt x="124146" y="247186"/>
                </a:moveTo>
                <a:lnTo>
                  <a:pt x="103159" y="247186"/>
                </a:lnTo>
                <a:lnTo>
                  <a:pt x="107975" y="247929"/>
                </a:lnTo>
                <a:lnTo>
                  <a:pt x="111588" y="248296"/>
                </a:lnTo>
                <a:lnTo>
                  <a:pt x="118080" y="248296"/>
                </a:lnTo>
                <a:lnTo>
                  <a:pt x="122813" y="247552"/>
                </a:lnTo>
                <a:lnTo>
                  <a:pt x="124146" y="247186"/>
                </a:lnTo>
                <a:close/>
              </a:path>
              <a:path w="427354" h="427354">
                <a:moveTo>
                  <a:pt x="99375" y="188245"/>
                </a:moveTo>
                <a:lnTo>
                  <a:pt x="80081" y="188245"/>
                </a:lnTo>
                <a:lnTo>
                  <a:pt x="87343" y="191300"/>
                </a:lnTo>
                <a:lnTo>
                  <a:pt x="94397" y="193522"/>
                </a:lnTo>
                <a:lnTo>
                  <a:pt x="101243" y="194912"/>
                </a:lnTo>
                <a:lnTo>
                  <a:pt x="107881" y="195470"/>
                </a:lnTo>
                <a:lnTo>
                  <a:pt x="99375" y="188245"/>
                </a:lnTo>
                <a:close/>
              </a:path>
              <a:path w="427354" h="427354">
                <a:moveTo>
                  <a:pt x="234879" y="117336"/>
                </a:moveTo>
                <a:lnTo>
                  <a:pt x="90646" y="117336"/>
                </a:lnTo>
                <a:lnTo>
                  <a:pt x="102217" y="130149"/>
                </a:lnTo>
                <a:lnTo>
                  <a:pt x="144027" y="160434"/>
                </a:lnTo>
                <a:lnTo>
                  <a:pt x="193659" y="176652"/>
                </a:lnTo>
                <a:lnTo>
                  <a:pt x="211312" y="178507"/>
                </a:lnTo>
                <a:lnTo>
                  <a:pt x="210391" y="174989"/>
                </a:lnTo>
                <a:lnTo>
                  <a:pt x="209920" y="170539"/>
                </a:lnTo>
                <a:lnTo>
                  <a:pt x="219545" y="132864"/>
                </a:lnTo>
                <a:lnTo>
                  <a:pt x="227029" y="123870"/>
                </a:lnTo>
                <a:lnTo>
                  <a:pt x="234879" y="117336"/>
                </a:lnTo>
                <a:close/>
              </a:path>
              <a:path w="427354" h="427354">
                <a:moveTo>
                  <a:pt x="427076" y="110949"/>
                </a:moveTo>
                <a:lnTo>
                  <a:pt x="348125" y="110949"/>
                </a:lnTo>
                <a:lnTo>
                  <a:pt x="343898" y="121005"/>
                </a:lnTo>
                <a:lnTo>
                  <a:pt x="338178" y="129778"/>
                </a:lnTo>
                <a:lnTo>
                  <a:pt x="330965" y="137268"/>
                </a:lnTo>
                <a:lnTo>
                  <a:pt x="322262" y="143472"/>
                </a:lnTo>
                <a:lnTo>
                  <a:pt x="331142" y="141944"/>
                </a:lnTo>
                <a:lnTo>
                  <a:pt x="339706" y="139859"/>
                </a:lnTo>
                <a:lnTo>
                  <a:pt x="347957" y="137217"/>
                </a:lnTo>
                <a:lnTo>
                  <a:pt x="355894" y="134016"/>
                </a:lnTo>
                <a:lnTo>
                  <a:pt x="427076" y="134016"/>
                </a:lnTo>
                <a:lnTo>
                  <a:pt x="427076" y="110949"/>
                </a:lnTo>
                <a:close/>
              </a:path>
              <a:path w="427354" h="427354">
                <a:moveTo>
                  <a:pt x="427076" y="106771"/>
                </a:moveTo>
                <a:lnTo>
                  <a:pt x="268316" y="106771"/>
                </a:lnTo>
                <a:lnTo>
                  <a:pt x="280569" y="107918"/>
                </a:lnTo>
                <a:lnTo>
                  <a:pt x="291743" y="111359"/>
                </a:lnTo>
                <a:lnTo>
                  <a:pt x="301840" y="117095"/>
                </a:lnTo>
                <a:lnTo>
                  <a:pt x="310859" y="125127"/>
                </a:lnTo>
                <a:lnTo>
                  <a:pt x="320385" y="122885"/>
                </a:lnTo>
                <a:lnTo>
                  <a:pt x="329771" y="119773"/>
                </a:lnTo>
                <a:lnTo>
                  <a:pt x="339017" y="115794"/>
                </a:lnTo>
                <a:lnTo>
                  <a:pt x="348125" y="110949"/>
                </a:lnTo>
                <a:lnTo>
                  <a:pt x="427076" y="110949"/>
                </a:lnTo>
                <a:lnTo>
                  <a:pt x="427076" y="106771"/>
                </a:lnTo>
                <a:close/>
              </a:path>
            </a:pathLst>
          </a:custGeom>
          <a:solidFill>
            <a:srgbClr val="C742F3"/>
          </a:solidFill>
        </p:spPr>
        <p:txBody>
          <a:bodyPr wrap="square" lIns="0" tIns="0" rIns="0" bIns="0" rtlCol="0"/>
          <a:lstStyle/>
          <a:p>
            <a:endParaRPr/>
          </a:p>
        </p:txBody>
      </p:sp>
    </p:spTree>
    <p:extLst>
      <p:ext uri="{BB962C8B-B14F-4D97-AF65-F5344CB8AC3E}">
        <p14:creationId xmlns:p14="http://schemas.microsoft.com/office/powerpoint/2010/main" val="2525617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7440" y="796925"/>
            <a:ext cx="3632835" cy="570865"/>
          </a:xfrm>
          <a:prstGeom prst="rect">
            <a:avLst/>
          </a:prstGeom>
        </p:spPr>
        <p:txBody>
          <a:bodyPr vert="horz" wrap="square" lIns="0" tIns="15875" rIns="0" bIns="0" rtlCol="0">
            <a:spAutoFit/>
          </a:bodyPr>
          <a:lstStyle/>
          <a:p>
            <a:pPr marL="12700">
              <a:lnSpc>
                <a:spcPct val="100000"/>
              </a:lnSpc>
              <a:spcBef>
                <a:spcPts val="125"/>
              </a:spcBef>
            </a:pPr>
            <a:r>
              <a:rPr spc="200" dirty="0"/>
              <a:t>METODOLOGÍA</a:t>
            </a:r>
          </a:p>
        </p:txBody>
      </p:sp>
      <p:graphicFrame>
        <p:nvGraphicFramePr>
          <p:cNvPr id="3" name="object 3"/>
          <p:cNvGraphicFramePr>
            <a:graphicFrameLocks noGrp="1"/>
          </p:cNvGraphicFramePr>
          <p:nvPr>
            <p:extLst>
              <p:ext uri="{D42A27DB-BD31-4B8C-83A1-F6EECF244321}">
                <p14:modId xmlns:p14="http://schemas.microsoft.com/office/powerpoint/2010/main" val="3182514091"/>
              </p:ext>
            </p:extLst>
          </p:nvPr>
        </p:nvGraphicFramePr>
        <p:xfrm>
          <a:off x="924903" y="1801494"/>
          <a:ext cx="18070194" cy="7892415"/>
        </p:xfrm>
        <a:graphic>
          <a:graphicData uri="http://schemas.openxmlformats.org/drawingml/2006/table">
            <a:tbl>
              <a:tblPr firstRow="1" bandRow="1">
                <a:tableStyleId>{2D5ABB26-0587-4C30-8999-92F81FD0307C}</a:tableStyleId>
              </a:tblPr>
              <a:tblGrid>
                <a:gridCol w="5622290">
                  <a:extLst>
                    <a:ext uri="{9D8B030D-6E8A-4147-A177-3AD203B41FA5}">
                      <a16:colId xmlns:a16="http://schemas.microsoft.com/office/drawing/2014/main" val="20000"/>
                    </a:ext>
                  </a:extLst>
                </a:gridCol>
                <a:gridCol w="12447904">
                  <a:extLst>
                    <a:ext uri="{9D8B030D-6E8A-4147-A177-3AD203B41FA5}">
                      <a16:colId xmlns:a16="http://schemas.microsoft.com/office/drawing/2014/main" val="20001"/>
                    </a:ext>
                  </a:extLst>
                </a:gridCol>
              </a:tblGrid>
              <a:tr h="1105535">
                <a:tc>
                  <a:txBody>
                    <a:bodyPr/>
                    <a:lstStyle/>
                    <a:p>
                      <a:pPr marL="674370">
                        <a:lnSpc>
                          <a:spcPct val="100000"/>
                        </a:lnSpc>
                        <a:spcBef>
                          <a:spcPts val="1650"/>
                        </a:spcBef>
                      </a:pPr>
                      <a:r>
                        <a:rPr sz="2350" spc="114" dirty="0">
                          <a:solidFill>
                            <a:srgbClr val="FFFFFF"/>
                          </a:solidFill>
                          <a:latin typeface="Montserrat"/>
                          <a:cs typeface="Montserrat"/>
                        </a:rPr>
                        <a:t>Tipo</a:t>
                      </a:r>
                      <a:r>
                        <a:rPr sz="2350" spc="300" dirty="0">
                          <a:solidFill>
                            <a:srgbClr val="FFFFFF"/>
                          </a:solidFill>
                          <a:latin typeface="Montserrat"/>
                          <a:cs typeface="Montserrat"/>
                        </a:rPr>
                        <a:t> </a:t>
                      </a:r>
                      <a:r>
                        <a:rPr sz="2350" spc="80" dirty="0">
                          <a:solidFill>
                            <a:srgbClr val="FFFFFF"/>
                          </a:solidFill>
                          <a:latin typeface="Montserrat"/>
                          <a:cs typeface="Montserrat"/>
                        </a:rPr>
                        <a:t>de</a:t>
                      </a:r>
                      <a:r>
                        <a:rPr sz="2350" spc="300" dirty="0">
                          <a:solidFill>
                            <a:srgbClr val="FFFFFF"/>
                          </a:solidFill>
                          <a:latin typeface="Montserrat"/>
                          <a:cs typeface="Montserrat"/>
                        </a:rPr>
                        <a:t> </a:t>
                      </a:r>
                      <a:r>
                        <a:rPr sz="2350" spc="140" dirty="0">
                          <a:solidFill>
                            <a:srgbClr val="FFFFFF"/>
                          </a:solidFill>
                          <a:latin typeface="Montserrat"/>
                          <a:cs typeface="Montserrat"/>
                        </a:rPr>
                        <a:t>Estudio:</a:t>
                      </a:r>
                      <a:endParaRPr sz="2350" dirty="0">
                        <a:latin typeface="Montserrat"/>
                        <a:cs typeface="Montserrat"/>
                      </a:endParaRPr>
                    </a:p>
                  </a:txBody>
                  <a:tcPr marL="0" marR="0" marT="209550" marB="0">
                    <a:solidFill>
                      <a:srgbClr val="C742F3"/>
                    </a:solidFill>
                  </a:tcPr>
                </a:tc>
                <a:tc>
                  <a:txBody>
                    <a:bodyPr/>
                    <a:lstStyle/>
                    <a:p>
                      <a:pPr marL="534035" marR="1759585">
                        <a:lnSpc>
                          <a:spcPct val="125099"/>
                        </a:lnSpc>
                        <a:spcBef>
                          <a:spcPts val="1255"/>
                        </a:spcBef>
                      </a:pPr>
                      <a:r>
                        <a:rPr lang="es-CL" sz="1800" dirty="0">
                          <a:solidFill>
                            <a:srgbClr val="2C0046"/>
                          </a:solidFill>
                          <a:latin typeface="Montserrat"/>
                          <a:cs typeface="Montserrat"/>
                        </a:rPr>
                        <a:t>Cuantitativo, no probabilístico a través de la aplicación de encuestas autoadministradas mediante el uso de un panel certificado de acceso online.</a:t>
                      </a:r>
                    </a:p>
                  </a:txBody>
                  <a:tcPr marL="0" marR="0" marT="159385" marB="0">
                    <a:lnR w="12700">
                      <a:solidFill>
                        <a:srgbClr val="C742F3"/>
                      </a:solidFill>
                      <a:prstDash val="solid"/>
                    </a:lnR>
                    <a:lnT w="12700">
                      <a:solidFill>
                        <a:srgbClr val="C742F3"/>
                      </a:solidFill>
                      <a:prstDash val="solid"/>
                    </a:lnT>
                    <a:lnB w="12700">
                      <a:solidFill>
                        <a:srgbClr val="C742F3"/>
                      </a:solidFill>
                      <a:prstDash val="solid"/>
                    </a:lnB>
                  </a:tcPr>
                </a:tc>
                <a:extLst>
                  <a:ext uri="{0D108BD9-81ED-4DB2-BD59-A6C34878D82A}">
                    <a16:rowId xmlns:a16="http://schemas.microsoft.com/office/drawing/2014/main" val="10000"/>
                  </a:ext>
                </a:extLst>
              </a:tr>
              <a:tr h="2197100">
                <a:tc rowSpan="5">
                  <a:txBody>
                    <a:bodyPr/>
                    <a:lstStyle/>
                    <a:p>
                      <a:pPr marL="674370">
                        <a:lnSpc>
                          <a:spcPct val="100000"/>
                        </a:lnSpc>
                        <a:spcBef>
                          <a:spcPts val="2060"/>
                        </a:spcBef>
                      </a:pPr>
                      <a:r>
                        <a:rPr sz="2350" spc="130" dirty="0">
                          <a:solidFill>
                            <a:srgbClr val="FFFFFF"/>
                          </a:solidFill>
                          <a:latin typeface="Montserrat"/>
                          <a:cs typeface="Montserrat"/>
                        </a:rPr>
                        <a:t>Técnica</a:t>
                      </a:r>
                      <a:r>
                        <a:rPr sz="2350" spc="295" dirty="0">
                          <a:solidFill>
                            <a:srgbClr val="FFFFFF"/>
                          </a:solidFill>
                          <a:latin typeface="Montserrat"/>
                          <a:cs typeface="Montserrat"/>
                        </a:rPr>
                        <a:t> </a:t>
                      </a:r>
                      <a:r>
                        <a:rPr sz="2350" spc="80" dirty="0">
                          <a:solidFill>
                            <a:srgbClr val="FFFFFF"/>
                          </a:solidFill>
                          <a:latin typeface="Montserrat"/>
                          <a:cs typeface="Montserrat"/>
                        </a:rPr>
                        <a:t>de</a:t>
                      </a:r>
                      <a:r>
                        <a:rPr sz="2350" spc="305" dirty="0">
                          <a:solidFill>
                            <a:srgbClr val="FFFFFF"/>
                          </a:solidFill>
                          <a:latin typeface="Montserrat"/>
                          <a:cs typeface="Montserrat"/>
                        </a:rPr>
                        <a:t> </a:t>
                      </a:r>
                      <a:r>
                        <a:rPr sz="2350" spc="140" dirty="0">
                          <a:solidFill>
                            <a:srgbClr val="FFFFFF"/>
                          </a:solidFill>
                          <a:latin typeface="Montserrat"/>
                          <a:cs typeface="Montserrat"/>
                        </a:rPr>
                        <a:t>Muestreo:</a:t>
                      </a:r>
                      <a:endParaRPr sz="2350" dirty="0">
                        <a:latin typeface="Montserrat"/>
                        <a:cs typeface="Montserrat"/>
                      </a:endParaRPr>
                    </a:p>
                    <a:p>
                      <a:pPr>
                        <a:lnSpc>
                          <a:spcPct val="100000"/>
                        </a:lnSpc>
                      </a:pPr>
                      <a:endParaRPr sz="2800" dirty="0">
                        <a:latin typeface="Times New Roman"/>
                        <a:cs typeface="Times New Roman"/>
                      </a:endParaRPr>
                    </a:p>
                    <a:p>
                      <a:pPr>
                        <a:lnSpc>
                          <a:spcPct val="100000"/>
                        </a:lnSpc>
                      </a:pPr>
                      <a:endParaRPr sz="2800" dirty="0">
                        <a:latin typeface="Times New Roman"/>
                        <a:cs typeface="Times New Roman"/>
                      </a:endParaRPr>
                    </a:p>
                    <a:p>
                      <a:pPr>
                        <a:lnSpc>
                          <a:spcPct val="100000"/>
                        </a:lnSpc>
                      </a:pPr>
                      <a:endParaRPr sz="2800" dirty="0">
                        <a:latin typeface="Times New Roman"/>
                        <a:cs typeface="Times New Roman"/>
                      </a:endParaRPr>
                    </a:p>
                    <a:p>
                      <a:pPr>
                        <a:lnSpc>
                          <a:spcPct val="100000"/>
                        </a:lnSpc>
                      </a:pPr>
                      <a:endParaRPr sz="2800" dirty="0">
                        <a:latin typeface="Times New Roman"/>
                        <a:cs typeface="Times New Roman"/>
                      </a:endParaRPr>
                    </a:p>
                    <a:p>
                      <a:pPr marL="674370">
                        <a:lnSpc>
                          <a:spcPct val="100000"/>
                        </a:lnSpc>
                        <a:spcBef>
                          <a:spcPts val="1880"/>
                        </a:spcBef>
                      </a:pPr>
                      <a:r>
                        <a:rPr sz="2350" spc="130" dirty="0">
                          <a:solidFill>
                            <a:srgbClr val="FFFFFF"/>
                          </a:solidFill>
                          <a:latin typeface="Montserrat"/>
                          <a:cs typeface="Montserrat"/>
                        </a:rPr>
                        <a:t>Acerca</a:t>
                      </a:r>
                      <a:r>
                        <a:rPr sz="2350" spc="280" dirty="0">
                          <a:solidFill>
                            <a:srgbClr val="FFFFFF"/>
                          </a:solidFill>
                          <a:latin typeface="Montserrat"/>
                          <a:cs typeface="Montserrat"/>
                        </a:rPr>
                        <a:t> </a:t>
                      </a:r>
                      <a:r>
                        <a:rPr sz="2350" spc="105" dirty="0">
                          <a:solidFill>
                            <a:srgbClr val="FFFFFF"/>
                          </a:solidFill>
                          <a:latin typeface="Montserrat"/>
                          <a:cs typeface="Montserrat"/>
                        </a:rPr>
                        <a:t>del</a:t>
                      </a:r>
                      <a:r>
                        <a:rPr sz="2350" spc="290" dirty="0">
                          <a:solidFill>
                            <a:srgbClr val="FFFFFF"/>
                          </a:solidFill>
                          <a:latin typeface="Montserrat"/>
                          <a:cs typeface="Montserrat"/>
                        </a:rPr>
                        <a:t> </a:t>
                      </a:r>
                      <a:r>
                        <a:rPr sz="2350" spc="125" dirty="0">
                          <a:solidFill>
                            <a:srgbClr val="FFFFFF"/>
                          </a:solidFill>
                          <a:latin typeface="Montserrat"/>
                          <a:cs typeface="Montserrat"/>
                        </a:rPr>
                        <a:t>Panel</a:t>
                      </a:r>
                      <a:r>
                        <a:rPr sz="2350" spc="295" dirty="0">
                          <a:solidFill>
                            <a:srgbClr val="FFFFFF"/>
                          </a:solidFill>
                          <a:latin typeface="Montserrat"/>
                          <a:cs typeface="Montserrat"/>
                        </a:rPr>
                        <a:t> </a:t>
                      </a:r>
                      <a:r>
                        <a:rPr sz="2350" spc="140" dirty="0">
                          <a:solidFill>
                            <a:srgbClr val="FFFFFF"/>
                          </a:solidFill>
                          <a:latin typeface="Montserrat"/>
                          <a:cs typeface="Montserrat"/>
                        </a:rPr>
                        <a:t>Online:</a:t>
                      </a:r>
                      <a:endParaRPr sz="2350" dirty="0">
                        <a:latin typeface="Montserrat"/>
                        <a:cs typeface="Montserrat"/>
                      </a:endParaRPr>
                    </a:p>
                    <a:p>
                      <a:pPr>
                        <a:lnSpc>
                          <a:spcPct val="100000"/>
                        </a:lnSpc>
                      </a:pPr>
                      <a:endParaRPr sz="2800" dirty="0">
                        <a:latin typeface="Times New Roman"/>
                        <a:cs typeface="Times New Roman"/>
                      </a:endParaRPr>
                    </a:p>
                    <a:p>
                      <a:pPr>
                        <a:lnSpc>
                          <a:spcPct val="100000"/>
                        </a:lnSpc>
                      </a:pPr>
                      <a:endParaRPr sz="2800" dirty="0">
                        <a:latin typeface="Times New Roman"/>
                        <a:cs typeface="Times New Roman"/>
                      </a:endParaRPr>
                    </a:p>
                    <a:p>
                      <a:pPr>
                        <a:lnSpc>
                          <a:spcPct val="100000"/>
                        </a:lnSpc>
                      </a:pPr>
                      <a:endParaRPr sz="2800" dirty="0">
                        <a:latin typeface="Times New Roman"/>
                        <a:cs typeface="Times New Roman"/>
                      </a:endParaRPr>
                    </a:p>
                    <a:p>
                      <a:pPr marL="674370">
                        <a:lnSpc>
                          <a:spcPct val="100000"/>
                        </a:lnSpc>
                        <a:spcBef>
                          <a:spcPts val="1705"/>
                        </a:spcBef>
                      </a:pPr>
                      <a:r>
                        <a:rPr sz="2350" spc="125" dirty="0">
                          <a:solidFill>
                            <a:srgbClr val="FFFFFF"/>
                          </a:solidFill>
                          <a:latin typeface="Montserrat"/>
                          <a:cs typeface="Montserrat"/>
                        </a:rPr>
                        <a:t>Grupo</a:t>
                      </a:r>
                      <a:r>
                        <a:rPr sz="2350" spc="290" dirty="0">
                          <a:solidFill>
                            <a:srgbClr val="FFFFFF"/>
                          </a:solidFill>
                          <a:latin typeface="Montserrat"/>
                          <a:cs typeface="Montserrat"/>
                        </a:rPr>
                        <a:t> </a:t>
                      </a:r>
                      <a:r>
                        <a:rPr sz="2350" spc="140" dirty="0">
                          <a:solidFill>
                            <a:srgbClr val="FFFFFF"/>
                          </a:solidFill>
                          <a:latin typeface="Montserrat"/>
                          <a:cs typeface="Montserrat"/>
                        </a:rPr>
                        <a:t>objetivo:</a:t>
                      </a:r>
                      <a:endParaRPr sz="2350" dirty="0">
                        <a:latin typeface="Montserrat"/>
                        <a:cs typeface="Montserrat"/>
                      </a:endParaRPr>
                    </a:p>
                    <a:p>
                      <a:pPr marL="674370" marR="2112010">
                        <a:lnSpc>
                          <a:spcPct val="213899"/>
                        </a:lnSpc>
                        <a:spcBef>
                          <a:spcPts val="2285"/>
                        </a:spcBef>
                      </a:pPr>
                      <a:r>
                        <a:rPr sz="2350" spc="125" dirty="0" err="1">
                          <a:solidFill>
                            <a:srgbClr val="FFFFFF"/>
                          </a:solidFill>
                          <a:latin typeface="Montserrat"/>
                          <a:cs typeface="Montserrat"/>
                        </a:rPr>
                        <a:t>Fecha</a:t>
                      </a:r>
                      <a:r>
                        <a:rPr sz="2350" spc="290" dirty="0">
                          <a:solidFill>
                            <a:srgbClr val="FFFFFF"/>
                          </a:solidFill>
                          <a:latin typeface="Montserrat"/>
                          <a:cs typeface="Montserrat"/>
                        </a:rPr>
                        <a:t> </a:t>
                      </a:r>
                      <a:r>
                        <a:rPr sz="2350" spc="80" dirty="0">
                          <a:solidFill>
                            <a:srgbClr val="FFFFFF"/>
                          </a:solidFill>
                          <a:latin typeface="Montserrat"/>
                          <a:cs typeface="Montserrat"/>
                        </a:rPr>
                        <a:t>de</a:t>
                      </a:r>
                      <a:r>
                        <a:rPr lang="es-ES" sz="2350" spc="80" dirty="0">
                          <a:solidFill>
                            <a:srgbClr val="FFFFFF"/>
                          </a:solidFill>
                          <a:latin typeface="Montserrat"/>
                          <a:cs typeface="Montserrat"/>
                        </a:rPr>
                        <a:t> </a:t>
                      </a:r>
                      <a:r>
                        <a:rPr sz="2350" spc="140" dirty="0">
                          <a:solidFill>
                            <a:srgbClr val="FFFFFF"/>
                          </a:solidFill>
                          <a:latin typeface="Montserrat"/>
                          <a:cs typeface="Montserrat"/>
                        </a:rPr>
                        <a:t>campo: </a:t>
                      </a:r>
                      <a:r>
                        <a:rPr sz="2350" spc="130" dirty="0">
                          <a:solidFill>
                            <a:srgbClr val="FFFFFF"/>
                          </a:solidFill>
                          <a:latin typeface="Montserrat"/>
                          <a:cs typeface="Montserrat"/>
                        </a:rPr>
                        <a:t>Muestra</a:t>
                      </a:r>
                      <a:r>
                        <a:rPr sz="2350" spc="305" dirty="0">
                          <a:solidFill>
                            <a:srgbClr val="FFFFFF"/>
                          </a:solidFill>
                          <a:latin typeface="Montserrat"/>
                          <a:cs typeface="Montserrat"/>
                        </a:rPr>
                        <a:t> </a:t>
                      </a:r>
                      <a:r>
                        <a:rPr sz="2350" spc="135" dirty="0">
                          <a:solidFill>
                            <a:srgbClr val="FFFFFF"/>
                          </a:solidFill>
                          <a:latin typeface="Montserrat"/>
                          <a:cs typeface="Montserrat"/>
                        </a:rPr>
                        <a:t>total:</a:t>
                      </a:r>
                      <a:endParaRPr sz="2350" dirty="0">
                        <a:latin typeface="Montserrat"/>
                        <a:cs typeface="Montserrat"/>
                      </a:endParaRPr>
                    </a:p>
                  </a:txBody>
                  <a:tcPr marL="0" marR="0" marT="261620" marB="0">
                    <a:solidFill>
                      <a:srgbClr val="C742F3"/>
                    </a:solidFill>
                  </a:tcPr>
                </a:tc>
                <a:tc>
                  <a:txBody>
                    <a:bodyPr/>
                    <a:lstStyle/>
                    <a:p>
                      <a:pPr marL="534035" marR="1312545">
                        <a:lnSpc>
                          <a:spcPct val="125099"/>
                        </a:lnSpc>
                        <a:spcBef>
                          <a:spcPts val="1670"/>
                        </a:spcBef>
                      </a:pPr>
                      <a:r>
                        <a:rPr lang="es-CL" sz="1800" dirty="0">
                          <a:solidFill>
                            <a:srgbClr val="2C0046"/>
                          </a:solidFill>
                          <a:latin typeface="Montserrat"/>
                          <a:cs typeface="Montserrat"/>
                        </a:rPr>
                        <a:t>Muestreo aleatorio dentro del panel y estratificado por cuotas. El muestreo es una aproximación al método probabilístico, ya que toma una muestra aleatoria estratificada del panel online cuya distribución comporta ciertas desviaciones a la población. </a:t>
                      </a:r>
                    </a:p>
                    <a:p>
                      <a:pPr marL="534035" marR="1312545">
                        <a:lnSpc>
                          <a:spcPct val="125099"/>
                        </a:lnSpc>
                        <a:spcBef>
                          <a:spcPts val="1670"/>
                        </a:spcBef>
                      </a:pPr>
                      <a:r>
                        <a:rPr lang="es-CL" sz="1800" dirty="0">
                          <a:solidFill>
                            <a:srgbClr val="2C0046"/>
                          </a:solidFill>
                          <a:latin typeface="Montserrat"/>
                          <a:cs typeface="Montserrat"/>
                        </a:rPr>
                        <a:t>Los resultados son ponderados por zona, sexo, edad y nivel socioeconómico como forma de representar el universo real del país.</a:t>
                      </a:r>
                    </a:p>
                  </a:txBody>
                  <a:tcPr marL="0" marR="0" marT="212090" marB="0">
                    <a:lnR w="12700">
                      <a:solidFill>
                        <a:srgbClr val="C742F3"/>
                      </a:solidFill>
                      <a:prstDash val="solid"/>
                    </a:lnR>
                    <a:lnT w="12700">
                      <a:solidFill>
                        <a:srgbClr val="C742F3"/>
                      </a:solidFill>
                      <a:prstDash val="solid"/>
                    </a:lnT>
                    <a:lnB w="12700">
                      <a:solidFill>
                        <a:srgbClr val="C742F3"/>
                      </a:solidFill>
                      <a:prstDash val="solid"/>
                    </a:lnB>
                  </a:tcPr>
                </a:tc>
                <a:extLst>
                  <a:ext uri="{0D108BD9-81ED-4DB2-BD59-A6C34878D82A}">
                    <a16:rowId xmlns:a16="http://schemas.microsoft.com/office/drawing/2014/main" val="10001"/>
                  </a:ext>
                </a:extLst>
              </a:tr>
              <a:tr h="1882775">
                <a:tc vMerge="1">
                  <a:txBody>
                    <a:bodyPr/>
                    <a:lstStyle/>
                    <a:p>
                      <a:endParaRPr/>
                    </a:p>
                  </a:txBody>
                  <a:tcPr marL="0" marR="0" marT="261620" marB="0">
                    <a:solidFill>
                      <a:srgbClr val="C742F3"/>
                    </a:solidFill>
                  </a:tcPr>
                </a:tc>
                <a:tc>
                  <a:txBody>
                    <a:bodyPr/>
                    <a:lstStyle/>
                    <a:p>
                      <a:pPr marL="534035" marR="1235075">
                        <a:lnSpc>
                          <a:spcPct val="125099"/>
                        </a:lnSpc>
                        <a:spcBef>
                          <a:spcPts val="1945"/>
                        </a:spcBef>
                      </a:pPr>
                      <a:r>
                        <a:rPr lang="es-CL" sz="1800" dirty="0">
                          <a:solidFill>
                            <a:srgbClr val="2C0046"/>
                          </a:solidFill>
                          <a:latin typeface="Montserrat"/>
                          <a:cs typeface="Montserrat"/>
                        </a:rPr>
                        <a:t>Los paneles de acceso online son comunidades formadas por personas predispuestas a participar en estudios de mercado y opinión. Esta encuesta Criteria está hecha sobre un panel cerrado que cumple con las especificaciones y características técnicas necesarias para este estudio.</a:t>
                      </a:r>
                    </a:p>
                  </a:txBody>
                  <a:tcPr marL="0" marR="0" marT="247015" marB="0">
                    <a:lnL w="12700">
                      <a:solidFill>
                        <a:srgbClr val="C742F3"/>
                      </a:solidFill>
                      <a:prstDash val="solid"/>
                    </a:lnL>
                    <a:lnR w="12700">
                      <a:solidFill>
                        <a:srgbClr val="C742F3"/>
                      </a:solidFill>
                      <a:prstDash val="solid"/>
                    </a:lnR>
                    <a:lnT w="12700">
                      <a:solidFill>
                        <a:srgbClr val="C742F3"/>
                      </a:solidFill>
                      <a:prstDash val="solid"/>
                    </a:lnT>
                    <a:lnB w="12700">
                      <a:solidFill>
                        <a:srgbClr val="C742F3"/>
                      </a:solidFill>
                      <a:prstDash val="solid"/>
                    </a:lnB>
                  </a:tcPr>
                </a:tc>
                <a:extLst>
                  <a:ext uri="{0D108BD9-81ED-4DB2-BD59-A6C34878D82A}">
                    <a16:rowId xmlns:a16="http://schemas.microsoft.com/office/drawing/2014/main" val="10002"/>
                  </a:ext>
                </a:extLst>
              </a:tr>
              <a:tr h="1102360">
                <a:tc vMerge="1">
                  <a:txBody>
                    <a:bodyPr/>
                    <a:lstStyle/>
                    <a:p>
                      <a:endParaRPr/>
                    </a:p>
                  </a:txBody>
                  <a:tcPr marL="0" marR="0" marT="261620" marB="0">
                    <a:solidFill>
                      <a:srgbClr val="C742F3"/>
                    </a:solidFill>
                  </a:tcPr>
                </a:tc>
                <a:tc>
                  <a:txBody>
                    <a:bodyPr/>
                    <a:lstStyle/>
                    <a:p>
                      <a:pPr marL="534035" marR="1482725">
                        <a:lnSpc>
                          <a:spcPct val="125099"/>
                        </a:lnSpc>
                        <a:spcBef>
                          <a:spcPts val="1300"/>
                        </a:spcBef>
                      </a:pPr>
                      <a:r>
                        <a:rPr lang="es-CL" sz="1800" dirty="0">
                          <a:solidFill>
                            <a:srgbClr val="2C0046"/>
                          </a:solidFill>
                          <a:latin typeface="Montserrat"/>
                          <a:cs typeface="Montserrat"/>
                        </a:rPr>
                        <a:t>Mujeres y Hombres de 18 o más años, de los niveles socioeconómicos ABCD, Residentes de todo el país.</a:t>
                      </a:r>
                    </a:p>
                  </a:txBody>
                  <a:tcPr marL="0" marR="0" marT="165100" marB="0">
                    <a:lnL w="12700">
                      <a:solidFill>
                        <a:srgbClr val="C742F3"/>
                      </a:solidFill>
                      <a:prstDash val="solid"/>
                    </a:lnL>
                    <a:lnR w="12700">
                      <a:solidFill>
                        <a:srgbClr val="C742F3"/>
                      </a:solidFill>
                      <a:prstDash val="solid"/>
                    </a:lnR>
                    <a:lnT w="12700">
                      <a:solidFill>
                        <a:srgbClr val="C742F3"/>
                      </a:solidFill>
                      <a:prstDash val="solid"/>
                    </a:lnT>
                    <a:lnB w="12700">
                      <a:solidFill>
                        <a:srgbClr val="C742F3"/>
                      </a:solidFill>
                      <a:prstDash val="solid"/>
                    </a:lnB>
                  </a:tcPr>
                </a:tc>
                <a:extLst>
                  <a:ext uri="{0D108BD9-81ED-4DB2-BD59-A6C34878D82A}">
                    <a16:rowId xmlns:a16="http://schemas.microsoft.com/office/drawing/2014/main" val="10003"/>
                  </a:ext>
                </a:extLst>
              </a:tr>
              <a:tr h="801370">
                <a:tc vMerge="1">
                  <a:txBody>
                    <a:bodyPr/>
                    <a:lstStyle/>
                    <a:p>
                      <a:endParaRPr/>
                    </a:p>
                  </a:txBody>
                  <a:tcPr marL="0" marR="0" marT="261620" marB="0">
                    <a:solidFill>
                      <a:srgbClr val="C742F3"/>
                    </a:solidFill>
                  </a:tcPr>
                </a:tc>
                <a:tc>
                  <a:txBody>
                    <a:bodyPr/>
                    <a:lstStyle/>
                    <a:p>
                      <a:pPr>
                        <a:lnSpc>
                          <a:spcPct val="100000"/>
                        </a:lnSpc>
                        <a:spcBef>
                          <a:spcPts val="50"/>
                        </a:spcBef>
                      </a:pPr>
                      <a:endParaRPr sz="1950" dirty="0">
                        <a:latin typeface="Times New Roman"/>
                        <a:cs typeface="Times New Roman"/>
                      </a:endParaRPr>
                    </a:p>
                    <a:p>
                      <a:pPr marL="534035">
                        <a:lnSpc>
                          <a:spcPct val="100000"/>
                        </a:lnSpc>
                        <a:spcBef>
                          <a:spcPts val="5"/>
                        </a:spcBef>
                      </a:pPr>
                      <a:r>
                        <a:rPr lang="es-CL" sz="1800" b="1" dirty="0">
                          <a:solidFill>
                            <a:srgbClr val="2C0046"/>
                          </a:solidFill>
                          <a:latin typeface="Montserrat"/>
                          <a:cs typeface="Montserrat"/>
                        </a:rPr>
                        <a:t>Entre el 03 y 08 de agosto de 2023 a través de panel online.</a:t>
                      </a:r>
                    </a:p>
                  </a:txBody>
                  <a:tcPr marL="0" marR="0" marT="6350" marB="0">
                    <a:lnL w="12700">
                      <a:solidFill>
                        <a:srgbClr val="C742F3"/>
                      </a:solidFill>
                      <a:prstDash val="solid"/>
                    </a:lnL>
                    <a:lnR w="12700">
                      <a:solidFill>
                        <a:srgbClr val="C742F3"/>
                      </a:solidFill>
                      <a:prstDash val="solid"/>
                    </a:lnR>
                    <a:lnT w="12700">
                      <a:solidFill>
                        <a:srgbClr val="C742F3"/>
                      </a:solidFill>
                      <a:prstDash val="solid"/>
                    </a:lnT>
                    <a:lnB w="12700">
                      <a:solidFill>
                        <a:srgbClr val="C742F3"/>
                      </a:solidFill>
                      <a:prstDash val="solid"/>
                    </a:lnB>
                  </a:tcPr>
                </a:tc>
                <a:extLst>
                  <a:ext uri="{0D108BD9-81ED-4DB2-BD59-A6C34878D82A}">
                    <a16:rowId xmlns:a16="http://schemas.microsoft.com/office/drawing/2014/main" val="10004"/>
                  </a:ext>
                </a:extLst>
              </a:tr>
              <a:tr h="803275">
                <a:tc vMerge="1">
                  <a:txBody>
                    <a:bodyPr/>
                    <a:lstStyle/>
                    <a:p>
                      <a:endParaRPr/>
                    </a:p>
                  </a:txBody>
                  <a:tcPr marL="0" marR="0" marT="261620" marB="0">
                    <a:solidFill>
                      <a:srgbClr val="C742F3"/>
                    </a:solidFill>
                  </a:tcPr>
                </a:tc>
                <a:tc>
                  <a:txBody>
                    <a:bodyPr/>
                    <a:lstStyle/>
                    <a:p>
                      <a:pPr marL="534035">
                        <a:lnSpc>
                          <a:spcPct val="100000"/>
                        </a:lnSpc>
                        <a:spcBef>
                          <a:spcPts val="1935"/>
                        </a:spcBef>
                      </a:pPr>
                      <a:r>
                        <a:rPr lang="es-ES" sz="1800" dirty="0">
                          <a:solidFill>
                            <a:srgbClr val="2C0046"/>
                          </a:solidFill>
                          <a:latin typeface="Montserrat"/>
                          <a:cs typeface="Montserrat"/>
                        </a:rPr>
                        <a:t>1.000</a:t>
                      </a:r>
                      <a:r>
                        <a:rPr sz="1800" spc="35" dirty="0">
                          <a:solidFill>
                            <a:srgbClr val="2C0046"/>
                          </a:solidFill>
                          <a:latin typeface="Montserrat"/>
                          <a:cs typeface="Montserrat"/>
                        </a:rPr>
                        <a:t> </a:t>
                      </a:r>
                      <a:r>
                        <a:rPr sz="1800" spc="-10" dirty="0">
                          <a:solidFill>
                            <a:srgbClr val="2C0046"/>
                          </a:solidFill>
                          <a:latin typeface="Montserrat"/>
                          <a:cs typeface="Montserrat"/>
                        </a:rPr>
                        <a:t>casos</a:t>
                      </a:r>
                      <a:endParaRPr sz="1800" dirty="0">
                        <a:latin typeface="Montserrat"/>
                        <a:cs typeface="Montserrat"/>
                      </a:endParaRPr>
                    </a:p>
                  </a:txBody>
                  <a:tcPr marL="0" marR="0" marT="245745" marB="0">
                    <a:lnL w="12700">
                      <a:solidFill>
                        <a:srgbClr val="C742F3"/>
                      </a:solidFill>
                      <a:prstDash val="solid"/>
                    </a:lnL>
                    <a:lnR w="12700">
                      <a:solidFill>
                        <a:srgbClr val="C742F3"/>
                      </a:solidFill>
                      <a:prstDash val="solid"/>
                    </a:lnR>
                    <a:lnT w="12700">
                      <a:solidFill>
                        <a:srgbClr val="C742F3"/>
                      </a:solidFill>
                      <a:prstDash val="solid"/>
                    </a:lnT>
                    <a:lnB w="12700">
                      <a:solidFill>
                        <a:srgbClr val="C742F3"/>
                      </a:solidFill>
                      <a:prstDash val="solid"/>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3250" y="316412"/>
            <a:ext cx="16449810" cy="562333"/>
          </a:xfrm>
          <a:prstGeom prst="rect">
            <a:avLst/>
          </a:prstGeom>
        </p:spPr>
        <p:txBody>
          <a:bodyPr vert="horz" wrap="square" lIns="0" tIns="15875" rIns="0" bIns="0" rtlCol="0">
            <a:spAutoFit/>
          </a:bodyPr>
          <a:lstStyle/>
          <a:p>
            <a:pPr marL="12700">
              <a:lnSpc>
                <a:spcPct val="100000"/>
              </a:lnSpc>
              <a:spcBef>
                <a:spcPts val="125"/>
              </a:spcBef>
              <a:tabLst>
                <a:tab pos="4052570" algn="l"/>
                <a:tab pos="5772785" algn="l"/>
                <a:tab pos="6452870" algn="l"/>
                <a:tab pos="7938770" algn="l"/>
              </a:tabLst>
            </a:pPr>
            <a:r>
              <a:rPr lang="es-ES" spc="180" dirty="0"/>
              <a:t>IDENTIFICACIÓN CON EL RODEO COMO PRÁCTICA CHILENA</a:t>
            </a:r>
            <a:endParaRPr lang="es-ES" spc="200" dirty="0">
              <a:solidFill>
                <a:srgbClr val="FF00E6"/>
              </a:solidFill>
            </a:endParaRPr>
          </a:p>
        </p:txBody>
      </p:sp>
      <p:sp>
        <p:nvSpPr>
          <p:cNvPr id="3" name="object 3"/>
          <p:cNvSpPr txBox="1"/>
          <p:nvPr/>
        </p:nvSpPr>
        <p:spPr>
          <a:xfrm>
            <a:off x="603250" y="1014852"/>
            <a:ext cx="18278601" cy="583493"/>
          </a:xfrm>
          <a:prstGeom prst="rect">
            <a:avLst/>
          </a:prstGeom>
        </p:spPr>
        <p:txBody>
          <a:bodyPr vert="horz" wrap="square" lIns="0" tIns="16510" rIns="0" bIns="0" rtlCol="0">
            <a:spAutoFit/>
          </a:bodyPr>
          <a:lstStyle/>
          <a:p>
            <a:pPr marL="12700">
              <a:lnSpc>
                <a:spcPct val="100000"/>
              </a:lnSpc>
              <a:spcBef>
                <a:spcPts val="130"/>
              </a:spcBef>
            </a:pPr>
            <a:r>
              <a:rPr lang="es-ES" spc="95" dirty="0">
                <a:solidFill>
                  <a:schemeClr val="tx1">
                    <a:lumMod val="85000"/>
                    <a:lumOff val="15000"/>
                  </a:schemeClr>
                </a:solidFill>
                <a:latin typeface="Montserrat"/>
                <a:cs typeface="Montserrat"/>
              </a:rPr>
              <a:t> ¿Qué tan identificado te sientes con el rodeo como práctica típica chilena?   </a:t>
            </a:r>
            <a:endParaRPr lang="es-ES" sz="1800" dirty="0">
              <a:solidFill>
                <a:schemeClr val="tx1">
                  <a:lumMod val="85000"/>
                  <a:lumOff val="15000"/>
                </a:schemeClr>
              </a:solidFill>
              <a:latin typeface="Montserrat"/>
              <a:cs typeface="Montserrat"/>
            </a:endParaRPr>
          </a:p>
          <a:p>
            <a:pPr marL="12700">
              <a:lnSpc>
                <a:spcPct val="100000"/>
              </a:lnSpc>
              <a:spcBef>
                <a:spcPts val="130"/>
              </a:spcBef>
            </a:pPr>
            <a:endParaRPr sz="1800" dirty="0">
              <a:solidFill>
                <a:schemeClr val="tx1">
                  <a:lumMod val="85000"/>
                  <a:lumOff val="15000"/>
                </a:schemeClr>
              </a:solidFill>
              <a:latin typeface="Montserrat"/>
              <a:cs typeface="Montserrat"/>
            </a:endParaRPr>
          </a:p>
        </p:txBody>
      </p:sp>
      <p:graphicFrame>
        <p:nvGraphicFramePr>
          <p:cNvPr id="6" name="Gráfico 5">
            <a:extLst>
              <a:ext uri="{FF2B5EF4-FFF2-40B4-BE49-F238E27FC236}">
                <a16:creationId xmlns:a16="http://schemas.microsoft.com/office/drawing/2014/main" id="{D597D627-E746-463A-A1F2-B39A1BA9ECC5}"/>
              </a:ext>
            </a:extLst>
          </p:cNvPr>
          <p:cNvGraphicFramePr/>
          <p:nvPr>
            <p:extLst>
              <p:ext uri="{D42A27DB-BD31-4B8C-83A1-F6EECF244321}">
                <p14:modId xmlns:p14="http://schemas.microsoft.com/office/powerpoint/2010/main" val="739520487"/>
              </p:ext>
            </p:extLst>
          </p:nvPr>
        </p:nvGraphicFramePr>
        <p:xfrm>
          <a:off x="683585" y="2491635"/>
          <a:ext cx="19028276" cy="81049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Tabla 11">
            <a:extLst>
              <a:ext uri="{FF2B5EF4-FFF2-40B4-BE49-F238E27FC236}">
                <a16:creationId xmlns:a16="http://schemas.microsoft.com/office/drawing/2014/main" id="{7B20F415-B2C9-9651-E910-479F0AB403C7}"/>
              </a:ext>
            </a:extLst>
          </p:cNvPr>
          <p:cNvGraphicFramePr>
            <a:graphicFrameLocks noGrp="1"/>
          </p:cNvGraphicFramePr>
          <p:nvPr>
            <p:extLst>
              <p:ext uri="{D42A27DB-BD31-4B8C-83A1-F6EECF244321}">
                <p14:modId xmlns:p14="http://schemas.microsoft.com/office/powerpoint/2010/main" val="1981861386"/>
              </p:ext>
            </p:extLst>
          </p:nvPr>
        </p:nvGraphicFramePr>
        <p:xfrm>
          <a:off x="3636043" y="9608275"/>
          <a:ext cx="1447800" cy="370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SEXO</a:t>
                      </a:r>
                    </a:p>
                  </a:txBody>
                  <a:tcPr>
                    <a:noFill/>
                  </a:tcPr>
                </a:tc>
                <a:extLst>
                  <a:ext uri="{0D108BD9-81ED-4DB2-BD59-A6C34878D82A}">
                    <a16:rowId xmlns:a16="http://schemas.microsoft.com/office/drawing/2014/main" val="3134820824"/>
                  </a:ext>
                </a:extLst>
              </a:tr>
            </a:tbl>
          </a:graphicData>
        </a:graphic>
      </p:graphicFrame>
      <p:graphicFrame>
        <p:nvGraphicFramePr>
          <p:cNvPr id="13" name="Tabla 11">
            <a:extLst>
              <a:ext uri="{FF2B5EF4-FFF2-40B4-BE49-F238E27FC236}">
                <a16:creationId xmlns:a16="http://schemas.microsoft.com/office/drawing/2014/main" id="{6CCD511B-5143-FDF9-23E7-109B9FD2E13A}"/>
              </a:ext>
            </a:extLst>
          </p:cNvPr>
          <p:cNvGraphicFramePr>
            <a:graphicFrameLocks noGrp="1"/>
          </p:cNvGraphicFramePr>
          <p:nvPr>
            <p:extLst>
              <p:ext uri="{D42A27DB-BD31-4B8C-83A1-F6EECF244321}">
                <p14:modId xmlns:p14="http://schemas.microsoft.com/office/powerpoint/2010/main" val="776753672"/>
              </p:ext>
            </p:extLst>
          </p:nvPr>
        </p:nvGraphicFramePr>
        <p:xfrm>
          <a:off x="8350334" y="9608275"/>
          <a:ext cx="1447800" cy="57912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TRAMO DE EDAD</a:t>
                      </a:r>
                    </a:p>
                  </a:txBody>
                  <a:tcPr>
                    <a:noFill/>
                  </a:tcPr>
                </a:tc>
                <a:extLst>
                  <a:ext uri="{0D108BD9-81ED-4DB2-BD59-A6C34878D82A}">
                    <a16:rowId xmlns:a16="http://schemas.microsoft.com/office/drawing/2014/main" val="3134820824"/>
                  </a:ext>
                </a:extLst>
              </a:tr>
            </a:tbl>
          </a:graphicData>
        </a:graphic>
      </p:graphicFrame>
      <p:graphicFrame>
        <p:nvGraphicFramePr>
          <p:cNvPr id="15" name="Tabla 11">
            <a:extLst>
              <a:ext uri="{FF2B5EF4-FFF2-40B4-BE49-F238E27FC236}">
                <a16:creationId xmlns:a16="http://schemas.microsoft.com/office/drawing/2014/main" id="{130F86EE-532F-11BC-F28A-CE303A53EA9C}"/>
              </a:ext>
            </a:extLst>
          </p:cNvPr>
          <p:cNvGraphicFramePr>
            <a:graphicFrameLocks noGrp="1"/>
          </p:cNvGraphicFramePr>
          <p:nvPr>
            <p:extLst>
              <p:ext uri="{D42A27DB-BD31-4B8C-83A1-F6EECF244321}">
                <p14:modId xmlns:p14="http://schemas.microsoft.com/office/powerpoint/2010/main" val="3819796157"/>
              </p:ext>
            </p:extLst>
          </p:nvPr>
        </p:nvGraphicFramePr>
        <p:xfrm>
          <a:off x="13416136" y="9614535"/>
          <a:ext cx="1447800" cy="370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GSE</a:t>
                      </a:r>
                    </a:p>
                  </a:txBody>
                  <a:tcPr>
                    <a:noFill/>
                  </a:tcPr>
                </a:tc>
                <a:extLst>
                  <a:ext uri="{0D108BD9-81ED-4DB2-BD59-A6C34878D82A}">
                    <a16:rowId xmlns:a16="http://schemas.microsoft.com/office/drawing/2014/main" val="3134820824"/>
                  </a:ext>
                </a:extLst>
              </a:tr>
            </a:tbl>
          </a:graphicData>
        </a:graphic>
      </p:graphicFrame>
      <p:graphicFrame>
        <p:nvGraphicFramePr>
          <p:cNvPr id="17" name="Tabla 11">
            <a:extLst>
              <a:ext uri="{FF2B5EF4-FFF2-40B4-BE49-F238E27FC236}">
                <a16:creationId xmlns:a16="http://schemas.microsoft.com/office/drawing/2014/main" id="{E6C408C1-D7CB-A36C-C371-A495BDAC10AC}"/>
              </a:ext>
            </a:extLst>
          </p:cNvPr>
          <p:cNvGraphicFramePr>
            <a:graphicFrameLocks noGrp="1"/>
          </p:cNvGraphicFramePr>
          <p:nvPr>
            <p:extLst>
              <p:ext uri="{D42A27DB-BD31-4B8C-83A1-F6EECF244321}">
                <p14:modId xmlns:p14="http://schemas.microsoft.com/office/powerpoint/2010/main" val="3500647359"/>
              </p:ext>
            </p:extLst>
          </p:nvPr>
        </p:nvGraphicFramePr>
        <p:xfrm>
          <a:off x="17348171" y="9583789"/>
          <a:ext cx="1447800" cy="370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ZONA</a:t>
                      </a:r>
                    </a:p>
                  </a:txBody>
                  <a:tcPr>
                    <a:noFill/>
                  </a:tcPr>
                </a:tc>
                <a:extLst>
                  <a:ext uri="{0D108BD9-81ED-4DB2-BD59-A6C34878D82A}">
                    <a16:rowId xmlns:a16="http://schemas.microsoft.com/office/drawing/2014/main" val="3134820824"/>
                  </a:ext>
                </a:extLst>
              </a:tr>
            </a:tbl>
          </a:graphicData>
        </a:graphic>
      </p:graphicFrame>
      <p:sp>
        <p:nvSpPr>
          <p:cNvPr id="21" name="Rectángulo 20">
            <a:extLst>
              <a:ext uri="{FF2B5EF4-FFF2-40B4-BE49-F238E27FC236}">
                <a16:creationId xmlns:a16="http://schemas.microsoft.com/office/drawing/2014/main" id="{AB3C3C8A-BB94-41D0-2191-7D678F5FFD96}"/>
              </a:ext>
            </a:extLst>
          </p:cNvPr>
          <p:cNvSpPr/>
          <p:nvPr/>
        </p:nvSpPr>
        <p:spPr>
          <a:xfrm>
            <a:off x="17321864" y="10613355"/>
            <a:ext cx="1767171" cy="307777"/>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prstClr val="black">
                    <a:lumMod val="75000"/>
                    <a:lumOff val="25000"/>
                  </a:prstClr>
                </a:solidFill>
                <a:effectLst/>
                <a:uLnTx/>
                <a:uFillTx/>
                <a:latin typeface="Montserrat" panose="00000500000000000000" pitchFamily="2" charset="0"/>
                <a:ea typeface="+mn-ea"/>
                <a:cs typeface="+mn-cs"/>
              </a:rPr>
              <a:t>Base: </a:t>
            </a:r>
            <a:r>
              <a:rPr lang="es-ES" sz="1400" kern="1200" dirty="0">
                <a:solidFill>
                  <a:prstClr val="black">
                    <a:lumMod val="75000"/>
                    <a:lumOff val="25000"/>
                  </a:prstClr>
                </a:solidFill>
                <a:latin typeface="Montserrat" panose="00000500000000000000" pitchFamily="2" charset="0"/>
                <a:ea typeface="+mn-ea"/>
                <a:cs typeface="+mn-cs"/>
              </a:rPr>
              <a:t>1000</a:t>
            </a:r>
            <a:r>
              <a:rPr kumimoji="0" lang="es-ES" sz="1400" b="0" i="0" u="none" strike="noStrike" kern="1200" cap="none" spc="0" normalizeH="0" baseline="0" noProof="0" dirty="0">
                <a:ln>
                  <a:noFill/>
                </a:ln>
                <a:solidFill>
                  <a:prstClr val="black">
                    <a:lumMod val="75000"/>
                    <a:lumOff val="25000"/>
                  </a:prstClr>
                </a:solidFill>
                <a:effectLst/>
                <a:uLnTx/>
                <a:uFillTx/>
                <a:latin typeface="Montserrat" panose="00000500000000000000" pitchFamily="2" charset="0"/>
                <a:ea typeface="+mn-ea"/>
                <a:cs typeface="+mn-cs"/>
              </a:rPr>
              <a:t> casos</a:t>
            </a:r>
          </a:p>
        </p:txBody>
      </p:sp>
    </p:spTree>
    <p:extLst>
      <p:ext uri="{BB962C8B-B14F-4D97-AF65-F5344CB8AC3E}">
        <p14:creationId xmlns:p14="http://schemas.microsoft.com/office/powerpoint/2010/main" val="1425742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3250" y="316412"/>
            <a:ext cx="16449810" cy="562333"/>
          </a:xfrm>
          <a:prstGeom prst="rect">
            <a:avLst/>
          </a:prstGeom>
        </p:spPr>
        <p:txBody>
          <a:bodyPr vert="horz" wrap="square" lIns="0" tIns="15875" rIns="0" bIns="0" rtlCol="0">
            <a:spAutoFit/>
          </a:bodyPr>
          <a:lstStyle/>
          <a:p>
            <a:pPr marL="12700">
              <a:lnSpc>
                <a:spcPct val="100000"/>
              </a:lnSpc>
              <a:spcBef>
                <a:spcPts val="125"/>
              </a:spcBef>
              <a:tabLst>
                <a:tab pos="4052570" algn="l"/>
                <a:tab pos="5772785" algn="l"/>
                <a:tab pos="6452870" algn="l"/>
                <a:tab pos="7938770" algn="l"/>
              </a:tabLst>
            </a:pPr>
            <a:r>
              <a:rPr lang="es-ES" spc="180" dirty="0"/>
              <a:t>PERCEPCIONES SOBRE EL RODEO  </a:t>
            </a:r>
            <a:endParaRPr lang="es-ES" spc="200" dirty="0">
              <a:solidFill>
                <a:srgbClr val="FF00E6"/>
              </a:solidFill>
            </a:endParaRPr>
          </a:p>
        </p:txBody>
      </p:sp>
      <p:sp>
        <p:nvSpPr>
          <p:cNvPr id="3" name="object 3"/>
          <p:cNvSpPr txBox="1"/>
          <p:nvPr/>
        </p:nvSpPr>
        <p:spPr>
          <a:xfrm>
            <a:off x="603250" y="1014852"/>
            <a:ext cx="18278601" cy="583493"/>
          </a:xfrm>
          <a:prstGeom prst="rect">
            <a:avLst/>
          </a:prstGeom>
        </p:spPr>
        <p:txBody>
          <a:bodyPr vert="horz" wrap="square" lIns="0" tIns="16510" rIns="0" bIns="0" rtlCol="0">
            <a:spAutoFit/>
          </a:bodyPr>
          <a:lstStyle/>
          <a:p>
            <a:pPr marL="12700">
              <a:lnSpc>
                <a:spcPct val="100000"/>
              </a:lnSpc>
              <a:spcBef>
                <a:spcPts val="130"/>
              </a:spcBef>
            </a:pPr>
            <a:r>
              <a:rPr lang="es-ES" spc="95" dirty="0">
                <a:solidFill>
                  <a:schemeClr val="tx1">
                    <a:lumMod val="85000"/>
                    <a:lumOff val="15000"/>
                  </a:schemeClr>
                </a:solidFill>
                <a:latin typeface="Montserrat"/>
                <a:cs typeface="Montserrat"/>
              </a:rPr>
              <a:t>¿Qué tan de acuerdo estás con las siguientes frases? </a:t>
            </a:r>
            <a:endParaRPr lang="es-ES" sz="1800" dirty="0">
              <a:solidFill>
                <a:schemeClr val="tx1">
                  <a:lumMod val="85000"/>
                  <a:lumOff val="15000"/>
                </a:schemeClr>
              </a:solidFill>
              <a:latin typeface="Montserrat"/>
              <a:cs typeface="Montserrat"/>
            </a:endParaRPr>
          </a:p>
          <a:p>
            <a:pPr marL="12700">
              <a:lnSpc>
                <a:spcPct val="100000"/>
              </a:lnSpc>
              <a:spcBef>
                <a:spcPts val="130"/>
              </a:spcBef>
            </a:pPr>
            <a:endParaRPr sz="1800" dirty="0">
              <a:solidFill>
                <a:schemeClr val="tx1">
                  <a:lumMod val="85000"/>
                  <a:lumOff val="15000"/>
                </a:schemeClr>
              </a:solidFill>
              <a:latin typeface="Montserrat"/>
              <a:cs typeface="Montserrat"/>
            </a:endParaRPr>
          </a:p>
        </p:txBody>
      </p:sp>
      <p:graphicFrame>
        <p:nvGraphicFramePr>
          <p:cNvPr id="6" name="Gráfico 5">
            <a:extLst>
              <a:ext uri="{FF2B5EF4-FFF2-40B4-BE49-F238E27FC236}">
                <a16:creationId xmlns:a16="http://schemas.microsoft.com/office/drawing/2014/main" id="{D597D627-E746-463A-A1F2-B39A1BA9ECC5}"/>
              </a:ext>
            </a:extLst>
          </p:cNvPr>
          <p:cNvGraphicFramePr/>
          <p:nvPr>
            <p:extLst>
              <p:ext uri="{D42A27DB-BD31-4B8C-83A1-F6EECF244321}">
                <p14:modId xmlns:p14="http://schemas.microsoft.com/office/powerpoint/2010/main" val="377593185"/>
              </p:ext>
            </p:extLst>
          </p:nvPr>
        </p:nvGraphicFramePr>
        <p:xfrm>
          <a:off x="603249" y="2530475"/>
          <a:ext cx="19126201" cy="74295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ángulo 4">
            <a:extLst>
              <a:ext uri="{FF2B5EF4-FFF2-40B4-BE49-F238E27FC236}">
                <a16:creationId xmlns:a16="http://schemas.microsoft.com/office/drawing/2014/main" id="{EAD29229-0F05-2EF8-641F-BBD61BC79F5C}"/>
              </a:ext>
            </a:extLst>
          </p:cNvPr>
          <p:cNvSpPr/>
          <p:nvPr/>
        </p:nvSpPr>
        <p:spPr>
          <a:xfrm>
            <a:off x="17321864" y="10613355"/>
            <a:ext cx="1767171" cy="307777"/>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prstClr val="black">
                    <a:lumMod val="75000"/>
                    <a:lumOff val="25000"/>
                  </a:prstClr>
                </a:solidFill>
                <a:effectLst/>
                <a:uLnTx/>
                <a:uFillTx/>
                <a:latin typeface="Montserrat" panose="00000500000000000000" pitchFamily="2" charset="0"/>
                <a:ea typeface="+mn-ea"/>
                <a:cs typeface="+mn-cs"/>
              </a:rPr>
              <a:t>Base: </a:t>
            </a:r>
            <a:r>
              <a:rPr lang="es-ES" sz="1400" kern="1200" dirty="0">
                <a:solidFill>
                  <a:prstClr val="black">
                    <a:lumMod val="75000"/>
                    <a:lumOff val="25000"/>
                  </a:prstClr>
                </a:solidFill>
                <a:latin typeface="Montserrat" panose="00000500000000000000" pitchFamily="2" charset="0"/>
                <a:ea typeface="+mn-ea"/>
                <a:cs typeface="+mn-cs"/>
              </a:rPr>
              <a:t>1000</a:t>
            </a:r>
            <a:r>
              <a:rPr kumimoji="0" lang="es-ES" sz="1400" b="0" i="0" u="none" strike="noStrike" kern="1200" cap="none" spc="0" normalizeH="0" baseline="0" noProof="0" dirty="0">
                <a:ln>
                  <a:noFill/>
                </a:ln>
                <a:solidFill>
                  <a:prstClr val="black">
                    <a:lumMod val="75000"/>
                    <a:lumOff val="25000"/>
                  </a:prstClr>
                </a:solidFill>
                <a:effectLst/>
                <a:uLnTx/>
                <a:uFillTx/>
                <a:latin typeface="Montserrat" panose="00000500000000000000" pitchFamily="2" charset="0"/>
                <a:ea typeface="+mn-ea"/>
                <a:cs typeface="+mn-cs"/>
              </a:rPr>
              <a:t> casos</a:t>
            </a:r>
          </a:p>
        </p:txBody>
      </p:sp>
    </p:spTree>
    <p:extLst>
      <p:ext uri="{BB962C8B-B14F-4D97-AF65-F5344CB8AC3E}">
        <p14:creationId xmlns:p14="http://schemas.microsoft.com/office/powerpoint/2010/main" val="1337423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3250" y="316412"/>
            <a:ext cx="16449810" cy="562333"/>
          </a:xfrm>
          <a:prstGeom prst="rect">
            <a:avLst/>
          </a:prstGeom>
        </p:spPr>
        <p:txBody>
          <a:bodyPr vert="horz" wrap="square" lIns="0" tIns="15875" rIns="0" bIns="0" rtlCol="0">
            <a:spAutoFit/>
          </a:bodyPr>
          <a:lstStyle/>
          <a:p>
            <a:pPr marL="12700">
              <a:lnSpc>
                <a:spcPct val="100000"/>
              </a:lnSpc>
              <a:spcBef>
                <a:spcPts val="125"/>
              </a:spcBef>
              <a:tabLst>
                <a:tab pos="4052570" algn="l"/>
                <a:tab pos="5772785" algn="l"/>
                <a:tab pos="6452870" algn="l"/>
                <a:tab pos="7938770" algn="l"/>
              </a:tabLst>
            </a:pPr>
            <a:r>
              <a:rPr lang="es-ES" spc="180" dirty="0"/>
              <a:t>PERCEPCIONES SOBRE EL RODEO  </a:t>
            </a:r>
            <a:endParaRPr lang="es-ES" spc="200" dirty="0">
              <a:solidFill>
                <a:srgbClr val="FF00E6"/>
              </a:solidFill>
            </a:endParaRPr>
          </a:p>
        </p:txBody>
      </p:sp>
      <p:sp>
        <p:nvSpPr>
          <p:cNvPr id="3" name="object 3"/>
          <p:cNvSpPr txBox="1"/>
          <p:nvPr/>
        </p:nvSpPr>
        <p:spPr>
          <a:xfrm>
            <a:off x="603250" y="1014852"/>
            <a:ext cx="18278601" cy="873316"/>
          </a:xfrm>
          <a:prstGeom prst="rect">
            <a:avLst/>
          </a:prstGeom>
        </p:spPr>
        <p:txBody>
          <a:bodyPr vert="horz" wrap="square" lIns="0" tIns="16510" rIns="0" bIns="0" rtlCol="0">
            <a:spAutoFit/>
          </a:bodyPr>
          <a:lstStyle/>
          <a:p>
            <a:pPr marL="12700">
              <a:lnSpc>
                <a:spcPct val="100000"/>
              </a:lnSpc>
              <a:spcBef>
                <a:spcPts val="130"/>
              </a:spcBef>
            </a:pPr>
            <a:r>
              <a:rPr lang="es-ES" spc="95" dirty="0">
                <a:solidFill>
                  <a:schemeClr val="tx1">
                    <a:lumMod val="85000"/>
                    <a:lumOff val="15000"/>
                  </a:schemeClr>
                </a:solidFill>
                <a:latin typeface="Montserrat"/>
                <a:cs typeface="Montserrat"/>
              </a:rPr>
              <a:t>¿Qué tan de acuerdo estás con las siguientes frases?</a:t>
            </a:r>
          </a:p>
          <a:p>
            <a:pPr marL="12700">
              <a:lnSpc>
                <a:spcPct val="100000"/>
              </a:lnSpc>
              <a:spcBef>
                <a:spcPts val="130"/>
              </a:spcBef>
            </a:pPr>
            <a:endParaRPr lang="es-ES" spc="95" dirty="0">
              <a:solidFill>
                <a:schemeClr val="tx1">
                  <a:lumMod val="85000"/>
                  <a:lumOff val="15000"/>
                </a:schemeClr>
              </a:solidFill>
              <a:latin typeface="Montserrat"/>
              <a:cs typeface="Montserrat"/>
            </a:endParaRPr>
          </a:p>
          <a:p>
            <a:pPr marL="12700">
              <a:lnSpc>
                <a:spcPct val="100000"/>
              </a:lnSpc>
              <a:spcBef>
                <a:spcPts val="130"/>
              </a:spcBef>
            </a:pPr>
            <a:endParaRPr sz="1800" dirty="0">
              <a:solidFill>
                <a:schemeClr val="tx1">
                  <a:lumMod val="85000"/>
                  <a:lumOff val="15000"/>
                </a:schemeClr>
              </a:solidFill>
              <a:latin typeface="Montserrat"/>
              <a:cs typeface="Montserrat"/>
            </a:endParaRPr>
          </a:p>
        </p:txBody>
      </p:sp>
      <p:graphicFrame>
        <p:nvGraphicFramePr>
          <p:cNvPr id="6" name="Gráfico 5">
            <a:extLst>
              <a:ext uri="{FF2B5EF4-FFF2-40B4-BE49-F238E27FC236}">
                <a16:creationId xmlns:a16="http://schemas.microsoft.com/office/drawing/2014/main" id="{D597D627-E746-463A-A1F2-B39A1BA9ECC5}"/>
              </a:ext>
            </a:extLst>
          </p:cNvPr>
          <p:cNvGraphicFramePr/>
          <p:nvPr>
            <p:extLst>
              <p:ext uri="{D42A27DB-BD31-4B8C-83A1-F6EECF244321}">
                <p14:modId xmlns:p14="http://schemas.microsoft.com/office/powerpoint/2010/main" val="98488223"/>
              </p:ext>
            </p:extLst>
          </p:nvPr>
        </p:nvGraphicFramePr>
        <p:xfrm>
          <a:off x="603250" y="2530474"/>
          <a:ext cx="19126200" cy="7764023"/>
        </p:xfrm>
        <a:graphic>
          <a:graphicData uri="http://schemas.openxmlformats.org/drawingml/2006/chart">
            <c:chart xmlns:c="http://schemas.openxmlformats.org/drawingml/2006/chart" xmlns:r="http://schemas.openxmlformats.org/officeDocument/2006/relationships" r:id="rId3"/>
          </a:graphicData>
        </a:graphic>
      </p:graphicFrame>
      <p:sp>
        <p:nvSpPr>
          <p:cNvPr id="4" name="CuadroTexto 3">
            <a:extLst>
              <a:ext uri="{FF2B5EF4-FFF2-40B4-BE49-F238E27FC236}">
                <a16:creationId xmlns:a16="http://schemas.microsoft.com/office/drawing/2014/main" id="{D3FC5ED7-14F4-468E-9EB5-B38C16FE51A0}"/>
              </a:ext>
            </a:extLst>
          </p:cNvPr>
          <p:cNvSpPr txBox="1"/>
          <p:nvPr/>
        </p:nvSpPr>
        <p:spPr>
          <a:xfrm>
            <a:off x="603250" y="2024275"/>
            <a:ext cx="11506200" cy="707886"/>
          </a:xfrm>
          <a:prstGeom prst="rect">
            <a:avLst/>
          </a:prstGeom>
          <a:noFill/>
        </p:spPr>
        <p:txBody>
          <a:bodyPr wrap="square" rtlCol="0">
            <a:spAutoFit/>
          </a:bodyPr>
          <a:lstStyle/>
          <a:p>
            <a:pPr algn="just"/>
            <a:r>
              <a:rPr lang="es-ES" sz="2000" b="0" i="0" u="none" strike="noStrike" baseline="0" dirty="0">
                <a:solidFill>
                  <a:srgbClr val="000000"/>
                </a:solidFill>
                <a:latin typeface="Montserrat" panose="00000500000000000000" pitchFamily="2" charset="0"/>
              </a:rPr>
              <a:t>El Estado debiera eliminar la entrega de fondos públicos para el financiamiento del rodeo</a:t>
            </a:r>
            <a:endParaRPr lang="es-ES" sz="2000" dirty="0">
              <a:solidFill>
                <a:schemeClr val="tx1">
                  <a:lumMod val="85000"/>
                  <a:lumOff val="15000"/>
                </a:schemeClr>
              </a:solidFill>
              <a:latin typeface="Montserrat" panose="00000500000000000000" pitchFamily="2" charset="0"/>
              <a:cs typeface="Montserrat"/>
            </a:endParaRPr>
          </a:p>
          <a:p>
            <a:pPr algn="just"/>
            <a:endParaRPr lang="es-CL" sz="2000" dirty="0">
              <a:latin typeface="Montserrat" panose="00000500000000000000" pitchFamily="2" charset="0"/>
            </a:endParaRPr>
          </a:p>
        </p:txBody>
      </p:sp>
      <p:graphicFrame>
        <p:nvGraphicFramePr>
          <p:cNvPr id="8" name="Tabla 11">
            <a:extLst>
              <a:ext uri="{FF2B5EF4-FFF2-40B4-BE49-F238E27FC236}">
                <a16:creationId xmlns:a16="http://schemas.microsoft.com/office/drawing/2014/main" id="{0103004E-D6B5-46EE-A4B1-2925A7C805D8}"/>
              </a:ext>
            </a:extLst>
          </p:cNvPr>
          <p:cNvGraphicFramePr>
            <a:graphicFrameLocks noGrp="1"/>
          </p:cNvGraphicFramePr>
          <p:nvPr>
            <p:extLst>
              <p:ext uri="{D42A27DB-BD31-4B8C-83A1-F6EECF244321}">
                <p14:modId xmlns:p14="http://schemas.microsoft.com/office/powerpoint/2010/main" val="3557099539"/>
              </p:ext>
            </p:extLst>
          </p:nvPr>
        </p:nvGraphicFramePr>
        <p:xfrm>
          <a:off x="4997932" y="9532791"/>
          <a:ext cx="1447800" cy="352324"/>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52324">
                <a:tc>
                  <a:txBody>
                    <a:bodyPr/>
                    <a:lstStyle/>
                    <a:p>
                      <a:pPr algn="ctr"/>
                      <a:r>
                        <a:rPr lang="es-CL" sz="1600" dirty="0">
                          <a:solidFill>
                            <a:schemeClr val="tx1">
                              <a:lumMod val="65000"/>
                              <a:lumOff val="35000"/>
                            </a:schemeClr>
                          </a:solidFill>
                          <a:latin typeface="Montserrat" panose="00000500000000000000" pitchFamily="2" charset="0"/>
                        </a:rPr>
                        <a:t>SEXO</a:t>
                      </a:r>
                    </a:p>
                  </a:txBody>
                  <a:tcPr>
                    <a:noFill/>
                  </a:tcPr>
                </a:tc>
                <a:extLst>
                  <a:ext uri="{0D108BD9-81ED-4DB2-BD59-A6C34878D82A}">
                    <a16:rowId xmlns:a16="http://schemas.microsoft.com/office/drawing/2014/main" val="3134820824"/>
                  </a:ext>
                </a:extLst>
              </a:tr>
            </a:tbl>
          </a:graphicData>
        </a:graphic>
      </p:graphicFrame>
      <p:graphicFrame>
        <p:nvGraphicFramePr>
          <p:cNvPr id="9" name="Tabla 11">
            <a:extLst>
              <a:ext uri="{FF2B5EF4-FFF2-40B4-BE49-F238E27FC236}">
                <a16:creationId xmlns:a16="http://schemas.microsoft.com/office/drawing/2014/main" id="{105841C4-CEAB-428D-928A-3E20D0DFFF0E}"/>
              </a:ext>
            </a:extLst>
          </p:cNvPr>
          <p:cNvGraphicFramePr>
            <a:graphicFrameLocks noGrp="1"/>
          </p:cNvGraphicFramePr>
          <p:nvPr>
            <p:extLst>
              <p:ext uri="{D42A27DB-BD31-4B8C-83A1-F6EECF244321}">
                <p14:modId xmlns:p14="http://schemas.microsoft.com/office/powerpoint/2010/main" val="3354771418"/>
              </p:ext>
            </p:extLst>
          </p:nvPr>
        </p:nvGraphicFramePr>
        <p:xfrm>
          <a:off x="8718550" y="9419857"/>
          <a:ext cx="1447800" cy="57912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TRAMO DE EDAD</a:t>
                      </a:r>
                    </a:p>
                  </a:txBody>
                  <a:tcPr>
                    <a:noFill/>
                  </a:tcPr>
                </a:tc>
                <a:extLst>
                  <a:ext uri="{0D108BD9-81ED-4DB2-BD59-A6C34878D82A}">
                    <a16:rowId xmlns:a16="http://schemas.microsoft.com/office/drawing/2014/main" val="3134820824"/>
                  </a:ext>
                </a:extLst>
              </a:tr>
            </a:tbl>
          </a:graphicData>
        </a:graphic>
      </p:graphicFrame>
      <p:graphicFrame>
        <p:nvGraphicFramePr>
          <p:cNvPr id="11" name="Tabla 10">
            <a:extLst>
              <a:ext uri="{FF2B5EF4-FFF2-40B4-BE49-F238E27FC236}">
                <a16:creationId xmlns:a16="http://schemas.microsoft.com/office/drawing/2014/main" id="{3347CC3D-AC44-414D-BFCC-53D1CC80D5E9}"/>
              </a:ext>
            </a:extLst>
          </p:cNvPr>
          <p:cNvGraphicFramePr>
            <a:graphicFrameLocks noGrp="1"/>
          </p:cNvGraphicFramePr>
          <p:nvPr>
            <p:extLst>
              <p:ext uri="{D42A27DB-BD31-4B8C-83A1-F6EECF244321}">
                <p14:modId xmlns:p14="http://schemas.microsoft.com/office/powerpoint/2010/main" val="2041570824"/>
              </p:ext>
            </p:extLst>
          </p:nvPr>
        </p:nvGraphicFramePr>
        <p:xfrm>
          <a:off x="13500100" y="9419857"/>
          <a:ext cx="1447800" cy="370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GSE</a:t>
                      </a:r>
                    </a:p>
                  </a:txBody>
                  <a:tcPr>
                    <a:noFill/>
                  </a:tcPr>
                </a:tc>
                <a:extLst>
                  <a:ext uri="{0D108BD9-81ED-4DB2-BD59-A6C34878D82A}">
                    <a16:rowId xmlns:a16="http://schemas.microsoft.com/office/drawing/2014/main" val="3134820824"/>
                  </a:ext>
                </a:extLst>
              </a:tr>
            </a:tbl>
          </a:graphicData>
        </a:graphic>
      </p:graphicFrame>
      <p:graphicFrame>
        <p:nvGraphicFramePr>
          <p:cNvPr id="12" name="Tabla 11">
            <a:extLst>
              <a:ext uri="{FF2B5EF4-FFF2-40B4-BE49-F238E27FC236}">
                <a16:creationId xmlns:a16="http://schemas.microsoft.com/office/drawing/2014/main" id="{AC4CA098-9059-4D73-BE63-4E1326D88878}"/>
              </a:ext>
            </a:extLst>
          </p:cNvPr>
          <p:cNvGraphicFramePr>
            <a:graphicFrameLocks noGrp="1"/>
          </p:cNvGraphicFramePr>
          <p:nvPr>
            <p:extLst>
              <p:ext uri="{D42A27DB-BD31-4B8C-83A1-F6EECF244321}">
                <p14:modId xmlns:p14="http://schemas.microsoft.com/office/powerpoint/2010/main" val="1578262181"/>
              </p:ext>
            </p:extLst>
          </p:nvPr>
        </p:nvGraphicFramePr>
        <p:xfrm>
          <a:off x="17321864" y="9391640"/>
          <a:ext cx="1149031" cy="370840"/>
        </p:xfrm>
        <a:graphic>
          <a:graphicData uri="http://schemas.openxmlformats.org/drawingml/2006/table">
            <a:tbl>
              <a:tblPr firstRow="1" bandRow="1">
                <a:tableStyleId>{5C22544A-7EE6-4342-B048-85BDC9FD1C3A}</a:tableStyleId>
              </a:tblPr>
              <a:tblGrid>
                <a:gridCol w="1149031">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ZONA</a:t>
                      </a:r>
                    </a:p>
                  </a:txBody>
                  <a:tcPr>
                    <a:noFill/>
                  </a:tcPr>
                </a:tc>
                <a:extLst>
                  <a:ext uri="{0D108BD9-81ED-4DB2-BD59-A6C34878D82A}">
                    <a16:rowId xmlns:a16="http://schemas.microsoft.com/office/drawing/2014/main" val="3134820824"/>
                  </a:ext>
                </a:extLst>
              </a:tr>
            </a:tbl>
          </a:graphicData>
        </a:graphic>
      </p:graphicFrame>
      <p:sp>
        <p:nvSpPr>
          <p:cNvPr id="15" name="Rectángulo 14">
            <a:extLst>
              <a:ext uri="{FF2B5EF4-FFF2-40B4-BE49-F238E27FC236}">
                <a16:creationId xmlns:a16="http://schemas.microsoft.com/office/drawing/2014/main" id="{5B9C4855-A0DD-DBEB-1831-EEC9F1F65F1C}"/>
              </a:ext>
            </a:extLst>
          </p:cNvPr>
          <p:cNvSpPr/>
          <p:nvPr/>
        </p:nvSpPr>
        <p:spPr>
          <a:xfrm>
            <a:off x="17321864" y="10613355"/>
            <a:ext cx="1767171" cy="307777"/>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prstClr val="black">
                    <a:lumMod val="75000"/>
                    <a:lumOff val="25000"/>
                  </a:prstClr>
                </a:solidFill>
                <a:effectLst/>
                <a:uLnTx/>
                <a:uFillTx/>
                <a:latin typeface="Montserrat" panose="00000500000000000000" pitchFamily="2" charset="0"/>
                <a:ea typeface="+mn-ea"/>
                <a:cs typeface="+mn-cs"/>
              </a:rPr>
              <a:t>Base: </a:t>
            </a:r>
            <a:r>
              <a:rPr lang="es-ES" sz="1400" kern="1200" dirty="0">
                <a:solidFill>
                  <a:prstClr val="black">
                    <a:lumMod val="75000"/>
                    <a:lumOff val="25000"/>
                  </a:prstClr>
                </a:solidFill>
                <a:latin typeface="Montserrat" panose="00000500000000000000" pitchFamily="2" charset="0"/>
                <a:ea typeface="+mn-ea"/>
                <a:cs typeface="+mn-cs"/>
              </a:rPr>
              <a:t>1000</a:t>
            </a:r>
            <a:r>
              <a:rPr kumimoji="0" lang="es-ES" sz="1400" b="0" i="0" u="none" strike="noStrike" kern="1200" cap="none" spc="0" normalizeH="0" baseline="0" noProof="0" dirty="0">
                <a:ln>
                  <a:noFill/>
                </a:ln>
                <a:solidFill>
                  <a:prstClr val="black">
                    <a:lumMod val="75000"/>
                    <a:lumOff val="25000"/>
                  </a:prstClr>
                </a:solidFill>
                <a:effectLst/>
                <a:uLnTx/>
                <a:uFillTx/>
                <a:latin typeface="Montserrat" panose="00000500000000000000" pitchFamily="2" charset="0"/>
                <a:ea typeface="+mn-ea"/>
                <a:cs typeface="+mn-cs"/>
              </a:rPr>
              <a:t> casos</a:t>
            </a:r>
          </a:p>
        </p:txBody>
      </p:sp>
    </p:spTree>
    <p:extLst>
      <p:ext uri="{BB962C8B-B14F-4D97-AF65-F5344CB8AC3E}">
        <p14:creationId xmlns:p14="http://schemas.microsoft.com/office/powerpoint/2010/main" val="3770096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3250" y="316412"/>
            <a:ext cx="16449810" cy="562333"/>
          </a:xfrm>
          <a:prstGeom prst="rect">
            <a:avLst/>
          </a:prstGeom>
        </p:spPr>
        <p:txBody>
          <a:bodyPr vert="horz" wrap="square" lIns="0" tIns="15875" rIns="0" bIns="0" rtlCol="0">
            <a:spAutoFit/>
          </a:bodyPr>
          <a:lstStyle/>
          <a:p>
            <a:pPr marL="12700">
              <a:lnSpc>
                <a:spcPct val="100000"/>
              </a:lnSpc>
              <a:spcBef>
                <a:spcPts val="125"/>
              </a:spcBef>
              <a:tabLst>
                <a:tab pos="4052570" algn="l"/>
                <a:tab pos="5772785" algn="l"/>
                <a:tab pos="6452870" algn="l"/>
                <a:tab pos="7938770" algn="l"/>
              </a:tabLst>
            </a:pPr>
            <a:r>
              <a:rPr lang="es-ES" spc="180" dirty="0"/>
              <a:t>PERCEPCIONES SOBRE EL RODEO  </a:t>
            </a:r>
            <a:endParaRPr lang="es-ES" spc="200" dirty="0">
              <a:solidFill>
                <a:srgbClr val="FF00E6"/>
              </a:solidFill>
            </a:endParaRPr>
          </a:p>
        </p:txBody>
      </p:sp>
      <p:sp>
        <p:nvSpPr>
          <p:cNvPr id="3" name="object 3"/>
          <p:cNvSpPr txBox="1"/>
          <p:nvPr/>
        </p:nvSpPr>
        <p:spPr>
          <a:xfrm>
            <a:off x="603250" y="1014852"/>
            <a:ext cx="18278601" cy="873316"/>
          </a:xfrm>
          <a:prstGeom prst="rect">
            <a:avLst/>
          </a:prstGeom>
        </p:spPr>
        <p:txBody>
          <a:bodyPr vert="horz" wrap="square" lIns="0" tIns="16510" rIns="0" bIns="0" rtlCol="0">
            <a:spAutoFit/>
          </a:bodyPr>
          <a:lstStyle/>
          <a:p>
            <a:pPr marL="12700">
              <a:lnSpc>
                <a:spcPct val="100000"/>
              </a:lnSpc>
              <a:spcBef>
                <a:spcPts val="130"/>
              </a:spcBef>
            </a:pPr>
            <a:r>
              <a:rPr lang="es-ES" spc="95" dirty="0">
                <a:solidFill>
                  <a:schemeClr val="tx1">
                    <a:lumMod val="85000"/>
                    <a:lumOff val="15000"/>
                  </a:schemeClr>
                </a:solidFill>
                <a:latin typeface="Montserrat"/>
                <a:cs typeface="Montserrat"/>
              </a:rPr>
              <a:t>¿Qué tan de acuerdo estás con las siguientes frases?</a:t>
            </a:r>
          </a:p>
          <a:p>
            <a:pPr marL="12700">
              <a:lnSpc>
                <a:spcPct val="100000"/>
              </a:lnSpc>
              <a:spcBef>
                <a:spcPts val="130"/>
              </a:spcBef>
            </a:pPr>
            <a:endParaRPr lang="es-ES" spc="95" dirty="0">
              <a:solidFill>
                <a:schemeClr val="tx1">
                  <a:lumMod val="85000"/>
                  <a:lumOff val="15000"/>
                </a:schemeClr>
              </a:solidFill>
              <a:latin typeface="Montserrat"/>
              <a:cs typeface="Montserrat"/>
            </a:endParaRPr>
          </a:p>
          <a:p>
            <a:pPr marL="12700">
              <a:lnSpc>
                <a:spcPct val="100000"/>
              </a:lnSpc>
              <a:spcBef>
                <a:spcPts val="130"/>
              </a:spcBef>
            </a:pPr>
            <a:endParaRPr sz="1800" dirty="0">
              <a:solidFill>
                <a:schemeClr val="tx1">
                  <a:lumMod val="85000"/>
                  <a:lumOff val="15000"/>
                </a:schemeClr>
              </a:solidFill>
              <a:latin typeface="Montserrat"/>
              <a:cs typeface="Montserrat"/>
            </a:endParaRPr>
          </a:p>
        </p:txBody>
      </p:sp>
      <p:graphicFrame>
        <p:nvGraphicFramePr>
          <p:cNvPr id="6" name="Gráfico 5">
            <a:extLst>
              <a:ext uri="{FF2B5EF4-FFF2-40B4-BE49-F238E27FC236}">
                <a16:creationId xmlns:a16="http://schemas.microsoft.com/office/drawing/2014/main" id="{D597D627-E746-463A-A1F2-B39A1BA9ECC5}"/>
              </a:ext>
            </a:extLst>
          </p:cNvPr>
          <p:cNvGraphicFramePr/>
          <p:nvPr>
            <p:extLst>
              <p:ext uri="{D42A27DB-BD31-4B8C-83A1-F6EECF244321}">
                <p14:modId xmlns:p14="http://schemas.microsoft.com/office/powerpoint/2010/main" val="1955591035"/>
              </p:ext>
            </p:extLst>
          </p:nvPr>
        </p:nvGraphicFramePr>
        <p:xfrm>
          <a:off x="603250" y="2530475"/>
          <a:ext cx="19126200" cy="7764023"/>
        </p:xfrm>
        <a:graphic>
          <a:graphicData uri="http://schemas.openxmlformats.org/drawingml/2006/chart">
            <c:chart xmlns:c="http://schemas.openxmlformats.org/drawingml/2006/chart" xmlns:r="http://schemas.openxmlformats.org/officeDocument/2006/relationships" r:id="rId3"/>
          </a:graphicData>
        </a:graphic>
      </p:graphicFrame>
      <p:sp>
        <p:nvSpPr>
          <p:cNvPr id="4" name="CuadroTexto 3">
            <a:extLst>
              <a:ext uri="{FF2B5EF4-FFF2-40B4-BE49-F238E27FC236}">
                <a16:creationId xmlns:a16="http://schemas.microsoft.com/office/drawing/2014/main" id="{D3FC5ED7-14F4-468E-9EB5-B38C16FE51A0}"/>
              </a:ext>
            </a:extLst>
          </p:cNvPr>
          <p:cNvSpPr txBox="1"/>
          <p:nvPr/>
        </p:nvSpPr>
        <p:spPr>
          <a:xfrm>
            <a:off x="603250" y="2024275"/>
            <a:ext cx="11506200" cy="400110"/>
          </a:xfrm>
          <a:prstGeom prst="rect">
            <a:avLst/>
          </a:prstGeom>
          <a:noFill/>
        </p:spPr>
        <p:txBody>
          <a:bodyPr wrap="square" rtlCol="0">
            <a:spAutoFit/>
          </a:bodyPr>
          <a:lstStyle/>
          <a:p>
            <a:pPr algn="just"/>
            <a:r>
              <a:rPr lang="es-CL" sz="2000" dirty="0">
                <a:latin typeface="Montserrat" panose="00000500000000000000" pitchFamily="2" charset="0"/>
              </a:rPr>
              <a:t> </a:t>
            </a:r>
            <a:r>
              <a:rPr lang="es-ES" sz="2000" dirty="0">
                <a:latin typeface="Montserrat" panose="00000500000000000000" pitchFamily="2" charset="0"/>
              </a:rPr>
              <a:t>El rodeo debiera ser considerado como  deporte nacional por ley </a:t>
            </a:r>
            <a:endParaRPr lang="es-CL" sz="2000" dirty="0">
              <a:latin typeface="Montserrat" panose="00000500000000000000" pitchFamily="2" charset="0"/>
            </a:endParaRPr>
          </a:p>
        </p:txBody>
      </p:sp>
      <p:graphicFrame>
        <p:nvGraphicFramePr>
          <p:cNvPr id="9" name="Tabla 11">
            <a:extLst>
              <a:ext uri="{FF2B5EF4-FFF2-40B4-BE49-F238E27FC236}">
                <a16:creationId xmlns:a16="http://schemas.microsoft.com/office/drawing/2014/main" id="{BC15265D-2C00-4ABC-A15C-D1E6150835D7}"/>
              </a:ext>
            </a:extLst>
          </p:cNvPr>
          <p:cNvGraphicFramePr>
            <a:graphicFrameLocks noGrp="1"/>
          </p:cNvGraphicFramePr>
          <p:nvPr>
            <p:extLst>
              <p:ext uri="{D42A27DB-BD31-4B8C-83A1-F6EECF244321}">
                <p14:modId xmlns:p14="http://schemas.microsoft.com/office/powerpoint/2010/main" val="1581441657"/>
              </p:ext>
            </p:extLst>
          </p:nvPr>
        </p:nvGraphicFramePr>
        <p:xfrm>
          <a:off x="4429945" y="9373870"/>
          <a:ext cx="1447800" cy="370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SEXO</a:t>
                      </a:r>
                    </a:p>
                  </a:txBody>
                  <a:tcPr>
                    <a:noFill/>
                  </a:tcPr>
                </a:tc>
                <a:extLst>
                  <a:ext uri="{0D108BD9-81ED-4DB2-BD59-A6C34878D82A}">
                    <a16:rowId xmlns:a16="http://schemas.microsoft.com/office/drawing/2014/main" val="3134820824"/>
                  </a:ext>
                </a:extLst>
              </a:tr>
            </a:tbl>
          </a:graphicData>
        </a:graphic>
      </p:graphicFrame>
      <p:graphicFrame>
        <p:nvGraphicFramePr>
          <p:cNvPr id="10" name="Tabla 11">
            <a:extLst>
              <a:ext uri="{FF2B5EF4-FFF2-40B4-BE49-F238E27FC236}">
                <a16:creationId xmlns:a16="http://schemas.microsoft.com/office/drawing/2014/main" id="{8791E410-2E11-48D4-A13D-99C24DE83CE9}"/>
              </a:ext>
            </a:extLst>
          </p:cNvPr>
          <p:cNvGraphicFramePr>
            <a:graphicFrameLocks noGrp="1"/>
          </p:cNvGraphicFramePr>
          <p:nvPr>
            <p:extLst>
              <p:ext uri="{D42A27DB-BD31-4B8C-83A1-F6EECF244321}">
                <p14:modId xmlns:p14="http://schemas.microsoft.com/office/powerpoint/2010/main" val="3477529182"/>
              </p:ext>
            </p:extLst>
          </p:nvPr>
        </p:nvGraphicFramePr>
        <p:xfrm>
          <a:off x="8294750" y="9467215"/>
          <a:ext cx="1447800" cy="57912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TRAMO DE EDAD</a:t>
                      </a:r>
                    </a:p>
                  </a:txBody>
                  <a:tcPr>
                    <a:noFill/>
                  </a:tcPr>
                </a:tc>
                <a:extLst>
                  <a:ext uri="{0D108BD9-81ED-4DB2-BD59-A6C34878D82A}">
                    <a16:rowId xmlns:a16="http://schemas.microsoft.com/office/drawing/2014/main" val="3134820824"/>
                  </a:ext>
                </a:extLst>
              </a:tr>
            </a:tbl>
          </a:graphicData>
        </a:graphic>
      </p:graphicFrame>
      <p:graphicFrame>
        <p:nvGraphicFramePr>
          <p:cNvPr id="11" name="Tabla 10">
            <a:extLst>
              <a:ext uri="{FF2B5EF4-FFF2-40B4-BE49-F238E27FC236}">
                <a16:creationId xmlns:a16="http://schemas.microsoft.com/office/drawing/2014/main" id="{292C9A5F-BCDC-4499-9BE6-8AF189E4200F}"/>
              </a:ext>
            </a:extLst>
          </p:cNvPr>
          <p:cNvGraphicFramePr>
            <a:graphicFrameLocks noGrp="1"/>
          </p:cNvGraphicFramePr>
          <p:nvPr>
            <p:extLst>
              <p:ext uri="{D42A27DB-BD31-4B8C-83A1-F6EECF244321}">
                <p14:modId xmlns:p14="http://schemas.microsoft.com/office/powerpoint/2010/main" val="3345427884"/>
              </p:ext>
            </p:extLst>
          </p:nvPr>
        </p:nvGraphicFramePr>
        <p:xfrm>
          <a:off x="13128760" y="9540875"/>
          <a:ext cx="1447800" cy="370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GSE</a:t>
                      </a:r>
                    </a:p>
                  </a:txBody>
                  <a:tcPr>
                    <a:noFill/>
                  </a:tcPr>
                </a:tc>
                <a:extLst>
                  <a:ext uri="{0D108BD9-81ED-4DB2-BD59-A6C34878D82A}">
                    <a16:rowId xmlns:a16="http://schemas.microsoft.com/office/drawing/2014/main" val="3134820824"/>
                  </a:ext>
                </a:extLst>
              </a:tr>
            </a:tbl>
          </a:graphicData>
        </a:graphic>
      </p:graphicFrame>
      <p:graphicFrame>
        <p:nvGraphicFramePr>
          <p:cNvPr id="12" name="Tabla 11">
            <a:extLst>
              <a:ext uri="{FF2B5EF4-FFF2-40B4-BE49-F238E27FC236}">
                <a16:creationId xmlns:a16="http://schemas.microsoft.com/office/drawing/2014/main" id="{AAC08C67-E582-4E38-B2A8-86D62C4C6F69}"/>
              </a:ext>
            </a:extLst>
          </p:cNvPr>
          <p:cNvGraphicFramePr>
            <a:graphicFrameLocks noGrp="1"/>
          </p:cNvGraphicFramePr>
          <p:nvPr>
            <p:extLst>
              <p:ext uri="{D42A27DB-BD31-4B8C-83A1-F6EECF244321}">
                <p14:modId xmlns:p14="http://schemas.microsoft.com/office/powerpoint/2010/main" val="3186865881"/>
              </p:ext>
            </p:extLst>
          </p:nvPr>
        </p:nvGraphicFramePr>
        <p:xfrm>
          <a:off x="17053060" y="9540875"/>
          <a:ext cx="1447800" cy="370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ZONA</a:t>
                      </a:r>
                    </a:p>
                  </a:txBody>
                  <a:tcPr>
                    <a:noFill/>
                  </a:tcPr>
                </a:tc>
                <a:extLst>
                  <a:ext uri="{0D108BD9-81ED-4DB2-BD59-A6C34878D82A}">
                    <a16:rowId xmlns:a16="http://schemas.microsoft.com/office/drawing/2014/main" val="3134820824"/>
                  </a:ext>
                </a:extLst>
              </a:tr>
            </a:tbl>
          </a:graphicData>
        </a:graphic>
      </p:graphicFrame>
      <p:sp>
        <p:nvSpPr>
          <p:cNvPr id="8" name="Rectángulo 7">
            <a:extLst>
              <a:ext uri="{FF2B5EF4-FFF2-40B4-BE49-F238E27FC236}">
                <a16:creationId xmlns:a16="http://schemas.microsoft.com/office/drawing/2014/main" id="{11A670AE-CDD8-4A3E-917C-DEA2CD4E8278}"/>
              </a:ext>
            </a:extLst>
          </p:cNvPr>
          <p:cNvSpPr/>
          <p:nvPr/>
        </p:nvSpPr>
        <p:spPr>
          <a:xfrm>
            <a:off x="17321864" y="10613355"/>
            <a:ext cx="1767171" cy="307777"/>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prstClr val="black">
                    <a:lumMod val="75000"/>
                    <a:lumOff val="25000"/>
                  </a:prstClr>
                </a:solidFill>
                <a:effectLst/>
                <a:uLnTx/>
                <a:uFillTx/>
                <a:latin typeface="Montserrat" panose="00000500000000000000" pitchFamily="2" charset="0"/>
                <a:ea typeface="+mn-ea"/>
                <a:cs typeface="+mn-cs"/>
              </a:rPr>
              <a:t>Base: </a:t>
            </a:r>
            <a:r>
              <a:rPr lang="es-ES" sz="1400" kern="1200" dirty="0">
                <a:solidFill>
                  <a:prstClr val="black">
                    <a:lumMod val="75000"/>
                    <a:lumOff val="25000"/>
                  </a:prstClr>
                </a:solidFill>
                <a:latin typeface="Montserrat" panose="00000500000000000000" pitchFamily="2" charset="0"/>
                <a:ea typeface="+mn-ea"/>
                <a:cs typeface="+mn-cs"/>
              </a:rPr>
              <a:t>1000</a:t>
            </a:r>
            <a:r>
              <a:rPr kumimoji="0" lang="es-ES" sz="1400" b="0" i="0" u="none" strike="noStrike" kern="1200" cap="none" spc="0" normalizeH="0" baseline="0" noProof="0" dirty="0">
                <a:ln>
                  <a:noFill/>
                </a:ln>
                <a:solidFill>
                  <a:prstClr val="black">
                    <a:lumMod val="75000"/>
                    <a:lumOff val="25000"/>
                  </a:prstClr>
                </a:solidFill>
                <a:effectLst/>
                <a:uLnTx/>
                <a:uFillTx/>
                <a:latin typeface="Montserrat" panose="00000500000000000000" pitchFamily="2" charset="0"/>
                <a:ea typeface="+mn-ea"/>
                <a:cs typeface="+mn-cs"/>
              </a:rPr>
              <a:t> casos</a:t>
            </a:r>
          </a:p>
        </p:txBody>
      </p:sp>
    </p:spTree>
    <p:extLst>
      <p:ext uri="{BB962C8B-B14F-4D97-AF65-F5344CB8AC3E}">
        <p14:creationId xmlns:p14="http://schemas.microsoft.com/office/powerpoint/2010/main" val="1216336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3250" y="316412"/>
            <a:ext cx="16449810" cy="562333"/>
          </a:xfrm>
          <a:prstGeom prst="rect">
            <a:avLst/>
          </a:prstGeom>
        </p:spPr>
        <p:txBody>
          <a:bodyPr vert="horz" wrap="square" lIns="0" tIns="15875" rIns="0" bIns="0" rtlCol="0">
            <a:spAutoFit/>
          </a:bodyPr>
          <a:lstStyle/>
          <a:p>
            <a:pPr marL="12700">
              <a:lnSpc>
                <a:spcPct val="100000"/>
              </a:lnSpc>
              <a:spcBef>
                <a:spcPts val="125"/>
              </a:spcBef>
              <a:tabLst>
                <a:tab pos="4052570" algn="l"/>
                <a:tab pos="5772785" algn="l"/>
                <a:tab pos="6452870" algn="l"/>
                <a:tab pos="7938770" algn="l"/>
              </a:tabLst>
            </a:pPr>
            <a:r>
              <a:rPr lang="es-ES" spc="180" dirty="0"/>
              <a:t>PERCEPCIONES SOBRE EL RODEO  </a:t>
            </a:r>
            <a:endParaRPr lang="es-ES" spc="200" dirty="0">
              <a:solidFill>
                <a:srgbClr val="FF00E6"/>
              </a:solidFill>
            </a:endParaRPr>
          </a:p>
        </p:txBody>
      </p:sp>
      <p:sp>
        <p:nvSpPr>
          <p:cNvPr id="3" name="object 3"/>
          <p:cNvSpPr txBox="1"/>
          <p:nvPr/>
        </p:nvSpPr>
        <p:spPr>
          <a:xfrm>
            <a:off x="603250" y="1014852"/>
            <a:ext cx="18278601" cy="873316"/>
          </a:xfrm>
          <a:prstGeom prst="rect">
            <a:avLst/>
          </a:prstGeom>
        </p:spPr>
        <p:txBody>
          <a:bodyPr vert="horz" wrap="square" lIns="0" tIns="16510" rIns="0" bIns="0" rtlCol="0">
            <a:spAutoFit/>
          </a:bodyPr>
          <a:lstStyle/>
          <a:p>
            <a:pPr marL="12700">
              <a:lnSpc>
                <a:spcPct val="100000"/>
              </a:lnSpc>
              <a:spcBef>
                <a:spcPts val="130"/>
              </a:spcBef>
            </a:pPr>
            <a:r>
              <a:rPr lang="es-ES" spc="95" dirty="0">
                <a:solidFill>
                  <a:schemeClr val="tx1">
                    <a:lumMod val="85000"/>
                    <a:lumOff val="15000"/>
                  </a:schemeClr>
                </a:solidFill>
                <a:latin typeface="Montserrat"/>
                <a:cs typeface="Montserrat"/>
              </a:rPr>
              <a:t>¿Qué tan de acuerdo estás con las siguientes frases?</a:t>
            </a:r>
          </a:p>
          <a:p>
            <a:pPr marL="12700">
              <a:lnSpc>
                <a:spcPct val="100000"/>
              </a:lnSpc>
              <a:spcBef>
                <a:spcPts val="130"/>
              </a:spcBef>
            </a:pPr>
            <a:endParaRPr lang="es-ES" spc="95" dirty="0">
              <a:solidFill>
                <a:schemeClr val="tx1">
                  <a:lumMod val="85000"/>
                  <a:lumOff val="15000"/>
                </a:schemeClr>
              </a:solidFill>
              <a:latin typeface="Montserrat"/>
              <a:cs typeface="Montserrat"/>
            </a:endParaRPr>
          </a:p>
          <a:p>
            <a:pPr marL="12700">
              <a:lnSpc>
                <a:spcPct val="100000"/>
              </a:lnSpc>
              <a:spcBef>
                <a:spcPts val="130"/>
              </a:spcBef>
            </a:pPr>
            <a:endParaRPr sz="1800" dirty="0">
              <a:solidFill>
                <a:schemeClr val="tx1">
                  <a:lumMod val="85000"/>
                  <a:lumOff val="15000"/>
                </a:schemeClr>
              </a:solidFill>
              <a:latin typeface="Montserrat"/>
              <a:cs typeface="Montserrat"/>
            </a:endParaRPr>
          </a:p>
        </p:txBody>
      </p:sp>
      <p:graphicFrame>
        <p:nvGraphicFramePr>
          <p:cNvPr id="6" name="Gráfico 5">
            <a:extLst>
              <a:ext uri="{FF2B5EF4-FFF2-40B4-BE49-F238E27FC236}">
                <a16:creationId xmlns:a16="http://schemas.microsoft.com/office/drawing/2014/main" id="{D597D627-E746-463A-A1F2-B39A1BA9ECC5}"/>
              </a:ext>
            </a:extLst>
          </p:cNvPr>
          <p:cNvGraphicFramePr/>
          <p:nvPr>
            <p:extLst>
              <p:ext uri="{D42A27DB-BD31-4B8C-83A1-F6EECF244321}">
                <p14:modId xmlns:p14="http://schemas.microsoft.com/office/powerpoint/2010/main" val="2043510274"/>
              </p:ext>
            </p:extLst>
          </p:nvPr>
        </p:nvGraphicFramePr>
        <p:xfrm>
          <a:off x="603250" y="2530474"/>
          <a:ext cx="19126200" cy="7764023"/>
        </p:xfrm>
        <a:graphic>
          <a:graphicData uri="http://schemas.openxmlformats.org/drawingml/2006/chart">
            <c:chart xmlns:c="http://schemas.openxmlformats.org/drawingml/2006/chart" xmlns:r="http://schemas.openxmlformats.org/officeDocument/2006/relationships" r:id="rId3"/>
          </a:graphicData>
        </a:graphic>
      </p:graphicFrame>
      <p:sp>
        <p:nvSpPr>
          <p:cNvPr id="4" name="CuadroTexto 3">
            <a:extLst>
              <a:ext uri="{FF2B5EF4-FFF2-40B4-BE49-F238E27FC236}">
                <a16:creationId xmlns:a16="http://schemas.microsoft.com/office/drawing/2014/main" id="{D3FC5ED7-14F4-468E-9EB5-B38C16FE51A0}"/>
              </a:ext>
            </a:extLst>
          </p:cNvPr>
          <p:cNvSpPr txBox="1"/>
          <p:nvPr/>
        </p:nvSpPr>
        <p:spPr>
          <a:xfrm>
            <a:off x="603250" y="2094102"/>
            <a:ext cx="11506200" cy="400110"/>
          </a:xfrm>
          <a:prstGeom prst="rect">
            <a:avLst/>
          </a:prstGeom>
          <a:noFill/>
        </p:spPr>
        <p:txBody>
          <a:bodyPr wrap="square" rtlCol="0">
            <a:spAutoFit/>
          </a:bodyPr>
          <a:lstStyle/>
          <a:p>
            <a:pPr algn="just"/>
            <a:r>
              <a:rPr lang="es-ES" sz="2000" dirty="0">
                <a:latin typeface="Montserrat" panose="00000500000000000000" pitchFamily="2" charset="0"/>
              </a:rPr>
              <a:t>El rodeo debiera ser considerado como un deporte</a:t>
            </a:r>
            <a:endParaRPr lang="es-CL" sz="2000" dirty="0">
              <a:latin typeface="Montserrat" panose="00000500000000000000" pitchFamily="2" charset="0"/>
            </a:endParaRPr>
          </a:p>
        </p:txBody>
      </p:sp>
      <p:graphicFrame>
        <p:nvGraphicFramePr>
          <p:cNvPr id="9" name="Tabla 11">
            <a:extLst>
              <a:ext uri="{FF2B5EF4-FFF2-40B4-BE49-F238E27FC236}">
                <a16:creationId xmlns:a16="http://schemas.microsoft.com/office/drawing/2014/main" id="{A1ECA504-754F-4553-A427-1F95401C5E05}"/>
              </a:ext>
            </a:extLst>
          </p:cNvPr>
          <p:cNvGraphicFramePr>
            <a:graphicFrameLocks noGrp="1"/>
          </p:cNvGraphicFramePr>
          <p:nvPr>
            <p:extLst>
              <p:ext uri="{D42A27DB-BD31-4B8C-83A1-F6EECF244321}">
                <p14:modId xmlns:p14="http://schemas.microsoft.com/office/powerpoint/2010/main" val="622449570"/>
              </p:ext>
            </p:extLst>
          </p:nvPr>
        </p:nvGraphicFramePr>
        <p:xfrm>
          <a:off x="5053908" y="9440293"/>
          <a:ext cx="1447800" cy="370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SEXO</a:t>
                      </a:r>
                    </a:p>
                  </a:txBody>
                  <a:tcPr>
                    <a:noFill/>
                  </a:tcPr>
                </a:tc>
                <a:extLst>
                  <a:ext uri="{0D108BD9-81ED-4DB2-BD59-A6C34878D82A}">
                    <a16:rowId xmlns:a16="http://schemas.microsoft.com/office/drawing/2014/main" val="3134820824"/>
                  </a:ext>
                </a:extLst>
              </a:tr>
            </a:tbl>
          </a:graphicData>
        </a:graphic>
      </p:graphicFrame>
      <p:graphicFrame>
        <p:nvGraphicFramePr>
          <p:cNvPr id="10" name="Tabla 11">
            <a:extLst>
              <a:ext uri="{FF2B5EF4-FFF2-40B4-BE49-F238E27FC236}">
                <a16:creationId xmlns:a16="http://schemas.microsoft.com/office/drawing/2014/main" id="{EB4D805B-9436-4130-8BC2-C5836C52DB9A}"/>
              </a:ext>
            </a:extLst>
          </p:cNvPr>
          <p:cNvGraphicFramePr>
            <a:graphicFrameLocks noGrp="1"/>
          </p:cNvGraphicFramePr>
          <p:nvPr>
            <p:extLst>
              <p:ext uri="{D42A27DB-BD31-4B8C-83A1-F6EECF244321}">
                <p14:modId xmlns:p14="http://schemas.microsoft.com/office/powerpoint/2010/main" val="2618236004"/>
              </p:ext>
            </p:extLst>
          </p:nvPr>
        </p:nvGraphicFramePr>
        <p:xfrm>
          <a:off x="8828155" y="9440293"/>
          <a:ext cx="1447800" cy="57912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TRAMO DE EDAD</a:t>
                      </a:r>
                    </a:p>
                  </a:txBody>
                  <a:tcPr>
                    <a:noFill/>
                  </a:tcPr>
                </a:tc>
                <a:extLst>
                  <a:ext uri="{0D108BD9-81ED-4DB2-BD59-A6C34878D82A}">
                    <a16:rowId xmlns:a16="http://schemas.microsoft.com/office/drawing/2014/main" val="3134820824"/>
                  </a:ext>
                </a:extLst>
              </a:tr>
            </a:tbl>
          </a:graphicData>
        </a:graphic>
      </p:graphicFrame>
      <p:graphicFrame>
        <p:nvGraphicFramePr>
          <p:cNvPr id="11" name="Tabla 10">
            <a:extLst>
              <a:ext uri="{FF2B5EF4-FFF2-40B4-BE49-F238E27FC236}">
                <a16:creationId xmlns:a16="http://schemas.microsoft.com/office/drawing/2014/main" id="{2DC56DF6-CD2C-4DF3-A832-DDE6422B88E8}"/>
              </a:ext>
            </a:extLst>
          </p:cNvPr>
          <p:cNvGraphicFramePr>
            <a:graphicFrameLocks noGrp="1"/>
          </p:cNvGraphicFramePr>
          <p:nvPr>
            <p:extLst>
              <p:ext uri="{D42A27DB-BD31-4B8C-83A1-F6EECF244321}">
                <p14:modId xmlns:p14="http://schemas.microsoft.com/office/powerpoint/2010/main" val="3898517984"/>
              </p:ext>
            </p:extLst>
          </p:nvPr>
        </p:nvGraphicFramePr>
        <p:xfrm>
          <a:off x="13554902" y="9440293"/>
          <a:ext cx="1447800" cy="370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GSE</a:t>
                      </a:r>
                    </a:p>
                  </a:txBody>
                  <a:tcPr>
                    <a:noFill/>
                  </a:tcPr>
                </a:tc>
                <a:extLst>
                  <a:ext uri="{0D108BD9-81ED-4DB2-BD59-A6C34878D82A}">
                    <a16:rowId xmlns:a16="http://schemas.microsoft.com/office/drawing/2014/main" val="3134820824"/>
                  </a:ext>
                </a:extLst>
              </a:tr>
            </a:tbl>
          </a:graphicData>
        </a:graphic>
      </p:graphicFrame>
      <p:graphicFrame>
        <p:nvGraphicFramePr>
          <p:cNvPr id="12" name="Tabla 11">
            <a:extLst>
              <a:ext uri="{FF2B5EF4-FFF2-40B4-BE49-F238E27FC236}">
                <a16:creationId xmlns:a16="http://schemas.microsoft.com/office/drawing/2014/main" id="{32FAA84C-3BD4-4F7A-B21F-6B8BA7225482}"/>
              </a:ext>
            </a:extLst>
          </p:cNvPr>
          <p:cNvGraphicFramePr>
            <a:graphicFrameLocks noGrp="1"/>
          </p:cNvGraphicFramePr>
          <p:nvPr>
            <p:extLst>
              <p:ext uri="{D42A27DB-BD31-4B8C-83A1-F6EECF244321}">
                <p14:modId xmlns:p14="http://schemas.microsoft.com/office/powerpoint/2010/main" val="3284537649"/>
              </p:ext>
            </p:extLst>
          </p:nvPr>
        </p:nvGraphicFramePr>
        <p:xfrm>
          <a:off x="16986250" y="9488896"/>
          <a:ext cx="1447800" cy="370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927934284"/>
                    </a:ext>
                  </a:extLst>
                </a:gridCol>
              </a:tblGrid>
              <a:tr h="370840">
                <a:tc>
                  <a:txBody>
                    <a:bodyPr/>
                    <a:lstStyle/>
                    <a:p>
                      <a:pPr algn="ctr"/>
                      <a:r>
                        <a:rPr lang="es-CL" sz="1600" dirty="0">
                          <a:solidFill>
                            <a:schemeClr val="tx1">
                              <a:lumMod val="65000"/>
                              <a:lumOff val="35000"/>
                            </a:schemeClr>
                          </a:solidFill>
                          <a:latin typeface="Montserrat" panose="00000500000000000000" pitchFamily="2" charset="0"/>
                        </a:rPr>
                        <a:t>ZONA</a:t>
                      </a:r>
                    </a:p>
                  </a:txBody>
                  <a:tcPr>
                    <a:noFill/>
                  </a:tcPr>
                </a:tc>
                <a:extLst>
                  <a:ext uri="{0D108BD9-81ED-4DB2-BD59-A6C34878D82A}">
                    <a16:rowId xmlns:a16="http://schemas.microsoft.com/office/drawing/2014/main" val="3134820824"/>
                  </a:ext>
                </a:extLst>
              </a:tr>
            </a:tbl>
          </a:graphicData>
        </a:graphic>
      </p:graphicFrame>
      <p:sp>
        <p:nvSpPr>
          <p:cNvPr id="8" name="Rectángulo 7">
            <a:extLst>
              <a:ext uri="{FF2B5EF4-FFF2-40B4-BE49-F238E27FC236}">
                <a16:creationId xmlns:a16="http://schemas.microsoft.com/office/drawing/2014/main" id="{0AB9CB1D-3821-5C99-4D3E-BC18F9A3A0FD}"/>
              </a:ext>
            </a:extLst>
          </p:cNvPr>
          <p:cNvSpPr/>
          <p:nvPr/>
        </p:nvSpPr>
        <p:spPr>
          <a:xfrm>
            <a:off x="17321864" y="10613355"/>
            <a:ext cx="1767171" cy="307777"/>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prstClr val="black">
                    <a:lumMod val="75000"/>
                    <a:lumOff val="25000"/>
                  </a:prstClr>
                </a:solidFill>
                <a:effectLst/>
                <a:uLnTx/>
                <a:uFillTx/>
                <a:latin typeface="Montserrat" panose="00000500000000000000" pitchFamily="2" charset="0"/>
                <a:ea typeface="+mn-ea"/>
                <a:cs typeface="+mn-cs"/>
              </a:rPr>
              <a:t>Base: </a:t>
            </a:r>
            <a:r>
              <a:rPr lang="es-ES" sz="1400" kern="1200" dirty="0">
                <a:solidFill>
                  <a:prstClr val="black">
                    <a:lumMod val="75000"/>
                    <a:lumOff val="25000"/>
                  </a:prstClr>
                </a:solidFill>
                <a:latin typeface="Montserrat" panose="00000500000000000000" pitchFamily="2" charset="0"/>
                <a:ea typeface="+mn-ea"/>
                <a:cs typeface="+mn-cs"/>
              </a:rPr>
              <a:t>1000</a:t>
            </a:r>
            <a:r>
              <a:rPr kumimoji="0" lang="es-ES" sz="1400" b="0" i="0" u="none" strike="noStrike" kern="1200" cap="none" spc="0" normalizeH="0" baseline="0" noProof="0" dirty="0">
                <a:ln>
                  <a:noFill/>
                </a:ln>
                <a:solidFill>
                  <a:prstClr val="black">
                    <a:lumMod val="75000"/>
                    <a:lumOff val="25000"/>
                  </a:prstClr>
                </a:solidFill>
                <a:effectLst/>
                <a:uLnTx/>
                <a:uFillTx/>
                <a:latin typeface="Montserrat" panose="00000500000000000000" pitchFamily="2" charset="0"/>
                <a:ea typeface="+mn-ea"/>
                <a:cs typeface="+mn-cs"/>
              </a:rPr>
              <a:t> casos</a:t>
            </a:r>
          </a:p>
        </p:txBody>
      </p:sp>
    </p:spTree>
    <p:extLst>
      <p:ext uri="{BB962C8B-B14F-4D97-AF65-F5344CB8AC3E}">
        <p14:creationId xmlns:p14="http://schemas.microsoft.com/office/powerpoint/2010/main" val="601958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480DF8-9DA7-BC75-4808-1C0AA8FFB763}"/>
              </a:ext>
            </a:extLst>
          </p:cNvPr>
          <p:cNvSpPr>
            <a:spLocks noGrp="1"/>
          </p:cNvSpPr>
          <p:nvPr>
            <p:ph type="title"/>
          </p:nvPr>
        </p:nvSpPr>
        <p:spPr>
          <a:xfrm>
            <a:off x="917440" y="796925"/>
            <a:ext cx="13870305" cy="546303"/>
          </a:xfrm>
        </p:spPr>
        <p:txBody>
          <a:bodyPr/>
          <a:lstStyle/>
          <a:p>
            <a:r>
              <a:rPr lang="es-ES" dirty="0"/>
              <a:t>COMENTARIOS AL CIERRE</a:t>
            </a:r>
            <a:endParaRPr lang="es-CL" dirty="0"/>
          </a:p>
        </p:txBody>
      </p:sp>
      <p:sp>
        <p:nvSpPr>
          <p:cNvPr id="3" name="Marcador de texto 2">
            <a:extLst>
              <a:ext uri="{FF2B5EF4-FFF2-40B4-BE49-F238E27FC236}">
                <a16:creationId xmlns:a16="http://schemas.microsoft.com/office/drawing/2014/main" id="{AD361CFF-F7C7-B3AD-01BA-5E72EB006CC8}"/>
              </a:ext>
            </a:extLst>
          </p:cNvPr>
          <p:cNvSpPr>
            <a:spLocks noGrp="1"/>
          </p:cNvSpPr>
          <p:nvPr>
            <p:ph type="body" idx="1"/>
          </p:nvPr>
        </p:nvSpPr>
        <p:spPr>
          <a:xfrm>
            <a:off x="1217467" y="3216275"/>
            <a:ext cx="17669166" cy="6155531"/>
          </a:xfrm>
        </p:spPr>
        <p:txBody>
          <a:bodyPr/>
          <a:lstStyle/>
          <a:p>
            <a:r>
              <a:rPr lang="es-ES" sz="2000" dirty="0">
                <a:latin typeface="Montserrat" panose="00000500000000000000" pitchFamily="2" charset="0"/>
              </a:rPr>
              <a:t>Los resultados de esta nueva medición 2023 dan cuenta de una opinión pública que sigue mirando con distancia al Rodeo como práctica deportiva nacional. </a:t>
            </a:r>
          </a:p>
          <a:p>
            <a:endParaRPr lang="es-ES" sz="2000" dirty="0">
              <a:latin typeface="Montserrat" panose="00000500000000000000" pitchFamily="2" charset="0"/>
            </a:endParaRPr>
          </a:p>
          <a:p>
            <a:r>
              <a:rPr lang="es-ES" sz="2000" dirty="0">
                <a:latin typeface="Montserrat" panose="00000500000000000000" pitchFamily="2" charset="0"/>
              </a:rPr>
              <a:t>En general, los resultados no muestran muchas variaciones respecto de la medición realizada en agosto del año pasado:</a:t>
            </a:r>
          </a:p>
          <a:p>
            <a:endParaRPr lang="es-ES" sz="2000" dirty="0">
              <a:latin typeface="Montserrat" panose="00000500000000000000" pitchFamily="2" charset="0"/>
            </a:endParaRPr>
          </a:p>
          <a:p>
            <a:pPr marL="285750" indent="-285750">
              <a:buFont typeface="Arial" panose="020B0604020202020204" pitchFamily="34" charset="0"/>
              <a:buChar char="•"/>
            </a:pPr>
            <a:r>
              <a:rPr lang="es-ES" sz="2000" dirty="0">
                <a:latin typeface="Montserrat" panose="00000500000000000000" pitchFamily="2" charset="0"/>
              </a:rPr>
              <a:t>Al igual que en el año pasado, las personas encuestadas se sienten mayoritariamente poco identificadas con el rodeo; 6 de cada 10 personas encuestadas, de hecho, manifiestan esto; mientras que sólo un 10% de los encuestados se considera identificado con esta práctica.</a:t>
            </a:r>
          </a:p>
          <a:p>
            <a:pPr marL="285750" indent="-285750">
              <a:buFont typeface="Arial" panose="020B0604020202020204" pitchFamily="34" charset="0"/>
              <a:buChar char="•"/>
            </a:pPr>
            <a:endParaRPr lang="es-ES" sz="2000" dirty="0">
              <a:latin typeface="Montserrat" panose="00000500000000000000" pitchFamily="2" charset="0"/>
            </a:endParaRPr>
          </a:p>
          <a:p>
            <a:pPr marL="285750" indent="-285750">
              <a:buFont typeface="Arial" panose="020B0604020202020204" pitchFamily="34" charset="0"/>
              <a:buChar char="•"/>
            </a:pPr>
            <a:r>
              <a:rPr lang="es-ES" sz="2000" dirty="0">
                <a:latin typeface="Montserrat" panose="00000500000000000000" pitchFamily="2" charset="0"/>
              </a:rPr>
              <a:t>Simultáneamente, también cerca de un 60% de los encuestado considera que el rodeo no debería ser considerado un deporte y mucho menos un deporte nacional. Tampoco creen que el Estado debiese financiar esta actividad con recursos públicos.</a:t>
            </a:r>
          </a:p>
          <a:p>
            <a:pPr marL="285750" indent="-285750">
              <a:buFont typeface="Arial" panose="020B0604020202020204" pitchFamily="34" charset="0"/>
              <a:buChar char="•"/>
            </a:pPr>
            <a:endParaRPr lang="es-ES" sz="2000" dirty="0">
              <a:latin typeface="Montserrat" panose="00000500000000000000" pitchFamily="2" charset="0"/>
            </a:endParaRPr>
          </a:p>
          <a:p>
            <a:pPr marL="285750" indent="-285750">
              <a:buFont typeface="Arial" panose="020B0604020202020204" pitchFamily="34" charset="0"/>
              <a:buChar char="•"/>
            </a:pPr>
            <a:r>
              <a:rPr lang="es-ES" sz="2000" dirty="0">
                <a:latin typeface="Montserrat" panose="00000500000000000000" pitchFamily="2" charset="0"/>
              </a:rPr>
              <a:t>Al mirar estos resultados por segmentos, vemos que en general las personas más jóvenes tienden a ser bastante más críticas hacia el rodeo que las personas mayores de 45 años, en casi todas las preguntas.</a:t>
            </a:r>
          </a:p>
          <a:p>
            <a:pPr marL="285750" indent="-285750">
              <a:buFont typeface="Arial" panose="020B0604020202020204" pitchFamily="34" charset="0"/>
              <a:buChar char="•"/>
            </a:pPr>
            <a:endParaRPr lang="es-ES" sz="2000" dirty="0">
              <a:latin typeface="Montserrat" panose="00000500000000000000" pitchFamily="2" charset="0"/>
            </a:endParaRPr>
          </a:p>
          <a:p>
            <a:pPr marL="285750" indent="-285750">
              <a:buFont typeface="Arial" panose="020B0604020202020204" pitchFamily="34" charset="0"/>
              <a:buChar char="•"/>
            </a:pPr>
            <a:r>
              <a:rPr lang="es-ES" sz="2000" dirty="0">
                <a:latin typeface="Montserrat" panose="00000500000000000000" pitchFamily="2" charset="0"/>
              </a:rPr>
              <a:t>Lo mismo ocurre cuando cruzamos las preguntas por sexo: las mujeres son significativamente más críticas con el rodeo y se identifican menos con dicha actividad.</a:t>
            </a:r>
          </a:p>
          <a:p>
            <a:pPr marL="285750" indent="-285750">
              <a:buFont typeface="Arial" panose="020B0604020202020204" pitchFamily="34" charset="0"/>
              <a:buChar char="•"/>
            </a:pPr>
            <a:endParaRPr lang="es-ES" sz="2000" dirty="0">
              <a:latin typeface="Montserrat" panose="00000500000000000000" pitchFamily="2" charset="0"/>
            </a:endParaRPr>
          </a:p>
          <a:p>
            <a:pPr marL="285750" indent="-285750">
              <a:buFont typeface="Arial" panose="020B0604020202020204" pitchFamily="34" charset="0"/>
              <a:buChar char="•"/>
            </a:pPr>
            <a:r>
              <a:rPr lang="es-ES" sz="2000" dirty="0">
                <a:latin typeface="Montserrat" panose="00000500000000000000" pitchFamily="2" charset="0"/>
              </a:rPr>
              <a:t>También vemos diferencias –aunque más leves- por grupos socioeconómicos, donde a mayores ingresos menor es la identificación y mayor es la posición crítica hacia el rodeo.</a:t>
            </a:r>
            <a:endParaRPr lang="es-CL" sz="2000" dirty="0">
              <a:latin typeface="Montserrat" panose="00000500000000000000" pitchFamily="2" charset="0"/>
            </a:endParaRPr>
          </a:p>
        </p:txBody>
      </p:sp>
    </p:spTree>
    <p:extLst>
      <p:ext uri="{BB962C8B-B14F-4D97-AF65-F5344CB8AC3E}">
        <p14:creationId xmlns:p14="http://schemas.microsoft.com/office/powerpoint/2010/main" val="2167404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20104100" cy="11308715"/>
            <a:chOff x="0" y="0"/>
            <a:chExt cx="20104100" cy="11308715"/>
          </a:xfrm>
        </p:grpSpPr>
        <p:pic>
          <p:nvPicPr>
            <p:cNvPr id="3" name="object 3"/>
            <p:cNvPicPr/>
            <p:nvPr/>
          </p:nvPicPr>
          <p:blipFill>
            <a:blip r:embed="rId2" cstate="print"/>
            <a:stretch>
              <a:fillRect/>
            </a:stretch>
          </p:blipFill>
          <p:spPr>
            <a:xfrm>
              <a:off x="0" y="0"/>
              <a:ext cx="20104099" cy="11308556"/>
            </a:xfrm>
            <a:prstGeom prst="rect">
              <a:avLst/>
            </a:prstGeom>
          </p:spPr>
        </p:pic>
        <p:sp>
          <p:nvSpPr>
            <p:cNvPr id="4" name="object 4"/>
            <p:cNvSpPr/>
            <p:nvPr/>
          </p:nvSpPr>
          <p:spPr>
            <a:xfrm>
              <a:off x="930139" y="9900515"/>
              <a:ext cx="2394585" cy="635635"/>
            </a:xfrm>
            <a:custGeom>
              <a:avLst/>
              <a:gdLst/>
              <a:ahLst/>
              <a:cxnLst/>
              <a:rect l="l" t="t" r="r" b="b"/>
              <a:pathLst>
                <a:path w="2394585" h="635634">
                  <a:moveTo>
                    <a:pt x="2394576" y="0"/>
                  </a:moveTo>
                  <a:lnTo>
                    <a:pt x="0" y="0"/>
                  </a:lnTo>
                  <a:lnTo>
                    <a:pt x="0" y="635205"/>
                  </a:lnTo>
                  <a:lnTo>
                    <a:pt x="2394576" y="635205"/>
                  </a:lnTo>
                  <a:lnTo>
                    <a:pt x="2394576" y="0"/>
                  </a:lnTo>
                  <a:close/>
                </a:path>
              </a:pathLst>
            </a:custGeom>
            <a:solidFill>
              <a:srgbClr val="FFFFFF"/>
            </a:solidFill>
          </p:spPr>
          <p:txBody>
            <a:bodyPr wrap="square" lIns="0" tIns="0" rIns="0" bIns="0" rtlCol="0"/>
            <a:lstStyle/>
            <a:p>
              <a:endParaRPr/>
            </a:p>
          </p:txBody>
        </p:sp>
        <p:sp>
          <p:nvSpPr>
            <p:cNvPr id="5" name="object 5"/>
            <p:cNvSpPr/>
            <p:nvPr/>
          </p:nvSpPr>
          <p:spPr>
            <a:xfrm>
              <a:off x="930342" y="728534"/>
              <a:ext cx="1088390" cy="858519"/>
            </a:xfrm>
            <a:custGeom>
              <a:avLst/>
              <a:gdLst/>
              <a:ahLst/>
              <a:cxnLst/>
              <a:rect l="l" t="t" r="r" b="b"/>
              <a:pathLst>
                <a:path w="1088389" h="858519">
                  <a:moveTo>
                    <a:pt x="586960" y="858504"/>
                  </a:moveTo>
                  <a:lnTo>
                    <a:pt x="540347" y="856561"/>
                  </a:lnTo>
                  <a:lnTo>
                    <a:pt x="493663" y="850789"/>
                  </a:lnTo>
                  <a:lnTo>
                    <a:pt x="447220" y="841269"/>
                  </a:lnTo>
                  <a:lnTo>
                    <a:pt x="401333" y="828086"/>
                  </a:lnTo>
                  <a:lnTo>
                    <a:pt x="356313" y="811322"/>
                  </a:lnTo>
                  <a:lnTo>
                    <a:pt x="312476" y="791061"/>
                  </a:lnTo>
                  <a:lnTo>
                    <a:pt x="270132" y="767386"/>
                  </a:lnTo>
                  <a:lnTo>
                    <a:pt x="226814" y="738367"/>
                  </a:lnTo>
                  <a:lnTo>
                    <a:pt x="186403" y="706113"/>
                  </a:lnTo>
                  <a:lnTo>
                    <a:pt x="149164" y="670922"/>
                  </a:lnTo>
                  <a:lnTo>
                    <a:pt x="115363" y="633094"/>
                  </a:lnTo>
                  <a:lnTo>
                    <a:pt x="85269" y="592926"/>
                  </a:lnTo>
                  <a:lnTo>
                    <a:pt x="59145" y="550717"/>
                  </a:lnTo>
                  <a:lnTo>
                    <a:pt x="37260" y="506766"/>
                  </a:lnTo>
                  <a:lnTo>
                    <a:pt x="13713" y="441320"/>
                  </a:lnTo>
                  <a:lnTo>
                    <a:pt x="2145" y="383251"/>
                  </a:lnTo>
                  <a:lnTo>
                    <a:pt x="0" y="332757"/>
                  </a:lnTo>
                  <a:lnTo>
                    <a:pt x="4721" y="290034"/>
                  </a:lnTo>
                  <a:lnTo>
                    <a:pt x="38664" y="202000"/>
                  </a:lnTo>
                  <a:lnTo>
                    <a:pt x="72504" y="156654"/>
                  </a:lnTo>
                  <a:lnTo>
                    <a:pt x="111854" y="118866"/>
                  </a:lnTo>
                  <a:lnTo>
                    <a:pt x="153299" y="88263"/>
                  </a:lnTo>
                  <a:lnTo>
                    <a:pt x="193421" y="64473"/>
                  </a:lnTo>
                  <a:lnTo>
                    <a:pt x="228804" y="47126"/>
                  </a:lnTo>
                  <a:lnTo>
                    <a:pt x="269952" y="31052"/>
                  </a:lnTo>
                  <a:lnTo>
                    <a:pt x="313527" y="18376"/>
                  </a:lnTo>
                  <a:lnTo>
                    <a:pt x="359130" y="9024"/>
                  </a:lnTo>
                  <a:lnTo>
                    <a:pt x="406364" y="2923"/>
                  </a:lnTo>
                  <a:lnTo>
                    <a:pt x="454830" y="0"/>
                  </a:lnTo>
                  <a:lnTo>
                    <a:pt x="504129" y="181"/>
                  </a:lnTo>
                  <a:lnTo>
                    <a:pt x="553863" y="3394"/>
                  </a:lnTo>
                  <a:lnTo>
                    <a:pt x="603633" y="9566"/>
                  </a:lnTo>
                  <a:lnTo>
                    <a:pt x="653042" y="18624"/>
                  </a:lnTo>
                  <a:lnTo>
                    <a:pt x="701691" y="30494"/>
                  </a:lnTo>
                  <a:lnTo>
                    <a:pt x="749181" y="45104"/>
                  </a:lnTo>
                  <a:lnTo>
                    <a:pt x="795114" y="62380"/>
                  </a:lnTo>
                  <a:lnTo>
                    <a:pt x="839092" y="82250"/>
                  </a:lnTo>
                  <a:lnTo>
                    <a:pt x="880716" y="104639"/>
                  </a:lnTo>
                  <a:lnTo>
                    <a:pt x="919588" y="129476"/>
                  </a:lnTo>
                  <a:lnTo>
                    <a:pt x="955310" y="156688"/>
                  </a:lnTo>
                  <a:lnTo>
                    <a:pt x="987482" y="186200"/>
                  </a:lnTo>
                  <a:lnTo>
                    <a:pt x="1033342" y="241629"/>
                  </a:lnTo>
                  <a:lnTo>
                    <a:pt x="1053177" y="274552"/>
                  </a:lnTo>
                  <a:lnTo>
                    <a:pt x="1069592" y="310975"/>
                  </a:lnTo>
                  <a:lnTo>
                    <a:pt x="1081566" y="350917"/>
                  </a:lnTo>
                  <a:lnTo>
                    <a:pt x="1088081" y="394401"/>
                  </a:lnTo>
                  <a:lnTo>
                    <a:pt x="1088118" y="441446"/>
                  </a:lnTo>
                  <a:lnTo>
                    <a:pt x="1080659" y="492073"/>
                  </a:lnTo>
                  <a:lnTo>
                    <a:pt x="1064685" y="546303"/>
                  </a:lnTo>
                  <a:lnTo>
                    <a:pt x="1039177" y="604156"/>
                  </a:lnTo>
                  <a:lnTo>
                    <a:pt x="1016545" y="642718"/>
                  </a:lnTo>
                  <a:lnTo>
                    <a:pt x="989645" y="678791"/>
                  </a:lnTo>
                  <a:lnTo>
                    <a:pt x="958818" y="712171"/>
                  </a:lnTo>
                  <a:lnTo>
                    <a:pt x="924408" y="742655"/>
                  </a:lnTo>
                  <a:lnTo>
                    <a:pt x="886755" y="770042"/>
                  </a:lnTo>
                  <a:lnTo>
                    <a:pt x="846202" y="794128"/>
                  </a:lnTo>
                  <a:lnTo>
                    <a:pt x="803090" y="814710"/>
                  </a:lnTo>
                  <a:lnTo>
                    <a:pt x="757763" y="831586"/>
                  </a:lnTo>
                  <a:lnTo>
                    <a:pt x="710561" y="844553"/>
                  </a:lnTo>
                  <a:lnTo>
                    <a:pt x="661827" y="853408"/>
                  </a:lnTo>
                  <a:lnTo>
                    <a:pt x="611902" y="857949"/>
                  </a:lnTo>
                  <a:lnTo>
                    <a:pt x="595295" y="858504"/>
                  </a:lnTo>
                  <a:lnTo>
                    <a:pt x="586960" y="858504"/>
                  </a:lnTo>
                  <a:close/>
                </a:path>
              </a:pathLst>
            </a:custGeom>
            <a:ln w="59872">
              <a:solidFill>
                <a:srgbClr val="C742F3"/>
              </a:solidFill>
            </a:ln>
          </p:spPr>
          <p:txBody>
            <a:bodyPr wrap="square" lIns="0" tIns="0" rIns="0" bIns="0" rtlCol="0"/>
            <a:lstStyle/>
            <a:p>
              <a:endParaRPr/>
            </a:p>
          </p:txBody>
        </p:sp>
        <p:sp>
          <p:nvSpPr>
            <p:cNvPr id="6" name="object 6"/>
            <p:cNvSpPr/>
            <p:nvPr/>
          </p:nvSpPr>
          <p:spPr>
            <a:xfrm>
              <a:off x="1103533" y="836023"/>
              <a:ext cx="817880" cy="653415"/>
            </a:xfrm>
            <a:custGeom>
              <a:avLst/>
              <a:gdLst/>
              <a:ahLst/>
              <a:cxnLst/>
              <a:rect l="l" t="t" r="r" b="b"/>
              <a:pathLst>
                <a:path w="817880" h="653415">
                  <a:moveTo>
                    <a:pt x="441062" y="652891"/>
                  </a:moveTo>
                  <a:lnTo>
                    <a:pt x="391970" y="650008"/>
                  </a:lnTo>
                  <a:lnTo>
                    <a:pt x="342958" y="641472"/>
                  </a:lnTo>
                  <a:lnTo>
                    <a:pt x="294672" y="627453"/>
                  </a:lnTo>
                  <a:lnTo>
                    <a:pt x="247760" y="608122"/>
                  </a:lnTo>
                  <a:lnTo>
                    <a:pt x="202870" y="583647"/>
                  </a:lnTo>
                  <a:lnTo>
                    <a:pt x="157875" y="552064"/>
                  </a:lnTo>
                  <a:lnTo>
                    <a:pt x="117318" y="515842"/>
                  </a:lnTo>
                  <a:lnTo>
                    <a:pt x="81750" y="475601"/>
                  </a:lnTo>
                  <a:lnTo>
                    <a:pt x="51723" y="431963"/>
                  </a:lnTo>
                  <a:lnTo>
                    <a:pt x="27786" y="385548"/>
                  </a:lnTo>
                  <a:lnTo>
                    <a:pt x="12849" y="345203"/>
                  </a:lnTo>
                  <a:lnTo>
                    <a:pt x="2249" y="298258"/>
                  </a:lnTo>
                  <a:lnTo>
                    <a:pt x="0" y="247142"/>
                  </a:lnTo>
                  <a:lnTo>
                    <a:pt x="10112" y="194287"/>
                  </a:lnTo>
                  <a:lnTo>
                    <a:pt x="33490" y="146393"/>
                  </a:lnTo>
                  <a:lnTo>
                    <a:pt x="65796" y="107103"/>
                  </a:lnTo>
                  <a:lnTo>
                    <a:pt x="102588" y="75927"/>
                  </a:lnTo>
                  <a:lnTo>
                    <a:pt x="139426" y="52378"/>
                  </a:lnTo>
                  <a:lnTo>
                    <a:pt x="212698" y="20523"/>
                  </a:lnTo>
                  <a:lnTo>
                    <a:pt x="256493" y="9463"/>
                  </a:lnTo>
                  <a:lnTo>
                    <a:pt x="302580" y="2663"/>
                  </a:lnTo>
                  <a:lnTo>
                    <a:pt x="350290" y="0"/>
                  </a:lnTo>
                  <a:lnTo>
                    <a:pt x="398953" y="1348"/>
                  </a:lnTo>
                  <a:lnTo>
                    <a:pt x="447900" y="6585"/>
                  </a:lnTo>
                  <a:lnTo>
                    <a:pt x="496460" y="15585"/>
                  </a:lnTo>
                  <a:lnTo>
                    <a:pt x="543964" y="28226"/>
                  </a:lnTo>
                  <a:lnTo>
                    <a:pt x="589743" y="44382"/>
                  </a:lnTo>
                  <a:lnTo>
                    <a:pt x="633126" y="63930"/>
                  </a:lnTo>
                  <a:lnTo>
                    <a:pt x="673444" y="86745"/>
                  </a:lnTo>
                  <a:lnTo>
                    <a:pt x="710026" y="112703"/>
                  </a:lnTo>
                  <a:lnTo>
                    <a:pt x="742204" y="141681"/>
                  </a:lnTo>
                  <a:lnTo>
                    <a:pt x="767315" y="170719"/>
                  </a:lnTo>
                  <a:lnTo>
                    <a:pt x="789631" y="205136"/>
                  </a:lnTo>
                  <a:lnTo>
                    <a:pt x="806918" y="244978"/>
                  </a:lnTo>
                  <a:lnTo>
                    <a:pt x="816944" y="290292"/>
                  </a:lnTo>
                  <a:lnTo>
                    <a:pt x="817472" y="341123"/>
                  </a:lnTo>
                  <a:lnTo>
                    <a:pt x="806270" y="397519"/>
                  </a:lnTo>
                  <a:lnTo>
                    <a:pt x="781104" y="459525"/>
                  </a:lnTo>
                  <a:lnTo>
                    <a:pt x="756864" y="499351"/>
                  </a:lnTo>
                  <a:lnTo>
                    <a:pt x="726737" y="535492"/>
                  </a:lnTo>
                  <a:lnTo>
                    <a:pt x="691392" y="567545"/>
                  </a:lnTo>
                  <a:lnTo>
                    <a:pt x="651499" y="595111"/>
                  </a:lnTo>
                  <a:lnTo>
                    <a:pt x="607726" y="617788"/>
                  </a:lnTo>
                  <a:lnTo>
                    <a:pt x="560742" y="635174"/>
                  </a:lnTo>
                  <a:lnTo>
                    <a:pt x="511215" y="646869"/>
                  </a:lnTo>
                  <a:lnTo>
                    <a:pt x="459815" y="652472"/>
                  </a:lnTo>
                  <a:lnTo>
                    <a:pt x="447334" y="652891"/>
                  </a:lnTo>
                  <a:lnTo>
                    <a:pt x="441062" y="652891"/>
                  </a:lnTo>
                  <a:close/>
                </a:path>
              </a:pathLst>
            </a:custGeom>
            <a:ln w="58532">
              <a:solidFill>
                <a:srgbClr val="9200EF"/>
              </a:solidFill>
            </a:ln>
          </p:spPr>
          <p:txBody>
            <a:bodyPr wrap="square" lIns="0" tIns="0" rIns="0" bIns="0" rtlCol="0"/>
            <a:lstStyle/>
            <a:p>
              <a:endParaRPr/>
            </a:p>
          </p:txBody>
        </p:sp>
        <p:sp>
          <p:nvSpPr>
            <p:cNvPr id="7" name="object 7"/>
            <p:cNvSpPr/>
            <p:nvPr/>
          </p:nvSpPr>
          <p:spPr>
            <a:xfrm>
              <a:off x="1276793" y="962340"/>
              <a:ext cx="540385" cy="406400"/>
            </a:xfrm>
            <a:custGeom>
              <a:avLst/>
              <a:gdLst/>
              <a:ahLst/>
              <a:cxnLst/>
              <a:rect l="l" t="t" r="r" b="b"/>
              <a:pathLst>
                <a:path w="540385" h="406400">
                  <a:moveTo>
                    <a:pt x="291080" y="405808"/>
                  </a:moveTo>
                  <a:lnTo>
                    <a:pt x="242357" y="401731"/>
                  </a:lnTo>
                  <a:lnTo>
                    <a:pt x="194931" y="389956"/>
                  </a:lnTo>
                  <a:lnTo>
                    <a:pt x="149976" y="371165"/>
                  </a:lnTo>
                  <a:lnTo>
                    <a:pt x="108666" y="346041"/>
                  </a:lnTo>
                  <a:lnTo>
                    <a:pt x="72173" y="315266"/>
                  </a:lnTo>
                  <a:lnTo>
                    <a:pt x="41672" y="279525"/>
                  </a:lnTo>
                  <a:lnTo>
                    <a:pt x="18335" y="239499"/>
                  </a:lnTo>
                  <a:lnTo>
                    <a:pt x="1482" y="185146"/>
                  </a:lnTo>
                  <a:lnTo>
                    <a:pt x="0" y="153308"/>
                  </a:lnTo>
                  <a:lnTo>
                    <a:pt x="6681" y="120372"/>
                  </a:lnTo>
                  <a:lnTo>
                    <a:pt x="27021" y="83937"/>
                  </a:lnTo>
                  <a:lnTo>
                    <a:pt x="55429" y="55755"/>
                  </a:lnTo>
                  <a:lnTo>
                    <a:pt x="113515" y="21789"/>
                  </a:lnTo>
                  <a:lnTo>
                    <a:pt x="158311" y="7562"/>
                  </a:lnTo>
                  <a:lnTo>
                    <a:pt x="207540" y="409"/>
                  </a:lnTo>
                  <a:lnTo>
                    <a:pt x="259305" y="0"/>
                  </a:lnTo>
                  <a:lnTo>
                    <a:pt x="311711" y="6002"/>
                  </a:lnTo>
                  <a:lnTo>
                    <a:pt x="362861" y="18087"/>
                  </a:lnTo>
                  <a:lnTo>
                    <a:pt x="410859" y="35923"/>
                  </a:lnTo>
                  <a:lnTo>
                    <a:pt x="453810" y="59179"/>
                  </a:lnTo>
                  <a:lnTo>
                    <a:pt x="489818" y="87525"/>
                  </a:lnTo>
                  <a:lnTo>
                    <a:pt x="530629" y="146618"/>
                  </a:lnTo>
                  <a:lnTo>
                    <a:pt x="539823" y="186127"/>
                  </a:lnTo>
                  <a:lnTo>
                    <a:pt x="536141" y="232381"/>
                  </a:lnTo>
                  <a:lnTo>
                    <a:pt x="515534" y="285456"/>
                  </a:lnTo>
                  <a:lnTo>
                    <a:pt x="488029" y="324043"/>
                  </a:lnTo>
                  <a:lnTo>
                    <a:pt x="451259" y="356370"/>
                  </a:lnTo>
                  <a:lnTo>
                    <a:pt x="407032" y="381412"/>
                  </a:lnTo>
                  <a:lnTo>
                    <a:pt x="357152" y="398145"/>
                  </a:lnTo>
                  <a:lnTo>
                    <a:pt x="303425" y="405546"/>
                  </a:lnTo>
                  <a:lnTo>
                    <a:pt x="295195" y="405808"/>
                  </a:lnTo>
                  <a:lnTo>
                    <a:pt x="291080" y="405808"/>
                  </a:lnTo>
                  <a:close/>
                </a:path>
              </a:pathLst>
            </a:custGeom>
            <a:ln w="58532">
              <a:solidFill>
                <a:srgbClr val="5811A2"/>
              </a:solidFill>
            </a:ln>
          </p:spPr>
          <p:txBody>
            <a:bodyPr wrap="square" lIns="0" tIns="0" rIns="0" bIns="0" rtlCol="0"/>
            <a:lstStyle/>
            <a:p>
              <a:endParaRPr/>
            </a:p>
          </p:txBody>
        </p:sp>
        <p:sp>
          <p:nvSpPr>
            <p:cNvPr id="8" name="object 8"/>
            <p:cNvSpPr/>
            <p:nvPr/>
          </p:nvSpPr>
          <p:spPr>
            <a:xfrm>
              <a:off x="2318410" y="957065"/>
              <a:ext cx="3634104" cy="415925"/>
            </a:xfrm>
            <a:custGeom>
              <a:avLst/>
              <a:gdLst/>
              <a:ahLst/>
              <a:cxnLst/>
              <a:rect l="l" t="t" r="r" b="b"/>
              <a:pathLst>
                <a:path w="3634104" h="415925">
                  <a:moveTo>
                    <a:pt x="315544" y="313156"/>
                  </a:moveTo>
                  <a:lnTo>
                    <a:pt x="271373" y="285965"/>
                  </a:lnTo>
                  <a:lnTo>
                    <a:pt x="262686" y="283705"/>
                  </a:lnTo>
                  <a:lnTo>
                    <a:pt x="256273" y="284708"/>
                  </a:lnTo>
                  <a:lnTo>
                    <a:pt x="251218" y="289293"/>
                  </a:lnTo>
                  <a:lnTo>
                    <a:pt x="234010" y="320624"/>
                  </a:lnTo>
                  <a:lnTo>
                    <a:pt x="215468" y="336943"/>
                  </a:lnTo>
                  <a:lnTo>
                    <a:pt x="191020" y="346735"/>
                  </a:lnTo>
                  <a:lnTo>
                    <a:pt x="160680" y="349999"/>
                  </a:lnTo>
                  <a:lnTo>
                    <a:pt x="122224" y="344716"/>
                  </a:lnTo>
                  <a:lnTo>
                    <a:pt x="94043" y="329222"/>
                  </a:lnTo>
                  <a:lnTo>
                    <a:pt x="76708" y="304038"/>
                  </a:lnTo>
                  <a:lnTo>
                    <a:pt x="70802" y="269671"/>
                  </a:lnTo>
                  <a:lnTo>
                    <a:pt x="70802" y="145503"/>
                  </a:lnTo>
                  <a:lnTo>
                    <a:pt x="76708" y="111226"/>
                  </a:lnTo>
                  <a:lnTo>
                    <a:pt x="94043" y="86233"/>
                  </a:lnTo>
                  <a:lnTo>
                    <a:pt x="122224" y="70916"/>
                  </a:lnTo>
                  <a:lnTo>
                    <a:pt x="160680" y="65722"/>
                  </a:lnTo>
                  <a:lnTo>
                    <a:pt x="191338" y="68973"/>
                  </a:lnTo>
                  <a:lnTo>
                    <a:pt x="215887" y="78714"/>
                  </a:lnTo>
                  <a:lnTo>
                    <a:pt x="234327" y="94894"/>
                  </a:lnTo>
                  <a:lnTo>
                    <a:pt x="246659" y="117424"/>
                  </a:lnTo>
                  <a:lnTo>
                    <a:pt x="250672" y="125577"/>
                  </a:lnTo>
                  <a:lnTo>
                    <a:pt x="255574" y="130048"/>
                  </a:lnTo>
                  <a:lnTo>
                    <a:pt x="301713" y="118529"/>
                  </a:lnTo>
                  <a:lnTo>
                    <a:pt x="315302" y="102019"/>
                  </a:lnTo>
                  <a:lnTo>
                    <a:pt x="313512" y="93814"/>
                  </a:lnTo>
                  <a:lnTo>
                    <a:pt x="291617" y="52844"/>
                  </a:lnTo>
                  <a:lnTo>
                    <a:pt x="258800" y="23520"/>
                  </a:lnTo>
                  <a:lnTo>
                    <a:pt x="215138" y="5880"/>
                  </a:lnTo>
                  <a:lnTo>
                    <a:pt x="160680" y="0"/>
                  </a:lnTo>
                  <a:lnTo>
                    <a:pt x="104495" y="6502"/>
                  </a:lnTo>
                  <a:lnTo>
                    <a:pt x="59715" y="25361"/>
                  </a:lnTo>
                  <a:lnTo>
                    <a:pt x="26949" y="55575"/>
                  </a:lnTo>
                  <a:lnTo>
                    <a:pt x="6845" y="96139"/>
                  </a:lnTo>
                  <a:lnTo>
                    <a:pt x="0" y="146062"/>
                  </a:lnTo>
                  <a:lnTo>
                    <a:pt x="0" y="269113"/>
                  </a:lnTo>
                  <a:lnTo>
                    <a:pt x="6845" y="319532"/>
                  </a:lnTo>
                  <a:lnTo>
                    <a:pt x="26949" y="360286"/>
                  </a:lnTo>
                  <a:lnTo>
                    <a:pt x="59715" y="390512"/>
                  </a:lnTo>
                  <a:lnTo>
                    <a:pt x="104495" y="409295"/>
                  </a:lnTo>
                  <a:lnTo>
                    <a:pt x="160680" y="415747"/>
                  </a:lnTo>
                  <a:lnTo>
                    <a:pt x="215468" y="409854"/>
                  </a:lnTo>
                  <a:lnTo>
                    <a:pt x="259295" y="392163"/>
                  </a:lnTo>
                  <a:lnTo>
                    <a:pt x="292163" y="362661"/>
                  </a:lnTo>
                  <a:lnTo>
                    <a:pt x="314071" y="321360"/>
                  </a:lnTo>
                  <a:lnTo>
                    <a:pt x="315544" y="313156"/>
                  </a:lnTo>
                  <a:close/>
                </a:path>
                <a:path w="3634104" h="415925">
                  <a:moveTo>
                    <a:pt x="860564" y="396659"/>
                  </a:moveTo>
                  <a:lnTo>
                    <a:pt x="795566" y="269684"/>
                  </a:lnTo>
                  <a:lnTo>
                    <a:pt x="777608" y="245503"/>
                  </a:lnTo>
                  <a:lnTo>
                    <a:pt x="809104" y="229273"/>
                  </a:lnTo>
                  <a:lnTo>
                    <a:pt x="832383" y="204571"/>
                  </a:lnTo>
                  <a:lnTo>
                    <a:pt x="838873" y="189890"/>
                  </a:lnTo>
                  <a:lnTo>
                    <a:pt x="846810" y="171958"/>
                  </a:lnTo>
                  <a:lnTo>
                    <a:pt x="851763" y="132016"/>
                  </a:lnTo>
                  <a:lnTo>
                    <a:pt x="843064" y="80238"/>
                  </a:lnTo>
                  <a:lnTo>
                    <a:pt x="818057" y="41363"/>
                  </a:lnTo>
                  <a:lnTo>
                    <a:pt x="778294" y="16903"/>
                  </a:lnTo>
                  <a:lnTo>
                    <a:pt x="777608" y="16802"/>
                  </a:lnTo>
                  <a:lnTo>
                    <a:pt x="777608" y="132016"/>
                  </a:lnTo>
                  <a:lnTo>
                    <a:pt x="776655" y="145173"/>
                  </a:lnTo>
                  <a:lnTo>
                    <a:pt x="753694" y="181356"/>
                  </a:lnTo>
                  <a:lnTo>
                    <a:pt x="718604" y="189890"/>
                  </a:lnTo>
                  <a:lnTo>
                    <a:pt x="621423" y="189890"/>
                  </a:lnTo>
                  <a:lnTo>
                    <a:pt x="621423" y="74142"/>
                  </a:lnTo>
                  <a:lnTo>
                    <a:pt x="718604" y="74142"/>
                  </a:lnTo>
                  <a:lnTo>
                    <a:pt x="762431" y="88773"/>
                  </a:lnTo>
                  <a:lnTo>
                    <a:pt x="777608" y="132016"/>
                  </a:lnTo>
                  <a:lnTo>
                    <a:pt x="777608" y="16802"/>
                  </a:lnTo>
                  <a:lnTo>
                    <a:pt x="725347" y="8420"/>
                  </a:lnTo>
                  <a:lnTo>
                    <a:pt x="570293" y="8420"/>
                  </a:lnTo>
                  <a:lnTo>
                    <a:pt x="561289" y="9423"/>
                  </a:lnTo>
                  <a:lnTo>
                    <a:pt x="555193" y="12700"/>
                  </a:lnTo>
                  <a:lnTo>
                    <a:pt x="551726" y="18618"/>
                  </a:lnTo>
                  <a:lnTo>
                    <a:pt x="550621" y="27533"/>
                  </a:lnTo>
                  <a:lnTo>
                    <a:pt x="550621" y="388213"/>
                  </a:lnTo>
                  <a:lnTo>
                    <a:pt x="551726" y="397129"/>
                  </a:lnTo>
                  <a:lnTo>
                    <a:pt x="555193" y="403047"/>
                  </a:lnTo>
                  <a:lnTo>
                    <a:pt x="561289" y="406323"/>
                  </a:lnTo>
                  <a:lnTo>
                    <a:pt x="570293" y="407327"/>
                  </a:lnTo>
                  <a:lnTo>
                    <a:pt x="602310" y="407327"/>
                  </a:lnTo>
                  <a:lnTo>
                    <a:pt x="621423" y="255612"/>
                  </a:lnTo>
                  <a:lnTo>
                    <a:pt x="663003" y="255612"/>
                  </a:lnTo>
                  <a:lnTo>
                    <a:pt x="705065" y="263486"/>
                  </a:lnTo>
                  <a:lnTo>
                    <a:pt x="729856" y="294957"/>
                  </a:lnTo>
                  <a:lnTo>
                    <a:pt x="777036" y="390461"/>
                  </a:lnTo>
                  <a:lnTo>
                    <a:pt x="782370" y="399021"/>
                  </a:lnTo>
                  <a:lnTo>
                    <a:pt x="789406" y="404164"/>
                  </a:lnTo>
                  <a:lnTo>
                    <a:pt x="799795" y="406666"/>
                  </a:lnTo>
                  <a:lnTo>
                    <a:pt x="815251" y="407327"/>
                  </a:lnTo>
                  <a:lnTo>
                    <a:pt x="847839" y="407327"/>
                  </a:lnTo>
                  <a:lnTo>
                    <a:pt x="855738" y="406158"/>
                  </a:lnTo>
                  <a:lnTo>
                    <a:pt x="859993" y="402615"/>
                  </a:lnTo>
                  <a:lnTo>
                    <a:pt x="860564" y="396659"/>
                  </a:lnTo>
                  <a:close/>
                </a:path>
                <a:path w="3634104" h="415925">
                  <a:moveTo>
                    <a:pt x="1166977" y="27520"/>
                  </a:moveTo>
                  <a:lnTo>
                    <a:pt x="1165961" y="18605"/>
                  </a:lnTo>
                  <a:lnTo>
                    <a:pt x="1162685" y="12700"/>
                  </a:lnTo>
                  <a:lnTo>
                    <a:pt x="1156779" y="9423"/>
                  </a:lnTo>
                  <a:lnTo>
                    <a:pt x="1147864" y="8407"/>
                  </a:lnTo>
                  <a:lnTo>
                    <a:pt x="1115847" y="8407"/>
                  </a:lnTo>
                  <a:lnTo>
                    <a:pt x="1106843" y="9423"/>
                  </a:lnTo>
                  <a:lnTo>
                    <a:pt x="1100734" y="12700"/>
                  </a:lnTo>
                  <a:lnTo>
                    <a:pt x="1097280" y="18605"/>
                  </a:lnTo>
                  <a:lnTo>
                    <a:pt x="1096175" y="27520"/>
                  </a:lnTo>
                  <a:lnTo>
                    <a:pt x="1096175" y="388226"/>
                  </a:lnTo>
                  <a:lnTo>
                    <a:pt x="1097280" y="397141"/>
                  </a:lnTo>
                  <a:lnTo>
                    <a:pt x="1100734" y="403034"/>
                  </a:lnTo>
                  <a:lnTo>
                    <a:pt x="1106843" y="406311"/>
                  </a:lnTo>
                  <a:lnTo>
                    <a:pt x="1115847" y="407314"/>
                  </a:lnTo>
                  <a:lnTo>
                    <a:pt x="1147864" y="407314"/>
                  </a:lnTo>
                  <a:lnTo>
                    <a:pt x="1156779" y="406311"/>
                  </a:lnTo>
                  <a:lnTo>
                    <a:pt x="1162685" y="403034"/>
                  </a:lnTo>
                  <a:lnTo>
                    <a:pt x="1165961" y="397141"/>
                  </a:lnTo>
                  <a:lnTo>
                    <a:pt x="1166977" y="388226"/>
                  </a:lnTo>
                  <a:lnTo>
                    <a:pt x="1166977" y="27520"/>
                  </a:lnTo>
                  <a:close/>
                </a:path>
                <a:path w="3634104" h="415925">
                  <a:moveTo>
                    <a:pt x="1695665" y="27533"/>
                  </a:moveTo>
                  <a:lnTo>
                    <a:pt x="1694649" y="18618"/>
                  </a:lnTo>
                  <a:lnTo>
                    <a:pt x="1691373" y="12700"/>
                  </a:lnTo>
                  <a:lnTo>
                    <a:pt x="1685467" y="9423"/>
                  </a:lnTo>
                  <a:lnTo>
                    <a:pt x="1676552" y="8420"/>
                  </a:lnTo>
                  <a:lnTo>
                    <a:pt x="1412481" y="8420"/>
                  </a:lnTo>
                  <a:lnTo>
                    <a:pt x="1403578" y="9423"/>
                  </a:lnTo>
                  <a:lnTo>
                    <a:pt x="1397673" y="12700"/>
                  </a:lnTo>
                  <a:lnTo>
                    <a:pt x="1394396" y="18618"/>
                  </a:lnTo>
                  <a:lnTo>
                    <a:pt x="1393393" y="27533"/>
                  </a:lnTo>
                  <a:lnTo>
                    <a:pt x="1393393" y="55054"/>
                  </a:lnTo>
                  <a:lnTo>
                    <a:pt x="1394396" y="63957"/>
                  </a:lnTo>
                  <a:lnTo>
                    <a:pt x="1397673" y="69862"/>
                  </a:lnTo>
                  <a:lnTo>
                    <a:pt x="1403578" y="73139"/>
                  </a:lnTo>
                  <a:lnTo>
                    <a:pt x="1412481" y="74142"/>
                  </a:lnTo>
                  <a:lnTo>
                    <a:pt x="1509115" y="74142"/>
                  </a:lnTo>
                  <a:lnTo>
                    <a:pt x="1509115" y="388213"/>
                  </a:lnTo>
                  <a:lnTo>
                    <a:pt x="1510131" y="397129"/>
                  </a:lnTo>
                  <a:lnTo>
                    <a:pt x="1513408" y="403047"/>
                  </a:lnTo>
                  <a:lnTo>
                    <a:pt x="1519313" y="406323"/>
                  </a:lnTo>
                  <a:lnTo>
                    <a:pt x="1528229" y="407327"/>
                  </a:lnTo>
                  <a:lnTo>
                    <a:pt x="1560804" y="407327"/>
                  </a:lnTo>
                  <a:lnTo>
                    <a:pt x="1569732" y="406323"/>
                  </a:lnTo>
                  <a:lnTo>
                    <a:pt x="1575650" y="403047"/>
                  </a:lnTo>
                  <a:lnTo>
                    <a:pt x="1578914" y="397129"/>
                  </a:lnTo>
                  <a:lnTo>
                    <a:pt x="1579930" y="388213"/>
                  </a:lnTo>
                  <a:lnTo>
                    <a:pt x="1579930" y="74142"/>
                  </a:lnTo>
                  <a:lnTo>
                    <a:pt x="1676552" y="74142"/>
                  </a:lnTo>
                  <a:lnTo>
                    <a:pt x="1685467" y="73139"/>
                  </a:lnTo>
                  <a:lnTo>
                    <a:pt x="1691373" y="69862"/>
                  </a:lnTo>
                  <a:lnTo>
                    <a:pt x="1694649" y="63957"/>
                  </a:lnTo>
                  <a:lnTo>
                    <a:pt x="1695665" y="55054"/>
                  </a:lnTo>
                  <a:lnTo>
                    <a:pt x="1695665" y="27533"/>
                  </a:lnTo>
                  <a:close/>
                </a:path>
                <a:path w="3634104" h="415925">
                  <a:moveTo>
                    <a:pt x="2190089" y="360692"/>
                  </a:moveTo>
                  <a:lnTo>
                    <a:pt x="2189086" y="351790"/>
                  </a:lnTo>
                  <a:lnTo>
                    <a:pt x="2185809" y="345884"/>
                  </a:lnTo>
                  <a:lnTo>
                    <a:pt x="2179891" y="342607"/>
                  </a:lnTo>
                  <a:lnTo>
                    <a:pt x="2170976" y="341604"/>
                  </a:lnTo>
                  <a:lnTo>
                    <a:pt x="1992896" y="341604"/>
                  </a:lnTo>
                  <a:lnTo>
                    <a:pt x="1992896" y="238188"/>
                  </a:lnTo>
                  <a:lnTo>
                    <a:pt x="2138400" y="238188"/>
                  </a:lnTo>
                  <a:lnTo>
                    <a:pt x="2147316" y="237185"/>
                  </a:lnTo>
                  <a:lnTo>
                    <a:pt x="2153221" y="233921"/>
                  </a:lnTo>
                  <a:lnTo>
                    <a:pt x="2156498" y="228015"/>
                  </a:lnTo>
                  <a:lnTo>
                    <a:pt x="2157501" y="219100"/>
                  </a:lnTo>
                  <a:lnTo>
                    <a:pt x="2157501" y="191579"/>
                  </a:lnTo>
                  <a:lnTo>
                    <a:pt x="2156498" y="182664"/>
                  </a:lnTo>
                  <a:lnTo>
                    <a:pt x="2153221" y="176745"/>
                  </a:lnTo>
                  <a:lnTo>
                    <a:pt x="2147316" y="173482"/>
                  </a:lnTo>
                  <a:lnTo>
                    <a:pt x="2138400" y="172466"/>
                  </a:lnTo>
                  <a:lnTo>
                    <a:pt x="1992896" y="172466"/>
                  </a:lnTo>
                  <a:lnTo>
                    <a:pt x="1992896" y="74142"/>
                  </a:lnTo>
                  <a:lnTo>
                    <a:pt x="2164804" y="74142"/>
                  </a:lnTo>
                  <a:lnTo>
                    <a:pt x="2184463" y="27533"/>
                  </a:lnTo>
                  <a:lnTo>
                    <a:pt x="2164804" y="8420"/>
                  </a:lnTo>
                  <a:lnTo>
                    <a:pt x="1941753" y="8420"/>
                  </a:lnTo>
                  <a:lnTo>
                    <a:pt x="1932762" y="9423"/>
                  </a:lnTo>
                  <a:lnTo>
                    <a:pt x="1926653" y="12700"/>
                  </a:lnTo>
                  <a:lnTo>
                    <a:pt x="1923186" y="18618"/>
                  </a:lnTo>
                  <a:lnTo>
                    <a:pt x="1922094" y="27533"/>
                  </a:lnTo>
                  <a:lnTo>
                    <a:pt x="1922094" y="388213"/>
                  </a:lnTo>
                  <a:lnTo>
                    <a:pt x="1923186" y="397129"/>
                  </a:lnTo>
                  <a:lnTo>
                    <a:pt x="1926653" y="403047"/>
                  </a:lnTo>
                  <a:lnTo>
                    <a:pt x="1932762" y="406323"/>
                  </a:lnTo>
                  <a:lnTo>
                    <a:pt x="1941753" y="407327"/>
                  </a:lnTo>
                  <a:lnTo>
                    <a:pt x="2170976" y="407327"/>
                  </a:lnTo>
                  <a:lnTo>
                    <a:pt x="2179891" y="406323"/>
                  </a:lnTo>
                  <a:lnTo>
                    <a:pt x="2185809" y="403047"/>
                  </a:lnTo>
                  <a:lnTo>
                    <a:pt x="2189086" y="397129"/>
                  </a:lnTo>
                  <a:lnTo>
                    <a:pt x="2190089" y="388213"/>
                  </a:lnTo>
                  <a:lnTo>
                    <a:pt x="2190089" y="360692"/>
                  </a:lnTo>
                  <a:close/>
                </a:path>
                <a:path w="3634104" h="415925">
                  <a:moveTo>
                    <a:pt x="2737129" y="396659"/>
                  </a:moveTo>
                  <a:lnTo>
                    <a:pt x="2672143" y="269684"/>
                  </a:lnTo>
                  <a:lnTo>
                    <a:pt x="2654185" y="245503"/>
                  </a:lnTo>
                  <a:lnTo>
                    <a:pt x="2685669" y="229273"/>
                  </a:lnTo>
                  <a:lnTo>
                    <a:pt x="2708948" y="204571"/>
                  </a:lnTo>
                  <a:lnTo>
                    <a:pt x="2715437" y="189890"/>
                  </a:lnTo>
                  <a:lnTo>
                    <a:pt x="2723375" y="171958"/>
                  </a:lnTo>
                  <a:lnTo>
                    <a:pt x="2728328" y="132016"/>
                  </a:lnTo>
                  <a:lnTo>
                    <a:pt x="2719641" y="80238"/>
                  </a:lnTo>
                  <a:lnTo>
                    <a:pt x="2715717" y="74142"/>
                  </a:lnTo>
                  <a:lnTo>
                    <a:pt x="2694622" y="41363"/>
                  </a:lnTo>
                  <a:lnTo>
                    <a:pt x="2654871" y="16903"/>
                  </a:lnTo>
                  <a:lnTo>
                    <a:pt x="2654185" y="16802"/>
                  </a:lnTo>
                  <a:lnTo>
                    <a:pt x="2654185" y="132016"/>
                  </a:lnTo>
                  <a:lnTo>
                    <a:pt x="2653233" y="145173"/>
                  </a:lnTo>
                  <a:lnTo>
                    <a:pt x="2630259" y="181356"/>
                  </a:lnTo>
                  <a:lnTo>
                    <a:pt x="2595181" y="189890"/>
                  </a:lnTo>
                  <a:lnTo>
                    <a:pt x="2497975" y="189890"/>
                  </a:lnTo>
                  <a:lnTo>
                    <a:pt x="2497975" y="74142"/>
                  </a:lnTo>
                  <a:lnTo>
                    <a:pt x="2595181" y="74142"/>
                  </a:lnTo>
                  <a:lnTo>
                    <a:pt x="2639009" y="88773"/>
                  </a:lnTo>
                  <a:lnTo>
                    <a:pt x="2654185" y="132016"/>
                  </a:lnTo>
                  <a:lnTo>
                    <a:pt x="2654185" y="16802"/>
                  </a:lnTo>
                  <a:lnTo>
                    <a:pt x="2601925" y="8420"/>
                  </a:lnTo>
                  <a:lnTo>
                    <a:pt x="2446871" y="8420"/>
                  </a:lnTo>
                  <a:lnTo>
                    <a:pt x="2437866" y="9423"/>
                  </a:lnTo>
                  <a:lnTo>
                    <a:pt x="2431758" y="12700"/>
                  </a:lnTo>
                  <a:lnTo>
                    <a:pt x="2428278" y="18618"/>
                  </a:lnTo>
                  <a:lnTo>
                    <a:pt x="2427186" y="27533"/>
                  </a:lnTo>
                  <a:lnTo>
                    <a:pt x="2427186" y="388213"/>
                  </a:lnTo>
                  <a:lnTo>
                    <a:pt x="2428278" y="397129"/>
                  </a:lnTo>
                  <a:lnTo>
                    <a:pt x="2431758" y="403047"/>
                  </a:lnTo>
                  <a:lnTo>
                    <a:pt x="2437866" y="406323"/>
                  </a:lnTo>
                  <a:lnTo>
                    <a:pt x="2446871" y="407327"/>
                  </a:lnTo>
                  <a:lnTo>
                    <a:pt x="2478875" y="407327"/>
                  </a:lnTo>
                  <a:lnTo>
                    <a:pt x="2497975" y="255612"/>
                  </a:lnTo>
                  <a:lnTo>
                    <a:pt x="2539555" y="255612"/>
                  </a:lnTo>
                  <a:lnTo>
                    <a:pt x="2581630" y="263486"/>
                  </a:lnTo>
                  <a:lnTo>
                    <a:pt x="2606433" y="294957"/>
                  </a:lnTo>
                  <a:lnTo>
                    <a:pt x="2653614" y="390461"/>
                  </a:lnTo>
                  <a:lnTo>
                    <a:pt x="2658948" y="399021"/>
                  </a:lnTo>
                  <a:lnTo>
                    <a:pt x="2665971" y="404164"/>
                  </a:lnTo>
                  <a:lnTo>
                    <a:pt x="2676372" y="406666"/>
                  </a:lnTo>
                  <a:lnTo>
                    <a:pt x="2691815" y="407327"/>
                  </a:lnTo>
                  <a:lnTo>
                    <a:pt x="2724404" y="407327"/>
                  </a:lnTo>
                  <a:lnTo>
                    <a:pt x="2732290" y="406158"/>
                  </a:lnTo>
                  <a:lnTo>
                    <a:pt x="2736558" y="402615"/>
                  </a:lnTo>
                  <a:lnTo>
                    <a:pt x="2737129" y="396659"/>
                  </a:lnTo>
                  <a:close/>
                </a:path>
                <a:path w="3634104" h="415925">
                  <a:moveTo>
                    <a:pt x="3043542" y="27520"/>
                  </a:moveTo>
                  <a:lnTo>
                    <a:pt x="3042526" y="18605"/>
                  </a:lnTo>
                  <a:lnTo>
                    <a:pt x="3039249" y="12700"/>
                  </a:lnTo>
                  <a:lnTo>
                    <a:pt x="3033344" y="9423"/>
                  </a:lnTo>
                  <a:lnTo>
                    <a:pt x="3024428" y="8407"/>
                  </a:lnTo>
                  <a:lnTo>
                    <a:pt x="2992412" y="8407"/>
                  </a:lnTo>
                  <a:lnTo>
                    <a:pt x="2983420" y="9423"/>
                  </a:lnTo>
                  <a:lnTo>
                    <a:pt x="2977311" y="12700"/>
                  </a:lnTo>
                  <a:lnTo>
                    <a:pt x="2973844" y="18605"/>
                  </a:lnTo>
                  <a:lnTo>
                    <a:pt x="2972752" y="27520"/>
                  </a:lnTo>
                  <a:lnTo>
                    <a:pt x="2972752" y="388226"/>
                  </a:lnTo>
                  <a:lnTo>
                    <a:pt x="2973844" y="397141"/>
                  </a:lnTo>
                  <a:lnTo>
                    <a:pt x="2977311" y="403034"/>
                  </a:lnTo>
                  <a:lnTo>
                    <a:pt x="2983420" y="406311"/>
                  </a:lnTo>
                  <a:lnTo>
                    <a:pt x="2992412" y="407314"/>
                  </a:lnTo>
                  <a:lnTo>
                    <a:pt x="3024428" y="407314"/>
                  </a:lnTo>
                  <a:lnTo>
                    <a:pt x="3033344" y="406311"/>
                  </a:lnTo>
                  <a:lnTo>
                    <a:pt x="3039249" y="403034"/>
                  </a:lnTo>
                  <a:lnTo>
                    <a:pt x="3042526" y="397141"/>
                  </a:lnTo>
                  <a:lnTo>
                    <a:pt x="3043542" y="388226"/>
                  </a:lnTo>
                  <a:lnTo>
                    <a:pt x="3043542" y="27520"/>
                  </a:lnTo>
                  <a:close/>
                </a:path>
                <a:path w="3634104" h="415925">
                  <a:moveTo>
                    <a:pt x="3634054" y="396900"/>
                  </a:moveTo>
                  <a:lnTo>
                    <a:pt x="3632352" y="388785"/>
                  </a:lnTo>
                  <a:lnTo>
                    <a:pt x="3605161" y="317995"/>
                  </a:lnTo>
                  <a:lnTo>
                    <a:pt x="3582949" y="260121"/>
                  </a:lnTo>
                  <a:lnTo>
                    <a:pt x="3511092" y="73025"/>
                  </a:lnTo>
                  <a:lnTo>
                    <a:pt x="3509861" y="69824"/>
                  </a:lnTo>
                  <a:lnTo>
                    <a:pt x="3509861" y="260121"/>
                  </a:lnTo>
                  <a:lnTo>
                    <a:pt x="3394138" y="260121"/>
                  </a:lnTo>
                  <a:lnTo>
                    <a:pt x="3437382" y="140995"/>
                  </a:lnTo>
                  <a:lnTo>
                    <a:pt x="3449002" y="89255"/>
                  </a:lnTo>
                  <a:lnTo>
                    <a:pt x="3449751" y="73025"/>
                  </a:lnTo>
                  <a:lnTo>
                    <a:pt x="3453676" y="73025"/>
                  </a:lnTo>
                  <a:lnTo>
                    <a:pt x="3462553" y="125641"/>
                  </a:lnTo>
                  <a:lnTo>
                    <a:pt x="3509861" y="260121"/>
                  </a:lnTo>
                  <a:lnTo>
                    <a:pt x="3509861" y="69824"/>
                  </a:lnTo>
                  <a:lnTo>
                    <a:pt x="3491890" y="23012"/>
                  </a:lnTo>
                  <a:lnTo>
                    <a:pt x="3468306" y="7848"/>
                  </a:lnTo>
                  <a:lnTo>
                    <a:pt x="3438512" y="7848"/>
                  </a:lnTo>
                  <a:lnTo>
                    <a:pt x="3274466" y="388785"/>
                  </a:lnTo>
                  <a:lnTo>
                    <a:pt x="3272764" y="396900"/>
                  </a:lnTo>
                  <a:lnTo>
                    <a:pt x="3274390" y="402691"/>
                  </a:lnTo>
                  <a:lnTo>
                    <a:pt x="3279279" y="406158"/>
                  </a:lnTo>
                  <a:lnTo>
                    <a:pt x="3287382" y="407314"/>
                  </a:lnTo>
                  <a:lnTo>
                    <a:pt x="3313214" y="407314"/>
                  </a:lnTo>
                  <a:lnTo>
                    <a:pt x="3348063" y="390474"/>
                  </a:lnTo>
                  <a:lnTo>
                    <a:pt x="3374466" y="317995"/>
                  </a:lnTo>
                  <a:lnTo>
                    <a:pt x="3529546" y="317995"/>
                  </a:lnTo>
                  <a:lnTo>
                    <a:pt x="3555365" y="390474"/>
                  </a:lnTo>
                  <a:lnTo>
                    <a:pt x="3590213" y="407314"/>
                  </a:lnTo>
                  <a:lnTo>
                    <a:pt x="3619436" y="407314"/>
                  </a:lnTo>
                  <a:lnTo>
                    <a:pt x="3627539" y="406158"/>
                  </a:lnTo>
                  <a:lnTo>
                    <a:pt x="3632428" y="402691"/>
                  </a:lnTo>
                  <a:lnTo>
                    <a:pt x="3634054" y="396900"/>
                  </a:lnTo>
                  <a:close/>
                </a:path>
              </a:pathLst>
            </a:custGeom>
            <a:solidFill>
              <a:srgbClr val="2C0046"/>
            </a:solidFill>
          </p:spPr>
          <p:txBody>
            <a:bodyPr wrap="square" lIns="0" tIns="0" rIns="0" bIns="0" rtlCol="0"/>
            <a:lstStyle/>
            <a:p>
              <a:endParaRPr/>
            </a:p>
          </p:txBody>
        </p:sp>
      </p:grpSp>
      <p:sp>
        <p:nvSpPr>
          <p:cNvPr id="9" name="object 9"/>
          <p:cNvSpPr txBox="1">
            <a:spLocks noGrp="1"/>
          </p:cNvSpPr>
          <p:nvPr>
            <p:ph type="title"/>
          </p:nvPr>
        </p:nvSpPr>
        <p:spPr>
          <a:xfrm>
            <a:off x="930128" y="4440042"/>
            <a:ext cx="9121922" cy="1944122"/>
          </a:xfrm>
          <a:prstGeom prst="rect">
            <a:avLst/>
          </a:prstGeom>
          <a:solidFill>
            <a:srgbClr val="2C0046"/>
          </a:solidFill>
        </p:spPr>
        <p:txBody>
          <a:bodyPr vert="horz" wrap="square" lIns="0" tIns="194945" rIns="0" bIns="0" rtlCol="0">
            <a:spAutoFit/>
          </a:bodyPr>
          <a:lstStyle/>
          <a:p>
            <a:pPr marL="425450" marR="426720">
              <a:lnSpc>
                <a:spcPts val="6809"/>
              </a:lnSpc>
              <a:spcBef>
                <a:spcPts val="1535"/>
              </a:spcBef>
              <a:tabLst>
                <a:tab pos="4979670" algn="l"/>
                <a:tab pos="5648325" algn="l"/>
                <a:tab pos="6267450" algn="l"/>
                <a:tab pos="8418195" algn="l"/>
              </a:tabLst>
            </a:pPr>
            <a:r>
              <a:rPr lang="es-ES" sz="5750" spc="300" dirty="0">
                <a:solidFill>
                  <a:srgbClr val="FFFFFF"/>
                </a:solidFill>
              </a:rPr>
              <a:t>PERCEPCIÓN SOBRE  RODEO</a:t>
            </a:r>
            <a:endParaRPr lang="es-CL" sz="5750" spc="300" dirty="0">
              <a:solidFill>
                <a:srgbClr val="FFFFFF"/>
              </a:solidFill>
            </a:endParaRPr>
          </a:p>
        </p:txBody>
      </p:sp>
      <p:sp>
        <p:nvSpPr>
          <p:cNvPr id="10" name="object 10"/>
          <p:cNvSpPr txBox="1"/>
          <p:nvPr/>
        </p:nvSpPr>
        <p:spPr>
          <a:xfrm>
            <a:off x="930138" y="6767207"/>
            <a:ext cx="4397512" cy="638636"/>
          </a:xfrm>
          <a:prstGeom prst="rect">
            <a:avLst/>
          </a:prstGeom>
          <a:solidFill>
            <a:srgbClr val="C742F3"/>
          </a:solidFill>
        </p:spPr>
        <p:txBody>
          <a:bodyPr vert="horz" wrap="square" lIns="0" tIns="68580" rIns="0" bIns="0" rtlCol="0">
            <a:spAutoFit/>
          </a:bodyPr>
          <a:lstStyle/>
          <a:p>
            <a:pPr marL="74295" algn="ctr">
              <a:lnSpc>
                <a:spcPct val="100000"/>
              </a:lnSpc>
              <a:spcBef>
                <a:spcPts val="540"/>
              </a:spcBef>
              <a:tabLst>
                <a:tab pos="1703070" algn="l"/>
              </a:tabLst>
            </a:pPr>
            <a:r>
              <a:rPr lang="es-ES" sz="3700" spc="145" dirty="0">
                <a:solidFill>
                  <a:srgbClr val="FFFFFF"/>
                </a:solidFill>
                <a:latin typeface="BrandonGrotesque-Black"/>
                <a:cs typeface="BrandonGrotesque-Black"/>
              </a:rPr>
              <a:t>AGOSTO 2023</a:t>
            </a:r>
            <a:endParaRPr sz="3700" dirty="0">
              <a:latin typeface="BrandonGrotesque-Black"/>
              <a:cs typeface="BrandonGrotesque-Black"/>
            </a:endParaRPr>
          </a:p>
        </p:txBody>
      </p:sp>
      <p:sp>
        <p:nvSpPr>
          <p:cNvPr id="11" name="object 11"/>
          <p:cNvSpPr txBox="1"/>
          <p:nvPr/>
        </p:nvSpPr>
        <p:spPr>
          <a:xfrm>
            <a:off x="930139" y="9900515"/>
            <a:ext cx="2394585" cy="635635"/>
          </a:xfrm>
          <a:prstGeom prst="rect">
            <a:avLst/>
          </a:prstGeom>
        </p:spPr>
        <p:txBody>
          <a:bodyPr vert="horz" wrap="square" lIns="0" tIns="158115" rIns="0" bIns="0" rtlCol="0">
            <a:spAutoFit/>
          </a:bodyPr>
          <a:lstStyle/>
          <a:p>
            <a:pPr marL="815340">
              <a:lnSpc>
                <a:spcPct val="100000"/>
              </a:lnSpc>
              <a:spcBef>
                <a:spcPts val="1245"/>
              </a:spcBef>
            </a:pPr>
            <a:r>
              <a:rPr sz="2150" spc="120" dirty="0">
                <a:solidFill>
                  <a:srgbClr val="C742F3"/>
                </a:solidFill>
                <a:latin typeface="BrandonGrotesque-Black"/>
                <a:cs typeface="BrandonGrotesque-Black"/>
              </a:rPr>
              <a:t>CRITERIA</a:t>
            </a:r>
            <a:endParaRPr sz="2150">
              <a:latin typeface="BrandonGrotesque-Black"/>
              <a:cs typeface="BrandonGrotesque-Black"/>
            </a:endParaRPr>
          </a:p>
        </p:txBody>
      </p:sp>
      <p:grpSp>
        <p:nvGrpSpPr>
          <p:cNvPr id="12" name="object 12"/>
          <p:cNvGrpSpPr/>
          <p:nvPr/>
        </p:nvGrpSpPr>
        <p:grpSpPr>
          <a:xfrm>
            <a:off x="1126760" y="9900515"/>
            <a:ext cx="5918835" cy="635635"/>
            <a:chOff x="1126760" y="9900515"/>
            <a:chExt cx="5918835" cy="635635"/>
          </a:xfrm>
        </p:grpSpPr>
        <p:sp>
          <p:nvSpPr>
            <p:cNvPr id="13" name="object 13"/>
            <p:cNvSpPr/>
            <p:nvPr/>
          </p:nvSpPr>
          <p:spPr>
            <a:xfrm>
              <a:off x="1126760" y="10013022"/>
              <a:ext cx="427355" cy="427355"/>
            </a:xfrm>
            <a:custGeom>
              <a:avLst/>
              <a:gdLst/>
              <a:ahLst/>
              <a:cxnLst/>
              <a:rect l="l" t="t" r="r" b="b"/>
              <a:pathLst>
                <a:path w="427355" h="427354">
                  <a:moveTo>
                    <a:pt x="384375" y="0"/>
                  </a:moveTo>
                  <a:lnTo>
                    <a:pt x="42710" y="0"/>
                  </a:lnTo>
                  <a:lnTo>
                    <a:pt x="26128" y="3370"/>
                  </a:lnTo>
                  <a:lnTo>
                    <a:pt x="12548" y="12548"/>
                  </a:lnTo>
                  <a:lnTo>
                    <a:pt x="3370" y="26128"/>
                  </a:lnTo>
                  <a:lnTo>
                    <a:pt x="0" y="42710"/>
                  </a:lnTo>
                  <a:lnTo>
                    <a:pt x="0" y="384375"/>
                  </a:lnTo>
                  <a:lnTo>
                    <a:pt x="3370" y="400961"/>
                  </a:lnTo>
                  <a:lnTo>
                    <a:pt x="12548" y="414542"/>
                  </a:lnTo>
                  <a:lnTo>
                    <a:pt x="26128" y="423717"/>
                  </a:lnTo>
                  <a:lnTo>
                    <a:pt x="42710" y="427086"/>
                  </a:lnTo>
                  <a:lnTo>
                    <a:pt x="384375" y="427086"/>
                  </a:lnTo>
                  <a:lnTo>
                    <a:pt x="400961" y="423717"/>
                  </a:lnTo>
                  <a:lnTo>
                    <a:pt x="414542" y="414542"/>
                  </a:lnTo>
                  <a:lnTo>
                    <a:pt x="423717" y="400961"/>
                  </a:lnTo>
                  <a:lnTo>
                    <a:pt x="427086" y="384375"/>
                  </a:lnTo>
                  <a:lnTo>
                    <a:pt x="427086" y="363025"/>
                  </a:lnTo>
                  <a:lnTo>
                    <a:pt x="64071" y="363025"/>
                  </a:lnTo>
                  <a:lnTo>
                    <a:pt x="64071" y="170842"/>
                  </a:lnTo>
                  <a:lnTo>
                    <a:pt x="268560" y="170842"/>
                  </a:lnTo>
                  <a:lnTo>
                    <a:pt x="273338" y="168838"/>
                  </a:lnTo>
                  <a:lnTo>
                    <a:pt x="288284" y="166570"/>
                  </a:lnTo>
                  <a:lnTo>
                    <a:pt x="427086" y="166570"/>
                  </a:lnTo>
                  <a:lnTo>
                    <a:pt x="427086" y="134540"/>
                  </a:lnTo>
                  <a:lnTo>
                    <a:pt x="96101" y="134540"/>
                  </a:lnTo>
                  <a:lnTo>
                    <a:pt x="81084" y="131536"/>
                  </a:lnTo>
                  <a:lnTo>
                    <a:pt x="68872" y="123327"/>
                  </a:lnTo>
                  <a:lnTo>
                    <a:pt x="60665" y="111114"/>
                  </a:lnTo>
                  <a:lnTo>
                    <a:pt x="57663" y="96101"/>
                  </a:lnTo>
                  <a:lnTo>
                    <a:pt x="60665" y="81084"/>
                  </a:lnTo>
                  <a:lnTo>
                    <a:pt x="68872" y="68872"/>
                  </a:lnTo>
                  <a:lnTo>
                    <a:pt x="81084" y="60665"/>
                  </a:lnTo>
                  <a:lnTo>
                    <a:pt x="96101" y="57663"/>
                  </a:lnTo>
                  <a:lnTo>
                    <a:pt x="427086" y="57663"/>
                  </a:lnTo>
                  <a:lnTo>
                    <a:pt x="427086" y="42710"/>
                  </a:lnTo>
                  <a:lnTo>
                    <a:pt x="423717" y="26128"/>
                  </a:lnTo>
                  <a:lnTo>
                    <a:pt x="414542" y="12548"/>
                  </a:lnTo>
                  <a:lnTo>
                    <a:pt x="400961" y="3370"/>
                  </a:lnTo>
                  <a:lnTo>
                    <a:pt x="384375" y="0"/>
                  </a:lnTo>
                  <a:close/>
                </a:path>
                <a:path w="427355" h="427354">
                  <a:moveTo>
                    <a:pt x="170842" y="170842"/>
                  </a:moveTo>
                  <a:lnTo>
                    <a:pt x="128132" y="170842"/>
                  </a:lnTo>
                  <a:lnTo>
                    <a:pt x="128132" y="363025"/>
                  </a:lnTo>
                  <a:lnTo>
                    <a:pt x="170842" y="363025"/>
                  </a:lnTo>
                  <a:lnTo>
                    <a:pt x="170842" y="170842"/>
                  </a:lnTo>
                  <a:close/>
                </a:path>
                <a:path w="427355" h="427354">
                  <a:moveTo>
                    <a:pt x="266934" y="217815"/>
                  </a:moveTo>
                  <a:lnTo>
                    <a:pt x="254720" y="220418"/>
                  </a:lnTo>
                  <a:lnTo>
                    <a:pt x="244510" y="227426"/>
                  </a:lnTo>
                  <a:lnTo>
                    <a:pt x="237505" y="237636"/>
                  </a:lnTo>
                  <a:lnTo>
                    <a:pt x="234903" y="249845"/>
                  </a:lnTo>
                  <a:lnTo>
                    <a:pt x="234903" y="363025"/>
                  </a:lnTo>
                  <a:lnTo>
                    <a:pt x="298964" y="363025"/>
                  </a:lnTo>
                  <a:lnTo>
                    <a:pt x="298964" y="249845"/>
                  </a:lnTo>
                  <a:lnTo>
                    <a:pt x="296361" y="237636"/>
                  </a:lnTo>
                  <a:lnTo>
                    <a:pt x="289353" y="227426"/>
                  </a:lnTo>
                  <a:lnTo>
                    <a:pt x="279143" y="220418"/>
                  </a:lnTo>
                  <a:lnTo>
                    <a:pt x="266934" y="217815"/>
                  </a:lnTo>
                  <a:close/>
                </a:path>
                <a:path w="427355" h="427354">
                  <a:moveTo>
                    <a:pt x="427086" y="166570"/>
                  </a:moveTo>
                  <a:lnTo>
                    <a:pt x="288284" y="166570"/>
                  </a:lnTo>
                  <a:lnTo>
                    <a:pt x="317080" y="172543"/>
                  </a:lnTo>
                  <a:lnTo>
                    <a:pt x="340870" y="188725"/>
                  </a:lnTo>
                  <a:lnTo>
                    <a:pt x="357053" y="212516"/>
                  </a:lnTo>
                  <a:lnTo>
                    <a:pt x="363025" y="241312"/>
                  </a:lnTo>
                  <a:lnTo>
                    <a:pt x="363025" y="363025"/>
                  </a:lnTo>
                  <a:lnTo>
                    <a:pt x="427086" y="363025"/>
                  </a:lnTo>
                  <a:lnTo>
                    <a:pt x="427086" y="166570"/>
                  </a:lnTo>
                  <a:close/>
                </a:path>
                <a:path w="427355" h="427354">
                  <a:moveTo>
                    <a:pt x="268560" y="170842"/>
                  </a:moveTo>
                  <a:lnTo>
                    <a:pt x="234903" y="170842"/>
                  </a:lnTo>
                  <a:lnTo>
                    <a:pt x="234903" y="196465"/>
                  </a:lnTo>
                  <a:lnTo>
                    <a:pt x="245043" y="184585"/>
                  </a:lnTo>
                  <a:lnTo>
                    <a:pt x="258390" y="175109"/>
                  </a:lnTo>
                  <a:lnTo>
                    <a:pt x="268560" y="170842"/>
                  </a:lnTo>
                  <a:close/>
                </a:path>
                <a:path w="427355" h="427354">
                  <a:moveTo>
                    <a:pt x="427086" y="57663"/>
                  </a:moveTo>
                  <a:lnTo>
                    <a:pt x="96101" y="57663"/>
                  </a:lnTo>
                  <a:lnTo>
                    <a:pt x="111114" y="60665"/>
                  </a:lnTo>
                  <a:lnTo>
                    <a:pt x="123327" y="68872"/>
                  </a:lnTo>
                  <a:lnTo>
                    <a:pt x="131536" y="81084"/>
                  </a:lnTo>
                  <a:lnTo>
                    <a:pt x="134540" y="96101"/>
                  </a:lnTo>
                  <a:lnTo>
                    <a:pt x="131536" y="111114"/>
                  </a:lnTo>
                  <a:lnTo>
                    <a:pt x="123327" y="123327"/>
                  </a:lnTo>
                  <a:lnTo>
                    <a:pt x="111114" y="131536"/>
                  </a:lnTo>
                  <a:lnTo>
                    <a:pt x="96101" y="134540"/>
                  </a:lnTo>
                  <a:lnTo>
                    <a:pt x="427086" y="134540"/>
                  </a:lnTo>
                  <a:lnTo>
                    <a:pt x="427086" y="57663"/>
                  </a:lnTo>
                  <a:close/>
                </a:path>
              </a:pathLst>
            </a:custGeom>
            <a:solidFill>
              <a:srgbClr val="C742F3"/>
            </a:solidFill>
          </p:spPr>
          <p:txBody>
            <a:bodyPr wrap="square" lIns="0" tIns="0" rIns="0" bIns="0" rtlCol="0"/>
            <a:lstStyle/>
            <a:p>
              <a:endParaRPr/>
            </a:p>
          </p:txBody>
        </p:sp>
        <p:sp>
          <p:nvSpPr>
            <p:cNvPr id="14" name="object 14"/>
            <p:cNvSpPr/>
            <p:nvPr/>
          </p:nvSpPr>
          <p:spPr>
            <a:xfrm>
              <a:off x="3543232" y="9900515"/>
              <a:ext cx="3502660" cy="635635"/>
            </a:xfrm>
            <a:custGeom>
              <a:avLst/>
              <a:gdLst/>
              <a:ahLst/>
              <a:cxnLst/>
              <a:rect l="l" t="t" r="r" b="b"/>
              <a:pathLst>
                <a:path w="3502659" h="635634">
                  <a:moveTo>
                    <a:pt x="3502134" y="0"/>
                  </a:moveTo>
                  <a:lnTo>
                    <a:pt x="0" y="0"/>
                  </a:lnTo>
                  <a:lnTo>
                    <a:pt x="0" y="635205"/>
                  </a:lnTo>
                  <a:lnTo>
                    <a:pt x="3502134" y="635205"/>
                  </a:lnTo>
                  <a:lnTo>
                    <a:pt x="3502134" y="0"/>
                  </a:lnTo>
                  <a:close/>
                </a:path>
              </a:pathLst>
            </a:custGeom>
            <a:solidFill>
              <a:srgbClr val="FFFFFF"/>
            </a:solidFill>
          </p:spPr>
          <p:txBody>
            <a:bodyPr wrap="square" lIns="0" tIns="0" rIns="0" bIns="0" rtlCol="0"/>
            <a:lstStyle/>
            <a:p>
              <a:endParaRPr/>
            </a:p>
          </p:txBody>
        </p:sp>
      </p:grpSp>
      <p:sp>
        <p:nvSpPr>
          <p:cNvPr id="15" name="object 15"/>
          <p:cNvSpPr txBox="1"/>
          <p:nvPr/>
        </p:nvSpPr>
        <p:spPr>
          <a:xfrm>
            <a:off x="3543232" y="9900515"/>
            <a:ext cx="3502660" cy="635635"/>
          </a:xfrm>
          <a:prstGeom prst="rect">
            <a:avLst/>
          </a:prstGeom>
        </p:spPr>
        <p:txBody>
          <a:bodyPr vert="horz" wrap="square" lIns="0" tIns="158115" rIns="0" bIns="0" rtlCol="0">
            <a:spAutoFit/>
          </a:bodyPr>
          <a:lstStyle/>
          <a:p>
            <a:pPr marL="824865">
              <a:lnSpc>
                <a:spcPct val="100000"/>
              </a:lnSpc>
              <a:spcBef>
                <a:spcPts val="1245"/>
              </a:spcBef>
            </a:pPr>
            <a:r>
              <a:rPr sz="2150" spc="120" dirty="0">
                <a:solidFill>
                  <a:srgbClr val="C742F3"/>
                </a:solidFill>
                <a:latin typeface="BrandonGrotesque-Black"/>
                <a:cs typeface="BrandonGrotesque-Black"/>
              </a:rPr>
              <a:t>@CRITERIACHILE</a:t>
            </a:r>
            <a:endParaRPr sz="2150">
              <a:latin typeface="BrandonGrotesque-Black"/>
              <a:cs typeface="BrandonGrotesque-Black"/>
            </a:endParaRPr>
          </a:p>
        </p:txBody>
      </p:sp>
      <p:sp>
        <p:nvSpPr>
          <p:cNvPr id="16" name="object 16"/>
          <p:cNvSpPr/>
          <p:nvPr/>
        </p:nvSpPr>
        <p:spPr>
          <a:xfrm>
            <a:off x="3739869" y="10013025"/>
            <a:ext cx="427355" cy="427355"/>
          </a:xfrm>
          <a:custGeom>
            <a:avLst/>
            <a:gdLst/>
            <a:ahLst/>
            <a:cxnLst/>
            <a:rect l="l" t="t" r="r" b="b"/>
            <a:pathLst>
              <a:path w="427354" h="427354">
                <a:moveTo>
                  <a:pt x="347005" y="0"/>
                </a:moveTo>
                <a:lnTo>
                  <a:pt x="80070" y="0"/>
                </a:lnTo>
                <a:lnTo>
                  <a:pt x="64129" y="1468"/>
                </a:lnTo>
                <a:lnTo>
                  <a:pt x="23486" y="23496"/>
                </a:lnTo>
                <a:lnTo>
                  <a:pt x="1468" y="64135"/>
                </a:lnTo>
                <a:lnTo>
                  <a:pt x="0" y="80081"/>
                </a:lnTo>
                <a:lnTo>
                  <a:pt x="0" y="347005"/>
                </a:lnTo>
                <a:lnTo>
                  <a:pt x="13212" y="391241"/>
                </a:lnTo>
                <a:lnTo>
                  <a:pt x="49383" y="421212"/>
                </a:lnTo>
                <a:lnTo>
                  <a:pt x="80070" y="427086"/>
                </a:lnTo>
                <a:lnTo>
                  <a:pt x="346994" y="427086"/>
                </a:lnTo>
                <a:lnTo>
                  <a:pt x="391232" y="413869"/>
                </a:lnTo>
                <a:lnTo>
                  <a:pt x="421201" y="377692"/>
                </a:lnTo>
                <a:lnTo>
                  <a:pt x="427076" y="347005"/>
                </a:lnTo>
                <a:lnTo>
                  <a:pt x="427076" y="338115"/>
                </a:lnTo>
                <a:lnTo>
                  <a:pt x="160717" y="338115"/>
                </a:lnTo>
                <a:lnTo>
                  <a:pt x="136979" y="336480"/>
                </a:lnTo>
                <a:lnTo>
                  <a:pt x="114143" y="331577"/>
                </a:lnTo>
                <a:lnTo>
                  <a:pt x="92209" y="323409"/>
                </a:lnTo>
                <a:lnTo>
                  <a:pt x="71181" y="311980"/>
                </a:lnTo>
                <a:lnTo>
                  <a:pt x="95487" y="311980"/>
                </a:lnTo>
                <a:lnTo>
                  <a:pt x="104741" y="311244"/>
                </a:lnTo>
                <a:lnTo>
                  <a:pt x="123387" y="306553"/>
                </a:lnTo>
                <a:lnTo>
                  <a:pt x="141026" y="298733"/>
                </a:lnTo>
                <a:lnTo>
                  <a:pt x="157660" y="287781"/>
                </a:lnTo>
                <a:lnTo>
                  <a:pt x="148458" y="286951"/>
                </a:lnTo>
                <a:lnTo>
                  <a:pt x="139761" y="284728"/>
                </a:lnTo>
                <a:lnTo>
                  <a:pt x="106644" y="255565"/>
                </a:lnTo>
                <a:lnTo>
                  <a:pt x="103159" y="247186"/>
                </a:lnTo>
                <a:lnTo>
                  <a:pt x="124146" y="247186"/>
                </a:lnTo>
                <a:lnTo>
                  <a:pt x="128184" y="246076"/>
                </a:lnTo>
                <a:lnTo>
                  <a:pt x="93986" y="225919"/>
                </a:lnTo>
                <a:lnTo>
                  <a:pt x="80081" y="188800"/>
                </a:lnTo>
                <a:lnTo>
                  <a:pt x="80081" y="188245"/>
                </a:lnTo>
                <a:lnTo>
                  <a:pt x="99375" y="188245"/>
                </a:lnTo>
                <a:lnTo>
                  <a:pt x="96812" y="186068"/>
                </a:lnTo>
                <a:lnTo>
                  <a:pt x="88906" y="174824"/>
                </a:lnTo>
                <a:lnTo>
                  <a:pt x="84164" y="161739"/>
                </a:lnTo>
                <a:lnTo>
                  <a:pt x="82583" y="146812"/>
                </a:lnTo>
                <a:lnTo>
                  <a:pt x="83086" y="139133"/>
                </a:lnTo>
                <a:lnTo>
                  <a:pt x="84596" y="131662"/>
                </a:lnTo>
                <a:lnTo>
                  <a:pt x="87116" y="124396"/>
                </a:lnTo>
                <a:lnTo>
                  <a:pt x="90646" y="117336"/>
                </a:lnTo>
                <a:lnTo>
                  <a:pt x="234879" y="117336"/>
                </a:lnTo>
                <a:lnTo>
                  <a:pt x="236019" y="116388"/>
                </a:lnTo>
                <a:lnTo>
                  <a:pt x="245898" y="111045"/>
                </a:lnTo>
                <a:lnTo>
                  <a:pt x="256664" y="107839"/>
                </a:lnTo>
                <a:lnTo>
                  <a:pt x="268316" y="106771"/>
                </a:lnTo>
                <a:lnTo>
                  <a:pt x="427076" y="106771"/>
                </a:lnTo>
                <a:lnTo>
                  <a:pt x="427076" y="80081"/>
                </a:lnTo>
                <a:lnTo>
                  <a:pt x="413859" y="35843"/>
                </a:lnTo>
                <a:lnTo>
                  <a:pt x="377691" y="5874"/>
                </a:lnTo>
                <a:lnTo>
                  <a:pt x="362946" y="1468"/>
                </a:lnTo>
                <a:lnTo>
                  <a:pt x="347005" y="0"/>
                </a:lnTo>
                <a:close/>
              </a:path>
              <a:path w="427354" h="427354">
                <a:moveTo>
                  <a:pt x="427076" y="134016"/>
                </a:moveTo>
                <a:lnTo>
                  <a:pt x="355894" y="134016"/>
                </a:lnTo>
                <a:lnTo>
                  <a:pt x="349693" y="142584"/>
                </a:lnTo>
                <a:lnTo>
                  <a:pt x="342759" y="150492"/>
                </a:lnTo>
                <a:lnTo>
                  <a:pt x="335094" y="157741"/>
                </a:lnTo>
                <a:lnTo>
                  <a:pt x="326702" y="164330"/>
                </a:lnTo>
                <a:lnTo>
                  <a:pt x="326796" y="165167"/>
                </a:lnTo>
                <a:lnTo>
                  <a:pt x="323150" y="206950"/>
                </a:lnTo>
                <a:lnTo>
                  <a:pt x="305885" y="252833"/>
                </a:lnTo>
                <a:lnTo>
                  <a:pt x="283920" y="284029"/>
                </a:lnTo>
                <a:lnTo>
                  <a:pt x="255596" y="309676"/>
                </a:lnTo>
                <a:lnTo>
                  <a:pt x="219103" y="328230"/>
                </a:lnTo>
                <a:lnTo>
                  <a:pt x="176040" y="337497"/>
                </a:lnTo>
                <a:lnTo>
                  <a:pt x="160717" y="338115"/>
                </a:lnTo>
                <a:lnTo>
                  <a:pt x="427076" y="338115"/>
                </a:lnTo>
                <a:lnTo>
                  <a:pt x="427076" y="134016"/>
                </a:lnTo>
                <a:close/>
              </a:path>
              <a:path w="427354" h="427354">
                <a:moveTo>
                  <a:pt x="95487" y="311980"/>
                </a:moveTo>
                <a:lnTo>
                  <a:pt x="71181" y="311980"/>
                </a:lnTo>
                <a:lnTo>
                  <a:pt x="75631" y="312534"/>
                </a:lnTo>
                <a:lnTo>
                  <a:pt x="80269" y="312807"/>
                </a:lnTo>
                <a:lnTo>
                  <a:pt x="85086" y="312807"/>
                </a:lnTo>
                <a:lnTo>
                  <a:pt x="95487" y="311980"/>
                </a:lnTo>
                <a:close/>
              </a:path>
              <a:path w="427354" h="427354">
                <a:moveTo>
                  <a:pt x="124146" y="247186"/>
                </a:moveTo>
                <a:lnTo>
                  <a:pt x="103159" y="247186"/>
                </a:lnTo>
                <a:lnTo>
                  <a:pt x="107975" y="247929"/>
                </a:lnTo>
                <a:lnTo>
                  <a:pt x="111588" y="248296"/>
                </a:lnTo>
                <a:lnTo>
                  <a:pt x="118080" y="248296"/>
                </a:lnTo>
                <a:lnTo>
                  <a:pt x="122813" y="247552"/>
                </a:lnTo>
                <a:lnTo>
                  <a:pt x="124146" y="247186"/>
                </a:lnTo>
                <a:close/>
              </a:path>
              <a:path w="427354" h="427354">
                <a:moveTo>
                  <a:pt x="99375" y="188245"/>
                </a:moveTo>
                <a:lnTo>
                  <a:pt x="80081" y="188245"/>
                </a:lnTo>
                <a:lnTo>
                  <a:pt x="87343" y="191300"/>
                </a:lnTo>
                <a:lnTo>
                  <a:pt x="94397" y="193522"/>
                </a:lnTo>
                <a:lnTo>
                  <a:pt x="101243" y="194912"/>
                </a:lnTo>
                <a:lnTo>
                  <a:pt x="107881" y="195470"/>
                </a:lnTo>
                <a:lnTo>
                  <a:pt x="99375" y="188245"/>
                </a:lnTo>
                <a:close/>
              </a:path>
              <a:path w="427354" h="427354">
                <a:moveTo>
                  <a:pt x="234879" y="117336"/>
                </a:moveTo>
                <a:lnTo>
                  <a:pt x="90646" y="117336"/>
                </a:lnTo>
                <a:lnTo>
                  <a:pt x="102217" y="130149"/>
                </a:lnTo>
                <a:lnTo>
                  <a:pt x="144027" y="160434"/>
                </a:lnTo>
                <a:lnTo>
                  <a:pt x="193659" y="176652"/>
                </a:lnTo>
                <a:lnTo>
                  <a:pt x="211312" y="178507"/>
                </a:lnTo>
                <a:lnTo>
                  <a:pt x="210391" y="174989"/>
                </a:lnTo>
                <a:lnTo>
                  <a:pt x="209920" y="170539"/>
                </a:lnTo>
                <a:lnTo>
                  <a:pt x="219545" y="132864"/>
                </a:lnTo>
                <a:lnTo>
                  <a:pt x="227029" y="123870"/>
                </a:lnTo>
                <a:lnTo>
                  <a:pt x="234879" y="117336"/>
                </a:lnTo>
                <a:close/>
              </a:path>
              <a:path w="427354" h="427354">
                <a:moveTo>
                  <a:pt x="427076" y="110949"/>
                </a:moveTo>
                <a:lnTo>
                  <a:pt x="348125" y="110949"/>
                </a:lnTo>
                <a:lnTo>
                  <a:pt x="343898" y="121005"/>
                </a:lnTo>
                <a:lnTo>
                  <a:pt x="338178" y="129778"/>
                </a:lnTo>
                <a:lnTo>
                  <a:pt x="330965" y="137268"/>
                </a:lnTo>
                <a:lnTo>
                  <a:pt x="322262" y="143472"/>
                </a:lnTo>
                <a:lnTo>
                  <a:pt x="331142" y="141944"/>
                </a:lnTo>
                <a:lnTo>
                  <a:pt x="339706" y="139859"/>
                </a:lnTo>
                <a:lnTo>
                  <a:pt x="347957" y="137217"/>
                </a:lnTo>
                <a:lnTo>
                  <a:pt x="355894" y="134016"/>
                </a:lnTo>
                <a:lnTo>
                  <a:pt x="427076" y="134016"/>
                </a:lnTo>
                <a:lnTo>
                  <a:pt x="427076" y="110949"/>
                </a:lnTo>
                <a:close/>
              </a:path>
              <a:path w="427354" h="427354">
                <a:moveTo>
                  <a:pt x="427076" y="106771"/>
                </a:moveTo>
                <a:lnTo>
                  <a:pt x="268316" y="106771"/>
                </a:lnTo>
                <a:lnTo>
                  <a:pt x="280569" y="107918"/>
                </a:lnTo>
                <a:lnTo>
                  <a:pt x="291743" y="111359"/>
                </a:lnTo>
                <a:lnTo>
                  <a:pt x="301840" y="117095"/>
                </a:lnTo>
                <a:lnTo>
                  <a:pt x="310859" y="125127"/>
                </a:lnTo>
                <a:lnTo>
                  <a:pt x="320385" y="122885"/>
                </a:lnTo>
                <a:lnTo>
                  <a:pt x="329771" y="119773"/>
                </a:lnTo>
                <a:lnTo>
                  <a:pt x="339017" y="115794"/>
                </a:lnTo>
                <a:lnTo>
                  <a:pt x="348125" y="110949"/>
                </a:lnTo>
                <a:lnTo>
                  <a:pt x="427076" y="110949"/>
                </a:lnTo>
                <a:lnTo>
                  <a:pt x="427076" y="106771"/>
                </a:lnTo>
                <a:close/>
              </a:path>
            </a:pathLst>
          </a:custGeom>
          <a:solidFill>
            <a:srgbClr val="C742F3"/>
          </a:solidFill>
        </p:spPr>
        <p:txBody>
          <a:bodyPr wrap="square" lIns="0" tIns="0" rIns="0" bIns="0" rtlCol="0"/>
          <a:lstStyle/>
          <a:p>
            <a:endParaRPr/>
          </a:p>
        </p:txBody>
      </p:sp>
    </p:spTree>
    <p:extLst>
      <p:ext uri="{BB962C8B-B14F-4D97-AF65-F5344CB8AC3E}">
        <p14:creationId xmlns:p14="http://schemas.microsoft.com/office/powerpoint/2010/main" val="9866331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5249</TotalTime>
  <Words>945</Words>
  <Application>Microsoft Office PowerPoint</Application>
  <PresentationFormat>Personalizado</PresentationFormat>
  <Paragraphs>101</Paragraphs>
  <Slides>9</Slides>
  <Notes>7</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vt:i4>
      </vt:variant>
    </vt:vector>
  </HeadingPairs>
  <TitlesOfParts>
    <vt:vector size="15" baseType="lpstr">
      <vt:lpstr>Arial</vt:lpstr>
      <vt:lpstr>BrandonGrotesque-Black</vt:lpstr>
      <vt:lpstr>Calibri</vt:lpstr>
      <vt:lpstr>Montserrat</vt:lpstr>
      <vt:lpstr>Times New Roman</vt:lpstr>
      <vt:lpstr>Office Theme</vt:lpstr>
      <vt:lpstr>PERCEPCIÓN SOBRE RODEO </vt:lpstr>
      <vt:lpstr>METODOLOGÍA</vt:lpstr>
      <vt:lpstr>IDENTIFICACIÓN CON EL RODEO COMO PRÁCTICA CHILENA</vt:lpstr>
      <vt:lpstr>PERCEPCIONES SOBRE EL RODEO  </vt:lpstr>
      <vt:lpstr>PERCEPCIONES SOBRE EL RODEO  </vt:lpstr>
      <vt:lpstr>PERCEPCIONES SOBRE EL RODEO  </vt:lpstr>
      <vt:lpstr>PERCEPCIONES SOBRE EL RODEO  </vt:lpstr>
      <vt:lpstr>COMENTARIOS AL CIERRE</vt:lpstr>
      <vt:lpstr>PERCEPCIÓN SOBRE  RODEO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Criteria V2</dc:title>
  <dc:creator>Camila Diaz</dc:creator>
  <cp:lastModifiedBy>MARIA PAZ</cp:lastModifiedBy>
  <cp:revision>59</cp:revision>
  <dcterms:created xsi:type="dcterms:W3CDTF">2022-06-13T20:11:36Z</dcterms:created>
  <dcterms:modified xsi:type="dcterms:W3CDTF">2023-08-17T17:36:20Z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2022-06-13T00:00:00Z</vt:filetime>
  </property>
  <property fmtid="{D5CDD505-2E9C-101B-9397-08002B2CF9AE}" pid="3" name="Creator">
    <vt:lpwstr>Adobe Illustrator 26.1 (Macintosh)</vt:lpwstr>
  </property>
  <property fmtid="{D5CDD505-2E9C-101B-9397-08002B2CF9AE}" pid="4" name="LastSaved">
    <vt:filetime>2022-06-13T00:00:00Z</vt:filetime>
  </property>
</Properties>
</file>