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62" r:id="rId2"/>
    <p:sldId id="261" r:id="rId3"/>
    <p:sldId id="260" r:id="rId4"/>
  </p:sldIdLst>
  <p:sldSz cx="77724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81D"/>
    <a:srgbClr val="60B53B"/>
    <a:srgbClr val="A7CF38"/>
    <a:srgbClr val="80C342"/>
    <a:srgbClr val="8AD5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79" autoAdjust="0"/>
    <p:restoredTop sz="94694"/>
  </p:normalViewPr>
  <p:slideViewPr>
    <p:cSldViewPr snapToGrid="0" snapToObjects="1">
      <p:cViewPr>
        <p:scale>
          <a:sx n="90" d="100"/>
          <a:sy n="90" d="100"/>
        </p:scale>
        <p:origin x="384" y="-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7E8B9D-0C5E-444F-8284-54B61E7E5F9F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3938" y="1162050"/>
            <a:ext cx="24225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C836A19-3BA6-B045-B6BD-D013EAD1F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8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36A19-3BA6-B045-B6BD-D013EAD1F5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03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36A19-3BA6-B045-B6BD-D013EAD1F59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53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836A19-3BA6-B045-B6BD-D013EAD1F59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11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95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99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02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1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55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9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14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2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1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06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6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F79C3-8387-FD44-BC52-6AA8A529136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12C36-DBDE-384D-AABB-2E6FED224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7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04CF6AB-B311-5C47-A720-EFD5A22A05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14300" y="-114300"/>
            <a:ext cx="8001000" cy="10287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1D5B514-F8AD-7448-AF98-E9EF59836800}"/>
              </a:ext>
            </a:extLst>
          </p:cNvPr>
          <p:cNvSpPr txBox="1"/>
          <p:nvPr/>
        </p:nvSpPr>
        <p:spPr>
          <a:xfrm>
            <a:off x="322556" y="386043"/>
            <a:ext cx="194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</a:rPr>
              <a:t>NOVEMBER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633283B-2A8E-5E4F-9AC1-93FCFAC3FDA8}"/>
              </a:ext>
            </a:extLst>
          </p:cNvPr>
          <p:cNvSpPr txBox="1"/>
          <p:nvPr/>
        </p:nvSpPr>
        <p:spPr>
          <a:xfrm>
            <a:off x="357282" y="3144347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Zee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zee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berry apple crisp bar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cheerios w/ educational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crackers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401D58D-4F0D-D644-B5BF-FBDE3BDC8B9A}"/>
              </a:ext>
            </a:extLst>
          </p:cNvPr>
          <p:cNvSpPr txBox="1"/>
          <p:nvPr/>
        </p:nvSpPr>
        <p:spPr>
          <a:xfrm>
            <a:off x="1319514" y="2974745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19B8138-E3EB-FC44-8070-9B973D3722DB}"/>
              </a:ext>
            </a:extLst>
          </p:cNvPr>
          <p:cNvSpPr txBox="1"/>
          <p:nvPr/>
        </p:nvSpPr>
        <p:spPr>
          <a:xfrm>
            <a:off x="298590" y="4498913"/>
            <a:ext cx="1328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chex w/ mini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dipperdoodle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bar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DEA635E-DCB5-2E42-B73A-C144B85A35C1}"/>
              </a:ext>
            </a:extLst>
          </p:cNvPr>
          <p:cNvSpPr txBox="1"/>
          <p:nvPr/>
        </p:nvSpPr>
        <p:spPr>
          <a:xfrm>
            <a:off x="1315958" y="427521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7381A22F-6F49-FB4D-965F-3C22844E27F8}"/>
              </a:ext>
            </a:extLst>
          </p:cNvPr>
          <p:cNvSpPr txBox="1"/>
          <p:nvPr/>
        </p:nvSpPr>
        <p:spPr>
          <a:xfrm>
            <a:off x="353726" y="5752785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zee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zee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cinnamon crisp bar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cheerios/ educational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crackers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C39DB8C-695C-4D4B-B141-A13D1FF5EEB9}"/>
              </a:ext>
            </a:extLst>
          </p:cNvPr>
          <p:cNvSpPr txBox="1"/>
          <p:nvPr/>
        </p:nvSpPr>
        <p:spPr>
          <a:xfrm>
            <a:off x="1304383" y="5594753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18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20760E4C-731C-254A-B4C8-6B88389D7D97}"/>
              </a:ext>
            </a:extLst>
          </p:cNvPr>
          <p:cNvSpPr txBox="1"/>
          <p:nvPr/>
        </p:nvSpPr>
        <p:spPr>
          <a:xfrm>
            <a:off x="2022677" y="8344163"/>
            <a:ext cx="53963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We only serve milk that is rBST-free. That means it is from cows not treated with any </a:t>
            </a:r>
          </a:p>
          <a:p>
            <a:r>
              <a:rPr lang="en-US" sz="1000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hormones,  ensuring your milk is only made of the good stuff like calcium, vitamin D </a:t>
            </a:r>
          </a:p>
          <a:p>
            <a:r>
              <a:rPr lang="en-US" sz="1000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and protein! Don’t forget to grab a carton of low-fat or non-fat milk with breakfast!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A3BE7579-0831-C446-9AF0-F347BCE1485C}"/>
              </a:ext>
            </a:extLst>
          </p:cNvPr>
          <p:cNvSpPr txBox="1"/>
          <p:nvPr/>
        </p:nvSpPr>
        <p:spPr>
          <a:xfrm>
            <a:off x="3412550" y="9402606"/>
            <a:ext cx="25525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0881D"/>
                </a:solidFill>
                <a:latin typeface="Apex Rounded Bold" pitchFamily="2" charset="77"/>
                <a:ea typeface="Apex Rounded Bold" pitchFamily="2" charset="77"/>
              </a:rPr>
              <a:t>BREAKFAST: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choice of 1% or fat-free milk; fresh fruit available daily except when fruit juice is offered.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6D35FAEB-C5EB-3141-B6D2-3BC800D10BAE}"/>
              </a:ext>
            </a:extLst>
          </p:cNvPr>
          <p:cNvSpPr txBox="1"/>
          <p:nvPr/>
        </p:nvSpPr>
        <p:spPr>
          <a:xfrm>
            <a:off x="1771432" y="3148463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HOT cornbread &amp; omelet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crumble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C3E5C894-900D-234A-BAA8-BBFA1851194F}"/>
              </a:ext>
            </a:extLst>
          </p:cNvPr>
          <p:cNvSpPr txBox="1"/>
          <p:nvPr/>
        </p:nvSpPr>
        <p:spPr>
          <a:xfrm>
            <a:off x="2733664" y="297886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5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E22D002C-0F0A-7945-8868-F6C756E07BE7}"/>
              </a:ext>
            </a:extLst>
          </p:cNvPr>
          <p:cNvSpPr txBox="1"/>
          <p:nvPr/>
        </p:nvSpPr>
        <p:spPr>
          <a:xfrm>
            <a:off x="1767876" y="4437358"/>
            <a:ext cx="1328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String cheese/cinnamon grahams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Cheerios/educational crackers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2D98C9DF-3E23-264C-B89C-0BB284BA5E3B}"/>
              </a:ext>
            </a:extLst>
          </p:cNvPr>
          <p:cNvSpPr txBox="1"/>
          <p:nvPr/>
        </p:nvSpPr>
        <p:spPr>
          <a:xfrm>
            <a:off x="2730108" y="427932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C6C38144-9582-904B-80DA-35E6C37E9F68}"/>
              </a:ext>
            </a:extLst>
          </p:cNvPr>
          <p:cNvSpPr txBox="1"/>
          <p:nvPr/>
        </p:nvSpPr>
        <p:spPr>
          <a:xfrm>
            <a:off x="1767876" y="5756901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lemon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muffin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multi grain cheerios/ giant cinnamon goldfish grahams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D959272F-82F3-614E-A972-D4352CC61B53}"/>
              </a:ext>
            </a:extLst>
          </p:cNvPr>
          <p:cNvSpPr txBox="1"/>
          <p:nvPr/>
        </p:nvSpPr>
        <p:spPr>
          <a:xfrm>
            <a:off x="2718533" y="559886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19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24CB0215-9428-C444-9E0B-C143CB3EDEBD}"/>
              </a:ext>
            </a:extLst>
          </p:cNvPr>
          <p:cNvSpPr txBox="1"/>
          <p:nvPr/>
        </p:nvSpPr>
        <p:spPr>
          <a:xfrm>
            <a:off x="3229133" y="3148463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HOT pancake bowl strawberry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cheerios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/ cinnamon goldfish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grahams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9B1E129B-6C43-D946-949F-C7F3FCE3F05D}"/>
              </a:ext>
            </a:extLst>
          </p:cNvPr>
          <p:cNvSpPr txBox="1"/>
          <p:nvPr/>
        </p:nvSpPr>
        <p:spPr>
          <a:xfrm>
            <a:off x="4191365" y="297886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6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4196F039-49C2-9D46-B3F2-644C9AE3F4A0}"/>
              </a:ext>
            </a:extLst>
          </p:cNvPr>
          <p:cNvSpPr txBox="1"/>
          <p:nvPr/>
        </p:nvSpPr>
        <p:spPr>
          <a:xfrm>
            <a:off x="3225577" y="4437358"/>
            <a:ext cx="1328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NEW!!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waffles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raisin bagel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multi grain cheerios /educational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snacks	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F600B10F-C82F-474B-BAA9-0CCC262C3F3E}"/>
              </a:ext>
            </a:extLst>
          </p:cNvPr>
          <p:cNvSpPr txBox="1"/>
          <p:nvPr/>
        </p:nvSpPr>
        <p:spPr>
          <a:xfrm>
            <a:off x="4187809" y="427932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1292B58C-AD36-324E-AE96-A9E4D3F0A7FE}"/>
              </a:ext>
            </a:extLst>
          </p:cNvPr>
          <p:cNvSpPr txBox="1"/>
          <p:nvPr/>
        </p:nvSpPr>
        <p:spPr>
          <a:xfrm>
            <a:off x="3225577" y="5756901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HOT pancake bowl peach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chex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/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zac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attack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strawberry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CCF7D0FA-EEE6-2D42-8EE2-EDB604031351}"/>
              </a:ext>
            </a:extLst>
          </p:cNvPr>
          <p:cNvSpPr txBox="1"/>
          <p:nvPr/>
        </p:nvSpPr>
        <p:spPr>
          <a:xfrm>
            <a:off x="4176234" y="559886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20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C3A045C3-4CE5-254A-8E06-79989B4C655A}"/>
              </a:ext>
            </a:extLst>
          </p:cNvPr>
          <p:cNvSpPr txBox="1"/>
          <p:nvPr/>
        </p:nvSpPr>
        <p:spPr>
          <a:xfrm>
            <a:off x="4643283" y="3152579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Mini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French toast muffin &amp; string cheese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chex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/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zac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attack strawberry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185E63F3-687B-0C4E-A3A5-B6B9F0046AB0}"/>
              </a:ext>
            </a:extLst>
          </p:cNvPr>
          <p:cNvSpPr txBox="1"/>
          <p:nvPr/>
        </p:nvSpPr>
        <p:spPr>
          <a:xfrm>
            <a:off x="5605515" y="298297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7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E089BA2C-7C09-5743-99EF-1E64E5F13940}"/>
              </a:ext>
            </a:extLst>
          </p:cNvPr>
          <p:cNvSpPr txBox="1"/>
          <p:nvPr/>
        </p:nvSpPr>
        <p:spPr>
          <a:xfrm>
            <a:off x="4675608" y="4538703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autumn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spice  muffin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chex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/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zac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attack apple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09D231BF-27C6-0342-A3D3-BE821D7B7AA6}"/>
              </a:ext>
            </a:extLst>
          </p:cNvPr>
          <p:cNvSpPr txBox="1"/>
          <p:nvPr/>
        </p:nvSpPr>
        <p:spPr>
          <a:xfrm>
            <a:off x="5601959" y="4283443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14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D639969F-3426-4E41-8CC4-15713C53B67E}"/>
              </a:ext>
            </a:extLst>
          </p:cNvPr>
          <p:cNvSpPr txBox="1"/>
          <p:nvPr/>
        </p:nvSpPr>
        <p:spPr>
          <a:xfrm>
            <a:off x="4639727" y="5761017"/>
            <a:ext cx="1328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HOT mini cheese omelet w/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french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toast sticks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Mini French toast muffin &amp; string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5A66BDA6-FC17-D24C-BD28-32C9351A8D07}"/>
              </a:ext>
            </a:extLst>
          </p:cNvPr>
          <p:cNvSpPr txBox="1"/>
          <p:nvPr/>
        </p:nvSpPr>
        <p:spPr>
          <a:xfrm>
            <a:off x="5590384" y="5602985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D96D95BE-33E1-8844-A1CA-4A5179E9C04B}"/>
              </a:ext>
            </a:extLst>
          </p:cNvPr>
          <p:cNvSpPr txBox="1"/>
          <p:nvPr/>
        </p:nvSpPr>
        <p:spPr>
          <a:xfrm>
            <a:off x="6097214" y="1848109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yogurt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&amp; granola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chex w/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zac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attack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apple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23A309D4-2174-9346-A857-D745927C1A46}"/>
              </a:ext>
            </a:extLst>
          </p:cNvPr>
          <p:cNvSpPr txBox="1"/>
          <p:nvPr/>
        </p:nvSpPr>
        <p:spPr>
          <a:xfrm>
            <a:off x="7059446" y="170165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B10118ED-69BB-264E-BD9D-6CAAC5BC3F65}"/>
              </a:ext>
            </a:extLst>
          </p:cNvPr>
          <p:cNvSpPr txBox="1"/>
          <p:nvPr/>
        </p:nvSpPr>
        <p:spPr>
          <a:xfrm>
            <a:off x="6097214" y="3156698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Blueberry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muffin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cheerios/ educational snacks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A2E172DA-F378-1246-A184-0208E73204E8}"/>
              </a:ext>
            </a:extLst>
          </p:cNvPr>
          <p:cNvSpPr txBox="1"/>
          <p:nvPr/>
        </p:nvSpPr>
        <p:spPr>
          <a:xfrm>
            <a:off x="7059446" y="2987096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8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A96887B3-6810-5944-901F-3401C3E597BB}"/>
              </a:ext>
            </a:extLst>
          </p:cNvPr>
          <p:cNvSpPr txBox="1"/>
          <p:nvPr/>
        </p:nvSpPr>
        <p:spPr>
          <a:xfrm>
            <a:off x="6093658" y="4445593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HOT cornbread &amp; egg omelet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cheerios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/ giant cinnamon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goldfish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F9F69225-3510-054C-B3C6-0EAB2F5DB69C}"/>
              </a:ext>
            </a:extLst>
          </p:cNvPr>
          <p:cNvSpPr txBox="1"/>
          <p:nvPr/>
        </p:nvSpPr>
        <p:spPr>
          <a:xfrm>
            <a:off x="7055890" y="4287562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15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F14C3A0B-24A9-F346-9E81-BCAEB014A01F}"/>
              </a:ext>
            </a:extLst>
          </p:cNvPr>
          <p:cNvSpPr txBox="1"/>
          <p:nvPr/>
        </p:nvSpPr>
        <p:spPr>
          <a:xfrm>
            <a:off x="6069112" y="5774071"/>
            <a:ext cx="1328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HOT chicken sausage &amp; omelet gordita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multi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gran cheerios/ cinnamon goldfish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grahams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CB98A0F5-AB42-5741-AD62-FC5F74964FAC}"/>
              </a:ext>
            </a:extLst>
          </p:cNvPr>
          <p:cNvSpPr txBox="1"/>
          <p:nvPr/>
        </p:nvSpPr>
        <p:spPr>
          <a:xfrm>
            <a:off x="7044315" y="560710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86D150-1763-D644-97BB-436F546F4101}"/>
              </a:ext>
            </a:extLst>
          </p:cNvPr>
          <p:cNvSpPr txBox="1"/>
          <p:nvPr/>
        </p:nvSpPr>
        <p:spPr>
          <a:xfrm>
            <a:off x="322556" y="9628942"/>
            <a:ext cx="2559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Campton Light" pitchFamily="2" charset="77"/>
              </a:rPr>
              <a:t>This institution is an equal opportunity provider. All grains offered are whole-grain rich.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CCCEAF04-668E-6A4D-BBD4-546844C7583E}"/>
              </a:ext>
            </a:extLst>
          </p:cNvPr>
          <p:cNvSpPr txBox="1"/>
          <p:nvPr/>
        </p:nvSpPr>
        <p:spPr>
          <a:xfrm>
            <a:off x="6194627" y="9399506"/>
            <a:ext cx="760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0881D"/>
                </a:solidFill>
                <a:latin typeface="Apex Rounded Bold" pitchFamily="2" charset="77"/>
                <a:ea typeface="Apex Rounded Bold" pitchFamily="2" charset="77"/>
              </a:rPr>
              <a:t>STUDENT </a:t>
            </a:r>
          </a:p>
          <a:p>
            <a:pPr algn="ctr"/>
            <a:r>
              <a:rPr lang="en-US" sz="1000" dirty="0">
                <a:solidFill>
                  <a:srgbClr val="F0881D"/>
                </a:solidFill>
                <a:latin typeface="Apex Rounded Bold" pitchFamily="2" charset="77"/>
                <a:ea typeface="Apex Rounded Bold" pitchFamily="2" charset="77"/>
              </a:rPr>
              <a:t>FAVORITE</a:t>
            </a:r>
            <a:endParaRPr lang="en-US" sz="900" dirty="0">
              <a:solidFill>
                <a:srgbClr val="F0881D"/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F719A8CD-FC9B-C846-998B-59853719A8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581" y="9456661"/>
            <a:ext cx="200969" cy="190529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AE9FC20B-7D9D-5E4D-A673-6E787048A6E3}"/>
              </a:ext>
            </a:extLst>
          </p:cNvPr>
          <p:cNvSpPr txBox="1"/>
          <p:nvPr/>
        </p:nvSpPr>
        <p:spPr>
          <a:xfrm>
            <a:off x="162440" y="8345846"/>
            <a:ext cx="1946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mpton Book" pitchFamily="2" charset="77"/>
                <a:ea typeface="Apex Rounded Medium" pitchFamily="2" charset="77"/>
              </a:rPr>
              <a:t>Did you know?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E9C65F06-EE27-4A8B-940E-57D663DE5761}"/>
              </a:ext>
            </a:extLst>
          </p:cNvPr>
          <p:cNvSpPr txBox="1"/>
          <p:nvPr/>
        </p:nvSpPr>
        <p:spPr>
          <a:xfrm>
            <a:off x="1307939" y="6885208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4B184123-0157-4C2F-84F1-FEB29F85C6E6}"/>
              </a:ext>
            </a:extLst>
          </p:cNvPr>
          <p:cNvSpPr txBox="1"/>
          <p:nvPr/>
        </p:nvSpPr>
        <p:spPr>
          <a:xfrm>
            <a:off x="2722089" y="688932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62860126-3690-4840-9EA5-D9B4FB3EF5AF}"/>
              </a:ext>
            </a:extLst>
          </p:cNvPr>
          <p:cNvSpPr txBox="1"/>
          <p:nvPr/>
        </p:nvSpPr>
        <p:spPr>
          <a:xfrm>
            <a:off x="4179790" y="688932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27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4643283" y="7051472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D9363A25-404E-454A-A76B-5C641FDE34E6}"/>
              </a:ext>
            </a:extLst>
          </p:cNvPr>
          <p:cNvSpPr txBox="1"/>
          <p:nvPr/>
        </p:nvSpPr>
        <p:spPr>
          <a:xfrm>
            <a:off x="5593940" y="6893440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28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BF726A38-EFEF-49D0-B223-79FDBFA7FC1F}"/>
              </a:ext>
            </a:extLst>
          </p:cNvPr>
          <p:cNvSpPr txBox="1"/>
          <p:nvPr/>
        </p:nvSpPr>
        <p:spPr>
          <a:xfrm>
            <a:off x="6097214" y="7055591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7DA2AE87-A7F8-4945-98DA-DC9D0524C024}"/>
              </a:ext>
            </a:extLst>
          </p:cNvPr>
          <p:cNvSpPr txBox="1"/>
          <p:nvPr/>
        </p:nvSpPr>
        <p:spPr>
          <a:xfrm>
            <a:off x="7047871" y="689755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29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D72DA26-A894-4E83-9000-B09C660DECB7}"/>
              </a:ext>
            </a:extLst>
          </p:cNvPr>
          <p:cNvSpPr txBox="1"/>
          <p:nvPr/>
        </p:nvSpPr>
        <p:spPr>
          <a:xfrm rot="5400000">
            <a:off x="1418692" y="-99908"/>
            <a:ext cx="553998" cy="237281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dirty="0" smtClean="0"/>
              <a:t>Middle School</a:t>
            </a:r>
            <a:endParaRPr lang="en-US" sz="24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3198537" y="7053708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1767876" y="7053708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452085" y="7055185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</p:spTree>
    <p:extLst>
      <p:ext uri="{BB962C8B-B14F-4D97-AF65-F5344CB8AC3E}">
        <p14:creationId xmlns:p14="http://schemas.microsoft.com/office/powerpoint/2010/main" val="118298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04CF6AB-B311-5C47-A720-EFD5A22A05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14300" y="-114300"/>
            <a:ext cx="8001000" cy="10287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1D5B514-F8AD-7448-AF98-E9EF59836800}"/>
              </a:ext>
            </a:extLst>
          </p:cNvPr>
          <p:cNvSpPr txBox="1"/>
          <p:nvPr/>
        </p:nvSpPr>
        <p:spPr>
          <a:xfrm>
            <a:off x="509286" y="276245"/>
            <a:ext cx="3020992" cy="718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900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</a:rPr>
              <a:t>NOVEMBER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A3BE7579-0831-C446-9AF0-F347BCE1485C}"/>
              </a:ext>
            </a:extLst>
          </p:cNvPr>
          <p:cNvSpPr txBox="1"/>
          <p:nvPr/>
        </p:nvSpPr>
        <p:spPr>
          <a:xfrm>
            <a:off x="5423884" y="9308066"/>
            <a:ext cx="872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VEGETABLE </a:t>
            </a:r>
          </a:p>
          <a:p>
            <a:r>
              <a:rPr lang="en-US" sz="10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OF THE DAY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86D150-1763-D644-97BB-436F546F4101}"/>
              </a:ext>
            </a:extLst>
          </p:cNvPr>
          <p:cNvSpPr txBox="1"/>
          <p:nvPr/>
        </p:nvSpPr>
        <p:spPr>
          <a:xfrm>
            <a:off x="322556" y="9628942"/>
            <a:ext cx="2559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Campton Light" pitchFamily="2" charset="77"/>
              </a:rPr>
              <a:t>This institution is an equal opportunity provider. All grains offered are whole-grain rich.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FF3FB9FC-7802-054C-9673-D791942727B3}"/>
              </a:ext>
            </a:extLst>
          </p:cNvPr>
          <p:cNvSpPr txBox="1"/>
          <p:nvPr/>
        </p:nvSpPr>
        <p:spPr>
          <a:xfrm>
            <a:off x="6381767" y="9308066"/>
            <a:ext cx="760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0881D"/>
                </a:solidFill>
                <a:latin typeface="Apex Rounded Bold" pitchFamily="2" charset="77"/>
                <a:ea typeface="Apex Rounded Bold" pitchFamily="2" charset="77"/>
              </a:rPr>
              <a:t>STUDENT </a:t>
            </a:r>
          </a:p>
          <a:p>
            <a:pPr algn="ctr"/>
            <a:r>
              <a:rPr lang="en-US" sz="1000" dirty="0">
                <a:solidFill>
                  <a:srgbClr val="F0881D"/>
                </a:solidFill>
                <a:latin typeface="Apex Rounded Bold" pitchFamily="2" charset="77"/>
                <a:ea typeface="Apex Rounded Bold" pitchFamily="2" charset="77"/>
              </a:rPr>
              <a:t>FAVORITE</a:t>
            </a:r>
            <a:endParaRPr lang="en-US" sz="900" dirty="0">
              <a:solidFill>
                <a:srgbClr val="F0881D"/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21F75DC-3FCF-DD40-B9F9-BD2A86481C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1" y="9365221"/>
            <a:ext cx="200969" cy="190529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0A26C241-D4BF-1948-A66E-C7BF4DB9E3BC}"/>
              </a:ext>
            </a:extLst>
          </p:cNvPr>
          <p:cNvSpPr txBox="1"/>
          <p:nvPr/>
        </p:nvSpPr>
        <p:spPr>
          <a:xfrm>
            <a:off x="162440" y="8345846"/>
            <a:ext cx="1946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mpton Book" pitchFamily="2" charset="77"/>
                <a:ea typeface="Apex Rounded Medium" pitchFamily="2" charset="77"/>
              </a:rPr>
              <a:t>Did you know?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C6875352-FB25-4EA3-8FCF-45B67F7A2447}"/>
              </a:ext>
            </a:extLst>
          </p:cNvPr>
          <p:cNvSpPr txBox="1"/>
          <p:nvPr/>
        </p:nvSpPr>
        <p:spPr>
          <a:xfrm>
            <a:off x="2022677" y="8355738"/>
            <a:ext cx="5396341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25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Revolution Foods is proud to serve fresh food made with real ingredients. Our meals are always:</a:t>
            </a:r>
          </a:p>
          <a:p>
            <a:r>
              <a:rPr lang="en-US" sz="925" dirty="0">
                <a:solidFill>
                  <a:schemeClr val="bg1"/>
                </a:solidFill>
                <a:latin typeface="Apex Rounded Bold" pitchFamily="2" charset="77"/>
                <a:ea typeface="Apex Rounded Bold" pitchFamily="2" charset="77"/>
                <a:cs typeface="Arial" charset="0"/>
              </a:rPr>
              <a:t>Designed with Kids  |  Created by Chefs  |  Nutritionally Balanced  |  Made with High-Quality Ingredients</a:t>
            </a:r>
          </a:p>
          <a:p>
            <a:r>
              <a:rPr lang="en-US" sz="925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Learn more about us on our website at </a:t>
            </a:r>
            <a:r>
              <a:rPr lang="en-US" sz="925" dirty="0" err="1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www.revolution</a:t>
            </a:r>
            <a:r>
              <a:rPr lang="en-US" sz="925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 </a:t>
            </a:r>
            <a:r>
              <a:rPr lang="en-US" sz="925" dirty="0" err="1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foods.com</a:t>
            </a:r>
            <a:endParaRPr lang="en-US" sz="925" dirty="0">
              <a:solidFill>
                <a:schemeClr val="bg1"/>
              </a:solidFill>
              <a:latin typeface="Apex Rounded Medium" pitchFamily="2" charset="77"/>
              <a:ea typeface="Apex Rounded Medium" pitchFamily="2" charset="77"/>
              <a:cs typeface="Arial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695B310C-260B-4A8A-B029-A53003882884}"/>
              </a:ext>
            </a:extLst>
          </p:cNvPr>
          <p:cNvSpPr txBox="1"/>
          <p:nvPr/>
        </p:nvSpPr>
        <p:spPr>
          <a:xfrm>
            <a:off x="349714" y="3116625"/>
            <a:ext cx="13289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cheesy beef &amp; salsa nacho dip w/scoops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 pizza panada pie </a:t>
            </a:r>
            <a:r>
              <a:rPr lang="en-US" sz="800" dirty="0">
                <a:solidFill>
                  <a:srgbClr val="92D050"/>
                </a:solidFill>
                <a:latin typeface="Apex Rounded Medium" pitchFamily="2" charset="77"/>
                <a:ea typeface="Apex Rounded Medium" pitchFamily="2" charset="77"/>
              </a:rPr>
              <a:t>(VG</a:t>
            </a:r>
            <a:r>
              <a:rPr lang="en-US" sz="800" dirty="0" smtClean="0">
                <a:solidFill>
                  <a:srgbClr val="92D050"/>
                </a:solidFill>
                <a:latin typeface="Apex Rounded Medium" pitchFamily="2" charset="77"/>
                <a:ea typeface="Apex Rounded Medium" pitchFamily="2" charset="77"/>
              </a:rPr>
              <a:t>)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Seasoned green beans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D515C651-1C3A-4697-8E83-1172AD2B3D87}"/>
              </a:ext>
            </a:extLst>
          </p:cNvPr>
          <p:cNvSpPr txBox="1"/>
          <p:nvPr/>
        </p:nvSpPr>
        <p:spPr>
          <a:xfrm>
            <a:off x="353726" y="4433242"/>
            <a:ext cx="132891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/>
                <a:ea typeface="Apex Rounded Bold" pitchFamily="2" charset="77"/>
              </a:rPr>
              <a:t>chicken taco trio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/>
                <a:ea typeface="Apex Rounded Bold" pitchFamily="2" charset="77"/>
              </a:rPr>
              <a:t>bean &amp; cheese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/>
                <a:ea typeface="Apex Rounded Bold" pitchFamily="2" charset="77"/>
              </a:rPr>
              <a:t>pupusa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/>
                <a:ea typeface="Apex Rounded Bold" pitchFamily="2" charset="77"/>
              </a:rPr>
              <a:t> </a:t>
            </a:r>
            <a:r>
              <a:rPr lang="en-US" sz="800" dirty="0">
                <a:solidFill>
                  <a:srgbClr val="92D050"/>
                </a:solidFill>
                <a:latin typeface="Apex Rounded Medium"/>
                <a:ea typeface="Apex Rounded Bold" pitchFamily="2" charset="77"/>
              </a:rPr>
              <a:t>(VG)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 smtClean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seasoned </a:t>
            </a: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green beans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C160EB4E-B586-44FA-B32F-A0CDC96FB159}"/>
              </a:ext>
            </a:extLst>
          </p:cNvPr>
          <p:cNvSpPr txBox="1"/>
          <p:nvPr/>
        </p:nvSpPr>
        <p:spPr>
          <a:xfrm>
            <a:off x="393387" y="5851349"/>
            <a:ext cx="132891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chili &amp; cheese tamale </a:t>
            </a:r>
            <a:r>
              <a:rPr lang="en-US" sz="800" dirty="0">
                <a:solidFill>
                  <a:srgbClr val="92D050"/>
                </a:solidFill>
                <a:latin typeface="Apex Rounded Medium" pitchFamily="2" charset="77"/>
                <a:ea typeface="Apex Rounded Medium" pitchFamily="2" charset="77"/>
              </a:rPr>
              <a:t>(VG)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NEW!!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Chicken &amp; waffles</a:t>
            </a: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chili citrus corn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D4E6FF95-CEA6-410F-8364-BD6779EF48B3}"/>
              </a:ext>
            </a:extLst>
          </p:cNvPr>
          <p:cNvSpPr txBox="1"/>
          <p:nvPr/>
        </p:nvSpPr>
        <p:spPr>
          <a:xfrm>
            <a:off x="1759977" y="3120690"/>
            <a:ext cx="13289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cheeseburger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Glazed carrots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847C6162-69A3-4B7F-BFE0-1A6BF3203711}"/>
              </a:ext>
            </a:extLst>
          </p:cNvPr>
          <p:cNvSpPr txBox="1"/>
          <p:nvPr/>
        </p:nvSpPr>
        <p:spPr>
          <a:xfrm>
            <a:off x="1767876" y="4437358"/>
            <a:ext cx="132891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mac &amp; cheese and chicken bites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bbq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rib sandwich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700" dirty="0" smtClean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Green </a:t>
            </a: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peas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D740F461-9AF3-4C0B-AB8C-2ABD4EE444A4}"/>
              </a:ext>
            </a:extLst>
          </p:cNvPr>
          <p:cNvSpPr txBox="1"/>
          <p:nvPr/>
        </p:nvSpPr>
        <p:spPr>
          <a:xfrm>
            <a:off x="1767876" y="5756901"/>
            <a:ext cx="13289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cheeseburger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turkey &amp; cheddar sandwich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Steamed carrots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6E1B43DA-530A-40B9-A408-C53FC0AC9FAF}"/>
              </a:ext>
            </a:extLst>
          </p:cNvPr>
          <p:cNvSpPr txBox="1"/>
          <p:nvPr/>
        </p:nvSpPr>
        <p:spPr>
          <a:xfrm>
            <a:off x="3229133" y="3247431"/>
            <a:ext cx="13289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pepperoni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pizza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Seasoned garbanzo beans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55738208-AF9D-41E4-BA26-1C07F5600604}"/>
              </a:ext>
            </a:extLst>
          </p:cNvPr>
          <p:cNvSpPr txBox="1"/>
          <p:nvPr/>
        </p:nvSpPr>
        <p:spPr>
          <a:xfrm>
            <a:off x="3225577" y="4573065"/>
            <a:ext cx="132891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pepperoni pizza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turkey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&amp; cheddar sandwich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Baby carrots w/ranch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6694809-14FB-47B9-B081-69ACD0FD11E4}"/>
              </a:ext>
            </a:extLst>
          </p:cNvPr>
          <p:cNvSpPr txBox="1"/>
          <p:nvPr/>
        </p:nvSpPr>
        <p:spPr>
          <a:xfrm>
            <a:off x="3229133" y="5893704"/>
            <a:ext cx="132891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pepperoni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pizza</a:t>
            </a:r>
            <a:endParaRPr lang="en-US" sz="800" dirty="0">
              <a:solidFill>
                <a:srgbClr val="92D050"/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Garbanzo beans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F92658FA-2D03-46D9-90A1-C266F7DD089E}"/>
              </a:ext>
            </a:extLst>
          </p:cNvPr>
          <p:cNvSpPr txBox="1"/>
          <p:nvPr/>
        </p:nvSpPr>
        <p:spPr>
          <a:xfrm>
            <a:off x="4635598" y="3128633"/>
            <a:ext cx="13289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chicken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potstickers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 w/not-so-fried rice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penne pasta w/meat sauce </a:t>
            </a:r>
            <a:r>
              <a:rPr lang="en-US" sz="800" dirty="0">
                <a:solidFill>
                  <a:srgbClr val="00B0F0"/>
                </a:solidFill>
                <a:latin typeface="Apex Rounded Medium" pitchFamily="2" charset="77"/>
                <a:ea typeface="Apex Rounded Medium" pitchFamily="2" charset="77"/>
              </a:rPr>
              <a:t>(DF)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 smtClean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Lettuce </a:t>
            </a: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&amp; tomatoes w/ranch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EC4B6C85-1FCE-4EB5-97D6-63B07B8C68C7}"/>
              </a:ext>
            </a:extLst>
          </p:cNvPr>
          <p:cNvSpPr txBox="1"/>
          <p:nvPr/>
        </p:nvSpPr>
        <p:spPr>
          <a:xfrm>
            <a:off x="4659617" y="4480713"/>
            <a:ext cx="132891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spaghetti &amp; meatballs </a:t>
            </a:r>
            <a:r>
              <a:rPr lang="en-US" sz="800" dirty="0">
                <a:solidFill>
                  <a:srgbClr val="00B0F0"/>
                </a:solidFill>
                <a:latin typeface="Apex Rounded Medium" pitchFamily="2" charset="77"/>
                <a:ea typeface="Apex Rounded Medium" pitchFamily="2" charset="77"/>
              </a:rPr>
              <a:t>(DF)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Corn dogs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Pinto beans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3BACB648-9B39-4973-982B-0373B7046554}"/>
              </a:ext>
            </a:extLst>
          </p:cNvPr>
          <p:cNvSpPr txBox="1"/>
          <p:nvPr/>
        </p:nvSpPr>
        <p:spPr>
          <a:xfrm>
            <a:off x="4694519" y="5952862"/>
            <a:ext cx="132891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FFC000"/>
                </a:solidFill>
                <a:latin typeface="Apex Rounded Medium" pitchFamily="2" charset="77"/>
                <a:ea typeface="Apex Rounded Medium" pitchFamily="2" charset="77"/>
              </a:rPr>
              <a:t>HOLIDAY </a:t>
            </a:r>
            <a:r>
              <a:rPr lang="en-US" sz="800" dirty="0" smtClean="0">
                <a:solidFill>
                  <a:srgbClr val="FFC000"/>
                </a:solidFill>
                <a:latin typeface="Apex Rounded Medium" pitchFamily="2" charset="77"/>
                <a:ea typeface="Apex Rounded Medium" pitchFamily="2" charset="77"/>
              </a:rPr>
              <a:t>MEAL</a:t>
            </a:r>
            <a:endParaRPr lang="en-US" sz="800" dirty="0">
              <a:solidFill>
                <a:srgbClr val="92D050"/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92D050"/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Green beans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4E73BE48-56C7-499F-A526-3908011F5E46}"/>
              </a:ext>
            </a:extLst>
          </p:cNvPr>
          <p:cNvSpPr txBox="1"/>
          <p:nvPr/>
        </p:nvSpPr>
        <p:spPr>
          <a:xfrm>
            <a:off x="6103781" y="2017370"/>
            <a:ext cx="132891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hot dog </a:t>
            </a:r>
            <a:r>
              <a:rPr lang="en-US" sz="800" dirty="0">
                <a:solidFill>
                  <a:srgbClr val="00B0F0"/>
                </a:solidFill>
                <a:latin typeface="Apex Rounded Medium" pitchFamily="2" charset="77"/>
                <a:ea typeface="Apex Rounded Medium" pitchFamily="2" charset="77"/>
              </a:rPr>
              <a:t>(DF)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cheesy ravioli </a:t>
            </a:r>
            <a:r>
              <a:rPr lang="en-US" sz="800" dirty="0">
                <a:solidFill>
                  <a:srgbClr val="92D050"/>
                </a:solidFill>
                <a:latin typeface="Apex Rounded Medium" pitchFamily="2" charset="77"/>
                <a:ea typeface="Apex Rounded Medium" pitchFamily="2" charset="77"/>
              </a:rPr>
              <a:t>(VG</a:t>
            </a:r>
            <a:r>
              <a:rPr lang="en-US" sz="800" dirty="0" smtClean="0">
                <a:solidFill>
                  <a:srgbClr val="92D050"/>
                </a:solidFill>
                <a:latin typeface="Apex Rounded Medium" pitchFamily="2" charset="77"/>
                <a:ea typeface="Apex Rounded Medium" pitchFamily="2" charset="77"/>
              </a:rPr>
              <a:t>)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Broccoli florets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C7AE9DA6-0309-4CC8-A0C4-8770F283FF63}"/>
              </a:ext>
            </a:extLst>
          </p:cNvPr>
          <p:cNvSpPr txBox="1"/>
          <p:nvPr/>
        </p:nvSpPr>
        <p:spPr>
          <a:xfrm>
            <a:off x="6097214" y="3156698"/>
            <a:ext cx="132891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crispy chicken sandwich </a:t>
            </a:r>
            <a:r>
              <a:rPr lang="en-US" sz="800" dirty="0">
                <a:solidFill>
                  <a:srgbClr val="00B0F0"/>
                </a:solidFill>
                <a:latin typeface="Apex Rounded Medium" pitchFamily="2" charset="77"/>
                <a:ea typeface="Apex Rounded Medium" pitchFamily="2" charset="77"/>
              </a:rPr>
              <a:t>(DF)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 smtClean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Steamed </a:t>
            </a: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corn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90F9DE44-05D3-412A-B077-ECD63CCF03AB}"/>
              </a:ext>
            </a:extLst>
          </p:cNvPr>
          <p:cNvSpPr txBox="1"/>
          <p:nvPr/>
        </p:nvSpPr>
        <p:spPr>
          <a:xfrm>
            <a:off x="6093658" y="4445593"/>
            <a:ext cx="132891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hot dog </a:t>
            </a:r>
            <a:r>
              <a:rPr lang="en-US" sz="800" dirty="0">
                <a:solidFill>
                  <a:srgbClr val="00B0F0"/>
                </a:solidFill>
                <a:latin typeface="Apex Rounded Medium" pitchFamily="2" charset="77"/>
                <a:ea typeface="Apex Rounded Medium" pitchFamily="2" charset="77"/>
              </a:rPr>
              <a:t>(DF)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chicken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taco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trio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Broccoli &amp; carrot salad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0EB6BC51-591C-42FF-B597-6CB363B807D6}"/>
              </a:ext>
            </a:extLst>
          </p:cNvPr>
          <p:cNvSpPr txBox="1"/>
          <p:nvPr/>
        </p:nvSpPr>
        <p:spPr>
          <a:xfrm>
            <a:off x="6063422" y="5647482"/>
            <a:ext cx="132891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bfast for lunch: pancakes w/sausage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beef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&amp; cheese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burrito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>
                <a:solidFill>
                  <a:srgbClr val="00B050"/>
                </a:solidFill>
                <a:latin typeface="Apex Rounded Bold" pitchFamily="2" charset="77"/>
                <a:ea typeface="Apex Rounded Bold" pitchFamily="2" charset="77"/>
              </a:rPr>
              <a:t>coleslaw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3062DCC3-E875-4D1F-88C0-731B774E61AA}"/>
              </a:ext>
            </a:extLst>
          </p:cNvPr>
          <p:cNvSpPr txBox="1"/>
          <p:nvPr/>
        </p:nvSpPr>
        <p:spPr>
          <a:xfrm>
            <a:off x="1319514" y="2974745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4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45EE66D5-1587-48F7-A643-E7A57D096141}"/>
              </a:ext>
            </a:extLst>
          </p:cNvPr>
          <p:cNvSpPr txBox="1"/>
          <p:nvPr/>
        </p:nvSpPr>
        <p:spPr>
          <a:xfrm>
            <a:off x="1315958" y="427521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AA7A6722-0829-403A-8C29-5FEC1E048B66}"/>
              </a:ext>
            </a:extLst>
          </p:cNvPr>
          <p:cNvSpPr txBox="1"/>
          <p:nvPr/>
        </p:nvSpPr>
        <p:spPr>
          <a:xfrm>
            <a:off x="1304383" y="5594753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18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F4A6BAEE-0409-4E32-951A-D3DEB21E25B0}"/>
              </a:ext>
            </a:extLst>
          </p:cNvPr>
          <p:cNvSpPr txBox="1"/>
          <p:nvPr/>
        </p:nvSpPr>
        <p:spPr>
          <a:xfrm>
            <a:off x="2733664" y="297886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5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7F1A79C0-5D5E-46BB-A741-2CD1F71AF605}"/>
              </a:ext>
            </a:extLst>
          </p:cNvPr>
          <p:cNvSpPr txBox="1"/>
          <p:nvPr/>
        </p:nvSpPr>
        <p:spPr>
          <a:xfrm>
            <a:off x="2730108" y="427932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12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089A722C-E3AA-4212-A063-98CAB86A1C4A}"/>
              </a:ext>
            </a:extLst>
          </p:cNvPr>
          <p:cNvSpPr txBox="1"/>
          <p:nvPr/>
        </p:nvSpPr>
        <p:spPr>
          <a:xfrm>
            <a:off x="2718533" y="559886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19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6F3801C6-9F9C-4900-8AA4-E155250E319F}"/>
              </a:ext>
            </a:extLst>
          </p:cNvPr>
          <p:cNvSpPr txBox="1"/>
          <p:nvPr/>
        </p:nvSpPr>
        <p:spPr>
          <a:xfrm>
            <a:off x="4191365" y="297886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6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2EC6AEC2-A56B-4245-BE02-54485FE3C4EF}"/>
              </a:ext>
            </a:extLst>
          </p:cNvPr>
          <p:cNvSpPr txBox="1"/>
          <p:nvPr/>
        </p:nvSpPr>
        <p:spPr>
          <a:xfrm>
            <a:off x="4187809" y="427932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13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B0D4D3FE-53F1-4D4E-B899-9A63E5F2291E}"/>
              </a:ext>
            </a:extLst>
          </p:cNvPr>
          <p:cNvSpPr txBox="1"/>
          <p:nvPr/>
        </p:nvSpPr>
        <p:spPr>
          <a:xfrm>
            <a:off x="4176234" y="559886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20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41868943-B167-4DB6-9F7B-BB7D8D609F84}"/>
              </a:ext>
            </a:extLst>
          </p:cNvPr>
          <p:cNvSpPr txBox="1"/>
          <p:nvPr/>
        </p:nvSpPr>
        <p:spPr>
          <a:xfrm>
            <a:off x="5605515" y="298297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7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4E051F41-A67D-43E6-B5A5-3F0435C78D61}"/>
              </a:ext>
            </a:extLst>
          </p:cNvPr>
          <p:cNvSpPr txBox="1"/>
          <p:nvPr/>
        </p:nvSpPr>
        <p:spPr>
          <a:xfrm>
            <a:off x="5601959" y="4283443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14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53EA9B78-1ABB-409C-B7D7-399D7CB7F13E}"/>
              </a:ext>
            </a:extLst>
          </p:cNvPr>
          <p:cNvSpPr txBox="1"/>
          <p:nvPr/>
        </p:nvSpPr>
        <p:spPr>
          <a:xfrm>
            <a:off x="5590384" y="5602985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21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E3AE00B1-7DD3-4AD8-95FB-DE5396958C73}"/>
              </a:ext>
            </a:extLst>
          </p:cNvPr>
          <p:cNvSpPr txBox="1"/>
          <p:nvPr/>
        </p:nvSpPr>
        <p:spPr>
          <a:xfrm>
            <a:off x="7059446" y="170165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D16BD5EC-3CB3-49F9-8F8F-CEAFFCFCB7EC}"/>
              </a:ext>
            </a:extLst>
          </p:cNvPr>
          <p:cNvSpPr txBox="1"/>
          <p:nvPr/>
        </p:nvSpPr>
        <p:spPr>
          <a:xfrm>
            <a:off x="7059446" y="2987096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8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36607622-C080-442E-B8F7-D1FC03ABF075}"/>
              </a:ext>
            </a:extLst>
          </p:cNvPr>
          <p:cNvSpPr txBox="1"/>
          <p:nvPr/>
        </p:nvSpPr>
        <p:spPr>
          <a:xfrm>
            <a:off x="7055890" y="4287562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15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305C3DE4-B81A-4102-8A66-66E5E7538EDB}"/>
              </a:ext>
            </a:extLst>
          </p:cNvPr>
          <p:cNvSpPr txBox="1"/>
          <p:nvPr/>
        </p:nvSpPr>
        <p:spPr>
          <a:xfrm>
            <a:off x="7044315" y="560710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22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2573B9DB-A2E3-4F72-827D-944C52E73282}"/>
              </a:ext>
            </a:extLst>
          </p:cNvPr>
          <p:cNvSpPr txBox="1"/>
          <p:nvPr/>
        </p:nvSpPr>
        <p:spPr>
          <a:xfrm>
            <a:off x="1307939" y="6885208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25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205A76B4-07B2-4A33-854E-516462065AAF}"/>
              </a:ext>
            </a:extLst>
          </p:cNvPr>
          <p:cNvSpPr txBox="1"/>
          <p:nvPr/>
        </p:nvSpPr>
        <p:spPr>
          <a:xfrm>
            <a:off x="2722089" y="688932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26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39A36A70-64C2-40A6-8A9A-93697F87F1DC}"/>
              </a:ext>
            </a:extLst>
          </p:cNvPr>
          <p:cNvSpPr txBox="1"/>
          <p:nvPr/>
        </p:nvSpPr>
        <p:spPr>
          <a:xfrm>
            <a:off x="4179790" y="688932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27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DA53D997-92D9-4870-829E-236D303CA9F6}"/>
              </a:ext>
            </a:extLst>
          </p:cNvPr>
          <p:cNvSpPr txBox="1"/>
          <p:nvPr/>
        </p:nvSpPr>
        <p:spPr>
          <a:xfrm>
            <a:off x="5593940" y="6893440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28</a:t>
            </a:r>
            <a:endParaRPr lang="en-US" sz="1400" dirty="0">
              <a:solidFill>
                <a:srgbClr val="80C342"/>
              </a:solidFill>
              <a:latin typeface="Apex Rounded Bold" pitchFamily="2" charset="77"/>
              <a:ea typeface="Apex Rounded Bold" pitchFamily="2" charset="77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A128DEF0-51E7-4786-9EE4-2543B3E66E50}"/>
              </a:ext>
            </a:extLst>
          </p:cNvPr>
          <p:cNvSpPr txBox="1"/>
          <p:nvPr/>
        </p:nvSpPr>
        <p:spPr>
          <a:xfrm>
            <a:off x="7047871" y="689755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29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366135AE-C05B-41D2-9A7E-F50C31B73BBB}"/>
              </a:ext>
            </a:extLst>
          </p:cNvPr>
          <p:cNvSpPr txBox="1"/>
          <p:nvPr/>
        </p:nvSpPr>
        <p:spPr>
          <a:xfrm>
            <a:off x="2879569" y="9143416"/>
            <a:ext cx="236093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Choice of 1% or fat-free milk; fresh fruit available daily.</a:t>
            </a:r>
          </a:p>
          <a:p>
            <a:endParaRPr lang="en-US" sz="3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  <a:p>
            <a:r>
              <a:rPr lang="en-US" sz="1000" dirty="0">
                <a:solidFill>
                  <a:srgbClr val="00B0F0"/>
                </a:solidFill>
                <a:latin typeface="Apex Rounded Bold" pitchFamily="2" charset="77"/>
                <a:ea typeface="Apex Rounded Bold" pitchFamily="2" charset="77"/>
              </a:rPr>
              <a:t>DAIRY-FREE (DF)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Book" pitchFamily="2" charset="77"/>
                <a:ea typeface="Apex Rounded Book" pitchFamily="2" charset="77"/>
              </a:rPr>
              <a:t> </a:t>
            </a:r>
            <a:r>
              <a:rPr lang="en-US" sz="1000" dirty="0">
                <a:solidFill>
                  <a:srgbClr val="92D050"/>
                </a:solidFill>
                <a:latin typeface="Apex Rounded Bold" pitchFamily="2" charset="77"/>
                <a:ea typeface="Apex Rounded Bold" pitchFamily="2" charset="77"/>
              </a:rPr>
              <a:t>VEGETARIAN (V)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options available daily – if not listed on the menu,  available upon request.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5D72DA26-A894-4E83-9000-B09C660DECB7}"/>
              </a:ext>
            </a:extLst>
          </p:cNvPr>
          <p:cNvSpPr txBox="1"/>
          <p:nvPr/>
        </p:nvSpPr>
        <p:spPr>
          <a:xfrm rot="5400000">
            <a:off x="1418692" y="-99908"/>
            <a:ext cx="553998" cy="237281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dirty="0" smtClean="0"/>
              <a:t>Middle School</a:t>
            </a:r>
            <a:endParaRPr lang="en-US" sz="2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4643283" y="7051472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6133319" y="7054316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3390103" y="7054462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1886979" y="7056582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497334" y="7060150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</p:spTree>
    <p:extLst>
      <p:ext uri="{BB962C8B-B14F-4D97-AF65-F5344CB8AC3E}">
        <p14:creationId xmlns:p14="http://schemas.microsoft.com/office/powerpoint/2010/main" val="256899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04CF6AB-B311-5C47-A720-EFD5A22A05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14300" y="-114300"/>
            <a:ext cx="8001000" cy="10287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1D5B514-F8AD-7448-AF98-E9EF59836800}"/>
              </a:ext>
            </a:extLst>
          </p:cNvPr>
          <p:cNvSpPr txBox="1"/>
          <p:nvPr/>
        </p:nvSpPr>
        <p:spPr>
          <a:xfrm>
            <a:off x="509286" y="276245"/>
            <a:ext cx="3376914" cy="718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900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</a:rPr>
              <a:t>NOVEMBER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20760E4C-731C-254A-B4C8-6B88389D7D97}"/>
              </a:ext>
            </a:extLst>
          </p:cNvPr>
          <p:cNvSpPr txBox="1"/>
          <p:nvPr/>
        </p:nvSpPr>
        <p:spPr>
          <a:xfrm>
            <a:off x="2022677" y="8355738"/>
            <a:ext cx="5396341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25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Revolution Foods is proud to serve fresh food made with real ingredients. Our meals are always:</a:t>
            </a:r>
          </a:p>
          <a:p>
            <a:r>
              <a:rPr lang="en-US" sz="925" dirty="0">
                <a:solidFill>
                  <a:schemeClr val="bg1"/>
                </a:solidFill>
                <a:latin typeface="Apex Rounded Bold" pitchFamily="2" charset="77"/>
                <a:ea typeface="Apex Rounded Bold" pitchFamily="2" charset="77"/>
                <a:cs typeface="Arial" charset="0"/>
              </a:rPr>
              <a:t>Designed with Kids  |  Created by Chefs  |  Nutritionally Balanced  |  Made with High-Quality Ingredients</a:t>
            </a:r>
          </a:p>
          <a:p>
            <a:r>
              <a:rPr lang="en-US" sz="925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Learn more about us on our website at </a:t>
            </a:r>
            <a:r>
              <a:rPr lang="en-US" sz="925" dirty="0" err="1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www.revolution</a:t>
            </a:r>
            <a:r>
              <a:rPr lang="en-US" sz="925" dirty="0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 </a:t>
            </a:r>
            <a:r>
              <a:rPr lang="en-US" sz="925" dirty="0" err="1">
                <a:solidFill>
                  <a:schemeClr val="bg1"/>
                </a:solidFill>
                <a:latin typeface="Apex Rounded Medium" pitchFamily="2" charset="77"/>
                <a:ea typeface="Apex Rounded Medium" pitchFamily="2" charset="77"/>
                <a:cs typeface="Arial" charset="0"/>
              </a:rPr>
              <a:t>foods.com</a:t>
            </a:r>
            <a:endParaRPr lang="en-US" sz="925" dirty="0">
              <a:solidFill>
                <a:schemeClr val="bg1"/>
              </a:solidFill>
              <a:latin typeface="Apex Rounded Medium" pitchFamily="2" charset="77"/>
              <a:ea typeface="Apex Rounded Medium" pitchFamily="2" charset="77"/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86D150-1763-D644-97BB-436F546F4101}"/>
              </a:ext>
            </a:extLst>
          </p:cNvPr>
          <p:cNvSpPr txBox="1"/>
          <p:nvPr/>
        </p:nvSpPr>
        <p:spPr>
          <a:xfrm>
            <a:off x="322556" y="9628942"/>
            <a:ext cx="2559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Campton Light" pitchFamily="2" charset="77"/>
              </a:rPr>
              <a:t>This institution is an equal opportunity provider. All grains offered are whole-grain rich.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6463A469-A3F0-5141-9D2B-1BF9303771DA}"/>
              </a:ext>
            </a:extLst>
          </p:cNvPr>
          <p:cNvSpPr txBox="1"/>
          <p:nvPr/>
        </p:nvSpPr>
        <p:spPr>
          <a:xfrm>
            <a:off x="2946709" y="9306320"/>
            <a:ext cx="2285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92D050"/>
                </a:solidFill>
                <a:latin typeface="Apex Rounded Bold" pitchFamily="2" charset="77"/>
                <a:ea typeface="Apex Rounded Bold" pitchFamily="2" charset="77"/>
              </a:rPr>
              <a:t>VEGETARIAN (V) 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options available daily – if not listed on the menu,  available upon request.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C76C10F1-FA3D-C447-91CF-A6768E973B48}"/>
              </a:ext>
            </a:extLst>
          </p:cNvPr>
          <p:cNvSpPr txBox="1"/>
          <p:nvPr/>
        </p:nvSpPr>
        <p:spPr>
          <a:xfrm>
            <a:off x="5246257" y="9306320"/>
            <a:ext cx="1337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0881D"/>
                </a:solidFill>
                <a:latin typeface="Apex Rounded Bold" pitchFamily="2" charset="77"/>
                <a:ea typeface="Apex Rounded Bold" pitchFamily="2" charset="77"/>
              </a:rPr>
              <a:t>SUPPER: 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choice of 1% or fat-free milk; fresh fruit available daily.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07F3E697-E858-AF4E-85E3-7D3FFA3CDCFC}"/>
              </a:ext>
            </a:extLst>
          </p:cNvPr>
          <p:cNvSpPr txBox="1"/>
          <p:nvPr/>
        </p:nvSpPr>
        <p:spPr>
          <a:xfrm>
            <a:off x="6588161" y="9308066"/>
            <a:ext cx="760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0881D"/>
                </a:solidFill>
                <a:latin typeface="Apex Rounded Bold" pitchFamily="2" charset="77"/>
                <a:ea typeface="Apex Rounded Bold" pitchFamily="2" charset="77"/>
              </a:rPr>
              <a:t>STUDENT </a:t>
            </a:r>
          </a:p>
          <a:p>
            <a:r>
              <a:rPr lang="en-US" sz="1000" dirty="0">
                <a:solidFill>
                  <a:srgbClr val="F0881D"/>
                </a:solidFill>
                <a:latin typeface="Apex Rounded Bold" pitchFamily="2" charset="77"/>
                <a:ea typeface="Apex Rounded Bold" pitchFamily="2" charset="77"/>
              </a:rPr>
              <a:t>FAVORITE</a:t>
            </a:r>
            <a:endParaRPr lang="en-US" sz="900" dirty="0">
              <a:solidFill>
                <a:srgbClr val="F0881D"/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A747B8FE-2A37-6D40-AC35-88266377A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145" y="9365221"/>
            <a:ext cx="200969" cy="19052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270AD33C-44BF-EE4D-ADEE-5F7477EEE6B9}"/>
              </a:ext>
            </a:extLst>
          </p:cNvPr>
          <p:cNvSpPr txBox="1"/>
          <p:nvPr/>
        </p:nvSpPr>
        <p:spPr>
          <a:xfrm>
            <a:off x="162440" y="8345846"/>
            <a:ext cx="1946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mpton Book" pitchFamily="2" charset="77"/>
                <a:ea typeface="Apex Rounded Medium" pitchFamily="2" charset="77"/>
              </a:rPr>
              <a:t>Did you know?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6713FB32-0B82-4472-BABE-0C308B2E5BE0}"/>
              </a:ext>
            </a:extLst>
          </p:cNvPr>
          <p:cNvSpPr txBox="1"/>
          <p:nvPr/>
        </p:nvSpPr>
        <p:spPr>
          <a:xfrm>
            <a:off x="364967" y="3286638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educational snacks/sun seeds/string cheese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00B632DD-5FDA-487F-ABEF-466CF2B42CAE}"/>
              </a:ext>
            </a:extLst>
          </p:cNvPr>
          <p:cNvSpPr txBox="1"/>
          <p:nvPr/>
        </p:nvSpPr>
        <p:spPr>
          <a:xfrm>
            <a:off x="1319514" y="2974745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8000C50C-CF43-4666-AFC5-A5519B40119C}"/>
              </a:ext>
            </a:extLst>
          </p:cNvPr>
          <p:cNvSpPr txBox="1"/>
          <p:nvPr/>
        </p:nvSpPr>
        <p:spPr>
          <a:xfrm>
            <a:off x="1315958" y="427521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68DD028C-8EEB-44B0-85AA-DA183BE83506}"/>
              </a:ext>
            </a:extLst>
          </p:cNvPr>
          <p:cNvSpPr txBox="1"/>
          <p:nvPr/>
        </p:nvSpPr>
        <p:spPr>
          <a:xfrm>
            <a:off x="353726" y="5849007"/>
            <a:ext cx="1328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educational snacks/sun seeds/string cheese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7DEC9D3B-98BE-49EC-863E-A4066676212C}"/>
              </a:ext>
            </a:extLst>
          </p:cNvPr>
          <p:cNvSpPr txBox="1"/>
          <p:nvPr/>
        </p:nvSpPr>
        <p:spPr>
          <a:xfrm>
            <a:off x="1304383" y="5594753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18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E0C0622D-EF51-4D76-8463-CB8392064545}"/>
              </a:ext>
            </a:extLst>
          </p:cNvPr>
          <p:cNvSpPr txBox="1"/>
          <p:nvPr/>
        </p:nvSpPr>
        <p:spPr>
          <a:xfrm>
            <a:off x="1771432" y="3148463"/>
            <a:ext cx="1328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goldfish pretzels/string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29F8CD4A-4EF6-4680-BEF2-610796E65C8E}"/>
              </a:ext>
            </a:extLst>
          </p:cNvPr>
          <p:cNvSpPr txBox="1"/>
          <p:nvPr/>
        </p:nvSpPr>
        <p:spPr>
          <a:xfrm>
            <a:off x="2733664" y="297886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5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22BB2362-8325-4494-99C4-4FBD161F5114}"/>
              </a:ext>
            </a:extLst>
          </p:cNvPr>
          <p:cNvSpPr txBox="1"/>
          <p:nvPr/>
        </p:nvSpPr>
        <p:spPr>
          <a:xfrm>
            <a:off x="1767876" y="4437358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ranch rumbles/string cheese/sun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seeds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04F4C23E-A2CD-4C24-B999-AC2C40509BC2}"/>
              </a:ext>
            </a:extLst>
          </p:cNvPr>
          <p:cNvSpPr txBox="1"/>
          <p:nvPr/>
        </p:nvSpPr>
        <p:spPr>
          <a:xfrm>
            <a:off x="2730108" y="427932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867A69C4-3F92-4D0B-92A4-E4DCC618493D}"/>
              </a:ext>
            </a:extLst>
          </p:cNvPr>
          <p:cNvSpPr txBox="1"/>
          <p:nvPr/>
        </p:nvSpPr>
        <p:spPr>
          <a:xfrm>
            <a:off x="1789651" y="5849007"/>
            <a:ext cx="1328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goldfish pretzels/string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E32BF957-3CC5-4071-978C-0EBB582FDD42}"/>
              </a:ext>
            </a:extLst>
          </p:cNvPr>
          <p:cNvSpPr txBox="1"/>
          <p:nvPr/>
        </p:nvSpPr>
        <p:spPr>
          <a:xfrm>
            <a:off x="2718533" y="559886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19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C78CD062-C30E-4208-940A-556F818C45D9}"/>
              </a:ext>
            </a:extLst>
          </p:cNvPr>
          <p:cNvSpPr txBox="1"/>
          <p:nvPr/>
        </p:nvSpPr>
        <p:spPr>
          <a:xfrm>
            <a:off x="3229133" y="3351884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RF honey wheat crackers/sunbutter/ string cheese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3AA9BED9-8C96-42F4-9486-B7DCC46D812A}"/>
              </a:ext>
            </a:extLst>
          </p:cNvPr>
          <p:cNvSpPr txBox="1"/>
          <p:nvPr/>
        </p:nvSpPr>
        <p:spPr>
          <a:xfrm>
            <a:off x="4191365" y="2978861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6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F847EACA-C0D2-4ACA-B544-8C1070988B92}"/>
              </a:ext>
            </a:extLst>
          </p:cNvPr>
          <p:cNvSpPr txBox="1"/>
          <p:nvPr/>
        </p:nvSpPr>
        <p:spPr>
          <a:xfrm>
            <a:off x="3185795" y="4502334"/>
            <a:ext cx="1505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RF honey wheat crackers/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sunbutter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/string cheese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2124284A-ED91-4A25-A078-4C93EE53DE5E}"/>
              </a:ext>
            </a:extLst>
          </p:cNvPr>
          <p:cNvSpPr txBox="1"/>
          <p:nvPr/>
        </p:nvSpPr>
        <p:spPr>
          <a:xfrm>
            <a:off x="4187809" y="427932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13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E3E4F65C-69D2-4D6A-8707-2AA7496CEB5B}"/>
              </a:ext>
            </a:extLst>
          </p:cNvPr>
          <p:cNvSpPr txBox="1"/>
          <p:nvPr/>
        </p:nvSpPr>
        <p:spPr>
          <a:xfrm>
            <a:off x="3225577" y="5870728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RF honey wheat crackers/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sunbutter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/string cheese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8AC21187-2B8F-44E6-8630-7FF8E2ABAD5F}"/>
              </a:ext>
            </a:extLst>
          </p:cNvPr>
          <p:cNvSpPr txBox="1"/>
          <p:nvPr/>
        </p:nvSpPr>
        <p:spPr>
          <a:xfrm>
            <a:off x="4176234" y="559886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C3A3E09B-416A-4F6A-AD9B-8F02B9883986}"/>
              </a:ext>
            </a:extLst>
          </p:cNvPr>
          <p:cNvSpPr txBox="1"/>
          <p:nvPr/>
        </p:nvSpPr>
        <p:spPr>
          <a:xfrm>
            <a:off x="4623122" y="3040566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grahams/sunbutter/ string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34D09C4E-6EF6-4E2A-B754-472B6B4AF217}"/>
              </a:ext>
            </a:extLst>
          </p:cNvPr>
          <p:cNvSpPr txBox="1"/>
          <p:nvPr/>
        </p:nvSpPr>
        <p:spPr>
          <a:xfrm>
            <a:off x="5605515" y="298297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7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B8A33F76-8EE0-4300-9B9E-73FAE9D4E656}"/>
              </a:ext>
            </a:extLst>
          </p:cNvPr>
          <p:cNvSpPr txBox="1"/>
          <p:nvPr/>
        </p:nvSpPr>
        <p:spPr>
          <a:xfrm>
            <a:off x="4639727" y="4441474"/>
            <a:ext cx="13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cheddar goldfish/sun seeds/string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E458DF94-3FE3-4814-BBE6-5F96BCD87223}"/>
              </a:ext>
            </a:extLst>
          </p:cNvPr>
          <p:cNvSpPr txBox="1"/>
          <p:nvPr/>
        </p:nvSpPr>
        <p:spPr>
          <a:xfrm>
            <a:off x="5601959" y="4283443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14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9E313173-329E-45AF-9A0B-984CB284F54E}"/>
              </a:ext>
            </a:extLst>
          </p:cNvPr>
          <p:cNvSpPr txBox="1"/>
          <p:nvPr/>
        </p:nvSpPr>
        <p:spPr>
          <a:xfrm>
            <a:off x="4558049" y="5912111"/>
            <a:ext cx="1546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cinnamon grahams/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sunbutter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/string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cheese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ex Rounded Medium" pitchFamily="2" charset="77"/>
              <a:ea typeface="Apex Rounded Medium" pitchFamily="2" charset="77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A21147F5-446F-48A4-9486-6BF432E7DB53}"/>
              </a:ext>
            </a:extLst>
          </p:cNvPr>
          <p:cNvSpPr txBox="1"/>
          <p:nvPr/>
        </p:nvSpPr>
        <p:spPr>
          <a:xfrm>
            <a:off x="5590384" y="5602985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00307173-1457-4686-8C1E-D4512C80EBD3}"/>
              </a:ext>
            </a:extLst>
          </p:cNvPr>
          <p:cNvSpPr txBox="1"/>
          <p:nvPr/>
        </p:nvSpPr>
        <p:spPr>
          <a:xfrm>
            <a:off x="7059446" y="1701657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E7EACCC8-E086-476C-91A0-FD7DC267D80C}"/>
              </a:ext>
            </a:extLst>
          </p:cNvPr>
          <p:cNvSpPr txBox="1"/>
          <p:nvPr/>
        </p:nvSpPr>
        <p:spPr>
          <a:xfrm>
            <a:off x="7059446" y="2987096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8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A3E9449B-0675-4FEA-8975-EF2827FE3011}"/>
              </a:ext>
            </a:extLst>
          </p:cNvPr>
          <p:cNvSpPr txBox="1"/>
          <p:nvPr/>
        </p:nvSpPr>
        <p:spPr>
          <a:xfrm>
            <a:off x="7055890" y="4287562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15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9A811B5E-6D01-4AD8-90C9-D386C933F366}"/>
              </a:ext>
            </a:extLst>
          </p:cNvPr>
          <p:cNvSpPr txBox="1"/>
          <p:nvPr/>
        </p:nvSpPr>
        <p:spPr>
          <a:xfrm>
            <a:off x="7044315" y="560710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22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36DFBF86-4A3B-4032-8FE3-5C6CD7F48212}"/>
              </a:ext>
            </a:extLst>
          </p:cNvPr>
          <p:cNvSpPr txBox="1"/>
          <p:nvPr/>
        </p:nvSpPr>
        <p:spPr>
          <a:xfrm>
            <a:off x="1307939" y="6885208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25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D49044B4-2154-4897-8E3B-691BF14E3902}"/>
              </a:ext>
            </a:extLst>
          </p:cNvPr>
          <p:cNvSpPr txBox="1"/>
          <p:nvPr/>
        </p:nvSpPr>
        <p:spPr>
          <a:xfrm>
            <a:off x="2722089" y="688932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26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43E1E3DB-83C9-4C8A-95DF-A0C372968F3C}"/>
              </a:ext>
            </a:extLst>
          </p:cNvPr>
          <p:cNvSpPr txBox="1"/>
          <p:nvPr/>
        </p:nvSpPr>
        <p:spPr>
          <a:xfrm>
            <a:off x="4179790" y="6889324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27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67E2EDA1-6221-44F2-BB92-FCA036FC3F21}"/>
              </a:ext>
            </a:extLst>
          </p:cNvPr>
          <p:cNvSpPr txBox="1"/>
          <p:nvPr/>
        </p:nvSpPr>
        <p:spPr>
          <a:xfrm>
            <a:off x="5593940" y="6893440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28</a:t>
            </a:r>
            <a:endParaRPr lang="en-US" sz="1400" dirty="0">
              <a:solidFill>
                <a:srgbClr val="80C342"/>
              </a:solidFill>
              <a:latin typeface="Apex Rounded Bold" pitchFamily="2" charset="77"/>
              <a:ea typeface="Apex Rounded Bold" pitchFamily="2" charset="77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91CACEFF-80E7-49C7-AE4E-BCBA2CF38B9E}"/>
              </a:ext>
            </a:extLst>
          </p:cNvPr>
          <p:cNvSpPr txBox="1"/>
          <p:nvPr/>
        </p:nvSpPr>
        <p:spPr>
          <a:xfrm>
            <a:off x="7047871" y="6897559"/>
            <a:ext cx="4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80C342"/>
                </a:solidFill>
                <a:latin typeface="Apex Rounded Bold" pitchFamily="2" charset="77"/>
                <a:ea typeface="Apex Rounded Bold" pitchFamily="2" charset="77"/>
              </a:rPr>
              <a:t>29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31BC50F-4C37-4F13-8FFA-62EA2FD191D2}"/>
              </a:ext>
            </a:extLst>
          </p:cNvPr>
          <p:cNvSpPr txBox="1"/>
          <p:nvPr/>
        </p:nvSpPr>
        <p:spPr>
          <a:xfrm>
            <a:off x="423525" y="4502334"/>
            <a:ext cx="1157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736" indent="-173736">
              <a:buFont typeface="Arial" panose="020B0604020202020204" pitchFamily="34" charset="0"/>
              <a:buChar char="•"/>
            </a:pP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/>
              </a:rPr>
              <a:t>GNG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/>
              </a:rPr>
              <a:t>goldfish pretzels/ sunflower seeds/string cheese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5D72DA26-A894-4E83-9000-B09C660DECB7}"/>
              </a:ext>
            </a:extLst>
          </p:cNvPr>
          <p:cNvSpPr txBox="1"/>
          <p:nvPr/>
        </p:nvSpPr>
        <p:spPr>
          <a:xfrm rot="5400000">
            <a:off x="1418692" y="-99908"/>
            <a:ext cx="553998" cy="237281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dirty="0" smtClean="0"/>
              <a:t>Middle School</a:t>
            </a:r>
            <a:endParaRPr lang="en-US" sz="2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4643283" y="7051472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6069713" y="7053236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3410948" y="7057048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372542" y="7056381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5F0C5553-B9D9-4E4E-9971-205B953BAFDA}"/>
              </a:ext>
            </a:extLst>
          </p:cNvPr>
          <p:cNvSpPr txBox="1"/>
          <p:nvPr/>
        </p:nvSpPr>
        <p:spPr>
          <a:xfrm>
            <a:off x="1903946" y="7058381"/>
            <a:ext cx="1328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pex Rounded Medium" pitchFamily="2" charset="77"/>
                <a:ea typeface="Apex Rounded Medium" pitchFamily="2" charset="77"/>
              </a:rPr>
              <a:t>NO SCHOOL</a:t>
            </a:r>
          </a:p>
        </p:txBody>
      </p:sp>
    </p:spTree>
    <p:extLst>
      <p:ext uri="{BB962C8B-B14F-4D97-AF65-F5344CB8AC3E}">
        <p14:creationId xmlns:p14="http://schemas.microsoft.com/office/powerpoint/2010/main" val="790302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2521</TotalTime>
  <Words>766</Words>
  <Application>Microsoft Macintosh PowerPoint</Application>
  <PresentationFormat>Custom</PresentationFormat>
  <Paragraphs>207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Apex Rounded Bold</vt:lpstr>
      <vt:lpstr>Apex Rounded Book</vt:lpstr>
      <vt:lpstr>Apex Rounded Medium</vt:lpstr>
      <vt:lpstr>Calibri</vt:lpstr>
      <vt:lpstr>Calibri Light</vt:lpstr>
      <vt:lpstr>Campton Book</vt:lpstr>
      <vt:lpstr>Campton Light</vt:lpstr>
      <vt:lpstr>Courier New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Richel Desamparado</dc:creator>
  <cp:lastModifiedBy>Microsoft Office User</cp:lastModifiedBy>
  <cp:revision>107</cp:revision>
  <cp:lastPrinted>2019-10-18T15:09:29Z</cp:lastPrinted>
  <dcterms:created xsi:type="dcterms:W3CDTF">2019-03-18T18:39:06Z</dcterms:created>
  <dcterms:modified xsi:type="dcterms:W3CDTF">2019-10-27T18:15:58Z</dcterms:modified>
</cp:coreProperties>
</file>