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</p:sldMasterIdLst>
  <p:sldIdLst>
    <p:sldId id="256" r:id="rId5"/>
    <p:sldId id="257" r:id="rId6"/>
    <p:sldId id="258" r:id="rId7"/>
    <p:sldId id="259" r:id="rId8"/>
    <p:sldId id="261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4" r:id="rId21"/>
    <p:sldId id="275" r:id="rId22"/>
    <p:sldId id="273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E42C"/>
    <a:srgbClr val="2BAA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9B9CF3-0C81-4A18-B425-8BFD14B1E32C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0EF910-3E35-4FFE-882F-EE527B6E2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7.png"/><Relationship Id="rId7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3.wmf"/><Relationship Id="rId4" Type="http://schemas.openxmlformats.org/officeDocument/2006/relationships/package" Target="../embeddings/Microsoft_Word_Document2.doc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7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2420888"/>
            <a:ext cx="76328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convex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sr-Latn-CS" sz="5400" b="1" cap="all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1"/>
                </a:solidFill>
                <a:effectLst>
                  <a:glow rad="101600">
                    <a:schemeClr val="tx2">
                      <a:lumMod val="60000"/>
                      <a:lumOff val="40000"/>
                      <a:alpha val="6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r="5400000" sy="-100000" algn="bl" rotWithShape="0"/>
                </a:effectLst>
              </a:rPr>
              <a:t>ŠTA SE SVE MOŽE RECIKLIRATI ?</a:t>
            </a:r>
            <a:endParaRPr lang="en-US" sz="5400" b="1" cap="all" spc="0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accent1"/>
              </a:solidFill>
              <a:effectLst>
                <a:glow rad="101600">
                  <a:schemeClr val="tx2">
                    <a:lumMod val="60000"/>
                    <a:lumOff val="40000"/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pic>
        <p:nvPicPr>
          <p:cNvPr id="48132" name="Picture 4" descr="http://www.soprema.com/sites/all/libraries/imagemanager/files/recycled_materials/recyc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19" y="0"/>
            <a:ext cx="3491881" cy="2695576"/>
          </a:xfrm>
          <a:prstGeom prst="rect">
            <a:avLst/>
          </a:prstGeom>
          <a:noFill/>
        </p:spPr>
      </p:pic>
      <p:pic>
        <p:nvPicPr>
          <p:cNvPr id="48134" name="Picture 6" descr="http://i597.photobucket.com/albums/tt59/BestEstateSales/Logos/recycle_animate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933056"/>
            <a:ext cx="3707904" cy="2924944"/>
          </a:xfrm>
          <a:prstGeom prst="rect">
            <a:avLst/>
          </a:prstGeom>
          <a:noFill/>
        </p:spPr>
      </p:pic>
      <p:pic>
        <p:nvPicPr>
          <p:cNvPr id="48136" name="Picture 8" descr="http://www.skai.gr/files/1/alexia/splash_home_recycling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61048"/>
            <a:ext cx="4706888" cy="3410744"/>
          </a:xfrm>
          <a:prstGeom prst="rect">
            <a:avLst/>
          </a:prstGeom>
          <a:noFill/>
        </p:spPr>
      </p:pic>
      <p:pic>
        <p:nvPicPr>
          <p:cNvPr id="48138" name="Picture 10" descr="http://marchantscience.wikispaces.com/file/view/recycle2.gif/77235385/225x234/recycle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3408"/>
            <a:ext cx="3635896" cy="2808312"/>
          </a:xfrm>
          <a:prstGeom prst="rect">
            <a:avLst/>
          </a:prstGeom>
          <a:noFill/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219093"/>
              </p:ext>
            </p:extLst>
          </p:nvPr>
        </p:nvGraphicFramePr>
        <p:xfrm>
          <a:off x="6876256" y="479715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showAsIcon="1" r:id="rId7" imgW="914400" imgH="771480" progId="Word.Document.12">
                  <p:embed/>
                </p:oleObj>
              </mc:Choice>
              <mc:Fallback>
                <p:oleObj name="Document" showAsIcon="1" r:id="rId7" imgW="914400" imgH="77148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4797152"/>
                        <a:ext cx="914400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507288" cy="1803656"/>
          </a:xfrm>
        </p:spPr>
        <p:txBody>
          <a:bodyPr/>
          <a:lstStyle/>
          <a:p>
            <a:r>
              <a:rPr lang="sr-Latn-CS" dirty="0" smtClean="0"/>
              <a:t>Aluminijum, čelik, bakar i dr. metali su posebno vrijedni otpadi – jer spadaju u neobnovljive prirodne resurse.</a:t>
            </a:r>
          </a:p>
          <a:p>
            <a:r>
              <a:rPr lang="sr-Latn-CS" dirty="0" smtClean="0"/>
              <a:t>Većinu metala je moguće preraditi.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sr-Latn-CS" sz="55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RECIKLIRANJE METALA</a:t>
            </a:r>
            <a:endParaRPr lang="en-US" sz="55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1547664" y="3789040"/>
            <a:ext cx="4186808" cy="22357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sr-Latn-CS" sz="27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primjer</a:t>
            </a:r>
            <a:r>
              <a:rPr kumimoji="0" lang="sr-Latn-C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limenke i konzerve većinom su od aluminijuma. Proizvodnjom novog od starog aluminijuma uštedi se 95% energije.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4994" name="Picture 2" descr="http://www.haringey.gov.uk/index/environment_and_transport/refuse-recycling/recycling/wheelie-bin-recycling/tins_and_c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833664"/>
            <a:ext cx="3347864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northdublinmuslimnationalschool.scoilnet.ie/blog/files/2013/06/metal-recycl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411760" y="3140968"/>
            <a:ext cx="43443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Latn-CS" sz="4000" b="1" cap="none" spc="0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</a:rPr>
              <a:t>Recikliranje metala</a:t>
            </a:r>
            <a:endParaRPr lang="en-US" sz="4000" b="1" cap="none" spc="0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0000" endA="300" endPos="50000" dist="60007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507288" cy="2811768"/>
          </a:xfrm>
        </p:spPr>
        <p:txBody>
          <a:bodyPr/>
          <a:lstStyle/>
          <a:p>
            <a:r>
              <a:rPr lang="sr-Latn-CS" dirty="0" smtClean="0"/>
              <a:t>Vrijeme razlaganja otpadne plastike je veoma dugo od 100 do 1000 godina, ona može uspješno da se reciklira.</a:t>
            </a:r>
          </a:p>
          <a:p>
            <a:r>
              <a:rPr lang="sr-Latn-CS" dirty="0" smtClean="0"/>
              <a:t>Ovo važi za ambalaže u kojoj kupujemo kisjelu vodu, osvježavajuća pića, prehrambene proizvode, ulje i sl.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sr-Latn-CS" sz="5500" dirty="0" smtClean="0">
                <a:ln>
                  <a:solidFill>
                    <a:srgbClr val="0070C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RECIKLIRANJE PLASTIKE</a:t>
            </a:r>
            <a:endParaRPr lang="en-US" sz="5500" dirty="0">
              <a:ln>
                <a:solidFill>
                  <a:srgbClr val="0070C0"/>
                </a:solidFill>
              </a:ln>
              <a:solidFill>
                <a:schemeClr val="bg2">
                  <a:lumMod val="50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87042" name="Picture 2" descr="http://www.kjplastics.net/images/recycle_sh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717032"/>
            <a:ext cx="4644008" cy="31409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://thetruthaboutplasticbags.weebly.com/uploads/5/1/8/3/5183983/7526321_ori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6020" name="Picture 4" descr="http://glipwastemanagement.files.wordpress.com/2010/04/recycle20arrowswglobe20gu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844824"/>
            <a:ext cx="2987824" cy="3096344"/>
          </a:xfrm>
          <a:prstGeom prst="rect">
            <a:avLst/>
          </a:prstGeom>
          <a:noFill/>
          <a:effectLst>
            <a:glow rad="101600">
              <a:schemeClr val="bg2">
                <a:lumMod val="75000"/>
                <a:alpha val="60000"/>
              </a:schemeClr>
            </a:glow>
            <a:softEdge rad="317500"/>
          </a:effectLst>
        </p:spPr>
      </p:pic>
      <p:sp>
        <p:nvSpPr>
          <p:cNvPr id="6" name="Rectangle 5"/>
          <p:cNvSpPr/>
          <p:nvPr/>
        </p:nvSpPr>
        <p:spPr>
          <a:xfrm>
            <a:off x="2051720" y="4149080"/>
            <a:ext cx="50722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sr-Latn-CS" sz="40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Recikliranje plastike</a:t>
            </a:r>
            <a:endParaRPr lang="en-US" sz="40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0000" endA="300" endPos="50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143000"/>
          </a:xfrm>
        </p:spPr>
        <p:txBody>
          <a:bodyPr>
            <a:noAutofit/>
          </a:bodyPr>
          <a:lstStyle/>
          <a:p>
            <a:r>
              <a:rPr lang="sr-Latn-CS" sz="5500" dirty="0" smtClean="0">
                <a:ln>
                  <a:solidFill>
                    <a:srgbClr val="0070C0"/>
                  </a:solidFill>
                </a:ln>
                <a:solidFill>
                  <a:srgbClr val="46E42C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recikliranje  e - otpada</a:t>
            </a:r>
            <a:endParaRPr lang="en-US" sz="5500" dirty="0">
              <a:ln>
                <a:solidFill>
                  <a:srgbClr val="0070C0"/>
                </a:solidFill>
              </a:ln>
              <a:solidFill>
                <a:srgbClr val="46E42C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844824"/>
            <a:ext cx="4320480" cy="475252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sr-Latn-CS" sz="3000" dirty="0" smtClean="0">
                <a:ln>
                  <a:solidFill>
                    <a:srgbClr val="0070C0"/>
                  </a:solidFill>
                </a:ln>
                <a:solidFill>
                  <a:srgbClr val="46E42C"/>
                </a:solidFill>
              </a:rPr>
              <a:t>E – otpad je opasan otpad, zato što sadrži elemente kao što su živa, olovo,...</a:t>
            </a:r>
          </a:p>
          <a:p>
            <a:pPr>
              <a:buNone/>
            </a:pPr>
            <a:endParaRPr lang="sr-Latn-CS" sz="3000" dirty="0" smtClean="0">
              <a:ln>
                <a:solidFill>
                  <a:srgbClr val="0070C0"/>
                </a:solidFill>
              </a:ln>
              <a:solidFill>
                <a:srgbClr val="46E42C"/>
              </a:solidFill>
            </a:endParaRPr>
          </a:p>
          <a:p>
            <a:r>
              <a:rPr lang="sr-Latn-CS" sz="3000" dirty="0" smtClean="0">
                <a:ln>
                  <a:solidFill>
                    <a:srgbClr val="0070C0"/>
                  </a:solidFill>
                </a:ln>
                <a:solidFill>
                  <a:srgbClr val="46E42C"/>
                </a:solidFill>
              </a:rPr>
              <a:t>Možemo ga upotrijebiti ponovo i do 70% što znači da se e – otpad može i mora reciklirati.</a:t>
            </a:r>
          </a:p>
        </p:txBody>
      </p:sp>
      <p:pic>
        <p:nvPicPr>
          <p:cNvPr id="100354" name="Picture 2" descr="http://b-i.forbesimg.com/susanmcpherson/files/2013/09/Ewas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149080"/>
            <a:ext cx="3602757" cy="2708920"/>
          </a:xfrm>
          <a:prstGeom prst="rect">
            <a:avLst/>
          </a:prstGeom>
          <a:noFill/>
        </p:spPr>
      </p:pic>
      <p:pic>
        <p:nvPicPr>
          <p:cNvPr id="100356" name="Picture 4" descr="http://www.howtocleanyourhouse.co.uk/wp-content/uploads/2012/04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484785"/>
            <a:ext cx="3240360" cy="26642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sr-Latn-CS" sz="5200" dirty="0" smtClean="0">
                <a:ln>
                  <a:solidFill>
                    <a:srgbClr val="0070C0"/>
                  </a:solidFill>
                </a:ln>
                <a:solidFill>
                  <a:srgbClr val="46E42C"/>
                </a:solidFill>
                <a:effectLst>
                  <a:reflection blurRad="6350" stA="60000" endA="900" endPos="58000" dir="5400000" sy="-100000" algn="bl" rotWithShape="0"/>
                </a:effectLst>
              </a:rPr>
              <a:t>koji je značaj reciklaže?</a:t>
            </a:r>
            <a:endParaRPr lang="en-US" sz="5200" dirty="0">
              <a:ln>
                <a:solidFill>
                  <a:srgbClr val="0070C0"/>
                </a:solidFill>
              </a:ln>
              <a:solidFill>
                <a:srgbClr val="46E42C"/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2060848"/>
            <a:ext cx="5328592" cy="3168352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sr-Latn-C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Recikliranje</a:t>
            </a:r>
            <a:r>
              <a:rPr lang="sr-Latn-CS" dirty="0" smtClean="0"/>
              <a:t> – smanjuje zagađivanje prouzrokovano otpadom.</a:t>
            </a:r>
          </a:p>
          <a:p>
            <a:endParaRPr lang="sr-Latn-CS" dirty="0" smtClean="0"/>
          </a:p>
          <a:p>
            <a:r>
              <a:rPr lang="sr-Latn-CS" dirty="0" smtClean="0"/>
              <a:t>Za </a:t>
            </a:r>
            <a:r>
              <a:rPr lang="sr-Latn-C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recikliranje</a:t>
            </a:r>
            <a:r>
              <a:rPr lang="sr-Latn-CS" dirty="0" smtClean="0"/>
              <a:t> je potrebno manje energije, a samim tim čuva prirodne resurse – bogastva. </a:t>
            </a:r>
            <a:endParaRPr lang="en-US" dirty="0"/>
          </a:p>
        </p:txBody>
      </p:sp>
      <p:pic>
        <p:nvPicPr>
          <p:cNvPr id="101378" name="Picture 2" descr="http://lifeofearth.org/wp-content/uploads/2012/05/Recycling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645024"/>
            <a:ext cx="3073524" cy="32129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676456" cy="720080"/>
          </a:xfrm>
        </p:spPr>
        <p:txBody>
          <a:bodyPr>
            <a:noAutofit/>
          </a:bodyPr>
          <a:lstStyle/>
          <a:p>
            <a:r>
              <a:rPr lang="sr-Latn-CS" sz="3200" dirty="0" smtClean="0">
                <a:ln>
                  <a:solidFill>
                    <a:srgbClr val="0070C0"/>
                  </a:solidFill>
                </a:ln>
                <a:solidFill>
                  <a:srgbClr val="46E42C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koliko je kod nas reciklaža zastupljena?</a:t>
            </a:r>
            <a:endParaRPr lang="en-US" sz="3200" dirty="0">
              <a:ln>
                <a:solidFill>
                  <a:srgbClr val="0070C0"/>
                </a:solidFill>
              </a:ln>
              <a:solidFill>
                <a:srgbClr val="46E42C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2736304" cy="2304256"/>
          </a:xfrm>
        </p:spPr>
        <p:txBody>
          <a:bodyPr>
            <a:normAutofit/>
          </a:bodyPr>
          <a:lstStyle/>
          <a:p>
            <a:r>
              <a:rPr lang="sr-Latn-CS" dirty="0" smtClean="0"/>
              <a:t>Kod nas je reciklaža zastupljena do 50%, a najviše u Japanu čak do 95%.</a:t>
            </a:r>
            <a:endParaRPr lang="en-US" dirty="0"/>
          </a:p>
        </p:txBody>
      </p:sp>
      <p:pic>
        <p:nvPicPr>
          <p:cNvPr id="102402" name="Picture 2" descr="https://encrypted-tbn3.gstatic.com/images?q=tbn:ANd9GcTs-XR5iUIomrYdKsD9LMiHu2E41NfSvwDHw9LWGZSWgn8TB8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2664296" cy="3429000"/>
          </a:xfrm>
          <a:prstGeom prst="rect">
            <a:avLst/>
          </a:prstGeom>
          <a:noFill/>
        </p:spPr>
      </p:pic>
      <p:pic>
        <p:nvPicPr>
          <p:cNvPr id="102404" name="Picture 4" descr="http://www.arnavutkoy.bel.tr/Files/images/Cevre-Koruma-Bilgilendirme-Resmleri/how-to-recycle-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124744"/>
            <a:ext cx="5904656" cy="57332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sr-Latn-CS" sz="4400" dirty="0" smtClean="0">
              <a:solidFill>
                <a:srgbClr val="2BAA16"/>
              </a:solidFill>
            </a:endParaRPr>
          </a:p>
          <a:p>
            <a:r>
              <a:rPr lang="sr-Latn-CS" sz="4400" dirty="0" smtClean="0">
                <a:solidFill>
                  <a:srgbClr val="2BAA16"/>
                </a:solidFill>
              </a:rPr>
              <a:t>Na današnjem času smo naučili puno novog na temu “Reciklaža”. </a:t>
            </a:r>
            <a:br>
              <a:rPr lang="sr-Latn-CS" sz="4400" dirty="0" smtClean="0">
                <a:solidFill>
                  <a:srgbClr val="2BAA16"/>
                </a:solidFill>
              </a:rPr>
            </a:br>
            <a:endParaRPr lang="sr-Latn-CS" sz="4400" dirty="0" smtClean="0">
              <a:solidFill>
                <a:srgbClr val="2BAA16"/>
              </a:solidFill>
            </a:endParaRPr>
          </a:p>
          <a:p>
            <a:endParaRPr lang="sr-Latn-CS" sz="4400" dirty="0" smtClean="0">
              <a:solidFill>
                <a:srgbClr val="2BAA16"/>
              </a:solidFill>
            </a:endParaRPr>
          </a:p>
          <a:p>
            <a:r>
              <a:rPr lang="sr-Latn-CS" sz="4400" dirty="0" smtClean="0">
                <a:solidFill>
                  <a:srgbClr val="2BAA16"/>
                </a:solidFill>
              </a:rPr>
              <a:t>Koliko je Vaše znanje na ovu temu– vaš zadatak je da uradite test.</a:t>
            </a:r>
            <a:br>
              <a:rPr lang="sr-Latn-CS" sz="4400" dirty="0" smtClean="0">
                <a:solidFill>
                  <a:srgbClr val="2BAA16"/>
                </a:solidFill>
              </a:rPr>
            </a:br>
            <a:endParaRPr lang="sr-Latn-CS" sz="4400" dirty="0" smtClean="0">
              <a:solidFill>
                <a:srgbClr val="2BAA16"/>
              </a:solidFill>
            </a:endParaRPr>
          </a:p>
          <a:p>
            <a:endParaRPr lang="sr-Latn-CS" sz="4400" dirty="0" smtClean="0">
              <a:solidFill>
                <a:srgbClr val="2BAA16"/>
              </a:solidFill>
            </a:endParaRPr>
          </a:p>
          <a:p>
            <a:r>
              <a:rPr lang="sr-Latn-CS" sz="4400" dirty="0" smtClean="0">
                <a:solidFill>
                  <a:srgbClr val="2BAA16"/>
                </a:solidFill>
              </a:rPr>
              <a:t>Vrijeme je ograničeno 5 min.</a:t>
            </a:r>
          </a:p>
          <a:p>
            <a:pPr algn="r">
              <a:buNone/>
            </a:pPr>
            <a:r>
              <a:rPr lang="sr-Latn-CS" sz="4400" dirty="0" smtClean="0">
                <a:solidFill>
                  <a:srgbClr val="2BAA16"/>
                </a:solidFill>
              </a:rPr>
              <a:t/>
            </a:r>
            <a:br>
              <a:rPr lang="sr-Latn-CS" sz="4400" dirty="0" smtClean="0">
                <a:solidFill>
                  <a:srgbClr val="2BAA16"/>
                </a:solidFill>
              </a:rPr>
            </a:br>
            <a:r>
              <a:rPr lang="sr-Latn-CS" sz="4400" dirty="0" smtClean="0">
                <a:solidFill>
                  <a:srgbClr val="2BAA16"/>
                </a:solidFill>
              </a:rPr>
              <a:t>Srećan rad!</a:t>
            </a:r>
            <a:endParaRPr lang="en-US" sz="4400" dirty="0">
              <a:solidFill>
                <a:srgbClr val="2BAA1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608512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AutoNum type="arabicPeriod"/>
            </a:pPr>
            <a:r>
              <a:rPr lang="sr-Latn-CS" dirty="0" smtClean="0"/>
              <a:t>Kako se naziva skupljanje otpada? _____________</a:t>
            </a:r>
          </a:p>
          <a:p>
            <a:pPr marL="624078" indent="-514350">
              <a:buAutoNum type="arabicPeriod"/>
            </a:pPr>
            <a:r>
              <a:rPr lang="sr-Latn-CS" dirty="0" smtClean="0"/>
              <a:t>Šta se sve može reciklirati? </a:t>
            </a:r>
            <a:br>
              <a:rPr lang="sr-Latn-CS" dirty="0" smtClean="0"/>
            </a:br>
            <a:r>
              <a:rPr lang="sr-Latn-CS" dirty="0" smtClean="0"/>
              <a:t>a) vazduh </a:t>
            </a:r>
            <a:br>
              <a:rPr lang="sr-Latn-CS" dirty="0" smtClean="0"/>
            </a:br>
            <a:r>
              <a:rPr lang="sr-Latn-CS" dirty="0" smtClean="0"/>
              <a:t>b) plastika</a:t>
            </a:r>
            <a:br>
              <a:rPr lang="sr-Latn-CS" dirty="0" smtClean="0"/>
            </a:br>
            <a:r>
              <a:rPr lang="sr-Latn-CS" dirty="0" smtClean="0"/>
              <a:t>c) papir</a:t>
            </a:r>
            <a:br>
              <a:rPr lang="sr-Latn-CS" dirty="0" smtClean="0"/>
            </a:br>
            <a:r>
              <a:rPr lang="sr-Latn-CS" dirty="0" smtClean="0"/>
              <a:t>d) voda</a:t>
            </a:r>
            <a:br>
              <a:rPr lang="sr-Latn-CS" dirty="0" smtClean="0"/>
            </a:br>
            <a:r>
              <a:rPr lang="sr-Latn-CS" dirty="0" smtClean="0"/>
              <a:t>e) limenka</a:t>
            </a:r>
          </a:p>
          <a:p>
            <a:pPr marL="624078" indent="-514350">
              <a:buAutoNum type="arabicPeriod"/>
            </a:pPr>
            <a:r>
              <a:rPr lang="sr-Latn-CS" dirty="0" smtClean="0"/>
              <a:t>Da li je tačno da recikliranjem štedimo energiju?</a:t>
            </a:r>
            <a:br>
              <a:rPr lang="sr-Latn-CS" dirty="0" smtClean="0"/>
            </a:br>
            <a:r>
              <a:rPr lang="sr-Latn-CS" dirty="0" smtClean="0"/>
              <a:t>      Da                       Ne</a:t>
            </a:r>
          </a:p>
          <a:p>
            <a:pPr marL="624078" indent="-514350">
              <a:buAutoNum type="arabicPeriod"/>
            </a:pPr>
            <a:r>
              <a:rPr lang="sr-Latn-CS" dirty="0" smtClean="0"/>
              <a:t>Da li se može isti materijal više puta reciklirati?</a:t>
            </a:r>
            <a:br>
              <a:rPr lang="sr-Latn-CS" dirty="0" smtClean="0"/>
            </a:br>
            <a:r>
              <a:rPr lang="sr-Latn-CS" dirty="0" smtClean="0"/>
              <a:t>      Da                       Ne</a:t>
            </a:r>
          </a:p>
          <a:p>
            <a:pPr marL="624078" indent="-514350">
              <a:buAutoNum type="arabicPeriod"/>
            </a:pPr>
            <a:r>
              <a:rPr lang="sr-Latn-CS" dirty="0" smtClean="0"/>
              <a:t>Da li reciklirani materijal gubi na kvalitetu?</a:t>
            </a:r>
            <a:br>
              <a:rPr lang="sr-Latn-CS" dirty="0" smtClean="0"/>
            </a:br>
            <a:r>
              <a:rPr lang="sr-Latn-CS" dirty="0" smtClean="0"/>
              <a:t>      Da                       Ne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                TEST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707904" y="44371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71600" y="44371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971600" y="515719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07904" y="515719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71600" y="580526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707904" y="580526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://www.prosperouscoachblog.com/wp-content/uploads/2010/03/girl-wri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0"/>
            <a:ext cx="3131840" cy="357301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1.bp.blogspot.com/_W-tPfvMT88E/R4FN3GulslI/AAAAAAAABK0/_-MrDinIU9s/s400/Paperdolls--anima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0743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61507" y="0"/>
            <a:ext cx="6224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err="1" smtClean="0">
                <a:ln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60000" dist="60007" dir="5400000" sy="-100000" algn="bl" rotWithShape="0"/>
                </a:effectLst>
              </a:rPr>
              <a:t>Prakti</a:t>
            </a:r>
            <a:r>
              <a:rPr lang="sr-Latn-CS" sz="5400" b="1" cap="all" dirty="0" smtClean="0">
                <a:ln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60000" dist="60007" dir="5400000" sy="-100000" algn="bl" rotWithShape="0"/>
                </a:effectLst>
              </a:rPr>
              <a:t>čni  rad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028384" y="6086475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6"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6086475"/>
                        <a:ext cx="914400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16832"/>
            <a:ext cx="8568952" cy="4941168"/>
          </a:xfrm>
        </p:spPr>
        <p:txBody>
          <a:bodyPr>
            <a:normAutofit fontScale="85000" lnSpcReduction="20000"/>
          </a:bodyPr>
          <a:lstStyle/>
          <a:p>
            <a:r>
              <a:rPr lang="sr-Latn-C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Reciklaža</a:t>
            </a:r>
            <a:r>
              <a:rPr lang="sr-Latn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je odvajanje materijala iz otpada i njegovo ponovno:</a:t>
            </a:r>
          </a:p>
          <a:p>
            <a:pPr>
              <a:buFontTx/>
              <a:buChar char="-"/>
            </a:pPr>
            <a:r>
              <a:rPr lang="sr-Latn-CS" dirty="0" smtClean="0"/>
              <a:t>sakupljanje;</a:t>
            </a:r>
          </a:p>
          <a:p>
            <a:pPr>
              <a:buFontTx/>
              <a:buChar char="-"/>
            </a:pPr>
            <a:r>
              <a:rPr lang="sr-Latn-CS" dirty="0" smtClean="0"/>
              <a:t>izdvajanje;</a:t>
            </a:r>
          </a:p>
          <a:p>
            <a:pPr>
              <a:buFontTx/>
              <a:buChar char="-"/>
            </a:pPr>
            <a:r>
              <a:rPr lang="sr-Latn-CS" dirty="0" smtClean="0"/>
              <a:t>prerada;</a:t>
            </a:r>
          </a:p>
          <a:p>
            <a:pPr>
              <a:buFontTx/>
              <a:buChar char="-"/>
            </a:pPr>
            <a:r>
              <a:rPr lang="sr-Latn-CS" dirty="0" smtClean="0"/>
              <a:t>izrada novih proizvoda iz iskorišćenih materija;</a:t>
            </a:r>
          </a:p>
          <a:p>
            <a:pPr>
              <a:buFontTx/>
              <a:buChar char="-"/>
            </a:pPr>
            <a:r>
              <a:rPr lang="sr-Latn-CS" dirty="0" smtClean="0"/>
              <a:t>korišćenje.</a:t>
            </a:r>
          </a:p>
          <a:p>
            <a:pPr>
              <a:buNone/>
            </a:pPr>
            <a:endParaRPr lang="sr-Latn-CS" dirty="0" smtClean="0"/>
          </a:p>
          <a:p>
            <a:r>
              <a:rPr lang="sr-Latn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Recikliranjem se postiže:</a:t>
            </a:r>
          </a:p>
          <a:p>
            <a:pPr>
              <a:buFontTx/>
              <a:buChar char="-"/>
            </a:pPr>
            <a:r>
              <a:rPr lang="sr-Latn-CS" dirty="0" smtClean="0"/>
              <a:t>štednja prirodnih materijala (svi materijali iz </a:t>
            </a:r>
            <a:br>
              <a:rPr lang="sr-Latn-CS" dirty="0" smtClean="0"/>
            </a:br>
            <a:r>
              <a:rPr lang="sr-Latn-CS" dirty="0" smtClean="0"/>
              <a:t>prirode se nalaze u ograničenim količinama;</a:t>
            </a:r>
          </a:p>
          <a:p>
            <a:pPr>
              <a:buFontTx/>
              <a:buChar char="-"/>
            </a:pPr>
            <a:r>
              <a:rPr lang="sr-Latn-CS" dirty="0" smtClean="0"/>
              <a:t>štednja energije;</a:t>
            </a:r>
          </a:p>
          <a:p>
            <a:pPr>
              <a:buFontTx/>
              <a:buChar char="-"/>
            </a:pPr>
            <a:r>
              <a:rPr lang="sr-Latn-CS" dirty="0" smtClean="0"/>
              <a:t>zaštita životne sredine.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8864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sr-Latn-CS" sz="4400" b="1" dirty="0" smtClean="0">
                <a:ln w="11430">
                  <a:solidFill>
                    <a:schemeClr val="accent1"/>
                  </a:solidFill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Šta je reciklaža i šta se postiže recikliranjem?</a:t>
            </a:r>
            <a:endParaRPr lang="en-US" sz="4400" b="1" cap="none" spc="0" dirty="0">
              <a:ln w="11430">
                <a:solidFill>
                  <a:schemeClr val="accent1"/>
                </a:solidFill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04" name="Picture 4" descr="http://s260.photobucket.com/albums/ii25/zooboozdotcom/Comments/Awareness/Think-Green/recycl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2275" y="4533899"/>
            <a:ext cx="2371725" cy="23241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28800"/>
            <a:ext cx="4499992" cy="13716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sr-Latn-CS" dirty="0" smtClean="0">
                <a:solidFill>
                  <a:srgbClr val="46E42C"/>
                </a:solidFill>
              </a:rPr>
              <a:t>Proizvod napravljen od reciklažnog materijala ima na sebi simbol.</a:t>
            </a:r>
            <a:endParaRPr lang="en-US" dirty="0">
              <a:solidFill>
                <a:srgbClr val="46E42C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340768"/>
          </a:xfrm>
        </p:spPr>
        <p:txBody>
          <a:bodyPr>
            <a:normAutofit fontScale="90000"/>
          </a:bodyPr>
          <a:lstStyle/>
          <a:p>
            <a:pPr algn="ctr"/>
            <a:r>
              <a:rPr lang="sr-Latn-CS" dirty="0" smtClean="0">
                <a:ln>
                  <a:solidFill>
                    <a:srgbClr val="46E42C"/>
                  </a:solidFill>
                </a:ln>
                <a:solidFill>
                  <a:srgbClr val="46E42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Kako prepoznati proizvod napravljen od otpadnih materija?</a:t>
            </a:r>
            <a:endParaRPr lang="en-US" dirty="0">
              <a:ln>
                <a:solidFill>
                  <a:srgbClr val="46E42C"/>
                </a:solidFill>
              </a:ln>
              <a:solidFill>
                <a:srgbClr val="46E42C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8" name="Picture 4" descr="http://cdn.vectorstock.com/i/composite/71,73/recycle-logos-vector-1471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4499992" cy="5445224"/>
          </a:xfrm>
          <a:prstGeom prst="rect">
            <a:avLst/>
          </a:prstGeom>
          <a:noFill/>
        </p:spPr>
      </p:pic>
      <p:pic>
        <p:nvPicPr>
          <p:cNvPr id="1030" name="Picture 6" descr="http://fc09.deviantart.net/fs71/f/2011/123/b/e/animated_recycle_logo_by_cpl_edge-d3fhor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3136"/>
            <a:ext cx="4572000" cy="2204864"/>
          </a:xfrm>
          <a:prstGeom prst="rect">
            <a:avLst/>
          </a:prstGeom>
          <a:noFill/>
        </p:spPr>
      </p:pic>
      <p:pic>
        <p:nvPicPr>
          <p:cNvPr id="1032" name="Picture 8" descr="http://i187.photobucket.com/albums/x14/markedone2007/recycle-animate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068960"/>
            <a:ext cx="3600400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66928" cy="3658418"/>
          </a:xfrm>
        </p:spPr>
        <p:txBody>
          <a:bodyPr>
            <a:normAutofit fontScale="90000"/>
          </a:bodyPr>
          <a:lstStyle/>
          <a:p>
            <a:r>
              <a:rPr lang="sr-Latn-CS" dirty="0" smtClean="0">
                <a:solidFill>
                  <a:srgbClr val="46E42C"/>
                </a:solidFill>
              </a:rPr>
              <a:t>Očuvajmo našu okolinu čistom, bacajući otpatke u kante ili kontenjere na taj način oni će biti odvezeni na deponije tj. odlagališta otpada.</a:t>
            </a:r>
            <a:endParaRPr lang="en-US" dirty="0">
              <a:solidFill>
                <a:srgbClr val="46E42C"/>
              </a:solidFill>
            </a:endParaRPr>
          </a:p>
        </p:txBody>
      </p:sp>
      <p:pic>
        <p:nvPicPr>
          <p:cNvPr id="71682" name="Picture 2" descr="http://vseznachki.ru/wp-content/uploads/2010/11/zakladk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5648" y="-315416"/>
            <a:ext cx="3168352" cy="7488832"/>
          </a:xfrm>
          <a:prstGeom prst="rect">
            <a:avLst/>
          </a:prstGeom>
          <a:noFill/>
        </p:spPr>
      </p:pic>
      <p:pic>
        <p:nvPicPr>
          <p:cNvPr id="71684" name="Picture 4" descr="http://i1014.photobucket.com/albums/af261/randyfroom/save-the-plane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005064"/>
            <a:ext cx="3600400" cy="263842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2132857"/>
            <a:ext cx="9144000" cy="3816423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lvl="0"/>
            <a:r>
              <a:rPr lang="sr-Latn-CS" dirty="0" smtClean="0"/>
              <a:t>Da li bi volio/la da imaš časove slične ovim ? </a:t>
            </a:r>
            <a:br>
              <a:rPr lang="sr-Latn-CS" dirty="0" smtClean="0"/>
            </a:br>
            <a:r>
              <a:rPr lang="sr-Latn-CS" dirty="0" smtClean="0"/>
              <a:t>/zaokruži odgovor/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                   Da                      Ne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CS" dirty="0" smtClean="0"/>
              <a:t> </a:t>
            </a:r>
            <a:endParaRPr lang="en-US" dirty="0" smtClean="0"/>
          </a:p>
          <a:p>
            <a:pPr lvl="0"/>
            <a:r>
              <a:rPr lang="sr-Latn-CS" dirty="0" smtClean="0"/>
              <a:t>Objasni zašto.</a:t>
            </a:r>
            <a:endParaRPr lang="en-US" dirty="0" smtClean="0"/>
          </a:p>
          <a:p>
            <a:pPr>
              <a:buNone/>
            </a:pPr>
            <a:r>
              <a:rPr lang="en-US" u="sng" dirty="0" smtClean="0"/>
              <a:t>                                                                                       </a:t>
            </a:r>
            <a:r>
              <a:rPr lang="en-US" u="sng" dirty="0" smtClean="0">
                <a:solidFill>
                  <a:schemeClr val="bg1"/>
                </a:solidFill>
              </a:rPr>
              <a:t>.</a:t>
            </a:r>
            <a:r>
              <a:rPr lang="sr-Latn-CS" dirty="0" smtClean="0"/>
              <a:t/>
            </a:r>
            <a:br>
              <a:rPr lang="sr-Latn-CS" dirty="0" smtClean="0"/>
            </a:br>
            <a:endParaRPr lang="en-US" dirty="0" smtClean="0"/>
          </a:p>
          <a:p>
            <a:pPr lvl="0"/>
            <a:r>
              <a:rPr lang="sr-Latn-CS" dirty="0" smtClean="0"/>
              <a:t>Da si na ovim času bio/la  u ulozi nastavnik, predloži šta bi mjenjao/la.</a:t>
            </a:r>
            <a:endParaRPr lang="en-US" dirty="0" smtClean="0"/>
          </a:p>
          <a:p>
            <a:pPr>
              <a:buNone/>
            </a:pPr>
            <a:r>
              <a:rPr lang="en-US" u="sng" dirty="0" smtClean="0"/>
              <a:t>                                                                                       </a:t>
            </a:r>
            <a:r>
              <a:rPr lang="en-US" u="sng" dirty="0" smtClean="0">
                <a:solidFill>
                  <a:schemeClr val="bg1"/>
                </a:solidFill>
              </a:rPr>
              <a:t>.</a:t>
            </a:r>
            <a:r>
              <a:rPr lang="en-US" u="sng" dirty="0" smtClean="0"/>
              <a:t>                                                   </a:t>
            </a:r>
            <a:endParaRPr lang="en-US" u="sng" dirty="0"/>
          </a:p>
        </p:txBody>
      </p:sp>
      <p:pic>
        <p:nvPicPr>
          <p:cNvPr id="72706" name="Picture 2" descr="http://www.studyzone.org/testprep/ela4/o/pe02463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427984" cy="220486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6660232" cy="1628800"/>
          </a:xfrm>
        </p:spPr>
        <p:txBody>
          <a:bodyPr>
            <a:normAutofit/>
          </a:bodyPr>
          <a:lstStyle/>
          <a:p>
            <a:r>
              <a:rPr lang="sr-Latn-CS" sz="3000" dirty="0" smtClean="0"/>
              <a:t> ~ Vaši utisci sa časa ~</a:t>
            </a:r>
            <a:br>
              <a:rPr lang="sr-Latn-CS" sz="3000" dirty="0" smtClean="0"/>
            </a:br>
            <a:r>
              <a:rPr lang="sr-Latn-CS" sz="3000" dirty="0" smtClean="0"/>
              <a:t/>
            </a:r>
            <a:br>
              <a:rPr lang="sr-Latn-CS" sz="3000" dirty="0" smtClean="0"/>
            </a:br>
            <a:r>
              <a:rPr lang="sr-Latn-CS" sz="3000" dirty="0" smtClean="0"/>
              <a:t>                   </a:t>
            </a:r>
            <a:r>
              <a:rPr lang="sr-Latn-CS" sz="4000" dirty="0" smtClean="0">
                <a:sym typeface="Wingdings" pitchFamily="2" charset="2"/>
              </a:rPr>
              <a:t>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sr-Latn-CS" sz="4400" dirty="0" smtClean="0">
                <a:ln w="6350">
                  <a:solidFill>
                    <a:schemeClr val="tx1">
                      <a:lumMod val="50000"/>
                    </a:schemeClr>
                  </a:solidFill>
                </a:ln>
                <a:solidFill>
                  <a:srgbClr val="FFFF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</a:rPr>
              <a:t>Šta se sve može reciklirati?</a:t>
            </a:r>
            <a:endParaRPr lang="en-US" sz="4400" dirty="0">
              <a:ln w="6350">
                <a:solidFill>
                  <a:schemeClr val="tx1">
                    <a:lumMod val="50000"/>
                  </a:schemeClr>
                </a:solidFill>
              </a:ln>
              <a:solidFill>
                <a:srgbClr val="FFFF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348880"/>
            <a:ext cx="5832648" cy="4320480"/>
          </a:xfrm>
        </p:spPr>
        <p:txBody>
          <a:bodyPr/>
          <a:lstStyle/>
          <a:p>
            <a:r>
              <a:rPr lang="sr-Latn-CS" dirty="0" smtClean="0">
                <a:solidFill>
                  <a:srgbClr val="FFFF00"/>
                </a:solidFill>
              </a:rPr>
              <a:t>Reciklirati se može gotovo sve:</a:t>
            </a:r>
          </a:p>
          <a:p>
            <a:pPr>
              <a:buFontTx/>
              <a:buChar char="-"/>
            </a:pPr>
            <a:r>
              <a:rPr lang="sr-Latn-CS" dirty="0" smtClean="0">
                <a:solidFill>
                  <a:srgbClr val="FFFF00"/>
                </a:solidFill>
              </a:rPr>
              <a:t>papir;</a:t>
            </a:r>
          </a:p>
          <a:p>
            <a:pPr>
              <a:buFontTx/>
              <a:buChar char="-"/>
            </a:pPr>
            <a:r>
              <a:rPr lang="sr-Latn-CS" dirty="0" smtClean="0">
                <a:solidFill>
                  <a:srgbClr val="FFFF00"/>
                </a:solidFill>
              </a:rPr>
              <a:t>karton;</a:t>
            </a:r>
          </a:p>
          <a:p>
            <a:pPr>
              <a:buFontTx/>
              <a:buChar char="-"/>
            </a:pPr>
            <a:r>
              <a:rPr lang="sr-Latn-CS" dirty="0" smtClean="0">
                <a:solidFill>
                  <a:srgbClr val="FFFF00"/>
                </a:solidFill>
              </a:rPr>
              <a:t>staklo;</a:t>
            </a:r>
          </a:p>
          <a:p>
            <a:pPr>
              <a:buFontTx/>
              <a:buChar char="-"/>
            </a:pPr>
            <a:r>
              <a:rPr lang="sr-Latn-CS" dirty="0" smtClean="0">
                <a:solidFill>
                  <a:srgbClr val="FFFF00"/>
                </a:solidFill>
              </a:rPr>
              <a:t>metal;</a:t>
            </a:r>
          </a:p>
          <a:p>
            <a:pPr>
              <a:buFontTx/>
              <a:buChar char="-"/>
            </a:pPr>
            <a:r>
              <a:rPr lang="sr-Latn-CS" dirty="0" smtClean="0">
                <a:solidFill>
                  <a:srgbClr val="FFFF00"/>
                </a:solidFill>
              </a:rPr>
              <a:t>plastika;</a:t>
            </a:r>
          </a:p>
          <a:p>
            <a:pPr>
              <a:buFontTx/>
              <a:buChar char="-"/>
            </a:pPr>
            <a:r>
              <a:rPr lang="sr-Latn-CS" dirty="0" smtClean="0">
                <a:solidFill>
                  <a:srgbClr val="FFFF00"/>
                </a:solidFill>
              </a:rPr>
              <a:t>keramika;</a:t>
            </a:r>
          </a:p>
          <a:p>
            <a:pPr>
              <a:buFontTx/>
              <a:buChar char="-"/>
            </a:pPr>
            <a:r>
              <a:rPr lang="sr-Latn-CS" dirty="0" smtClean="0">
                <a:solidFill>
                  <a:srgbClr val="FFFF00"/>
                </a:solidFill>
              </a:rPr>
              <a:t>i dr.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3250" name="Picture 2" descr="http://olc.spsd.sk.ca/newsletters/recycl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852936"/>
            <a:ext cx="6516216" cy="40050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48464" cy="648072"/>
          </a:xfrm>
        </p:spPr>
        <p:txBody>
          <a:bodyPr>
            <a:noAutofit/>
          </a:bodyPr>
          <a:lstStyle/>
          <a:p>
            <a:r>
              <a:rPr lang="sr-Latn-CS" sz="3600" b="1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Šta nam pruža kreativna reciklaža?</a:t>
            </a:r>
            <a:endParaRPr lang="en-US" sz="3600" b="1" cap="none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988840"/>
            <a:ext cx="8507288" cy="13681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sr-Latn-CS" b="1" u="sng" dirty="0" smtClean="0">
                <a:solidFill>
                  <a:srgbClr val="46E4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Kreativna reciklaža </a:t>
            </a:r>
            <a:r>
              <a:rPr lang="sr-Latn-CS" dirty="0" smtClean="0">
                <a:solidFill>
                  <a:schemeClr val="accent1">
                    <a:lumMod val="75000"/>
                  </a:schemeClr>
                </a:solidFill>
              </a:rPr>
              <a:t>nam pruža unikatne stvari, boji nam svakodnevni život sa nečim novim i zanimljivim, uz to nam štedi novac.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2226" name="Picture 2" descr="http://www.co.saint-marys.md.us/newimages/recycleguysanimationsmal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8568952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Kreativna reciklaža običnih stvari – 1. De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3501008"/>
          </a:xfrm>
          <a:prstGeom prst="rect">
            <a:avLst/>
          </a:prstGeom>
          <a:noFill/>
        </p:spPr>
      </p:pic>
      <p:pic>
        <p:nvPicPr>
          <p:cNvPr id="6" name="Picture 2" descr="enhanced-buzz-2987-1351285130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501008"/>
          </a:xfrm>
          <a:prstGeom prst="rect">
            <a:avLst/>
          </a:prstGeom>
          <a:noFill/>
        </p:spPr>
      </p:pic>
      <p:pic>
        <p:nvPicPr>
          <p:cNvPr id="7" name="Picture 2" descr="a-outdoor-pallet-bench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1" y="3501008"/>
            <a:ext cx="4572000" cy="3356992"/>
          </a:xfrm>
          <a:prstGeom prst="rect">
            <a:avLst/>
          </a:prstGeom>
          <a:noFill/>
        </p:spPr>
      </p:pic>
      <p:pic>
        <p:nvPicPr>
          <p:cNvPr id="8" name="Picture 2" descr="a-old-pallet-book-shelv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3501008"/>
            <a:ext cx="4572001" cy="3356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424936" cy="1084982"/>
          </a:xfrm>
        </p:spPr>
        <p:txBody>
          <a:bodyPr>
            <a:noAutofit/>
          </a:bodyPr>
          <a:lstStyle/>
          <a:p>
            <a:r>
              <a:rPr lang="sr-Latn-CS" sz="6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46E42C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recikliranje papira</a:t>
            </a:r>
            <a:endParaRPr lang="en-US" sz="64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46E42C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2132856"/>
            <a:ext cx="5410944" cy="280831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sr-Latn-CS" sz="28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46E42C"/>
                </a:solidFill>
              </a:rPr>
              <a:t>Novinarski papir može da se reciklira najmanje 7 puta.</a:t>
            </a:r>
          </a:p>
          <a:p>
            <a:pPr>
              <a:buNone/>
            </a:pPr>
            <a:endParaRPr lang="sr-Latn-CS" sz="2800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46E42C"/>
              </a:solidFill>
            </a:endParaRPr>
          </a:p>
          <a:p>
            <a:r>
              <a:rPr lang="sr-Latn-CS" sz="28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46E42C"/>
                </a:solidFill>
              </a:rPr>
              <a:t>Kartonska ambalaža se pravi od recikliranog papira, kao i novine.</a:t>
            </a:r>
            <a:endParaRPr lang="en-US" sz="28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46E42C"/>
              </a:solidFill>
            </a:endParaRPr>
          </a:p>
        </p:txBody>
      </p:sp>
      <p:pic>
        <p:nvPicPr>
          <p:cNvPr id="54274" name="Picture 2" descr="http://blog.uml.edu/cms/paper%20recyc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068960"/>
            <a:ext cx="2759984" cy="36450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www.eai.in/colleges/files/2012/09/clip_image0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35696" y="3068960"/>
            <a:ext cx="558951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r-Latn-CS" sz="40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Recikliranje papira</a:t>
            </a:r>
            <a:endParaRPr lang="en-US" sz="40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0000" endA="300" endPos="50000" dist="60007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sz="56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46E42C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recikliranje stakla</a:t>
            </a:r>
            <a:endParaRPr lang="en-US" sz="56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46E42C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2060848"/>
            <a:ext cx="7344816" cy="254888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sr-Latn-CS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46E42C"/>
                </a:solidFill>
              </a:rPr>
              <a:t>Velika količina kućnog i industrijskog otpada je staklo.</a:t>
            </a:r>
          </a:p>
          <a:p>
            <a:r>
              <a:rPr lang="sr-Latn-CS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46E42C"/>
                </a:solidFill>
              </a:rPr>
              <a:t>Staklu je potrebno više od 5 000 godina da se raspadne.</a:t>
            </a:r>
          </a:p>
          <a:p>
            <a:r>
              <a:rPr lang="sr-Latn-CS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46E42C"/>
                </a:solidFill>
              </a:rPr>
              <a:t>Staklo može da se reciklira bezbroj puta, ne gubi svojstvo i kvalitet.</a:t>
            </a:r>
            <a:endParaRPr lang="en-US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46E42C"/>
              </a:solidFill>
            </a:endParaRPr>
          </a:p>
        </p:txBody>
      </p:sp>
      <p:pic>
        <p:nvPicPr>
          <p:cNvPr id="69634" name="Picture 2" descr="http://us.123rf.com/400wm/400/400/rtimages/rtimages1010/rtimages101000113/7971485-photo-of-a-green-glass-recycling-bin-isolated-on-a-whit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725144"/>
            <a:ext cx="4805264" cy="21328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www.ambalaj.org.tr/files/ambalajvecevre/cag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195736" y="2967335"/>
            <a:ext cx="468052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r-Latn-CS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Recikliranje stakla</a:t>
            </a:r>
            <a:endParaRPr lang="en-US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0000" endA="300" endPos="50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Apex">
  <a:themeElements>
    <a:clrScheme name="Custom 6">
      <a:dk1>
        <a:srgbClr val="000000"/>
      </a:dk1>
      <a:lt1>
        <a:sysClr val="window" lastClr="FFFFFF"/>
      </a:lt1>
      <a:dk2>
        <a:srgbClr val="16960C"/>
      </a:dk2>
      <a:lt2>
        <a:srgbClr val="1A6514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rek">
  <a:themeElements>
    <a:clrScheme name="Custom 10">
      <a:dk1>
        <a:srgbClr val="000000"/>
      </a:dk1>
      <a:lt1>
        <a:sysClr val="window" lastClr="FFFFFF"/>
      </a:lt1>
      <a:dk2>
        <a:srgbClr val="002060"/>
      </a:dk2>
      <a:lt2>
        <a:srgbClr val="002060"/>
      </a:lt2>
      <a:accent1>
        <a:srgbClr val="7FC9FF"/>
      </a:accent1>
      <a:accent2>
        <a:srgbClr val="E36363"/>
      </a:accent2>
      <a:accent3>
        <a:srgbClr val="811717"/>
      </a:accent3>
      <a:accent4>
        <a:srgbClr val="C3986D"/>
      </a:accent4>
      <a:accent5>
        <a:srgbClr val="97BAFF"/>
      </a:accent5>
      <a:accent6>
        <a:srgbClr val="BFBFBF"/>
      </a:accent6>
      <a:hlink>
        <a:srgbClr val="F2F2F2"/>
      </a:hlink>
      <a:folHlink>
        <a:srgbClr val="FF000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8">
    <a:dk1>
      <a:sysClr val="windowText" lastClr="000000"/>
    </a:dk1>
    <a:lt1>
      <a:sysClr val="window" lastClr="FFFFFF"/>
    </a:lt1>
    <a:dk2>
      <a:srgbClr val="02485C"/>
    </a:dk2>
    <a:lt2>
      <a:srgbClr val="02485C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619</TotalTime>
  <Words>452</Words>
  <Application>Microsoft Office PowerPoint</Application>
  <PresentationFormat>On-screen Show (4:3)</PresentationFormat>
  <Paragraphs>77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7" baseType="lpstr">
      <vt:lpstr>Book Antiqua</vt:lpstr>
      <vt:lpstr>Century Schoolbook</vt:lpstr>
      <vt:lpstr>Franklin Gothic Book</vt:lpstr>
      <vt:lpstr>Franklin Gothic Medium</vt:lpstr>
      <vt:lpstr>Lucida Sans</vt:lpstr>
      <vt:lpstr>Lucida Sans Unicode</vt:lpstr>
      <vt:lpstr>Verdana</vt:lpstr>
      <vt:lpstr>Wingdings</vt:lpstr>
      <vt:lpstr>Wingdings 2</vt:lpstr>
      <vt:lpstr>Wingdings 3</vt:lpstr>
      <vt:lpstr>Apex</vt:lpstr>
      <vt:lpstr>Oriel</vt:lpstr>
      <vt:lpstr>Concourse</vt:lpstr>
      <vt:lpstr>Trek</vt:lpstr>
      <vt:lpstr>Document</vt:lpstr>
      <vt:lpstr>PowerPoint Presentation</vt:lpstr>
      <vt:lpstr>PowerPoint Presentation</vt:lpstr>
      <vt:lpstr>Šta se sve može reciklirati?</vt:lpstr>
      <vt:lpstr>Šta nam pruža kreativna reciklaža?</vt:lpstr>
      <vt:lpstr>PowerPoint Presentation</vt:lpstr>
      <vt:lpstr>recikliranje papira</vt:lpstr>
      <vt:lpstr>PowerPoint Presentation</vt:lpstr>
      <vt:lpstr>recikliranje stakla</vt:lpstr>
      <vt:lpstr>PowerPoint Presentation</vt:lpstr>
      <vt:lpstr>RECIKLIRANJE METALA</vt:lpstr>
      <vt:lpstr>PowerPoint Presentation</vt:lpstr>
      <vt:lpstr>RECIKLIRANJE PLASTIKE</vt:lpstr>
      <vt:lpstr>PowerPoint Presentation</vt:lpstr>
      <vt:lpstr>recikliranje  e - otpada</vt:lpstr>
      <vt:lpstr>koji je značaj reciklaže?</vt:lpstr>
      <vt:lpstr>koliko je kod nas reciklaža zastupljena?</vt:lpstr>
      <vt:lpstr>PowerPoint Presentation</vt:lpstr>
      <vt:lpstr>                TEST</vt:lpstr>
      <vt:lpstr>PowerPoint Presentation</vt:lpstr>
      <vt:lpstr>Kako prepoznati proizvod napravljen od otpadnih materija?</vt:lpstr>
      <vt:lpstr>Očuvajmo našu okolinu čistom, bacajući otpatke u kante ili kontenjere na taj način oni će biti odvezeni na deponije tj. odlagališta otpada.</vt:lpstr>
      <vt:lpstr> ~ Vaši utisci sa časa ~                     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Verica</dc:creator>
  <cp:lastModifiedBy>Teodora Lazovic</cp:lastModifiedBy>
  <cp:revision>71</cp:revision>
  <dcterms:created xsi:type="dcterms:W3CDTF">2013-09-22T19:04:35Z</dcterms:created>
  <dcterms:modified xsi:type="dcterms:W3CDTF">2018-02-21T09:01:50Z</dcterms:modified>
</cp:coreProperties>
</file>