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256" r:id="rId2"/>
    <p:sldId id="260" r:id="rId3"/>
    <p:sldId id="261" r:id="rId4"/>
    <p:sldId id="258" r:id="rId5"/>
    <p:sldId id="262" r:id="rId6"/>
    <p:sldId id="264" r:id="rId7"/>
    <p:sldId id="263" r:id="rId8"/>
    <p:sldId id="265" r:id="rId9"/>
    <p:sldId id="268" r:id="rId10"/>
    <p:sldId id="259" r:id="rId11"/>
    <p:sldId id="269" r:id="rId12"/>
    <p:sldId id="271" r:id="rId13"/>
    <p:sldId id="266" r:id="rId14"/>
    <p:sldId id="267" r:id="rId1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7140" autoAdjust="0"/>
  </p:normalViewPr>
  <p:slideViewPr>
    <p:cSldViewPr snapToGrid="0">
      <p:cViewPr varScale="1">
        <p:scale>
          <a:sx n="68" d="100"/>
          <a:sy n="68" d="100"/>
        </p:scale>
        <p:origin x="43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F952B3-AE85-491D-BDAF-9EA2AA29C116}" type="datetimeFigureOut">
              <a:rPr lang="de-DE" smtClean="0"/>
              <a:t>24.04.2023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783628-CE82-47A4-ABF8-AB40CF14FCAB}" type="slidenum">
              <a:rPr lang="de-DE" smtClean="0"/>
              <a:t>‹Nr.›</a:t>
            </a:fld>
            <a:endParaRPr lang="de-DE"/>
          </a:p>
        </p:txBody>
      </p:sp>
    </p:spTree>
    <p:extLst>
      <p:ext uri="{BB962C8B-B14F-4D97-AF65-F5344CB8AC3E}">
        <p14:creationId xmlns:p14="http://schemas.microsoft.com/office/powerpoint/2010/main" val="4250843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Migrants have regarded literature as a means to make themselves heard in debates about migration for a long time.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Trauma and the resulting silence have been a central element of their writing.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In my talk, I will present selected works written by the Austrian writers Vladimir Vertlib and </a:t>
            </a:r>
            <a:r>
              <a:rPr kumimoji="0" lang="en-US" sz="2800" b="0" i="0" u="none" strike="noStrike" kern="1200" cap="none" spc="0" normalizeH="0" baseline="0" noProof="0" dirty="0" err="1">
                <a:ln>
                  <a:noFill/>
                </a:ln>
                <a:solidFill>
                  <a:prstClr val="black"/>
                </a:solidFill>
                <a:effectLst/>
                <a:uLnTx/>
                <a:uFillTx/>
                <a:latin typeface="+mn-lt"/>
                <a:ea typeface="+mn-ea"/>
                <a:cs typeface="+mn-cs"/>
              </a:rPr>
              <a:t>Julya</a:t>
            </a:r>
            <a:r>
              <a:rPr kumimoji="0" lang="en-US" sz="2800" b="0" i="0" u="none" strike="noStrike" kern="1200" cap="none" spc="0" normalizeH="0" baseline="0" noProof="0" dirty="0">
                <a:ln>
                  <a:noFill/>
                </a:ln>
                <a:solidFill>
                  <a:prstClr val="black"/>
                </a:solidFill>
                <a:effectLst/>
                <a:uLnTx/>
                <a:uFillTx/>
                <a:latin typeface="+mn-lt"/>
                <a:ea typeface="+mn-ea"/>
                <a:cs typeface="+mn-cs"/>
              </a:rPr>
              <a:t> Rabinowich to explain their take on trauma, silence and migration and discuss the lessons politics, the media and the general public can learn from their writings.</a:t>
            </a:r>
            <a:endParaRPr kumimoji="0" lang="de-DE" sz="2800" b="0" i="0" u="none" strike="noStrike" kern="1200" cap="none" spc="0" normalizeH="0" baseline="0" noProof="0" dirty="0">
              <a:ln>
                <a:noFill/>
              </a:ln>
              <a:solidFill>
                <a:prstClr val="black"/>
              </a:solidFill>
              <a:effectLst/>
              <a:uLnTx/>
              <a:uFillTx/>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EF783628-CE82-47A4-ABF8-AB40CF14FCAB}" type="slidenum">
              <a:rPr lang="de-DE" smtClean="0"/>
              <a:t>1</a:t>
            </a:fld>
            <a:endParaRPr lang="de-DE"/>
          </a:p>
        </p:txBody>
      </p:sp>
    </p:spTree>
    <p:extLst>
      <p:ext uri="{BB962C8B-B14F-4D97-AF65-F5344CB8AC3E}">
        <p14:creationId xmlns:p14="http://schemas.microsoft.com/office/powerpoint/2010/main" val="2815836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lnSpc>
                <a:spcPct val="107000"/>
              </a:lnSpc>
              <a:spcAft>
                <a:spcPts val="800"/>
              </a:spcAft>
              <a:buFontTx/>
              <a:buChar char="-"/>
            </a:pPr>
            <a:r>
              <a:rPr lang="en-GB" sz="1200" b="1" i="1" dirty="0">
                <a:effectLst/>
                <a:latin typeface="Calibri" panose="020F0502020204030204" pitchFamily="34" charset="0"/>
                <a:ea typeface="Calibri" panose="020F0502020204030204" pitchFamily="34" charset="0"/>
                <a:cs typeface="Times New Roman" panose="02020603050405020304" pitchFamily="18" charset="0"/>
              </a:rPr>
              <a:t>The Earth Eater</a:t>
            </a:r>
            <a:r>
              <a:rPr lang="en-GB" sz="1200" b="1" dirty="0">
                <a:effectLst/>
                <a:latin typeface="Calibri" panose="020F0502020204030204" pitchFamily="34" charset="0"/>
                <a:ea typeface="Calibri" panose="020F0502020204030204" pitchFamily="34" charset="0"/>
                <a:cs typeface="Times New Roman" panose="02020603050405020304" pitchFamily="18" charset="0"/>
              </a:rPr>
              <a:t> (2013), by contrast, is a novel about a character who denies her trauma and in the end dies</a:t>
            </a:r>
          </a:p>
          <a:p>
            <a:pPr marL="171450" indent="-171450">
              <a:lnSpc>
                <a:spcPct val="107000"/>
              </a:lnSpc>
              <a:spcAft>
                <a:spcPts val="800"/>
              </a:spcAft>
              <a:buFontTx/>
              <a:buChar char="-"/>
            </a:pPr>
            <a:r>
              <a:rPr lang="en-GB" sz="1200" b="1" dirty="0">
                <a:effectLst/>
                <a:latin typeface="Calibri" panose="020F0502020204030204" pitchFamily="34" charset="0"/>
                <a:ea typeface="Calibri" panose="020F0502020204030204" pitchFamily="34" charset="0"/>
                <a:cs typeface="Times New Roman" panose="02020603050405020304" pitchFamily="18" charset="0"/>
              </a:rPr>
              <a:t>Central to the novel is the idea</a:t>
            </a:r>
            <a:r>
              <a:rPr lang="en-GB" sz="1200" dirty="0">
                <a:effectLst/>
                <a:latin typeface="Calibri" panose="020F0502020204030204" pitchFamily="34" charset="0"/>
                <a:ea typeface="Calibri" panose="020F0502020204030204" pitchFamily="34" charset="0"/>
                <a:cs typeface="Times New Roman" panose="02020603050405020304" pitchFamily="18" charset="0"/>
              </a:rPr>
              <a:t> that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we cannot clearly differentiate between economic migrants and refugees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On one level, the novel tells the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story of an economic migrant</a:t>
            </a:r>
            <a:r>
              <a:rPr lang="en-GB" sz="1200" dirty="0">
                <a:effectLst/>
                <a:latin typeface="Calibri" panose="020F0502020204030204" pitchFamily="34" charset="0"/>
                <a:ea typeface="Calibri" panose="020F0502020204030204" pitchFamily="34" charset="0"/>
                <a:cs typeface="Times New Roman" panose="02020603050405020304" pitchFamily="18" charset="0"/>
              </a:rPr>
              <a:t>, a woman called Diana from the Russian republic of Dagestan who has entered the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EU illegally</a:t>
            </a:r>
            <a:r>
              <a:rPr lang="en-GB" sz="1200" dirty="0">
                <a:effectLst/>
                <a:latin typeface="Calibri" panose="020F0502020204030204" pitchFamily="34" charset="0"/>
                <a:ea typeface="Calibri" panose="020F0502020204030204" pitchFamily="34" charset="0"/>
                <a:cs typeface="Times New Roman" panose="02020603050405020304" pitchFamily="18" charset="0"/>
              </a:rPr>
              <a:t> to work in Vienna as a </a:t>
            </a:r>
            <a:r>
              <a:rPr lang="en-GB" sz="1200" b="1" dirty="0" err="1">
                <a:effectLst/>
                <a:latin typeface="Calibri" panose="020F0502020204030204" pitchFamily="34" charset="0"/>
                <a:ea typeface="Calibri" panose="020F0502020204030204" pitchFamily="34" charset="0"/>
                <a:cs typeface="Times New Roman" panose="02020603050405020304" pitchFamily="18" charset="0"/>
              </a:rPr>
              <a:t>sexworker</a:t>
            </a:r>
            <a:r>
              <a:rPr lang="en-GB" sz="1200" b="1" dirty="0">
                <a:effectLst/>
                <a:latin typeface="Calibri" panose="020F0502020204030204" pitchFamily="34" charset="0"/>
                <a:ea typeface="Calibri" panose="020F0502020204030204" pitchFamily="34" charset="0"/>
                <a:cs typeface="Times New Roman" panose="02020603050405020304" pitchFamily="18" charset="0"/>
              </a:rPr>
              <a:t> </a:t>
            </a:r>
            <a:r>
              <a:rPr lang="en-GB" sz="1200" dirty="0">
                <a:effectLst/>
                <a:latin typeface="Calibri" panose="020F0502020204030204" pitchFamily="34" charset="0"/>
                <a:ea typeface="Calibri" panose="020F0502020204030204" pitchFamily="34" charset="0"/>
                <a:cs typeface="Times New Roman" panose="02020603050405020304" pitchFamily="18" charset="0"/>
              </a:rPr>
              <a:t>and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finance the lives</a:t>
            </a:r>
            <a:r>
              <a:rPr lang="en-GB" sz="1200" dirty="0">
                <a:effectLst/>
                <a:latin typeface="Calibri" panose="020F0502020204030204" pitchFamily="34" charset="0"/>
                <a:ea typeface="Calibri" panose="020F0502020204030204" pitchFamily="34" charset="0"/>
                <a:cs typeface="Times New Roman" panose="02020603050405020304" pitchFamily="18" charset="0"/>
              </a:rPr>
              <a:t> of her mother, sister and sick son back home; but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the exhausting job</a:t>
            </a:r>
            <a:r>
              <a:rPr lang="en-GB" sz="1200" dirty="0">
                <a:effectLst/>
                <a:latin typeface="Calibri" panose="020F0502020204030204" pitchFamily="34" charset="0"/>
                <a:ea typeface="Calibri" panose="020F0502020204030204" pitchFamily="34" charset="0"/>
                <a:cs typeface="Times New Roman" panose="02020603050405020304" pitchFamily="18" charset="0"/>
              </a:rPr>
              <a:t> and the fact that she is constantly under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threat of deportation</a:t>
            </a:r>
            <a:r>
              <a:rPr lang="en-GB" sz="1200" dirty="0">
                <a:effectLst/>
                <a:latin typeface="Calibri" panose="020F0502020204030204" pitchFamily="34" charset="0"/>
                <a:ea typeface="Calibri" panose="020F0502020204030204" pitchFamily="34" charset="0"/>
                <a:cs typeface="Times New Roman" panose="02020603050405020304" pitchFamily="18" charset="0"/>
              </a:rPr>
              <a:t> lead to a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nervous breakdown</a:t>
            </a:r>
            <a:r>
              <a:rPr lang="en-GB" sz="1200" dirty="0">
                <a:effectLst/>
                <a:latin typeface="Calibri" panose="020F0502020204030204" pitchFamily="34" charset="0"/>
                <a:ea typeface="Calibri" panose="020F0502020204030204" pitchFamily="34" charset="0"/>
                <a:cs typeface="Times New Roman" panose="02020603050405020304" pitchFamily="18" charset="0"/>
              </a:rPr>
              <a:t>; she receives psychological treatment, but the fact that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nobody can help with her desperate situation ultimately leads to her death</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At the same time, this economic migrant is also a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member of a persecuted minority</a:t>
            </a:r>
            <a:r>
              <a:rPr lang="en-GB" sz="1200" dirty="0">
                <a:effectLst/>
                <a:latin typeface="Calibri" panose="020F0502020204030204" pitchFamily="34" charset="0"/>
                <a:ea typeface="Calibri" panose="020F0502020204030204" pitchFamily="34" charset="0"/>
                <a:cs typeface="Times New Roman" panose="02020603050405020304" pitchFamily="18" charset="0"/>
              </a:rPr>
              <a:t>: Diana was present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when her Jewish father was killed</a:t>
            </a:r>
            <a:r>
              <a:rPr lang="en-GB" sz="1200" dirty="0">
                <a:effectLst/>
                <a:latin typeface="Calibri" panose="020F0502020204030204" pitchFamily="34" charset="0"/>
                <a:ea typeface="Calibri" panose="020F0502020204030204" pitchFamily="34" charset="0"/>
                <a:cs typeface="Times New Roman" panose="02020603050405020304" pitchFamily="18" charset="0"/>
              </a:rPr>
              <a:t>, but she has suppressed the memory of this traumatic experience; this implies that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she cannot tell this story</a:t>
            </a:r>
            <a:r>
              <a:rPr lang="en-GB" sz="1200" dirty="0">
                <a:effectLst/>
                <a:latin typeface="Calibri" panose="020F0502020204030204" pitchFamily="34" charset="0"/>
                <a:ea typeface="Calibri" panose="020F0502020204030204" pitchFamily="34" charset="0"/>
                <a:cs typeface="Times New Roman" panose="02020603050405020304" pitchFamily="18" charset="0"/>
              </a:rPr>
              <a:t> because she is not even aware of it herself; so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the trauma prevents her from claiming her right to asylum</a:t>
            </a:r>
            <a:r>
              <a:rPr lang="en-GB" sz="1200" dirty="0">
                <a:effectLst/>
                <a:latin typeface="Calibri" panose="020F0502020204030204" pitchFamily="34" charset="0"/>
                <a:ea typeface="Calibri" panose="020F0502020204030204" pitchFamily="34" charset="0"/>
                <a:cs typeface="Times New Roman" panose="02020603050405020304" pitchFamily="18" charset="0"/>
              </a:rPr>
              <a:t> – the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economic migrant who dies is in fact a refugee who did not receive the support granted by the Refugee Convention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10"/>
          </p:nvPr>
        </p:nvSpPr>
        <p:spPr/>
        <p:txBody>
          <a:bodyPr/>
          <a:lstStyle/>
          <a:p>
            <a:fld id="{EF783628-CE82-47A4-ABF8-AB40CF14FCAB}" type="slidenum">
              <a:rPr lang="de-DE" smtClean="0"/>
              <a:t>10</a:t>
            </a:fld>
            <a:endParaRPr lang="de-DE"/>
          </a:p>
        </p:txBody>
      </p:sp>
    </p:spTree>
    <p:extLst>
      <p:ext uri="{BB962C8B-B14F-4D97-AF65-F5344CB8AC3E}">
        <p14:creationId xmlns:p14="http://schemas.microsoft.com/office/powerpoint/2010/main" val="4016276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The novel is intentionally written in a style that makes it difficult to grasp the suppressed trauma of the protagonist.</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This is meant </a:t>
            </a:r>
            <a:r>
              <a:rPr kumimoji="0" lang="en-GB"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to show us how difficult it is to identify a trauma in a person</a:t>
            </a: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how easily we fall for the story that the person tells us instead and how easily we therefore condemn a person to illegal status and the constant threat of deportation even if this person should be granted the right to asylum </a:t>
            </a:r>
            <a:endParaRPr kumimoji="0" lang="de-DE"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I want to show you one example to illustrate how the author hides the story of the traumatised refugee in her novel</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PRESS</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In a way, you can read the text as a palimpsest – one story is told on the first level, another story is told on the second level!</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In the first chapter, the woman tells us about her mother who is absolutely convinced that her husband will return. That is why she washes the doorstep every day.</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PRESS Quote</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7000"/>
              </a:lnSpc>
              <a:spcBef>
                <a:spcPts val="0"/>
              </a:spcBef>
              <a:spcAft>
                <a:spcPts val="800"/>
              </a:spcAft>
              <a:buClrTx/>
              <a:buSzTx/>
              <a:buFontTx/>
              <a:buChar char="-"/>
              <a:tabLst/>
              <a:defRPr/>
            </a:pPr>
            <a:endParaRPr kumimoji="0" lang="de-DE"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
        <p:nvSpPr>
          <p:cNvPr id="4" name="Foliennummernplatzhalter 3"/>
          <p:cNvSpPr>
            <a:spLocks noGrp="1"/>
          </p:cNvSpPr>
          <p:nvPr>
            <p:ph type="sldNum" sz="quarter" idx="10"/>
          </p:nvPr>
        </p:nvSpPr>
        <p:spPr/>
        <p:txBody>
          <a:bodyPr/>
          <a:lstStyle/>
          <a:p>
            <a:fld id="{EF783628-CE82-47A4-ABF8-AB40CF14FCAB}" type="slidenum">
              <a:rPr lang="de-DE" smtClean="0"/>
              <a:t>11</a:t>
            </a:fld>
            <a:endParaRPr lang="de-DE"/>
          </a:p>
        </p:txBody>
      </p:sp>
    </p:spTree>
    <p:extLst>
      <p:ext uri="{BB962C8B-B14F-4D97-AF65-F5344CB8AC3E}">
        <p14:creationId xmlns:p14="http://schemas.microsoft.com/office/powerpoint/2010/main" val="4033428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However, the image includes unconscious traces of the traumatic event – the murder of the father on the doorstep. </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The narrator refers several times to the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colour</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red - the red lines in the dark brown, the red fingernails and nails. She links this to the cold, but in fact the red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colour</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is the father’s blood. </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The mother washes the doorstep every day because her father was killed on the doorstep. It is a compulsive disorder linked to the trauma. Cleaning the doorstep from the blood is her way of convincing herself that the murder has never happened.</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At some stage, the woman has a breakdown, is taken to a hospital and has psychotherapy – but the therapist does not manage to make her talk about the traumatic murder of her father</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Similarly, the critical reception of the book does not see the second possible reading of the story</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There is a lot of sympathy for the economic migrant</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But nobody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realises</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that she is not an economic migrant, but has the right to asylum</a:t>
            </a:r>
          </a:p>
          <a:p>
            <a:pPr marL="171450" marR="0" lvl="0" indent="-171450" algn="l" defTabSz="914400" rtl="0" eaLnBrk="1" fontAlgn="auto" latinLnBrk="0" hangingPunct="1">
              <a:lnSpc>
                <a:spcPct val="107000"/>
              </a:lnSpc>
              <a:spcBef>
                <a:spcPts val="0"/>
              </a:spcBef>
              <a:spcAft>
                <a:spcPts val="80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So the novel successfully shows how difficult it is to identify that a person has a trauma and that the event behind the trauma may make the person eligible for refugee status</a:t>
            </a: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7000"/>
              </a:lnSpc>
              <a:spcBef>
                <a:spcPts val="0"/>
              </a:spcBef>
              <a:spcAft>
                <a:spcPts val="800"/>
              </a:spcAft>
              <a:buClrTx/>
              <a:buSzTx/>
              <a:buFontTx/>
              <a:buChar char="-"/>
              <a:tabLst/>
              <a:defRPr/>
            </a:pPr>
            <a:endParaRPr kumimoji="0" lang="de-DE"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
        <p:nvSpPr>
          <p:cNvPr id="4" name="Foliennummernplatzhalter 3"/>
          <p:cNvSpPr>
            <a:spLocks noGrp="1"/>
          </p:cNvSpPr>
          <p:nvPr>
            <p:ph type="sldNum" sz="quarter" idx="10"/>
          </p:nvPr>
        </p:nvSpPr>
        <p:spPr/>
        <p:txBody>
          <a:bodyPr/>
          <a:lstStyle/>
          <a:p>
            <a:fld id="{EF783628-CE82-47A4-ABF8-AB40CF14FCAB}" type="slidenum">
              <a:rPr lang="de-DE" smtClean="0"/>
              <a:t>12</a:t>
            </a:fld>
            <a:endParaRPr lang="de-DE"/>
          </a:p>
        </p:txBody>
      </p:sp>
    </p:spTree>
    <p:extLst>
      <p:ext uri="{BB962C8B-B14F-4D97-AF65-F5344CB8AC3E}">
        <p14:creationId xmlns:p14="http://schemas.microsoft.com/office/powerpoint/2010/main" val="2418006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So what are the lessons to be learned from this novel?</a:t>
            </a:r>
          </a:p>
          <a:p>
            <a:r>
              <a:rPr lang="en-US" dirty="0"/>
              <a:t>Asylum procedures demand that people can tell the story of the persecution in a logical narrative that makes sense to those judging their case</a:t>
            </a:r>
          </a:p>
          <a:p>
            <a:r>
              <a:rPr lang="en-US" dirty="0"/>
              <a:t>But in fact, it is exactly this kind of storytelling that is difficult if not impossible for a traumatized person</a:t>
            </a:r>
          </a:p>
          <a:p>
            <a:r>
              <a:rPr lang="en-US" dirty="0"/>
              <a:t>So the EU member states may be breaking the Refugee Convention on a daily basis </a:t>
            </a:r>
            <a:r>
              <a:rPr lang="en-US" dirty="0" err="1"/>
              <a:t>basis</a:t>
            </a:r>
            <a:r>
              <a:rPr lang="en-US" dirty="0"/>
              <a:t> without even </a:t>
            </a:r>
            <a:r>
              <a:rPr lang="en-US" dirty="0" err="1"/>
              <a:t>realising</a:t>
            </a:r>
            <a:r>
              <a:rPr lang="en-US" dirty="0"/>
              <a:t> it</a:t>
            </a:r>
          </a:p>
          <a:p>
            <a:r>
              <a:rPr lang="en-US" dirty="0"/>
              <a:t>What could help:</a:t>
            </a:r>
          </a:p>
          <a:p>
            <a:r>
              <a:rPr lang="en-US" dirty="0"/>
              <a:t>FOLIE</a:t>
            </a: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83628-CE82-47A4-ABF8-AB40CF14FCAB}"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5595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a:t>Literature</a:t>
            </a:r>
            <a:r>
              <a:rPr lang="de-AT" dirty="0"/>
              <a:t> </a:t>
            </a:r>
            <a:r>
              <a:rPr lang="de-AT" dirty="0" err="1"/>
              <a:t>can</a:t>
            </a:r>
            <a:r>
              <a:rPr lang="de-AT" dirty="0"/>
              <a:t> </a:t>
            </a:r>
            <a:r>
              <a:rPr lang="de-AT" dirty="0" err="1"/>
              <a:t>tell</a:t>
            </a:r>
            <a:r>
              <a:rPr lang="de-AT" dirty="0"/>
              <a:t> </a:t>
            </a:r>
            <a:r>
              <a:rPr lang="de-AT" dirty="0" err="1"/>
              <a:t>tell</a:t>
            </a:r>
            <a:r>
              <a:rPr lang="de-AT" dirty="0"/>
              <a:t> </a:t>
            </a:r>
            <a:r>
              <a:rPr lang="de-AT" dirty="0" err="1"/>
              <a:t>stories</a:t>
            </a:r>
            <a:r>
              <a:rPr lang="de-AT" dirty="0"/>
              <a:t> </a:t>
            </a:r>
            <a:r>
              <a:rPr lang="de-AT" dirty="0" err="1"/>
              <a:t>that</a:t>
            </a:r>
            <a:r>
              <a:rPr lang="de-AT" dirty="0"/>
              <a:t> </a:t>
            </a:r>
            <a:r>
              <a:rPr lang="de-AT" dirty="0" err="1"/>
              <a:t>are</a:t>
            </a:r>
            <a:r>
              <a:rPr lang="de-AT" dirty="0"/>
              <a:t> </a:t>
            </a:r>
            <a:r>
              <a:rPr lang="de-AT" dirty="0" err="1"/>
              <a:t>difficult</a:t>
            </a:r>
            <a:r>
              <a:rPr lang="de-AT" dirty="0"/>
              <a:t> </a:t>
            </a:r>
            <a:r>
              <a:rPr lang="de-AT" dirty="0" err="1"/>
              <a:t>to</a:t>
            </a:r>
            <a:r>
              <a:rPr lang="de-AT" dirty="0"/>
              <a:t> </a:t>
            </a:r>
            <a:r>
              <a:rPr lang="de-AT" dirty="0" err="1"/>
              <a:t>tell</a:t>
            </a:r>
            <a:r>
              <a:rPr lang="de-AT" dirty="0"/>
              <a:t>!</a:t>
            </a:r>
          </a:p>
          <a:p>
            <a:r>
              <a:rPr lang="de-AT" dirty="0"/>
              <a:t>Silence </a:t>
            </a:r>
            <a:r>
              <a:rPr lang="de-AT" dirty="0" err="1"/>
              <a:t>is</a:t>
            </a:r>
            <a:r>
              <a:rPr lang="de-AT" dirty="0"/>
              <a:t> not </a:t>
            </a:r>
            <a:r>
              <a:rPr lang="de-AT" dirty="0" err="1"/>
              <a:t>something</a:t>
            </a:r>
            <a:r>
              <a:rPr lang="de-AT" dirty="0"/>
              <a:t> </a:t>
            </a:r>
            <a:r>
              <a:rPr lang="de-AT" dirty="0" err="1"/>
              <a:t>that</a:t>
            </a:r>
            <a:r>
              <a:rPr lang="de-AT" dirty="0"/>
              <a:t> </a:t>
            </a:r>
            <a:r>
              <a:rPr lang="de-AT" dirty="0" err="1"/>
              <a:t>is</a:t>
            </a:r>
            <a:r>
              <a:rPr lang="de-AT" dirty="0"/>
              <a:t> easy </a:t>
            </a:r>
            <a:r>
              <a:rPr lang="de-AT" dirty="0" err="1"/>
              <a:t>to</a:t>
            </a:r>
            <a:r>
              <a:rPr lang="de-AT" dirty="0"/>
              <a:t> </a:t>
            </a:r>
            <a:r>
              <a:rPr lang="de-AT" dirty="0" err="1"/>
              <a:t>capture</a:t>
            </a:r>
            <a:r>
              <a:rPr lang="de-AT" dirty="0"/>
              <a:t> in </a:t>
            </a:r>
            <a:r>
              <a:rPr lang="de-AT" dirty="0" err="1"/>
              <a:t>interviews</a:t>
            </a:r>
            <a:r>
              <a:rPr lang="de-AT" dirty="0"/>
              <a:t>.</a:t>
            </a:r>
          </a:p>
          <a:p>
            <a:r>
              <a:rPr lang="de-AT" dirty="0" err="1"/>
              <a:t>How</a:t>
            </a:r>
            <a:r>
              <a:rPr lang="de-AT" dirty="0"/>
              <a:t> </a:t>
            </a:r>
            <a:r>
              <a:rPr lang="de-AT" dirty="0" err="1"/>
              <a:t>can</a:t>
            </a:r>
            <a:r>
              <a:rPr lang="de-AT" dirty="0"/>
              <a:t> </a:t>
            </a:r>
            <a:r>
              <a:rPr lang="de-AT" dirty="0" err="1"/>
              <a:t>you</a:t>
            </a:r>
            <a:r>
              <a:rPr lang="de-AT" dirty="0"/>
              <a:t> </a:t>
            </a:r>
            <a:r>
              <a:rPr lang="de-AT" dirty="0" err="1"/>
              <a:t>talk</a:t>
            </a:r>
            <a:r>
              <a:rPr lang="de-AT" dirty="0"/>
              <a:t> </a:t>
            </a:r>
            <a:r>
              <a:rPr lang="de-AT" dirty="0" err="1"/>
              <a:t>about</a:t>
            </a:r>
            <a:r>
              <a:rPr lang="de-AT" dirty="0"/>
              <a:t> </a:t>
            </a:r>
            <a:r>
              <a:rPr lang="de-AT" dirty="0" err="1"/>
              <a:t>the</a:t>
            </a:r>
            <a:r>
              <a:rPr lang="de-AT" dirty="0"/>
              <a:t> </a:t>
            </a:r>
            <a:r>
              <a:rPr lang="de-AT" dirty="0" err="1"/>
              <a:t>mechanisms</a:t>
            </a:r>
            <a:r>
              <a:rPr lang="de-AT" dirty="0"/>
              <a:t> </a:t>
            </a:r>
            <a:r>
              <a:rPr lang="de-AT" dirty="0" err="1"/>
              <a:t>that</a:t>
            </a:r>
            <a:r>
              <a:rPr lang="de-AT" dirty="0"/>
              <a:t> </a:t>
            </a:r>
            <a:r>
              <a:rPr lang="de-AT" dirty="0" err="1"/>
              <a:t>silence</a:t>
            </a:r>
            <a:r>
              <a:rPr lang="de-AT" dirty="0"/>
              <a:t> </a:t>
            </a:r>
            <a:r>
              <a:rPr lang="de-AT" dirty="0" err="1"/>
              <a:t>you</a:t>
            </a:r>
            <a:r>
              <a:rPr lang="de-AT" dirty="0"/>
              <a:t>? </a:t>
            </a:r>
          </a:p>
          <a:p>
            <a:r>
              <a:rPr lang="de-AT" dirty="0"/>
              <a:t>But </a:t>
            </a:r>
            <a:r>
              <a:rPr lang="de-AT" dirty="0" err="1"/>
              <a:t>literature</a:t>
            </a:r>
            <a:r>
              <a:rPr lang="de-AT" dirty="0"/>
              <a:t> </a:t>
            </a:r>
            <a:r>
              <a:rPr lang="de-AT" dirty="0" err="1"/>
              <a:t>can</a:t>
            </a:r>
            <a:r>
              <a:rPr lang="de-AT" dirty="0"/>
              <a:t> </a:t>
            </a:r>
            <a:r>
              <a:rPr lang="de-AT" dirty="0" err="1"/>
              <a:t>move</a:t>
            </a:r>
            <a:r>
              <a:rPr lang="de-AT" dirty="0"/>
              <a:t> </a:t>
            </a:r>
            <a:r>
              <a:rPr lang="de-AT" dirty="0" err="1"/>
              <a:t>beyond</a:t>
            </a:r>
            <a:r>
              <a:rPr lang="de-AT" dirty="0"/>
              <a:t> </a:t>
            </a:r>
            <a:r>
              <a:rPr lang="de-AT" dirty="0" err="1"/>
              <a:t>this</a:t>
            </a:r>
            <a:r>
              <a:rPr lang="de-AT" dirty="0"/>
              <a:t> </a:t>
            </a:r>
            <a:r>
              <a:rPr lang="de-AT" dirty="0" err="1"/>
              <a:t>silence</a:t>
            </a:r>
            <a:r>
              <a:rPr lang="de-AT" dirty="0"/>
              <a:t> and </a:t>
            </a:r>
            <a:r>
              <a:rPr lang="de-AT" dirty="0" err="1"/>
              <a:t>uncover</a:t>
            </a:r>
            <a:r>
              <a:rPr lang="de-AT" dirty="0"/>
              <a:t> </a:t>
            </a:r>
            <a:r>
              <a:rPr lang="de-AT" dirty="0" err="1"/>
              <a:t>the</a:t>
            </a:r>
            <a:r>
              <a:rPr lang="de-AT" dirty="0"/>
              <a:t> </a:t>
            </a:r>
            <a:r>
              <a:rPr lang="de-AT" dirty="0" err="1"/>
              <a:t>mechanisms</a:t>
            </a:r>
            <a:r>
              <a:rPr lang="de-AT" dirty="0"/>
              <a:t> </a:t>
            </a:r>
            <a:r>
              <a:rPr lang="de-AT" dirty="0" err="1"/>
              <a:t>that</a:t>
            </a:r>
            <a:r>
              <a:rPr lang="de-AT" dirty="0"/>
              <a:t> </a:t>
            </a:r>
            <a:r>
              <a:rPr lang="de-AT" dirty="0" err="1"/>
              <a:t>lead</a:t>
            </a:r>
            <a:r>
              <a:rPr lang="de-AT" dirty="0"/>
              <a:t> </a:t>
            </a:r>
            <a:r>
              <a:rPr lang="de-AT" dirty="0" err="1"/>
              <a:t>to</a:t>
            </a:r>
            <a:r>
              <a:rPr lang="de-AT" dirty="0"/>
              <a:t> </a:t>
            </a:r>
            <a:r>
              <a:rPr lang="de-AT" dirty="0" err="1"/>
              <a:t>the</a:t>
            </a:r>
            <a:r>
              <a:rPr lang="de-AT" dirty="0"/>
              <a:t> </a:t>
            </a:r>
            <a:r>
              <a:rPr lang="de-AT" dirty="0" err="1"/>
              <a:t>silencing</a:t>
            </a:r>
            <a:r>
              <a:rPr lang="de-AT" dirty="0"/>
              <a:t> </a:t>
            </a:r>
            <a:r>
              <a:rPr lang="de-AT" dirty="0" err="1"/>
              <a:t>of</a:t>
            </a:r>
            <a:r>
              <a:rPr lang="de-AT" dirty="0"/>
              <a:t> </a:t>
            </a:r>
            <a:r>
              <a:rPr lang="de-AT" dirty="0" err="1"/>
              <a:t>migrants</a:t>
            </a:r>
            <a:endParaRPr lang="de-AT" dirty="0"/>
          </a:p>
          <a:p>
            <a:r>
              <a:rPr lang="de-AT" dirty="0" err="1"/>
              <a:t>Literary</a:t>
            </a:r>
            <a:r>
              <a:rPr lang="de-AT" dirty="0"/>
              <a:t> </a:t>
            </a:r>
            <a:r>
              <a:rPr lang="de-AT" dirty="0" err="1"/>
              <a:t>forms</a:t>
            </a:r>
            <a:r>
              <a:rPr lang="de-AT" dirty="0"/>
              <a:t> also </a:t>
            </a:r>
            <a:r>
              <a:rPr lang="de-AT" dirty="0" err="1"/>
              <a:t>lend</a:t>
            </a:r>
            <a:r>
              <a:rPr lang="de-AT" dirty="0"/>
              <a:t> </a:t>
            </a:r>
            <a:r>
              <a:rPr lang="de-AT" dirty="0" err="1"/>
              <a:t>themselves</a:t>
            </a:r>
            <a:r>
              <a:rPr lang="de-AT" dirty="0"/>
              <a:t> </a:t>
            </a:r>
            <a:r>
              <a:rPr lang="de-AT" dirty="0" err="1"/>
              <a:t>to</a:t>
            </a:r>
            <a:r>
              <a:rPr lang="de-AT" dirty="0"/>
              <a:t> </a:t>
            </a:r>
            <a:r>
              <a:rPr lang="de-AT" dirty="0" err="1"/>
              <a:t>make</a:t>
            </a:r>
            <a:r>
              <a:rPr lang="de-AT" dirty="0"/>
              <a:t> </a:t>
            </a:r>
            <a:r>
              <a:rPr lang="de-AT" dirty="0" err="1"/>
              <a:t>people</a:t>
            </a:r>
            <a:r>
              <a:rPr lang="de-AT" dirty="0"/>
              <a:t> </a:t>
            </a:r>
            <a:r>
              <a:rPr lang="de-AT" dirty="0" err="1"/>
              <a:t>understand</a:t>
            </a:r>
            <a:r>
              <a:rPr lang="de-AT" dirty="0"/>
              <a:t> </a:t>
            </a:r>
            <a:r>
              <a:rPr lang="de-AT" dirty="0" err="1"/>
              <a:t>how</a:t>
            </a:r>
            <a:r>
              <a:rPr lang="de-AT" dirty="0"/>
              <a:t> </a:t>
            </a:r>
            <a:r>
              <a:rPr lang="de-AT" dirty="0" err="1"/>
              <a:t>trauma</a:t>
            </a:r>
            <a:r>
              <a:rPr lang="de-AT" dirty="0"/>
              <a:t> </a:t>
            </a:r>
            <a:r>
              <a:rPr lang="de-AT" dirty="0" err="1"/>
              <a:t>works</a:t>
            </a:r>
            <a:r>
              <a:rPr lang="de-AT" dirty="0"/>
              <a:t> and </a:t>
            </a:r>
            <a:r>
              <a:rPr lang="de-AT" dirty="0" err="1"/>
              <a:t>how</a:t>
            </a:r>
            <a:r>
              <a:rPr lang="de-AT" dirty="0"/>
              <a:t> </a:t>
            </a:r>
            <a:r>
              <a:rPr lang="de-AT" dirty="0" err="1"/>
              <a:t>it</a:t>
            </a:r>
            <a:r>
              <a:rPr lang="de-AT" dirty="0"/>
              <a:t> </a:t>
            </a:r>
            <a:r>
              <a:rPr lang="de-AT" dirty="0" err="1"/>
              <a:t>affects</a:t>
            </a:r>
            <a:r>
              <a:rPr lang="de-AT" dirty="0"/>
              <a:t> </a:t>
            </a:r>
            <a:r>
              <a:rPr lang="de-AT" dirty="0" err="1"/>
              <a:t>the</a:t>
            </a:r>
            <a:r>
              <a:rPr lang="de-AT" dirty="0"/>
              <a:t> </a:t>
            </a:r>
            <a:r>
              <a:rPr lang="de-AT" dirty="0" err="1"/>
              <a:t>lives</a:t>
            </a:r>
            <a:r>
              <a:rPr lang="de-AT" dirty="0"/>
              <a:t> not </a:t>
            </a:r>
            <a:r>
              <a:rPr lang="de-AT" dirty="0" err="1"/>
              <a:t>only</a:t>
            </a:r>
            <a:r>
              <a:rPr lang="de-AT" dirty="0"/>
              <a:t> </a:t>
            </a:r>
            <a:r>
              <a:rPr lang="de-AT" dirty="0" err="1"/>
              <a:t>of</a:t>
            </a:r>
            <a:r>
              <a:rPr lang="de-AT" dirty="0"/>
              <a:t> </a:t>
            </a:r>
            <a:r>
              <a:rPr lang="de-AT" dirty="0" err="1"/>
              <a:t>those</a:t>
            </a:r>
            <a:r>
              <a:rPr lang="de-AT" dirty="0"/>
              <a:t> </a:t>
            </a:r>
            <a:r>
              <a:rPr lang="de-AT" dirty="0" err="1"/>
              <a:t>traumatized</a:t>
            </a:r>
            <a:r>
              <a:rPr lang="de-AT" dirty="0"/>
              <a:t> but also </a:t>
            </a:r>
            <a:r>
              <a:rPr lang="de-AT" dirty="0" err="1"/>
              <a:t>of</a:t>
            </a:r>
            <a:r>
              <a:rPr lang="de-AT" dirty="0"/>
              <a:t> </a:t>
            </a:r>
            <a:r>
              <a:rPr lang="de-AT" dirty="0" err="1"/>
              <a:t>their</a:t>
            </a:r>
            <a:r>
              <a:rPr lang="de-AT" dirty="0"/>
              <a:t> </a:t>
            </a:r>
            <a:r>
              <a:rPr lang="de-AT" dirty="0" err="1"/>
              <a:t>families</a:t>
            </a:r>
            <a:endParaRPr lang="de-AT" dirty="0"/>
          </a:p>
          <a:p>
            <a:r>
              <a:rPr lang="de-AT" dirty="0"/>
              <a:t>As such, </a:t>
            </a:r>
            <a:r>
              <a:rPr lang="de-AT" dirty="0" err="1"/>
              <a:t>it</a:t>
            </a:r>
            <a:r>
              <a:rPr lang="de-AT" dirty="0"/>
              <a:t> </a:t>
            </a:r>
            <a:r>
              <a:rPr lang="de-AT" dirty="0" err="1"/>
              <a:t>has</a:t>
            </a:r>
            <a:r>
              <a:rPr lang="de-AT" dirty="0"/>
              <a:t> </a:t>
            </a:r>
            <a:r>
              <a:rPr lang="de-AT" dirty="0" err="1"/>
              <a:t>much</a:t>
            </a:r>
            <a:r>
              <a:rPr lang="de-AT" dirty="0"/>
              <a:t> </a:t>
            </a:r>
            <a:r>
              <a:rPr lang="de-AT" dirty="0" err="1"/>
              <a:t>more</a:t>
            </a:r>
            <a:r>
              <a:rPr lang="de-AT" dirty="0"/>
              <a:t> </a:t>
            </a:r>
            <a:r>
              <a:rPr lang="de-AT" dirty="0" err="1"/>
              <a:t>than</a:t>
            </a:r>
            <a:r>
              <a:rPr lang="de-AT" dirty="0"/>
              <a:t> informative </a:t>
            </a:r>
            <a:r>
              <a:rPr lang="de-AT" dirty="0" err="1"/>
              <a:t>value</a:t>
            </a:r>
            <a:r>
              <a:rPr lang="de-AT" dirty="0"/>
              <a:t> – </a:t>
            </a:r>
            <a:r>
              <a:rPr lang="de-AT" dirty="0" err="1"/>
              <a:t>it</a:t>
            </a:r>
            <a:r>
              <a:rPr lang="de-AT" dirty="0"/>
              <a:t> </a:t>
            </a:r>
            <a:r>
              <a:rPr lang="de-AT" dirty="0" err="1"/>
              <a:t>demands</a:t>
            </a:r>
            <a:r>
              <a:rPr lang="de-AT" dirty="0"/>
              <a:t> </a:t>
            </a:r>
            <a:r>
              <a:rPr lang="de-AT" dirty="0" err="1"/>
              <a:t>changes</a:t>
            </a:r>
            <a:r>
              <a:rPr lang="de-AT" dirty="0"/>
              <a:t> not </a:t>
            </a:r>
            <a:r>
              <a:rPr lang="de-AT" dirty="0" err="1"/>
              <a:t>only</a:t>
            </a:r>
            <a:r>
              <a:rPr lang="de-AT" dirty="0"/>
              <a:t> in </a:t>
            </a:r>
            <a:r>
              <a:rPr lang="de-AT" dirty="0" err="1"/>
              <a:t>how</a:t>
            </a:r>
            <a:r>
              <a:rPr lang="de-AT" dirty="0"/>
              <a:t> </a:t>
            </a:r>
            <a:r>
              <a:rPr lang="de-AT" dirty="0" err="1"/>
              <a:t>migrants</a:t>
            </a:r>
            <a:r>
              <a:rPr lang="de-AT" dirty="0"/>
              <a:t> </a:t>
            </a:r>
            <a:r>
              <a:rPr lang="de-AT" dirty="0" err="1"/>
              <a:t>are</a:t>
            </a:r>
            <a:r>
              <a:rPr lang="de-AT" dirty="0"/>
              <a:t> </a:t>
            </a:r>
            <a:r>
              <a:rPr lang="de-AT" dirty="0" err="1"/>
              <a:t>perceived</a:t>
            </a:r>
            <a:r>
              <a:rPr lang="de-AT" dirty="0"/>
              <a:t> in </a:t>
            </a:r>
            <a:r>
              <a:rPr lang="de-AT" dirty="0" err="1"/>
              <a:t>politics</a:t>
            </a:r>
            <a:r>
              <a:rPr lang="de-AT" dirty="0"/>
              <a:t> and </a:t>
            </a:r>
            <a:r>
              <a:rPr lang="de-AT" dirty="0" err="1"/>
              <a:t>the</a:t>
            </a:r>
            <a:r>
              <a:rPr lang="de-AT" dirty="0"/>
              <a:t> </a:t>
            </a:r>
            <a:r>
              <a:rPr lang="de-AT" dirty="0" err="1"/>
              <a:t>media</a:t>
            </a:r>
            <a:r>
              <a:rPr lang="de-AT" dirty="0"/>
              <a:t>, but also in </a:t>
            </a:r>
            <a:r>
              <a:rPr lang="de-AT" dirty="0" err="1"/>
              <a:t>concrete</a:t>
            </a:r>
            <a:r>
              <a:rPr lang="de-AT" dirty="0"/>
              <a:t> legal and administrative </a:t>
            </a:r>
            <a:r>
              <a:rPr lang="de-AT" dirty="0" err="1"/>
              <a:t>procedures</a:t>
            </a:r>
            <a:r>
              <a:rPr lang="de-AT" dirty="0"/>
              <a:t>, such </a:t>
            </a:r>
            <a:r>
              <a:rPr lang="de-AT" dirty="0" err="1"/>
              <a:t>as</a:t>
            </a:r>
            <a:r>
              <a:rPr lang="de-AT" dirty="0"/>
              <a:t> </a:t>
            </a:r>
            <a:r>
              <a:rPr lang="de-AT" dirty="0" err="1"/>
              <a:t>the</a:t>
            </a:r>
            <a:r>
              <a:rPr lang="de-AT" dirty="0"/>
              <a:t> </a:t>
            </a:r>
            <a:r>
              <a:rPr lang="de-AT" dirty="0" err="1"/>
              <a:t>recognition</a:t>
            </a:r>
            <a:r>
              <a:rPr lang="de-AT" dirty="0"/>
              <a:t> </a:t>
            </a:r>
            <a:r>
              <a:rPr lang="de-AT" dirty="0" err="1"/>
              <a:t>of</a:t>
            </a:r>
            <a:r>
              <a:rPr lang="de-AT" dirty="0"/>
              <a:t> </a:t>
            </a:r>
            <a:r>
              <a:rPr lang="de-AT" dirty="0" err="1"/>
              <a:t>refugees</a:t>
            </a:r>
            <a:endParaRPr lang="de-AT" dirty="0"/>
          </a:p>
        </p:txBody>
      </p:sp>
      <p:sp>
        <p:nvSpPr>
          <p:cNvPr id="4" name="Foliennummernplatzhalter 3"/>
          <p:cNvSpPr>
            <a:spLocks noGrp="1"/>
          </p:cNvSpPr>
          <p:nvPr>
            <p:ph type="sldNum" sz="quarter" idx="5"/>
          </p:nvPr>
        </p:nvSpPr>
        <p:spPr/>
        <p:txBody>
          <a:bodyPr/>
          <a:lstStyle/>
          <a:p>
            <a:fld id="{EF783628-CE82-47A4-ABF8-AB40CF14FCAB}" type="slidenum">
              <a:rPr lang="de-DE" smtClean="0"/>
              <a:t>14</a:t>
            </a:fld>
            <a:endParaRPr lang="de-DE"/>
          </a:p>
        </p:txBody>
      </p:sp>
    </p:spTree>
    <p:extLst>
      <p:ext uri="{BB962C8B-B14F-4D97-AF65-F5344CB8AC3E}">
        <p14:creationId xmlns:p14="http://schemas.microsoft.com/office/powerpoint/2010/main" val="3809523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DE" baseline="0" dirty="0" err="1"/>
              <a:t>Let</a:t>
            </a:r>
            <a:r>
              <a:rPr lang="de-DE" baseline="0" dirty="0"/>
              <a:t> </a:t>
            </a:r>
            <a:r>
              <a:rPr lang="de-DE" baseline="0" dirty="0" err="1"/>
              <a:t>me</a:t>
            </a:r>
            <a:r>
              <a:rPr lang="de-DE" baseline="0" dirty="0"/>
              <a:t> </a:t>
            </a:r>
            <a:r>
              <a:rPr lang="de-DE" baseline="0" dirty="0" err="1"/>
              <a:t>first</a:t>
            </a:r>
            <a:r>
              <a:rPr lang="de-DE" baseline="0" dirty="0"/>
              <a:t> </a:t>
            </a:r>
            <a:r>
              <a:rPr lang="de-DE" baseline="0" dirty="0" err="1"/>
              <a:t>say</a:t>
            </a:r>
            <a:r>
              <a:rPr lang="de-DE" baseline="0" dirty="0"/>
              <a:t> a </a:t>
            </a:r>
            <a:r>
              <a:rPr lang="de-DE" baseline="0" dirty="0" err="1"/>
              <a:t>few</a:t>
            </a:r>
            <a:r>
              <a:rPr lang="de-DE" baseline="0" dirty="0"/>
              <a:t> </a:t>
            </a:r>
            <a:r>
              <a:rPr lang="de-DE" baseline="0" dirty="0" err="1"/>
              <a:t>words</a:t>
            </a:r>
            <a:r>
              <a:rPr lang="de-DE" baseline="0" dirty="0"/>
              <a:t> </a:t>
            </a:r>
            <a:r>
              <a:rPr lang="de-DE" baseline="0" dirty="0" err="1"/>
              <a:t>about</a:t>
            </a:r>
            <a:r>
              <a:rPr lang="de-DE" baseline="0" dirty="0"/>
              <a:t> </a:t>
            </a:r>
            <a:r>
              <a:rPr lang="de-DE" baseline="0" dirty="0" err="1"/>
              <a:t>the</a:t>
            </a:r>
            <a:r>
              <a:rPr lang="de-DE" baseline="0" dirty="0"/>
              <a:t> link </a:t>
            </a:r>
            <a:r>
              <a:rPr lang="de-DE" baseline="0" dirty="0" err="1"/>
              <a:t>between</a:t>
            </a:r>
            <a:r>
              <a:rPr lang="de-DE" baseline="0" dirty="0"/>
              <a:t> </a:t>
            </a:r>
            <a:r>
              <a:rPr lang="de-DE" baseline="0" dirty="0" err="1"/>
              <a:t>trauma</a:t>
            </a:r>
            <a:r>
              <a:rPr lang="de-DE" baseline="0" dirty="0"/>
              <a:t> </a:t>
            </a:r>
            <a:r>
              <a:rPr lang="de-DE" baseline="0" dirty="0" err="1"/>
              <a:t>and</a:t>
            </a:r>
            <a:r>
              <a:rPr lang="de-DE" baseline="0" dirty="0"/>
              <a:t> </a:t>
            </a:r>
            <a:r>
              <a:rPr lang="de-DE" baseline="0" dirty="0" err="1"/>
              <a:t>silence</a:t>
            </a:r>
            <a:r>
              <a:rPr lang="de-DE" baseline="0" dirty="0"/>
              <a:t>.</a:t>
            </a:r>
          </a:p>
          <a:p>
            <a:pPr marL="171450" indent="-171450">
              <a:buFontTx/>
              <a:buChar char="-"/>
            </a:pPr>
            <a:r>
              <a:rPr lang="de-DE" baseline="0" dirty="0"/>
              <a:t>Sigmund Freud </a:t>
            </a:r>
            <a:r>
              <a:rPr lang="de-DE" baseline="0" dirty="0" err="1"/>
              <a:t>described</a:t>
            </a:r>
            <a:r>
              <a:rPr lang="de-DE" baseline="0" dirty="0"/>
              <a:t> </a:t>
            </a:r>
            <a:r>
              <a:rPr lang="de-DE" baseline="0" dirty="0" err="1"/>
              <a:t>trauma</a:t>
            </a:r>
            <a:r>
              <a:rPr lang="de-DE" baseline="0" dirty="0"/>
              <a:t> </a:t>
            </a:r>
            <a:r>
              <a:rPr lang="de-DE" baseline="0" dirty="0" err="1"/>
              <a:t>as</a:t>
            </a:r>
            <a:r>
              <a:rPr lang="de-DE" baseline="0" dirty="0"/>
              <a:t> a </a:t>
            </a:r>
            <a:r>
              <a:rPr lang="de-DE" baseline="0" dirty="0" err="1"/>
              <a:t>void</a:t>
            </a:r>
            <a:r>
              <a:rPr lang="de-DE" baseline="0" dirty="0"/>
              <a:t> </a:t>
            </a:r>
            <a:r>
              <a:rPr lang="de-DE" baseline="0" dirty="0" err="1"/>
              <a:t>as</a:t>
            </a:r>
            <a:r>
              <a:rPr lang="de-DE" baseline="0" dirty="0"/>
              <a:t> </a:t>
            </a:r>
            <a:r>
              <a:rPr lang="de-DE" baseline="0" dirty="0" err="1"/>
              <a:t>early</a:t>
            </a:r>
            <a:r>
              <a:rPr lang="de-DE" baseline="0" dirty="0"/>
              <a:t> </a:t>
            </a:r>
            <a:r>
              <a:rPr lang="de-DE" baseline="0" dirty="0" err="1"/>
              <a:t>as</a:t>
            </a:r>
            <a:r>
              <a:rPr lang="de-DE" baseline="0" dirty="0"/>
              <a:t> 1896 in a </a:t>
            </a:r>
            <a:r>
              <a:rPr lang="de-DE" baseline="0" dirty="0" err="1"/>
              <a:t>letter</a:t>
            </a:r>
            <a:r>
              <a:rPr lang="de-DE" baseline="0" dirty="0"/>
              <a:t> </a:t>
            </a:r>
            <a:r>
              <a:rPr lang="de-DE" baseline="0" dirty="0" err="1"/>
              <a:t>to</a:t>
            </a:r>
            <a:r>
              <a:rPr lang="de-DE" baseline="0" dirty="0"/>
              <a:t> </a:t>
            </a:r>
            <a:r>
              <a:rPr lang="de-DE" baseline="0" dirty="0" err="1"/>
              <a:t>his</a:t>
            </a:r>
            <a:r>
              <a:rPr lang="de-DE" baseline="0" dirty="0"/>
              <a:t> </a:t>
            </a:r>
            <a:r>
              <a:rPr lang="de-DE" baseline="0" dirty="0" err="1"/>
              <a:t>friend</a:t>
            </a:r>
            <a:r>
              <a:rPr lang="de-DE" baseline="0" dirty="0"/>
              <a:t> </a:t>
            </a:r>
            <a:r>
              <a:rPr lang="de-DE" baseline="0" dirty="0" err="1"/>
              <a:t>and</a:t>
            </a:r>
            <a:r>
              <a:rPr lang="de-DE" baseline="0" dirty="0"/>
              <a:t> </a:t>
            </a:r>
            <a:r>
              <a:rPr lang="de-DE" baseline="0" dirty="0" err="1"/>
              <a:t>colleague</a:t>
            </a:r>
            <a:r>
              <a:rPr lang="de-DE" baseline="0" dirty="0"/>
              <a:t> Wilhelm Fleiß</a:t>
            </a:r>
          </a:p>
          <a:p>
            <a:pPr marL="171450" indent="-171450">
              <a:buFontTx/>
              <a:buChar char="-"/>
            </a:pPr>
            <a:r>
              <a:rPr lang="de-DE" baseline="0" dirty="0"/>
              <a:t>This </a:t>
            </a:r>
            <a:r>
              <a:rPr lang="de-DE" baseline="0" dirty="0" err="1"/>
              <a:t>idea</a:t>
            </a:r>
            <a:r>
              <a:rPr lang="de-DE" baseline="0" dirty="0"/>
              <a:t> </a:t>
            </a:r>
            <a:r>
              <a:rPr lang="de-DE" baseline="0" dirty="0" err="1"/>
              <a:t>that</a:t>
            </a:r>
            <a:r>
              <a:rPr lang="de-DE" baseline="0" dirty="0"/>
              <a:t> </a:t>
            </a:r>
            <a:r>
              <a:rPr lang="de-DE" baseline="0" dirty="0" err="1"/>
              <a:t>trauma</a:t>
            </a:r>
            <a:r>
              <a:rPr lang="de-DE" baseline="0" dirty="0"/>
              <a:t> </a:t>
            </a:r>
            <a:r>
              <a:rPr lang="de-DE" baseline="0" dirty="0" err="1"/>
              <a:t>is</a:t>
            </a:r>
            <a:r>
              <a:rPr lang="de-DE" baseline="0" dirty="0"/>
              <a:t> an </a:t>
            </a:r>
            <a:r>
              <a:rPr lang="de-DE" baseline="0" dirty="0" err="1"/>
              <a:t>empty</a:t>
            </a:r>
            <a:r>
              <a:rPr lang="de-DE" baseline="0" dirty="0"/>
              <a:t> </a:t>
            </a:r>
            <a:r>
              <a:rPr lang="de-DE" baseline="0" dirty="0" err="1"/>
              <a:t>space</a:t>
            </a:r>
            <a:r>
              <a:rPr lang="de-DE" baseline="0" dirty="0"/>
              <a:t> </a:t>
            </a:r>
            <a:r>
              <a:rPr lang="de-DE" baseline="0" dirty="0" err="1"/>
              <a:t>has</a:t>
            </a:r>
            <a:r>
              <a:rPr lang="de-DE" baseline="0" dirty="0"/>
              <a:t> </a:t>
            </a:r>
            <a:r>
              <a:rPr lang="de-DE" baseline="0" dirty="0" err="1"/>
              <a:t>been</a:t>
            </a:r>
            <a:r>
              <a:rPr lang="de-DE" baseline="0" dirty="0"/>
              <a:t> </a:t>
            </a:r>
            <a:r>
              <a:rPr lang="de-DE" baseline="0" dirty="0" err="1"/>
              <a:t>taken</a:t>
            </a:r>
            <a:r>
              <a:rPr lang="de-DE" baseline="0" dirty="0"/>
              <a:t> </a:t>
            </a:r>
            <a:r>
              <a:rPr lang="de-DE" baseline="0" dirty="0" err="1"/>
              <a:t>up</a:t>
            </a:r>
            <a:r>
              <a:rPr lang="de-DE" baseline="0" dirty="0"/>
              <a:t> in </a:t>
            </a:r>
            <a:r>
              <a:rPr lang="de-DE" baseline="0" dirty="0" err="1"/>
              <a:t>more</a:t>
            </a:r>
            <a:r>
              <a:rPr lang="de-DE" baseline="0" dirty="0"/>
              <a:t> </a:t>
            </a:r>
            <a:r>
              <a:rPr lang="de-DE" baseline="0" dirty="0" err="1"/>
              <a:t>recent</a:t>
            </a:r>
            <a:r>
              <a:rPr lang="de-DE" baseline="0" dirty="0"/>
              <a:t> </a:t>
            </a:r>
            <a:r>
              <a:rPr lang="de-DE" baseline="0" dirty="0" err="1"/>
              <a:t>trauma</a:t>
            </a:r>
            <a:r>
              <a:rPr lang="de-DE" baseline="0" dirty="0"/>
              <a:t> </a:t>
            </a:r>
            <a:r>
              <a:rPr lang="de-DE" baseline="0" dirty="0" err="1"/>
              <a:t>research</a:t>
            </a:r>
            <a:endParaRPr lang="de-DE" baseline="0" dirty="0"/>
          </a:p>
          <a:p>
            <a:pPr marL="171450" indent="-171450">
              <a:buFontTx/>
              <a:buChar char="-"/>
            </a:pPr>
            <a:r>
              <a:rPr lang="de-DE" baseline="0" dirty="0"/>
              <a:t>Cathy </a:t>
            </a:r>
            <a:r>
              <a:rPr lang="de-DE" baseline="0" dirty="0" err="1"/>
              <a:t>Caruth</a:t>
            </a:r>
            <a:r>
              <a:rPr lang="de-DE" baseline="0" dirty="0"/>
              <a:t> </a:t>
            </a:r>
            <a:r>
              <a:rPr lang="de-DE" baseline="0" dirty="0" err="1"/>
              <a:t>for</a:t>
            </a:r>
            <a:r>
              <a:rPr lang="de-DE" baseline="0" dirty="0"/>
              <a:t> </a:t>
            </a:r>
            <a:r>
              <a:rPr lang="de-DE" baseline="0" dirty="0" err="1"/>
              <a:t>example</a:t>
            </a:r>
            <a:r>
              <a:rPr lang="de-DE" baseline="0" dirty="0"/>
              <a:t> </a:t>
            </a:r>
            <a:r>
              <a:rPr lang="de-DE" baseline="0" dirty="0" err="1"/>
              <a:t>speaks</a:t>
            </a:r>
            <a:r>
              <a:rPr lang="de-DE" baseline="0" dirty="0"/>
              <a:t> of </a:t>
            </a:r>
            <a:r>
              <a:rPr lang="de-DE" baseline="0" dirty="0" err="1"/>
              <a:t>trauma</a:t>
            </a:r>
            <a:r>
              <a:rPr lang="de-DE" baseline="0" dirty="0"/>
              <a:t> </a:t>
            </a:r>
            <a:r>
              <a:rPr lang="de-DE" baseline="0" dirty="0" err="1"/>
              <a:t>as</a:t>
            </a:r>
            <a:r>
              <a:rPr lang="de-DE" baseline="0" dirty="0"/>
              <a:t> a „</a:t>
            </a:r>
            <a:r>
              <a:rPr lang="de-DE" baseline="0" dirty="0" err="1"/>
              <a:t>gap</a:t>
            </a:r>
            <a:r>
              <a:rPr lang="de-DE" baseline="0" dirty="0"/>
              <a:t> </a:t>
            </a:r>
            <a:r>
              <a:rPr lang="de-DE" baseline="0" dirty="0" err="1"/>
              <a:t>that</a:t>
            </a:r>
            <a:r>
              <a:rPr lang="de-DE" baseline="0" dirty="0"/>
              <a:t> </a:t>
            </a:r>
            <a:r>
              <a:rPr lang="de-DE" baseline="0" dirty="0" err="1"/>
              <a:t>carries</a:t>
            </a:r>
            <a:r>
              <a:rPr lang="de-DE" baseline="0" dirty="0"/>
              <a:t> </a:t>
            </a:r>
            <a:r>
              <a:rPr lang="de-DE" baseline="0" dirty="0" err="1"/>
              <a:t>the</a:t>
            </a:r>
            <a:r>
              <a:rPr lang="de-DE" baseline="0" dirty="0"/>
              <a:t> </a:t>
            </a:r>
            <a:r>
              <a:rPr lang="de-DE" baseline="0" dirty="0" err="1"/>
              <a:t>force</a:t>
            </a:r>
            <a:r>
              <a:rPr lang="de-DE" baseline="0" dirty="0"/>
              <a:t> of </a:t>
            </a:r>
            <a:r>
              <a:rPr lang="de-DE" baseline="0" dirty="0" err="1"/>
              <a:t>the</a:t>
            </a:r>
            <a:r>
              <a:rPr lang="de-DE" baseline="0" dirty="0"/>
              <a:t> </a:t>
            </a:r>
            <a:r>
              <a:rPr lang="de-DE" baseline="0" dirty="0" err="1"/>
              <a:t>event</a:t>
            </a:r>
            <a:r>
              <a:rPr lang="de-DE" baseline="0" dirty="0"/>
              <a:t> </a:t>
            </a:r>
            <a:r>
              <a:rPr lang="de-DE" baseline="0" dirty="0" err="1"/>
              <a:t>and</a:t>
            </a:r>
            <a:r>
              <a:rPr lang="de-DE" baseline="0" dirty="0"/>
              <a:t> </a:t>
            </a:r>
            <a:r>
              <a:rPr lang="de-DE" baseline="0" dirty="0" err="1"/>
              <a:t>does</a:t>
            </a:r>
            <a:r>
              <a:rPr lang="de-DE" baseline="0" dirty="0"/>
              <a:t> so </a:t>
            </a:r>
            <a:r>
              <a:rPr lang="de-DE" baseline="0" dirty="0" err="1"/>
              <a:t>precisely</a:t>
            </a:r>
            <a:r>
              <a:rPr lang="de-DE" baseline="0" dirty="0"/>
              <a:t> at </a:t>
            </a:r>
            <a:r>
              <a:rPr lang="de-DE" baseline="0" dirty="0" err="1"/>
              <a:t>the</a:t>
            </a:r>
            <a:r>
              <a:rPr lang="de-DE" baseline="0" dirty="0"/>
              <a:t> </a:t>
            </a:r>
            <a:r>
              <a:rPr lang="de-DE" baseline="0" dirty="0" err="1"/>
              <a:t>expense</a:t>
            </a:r>
            <a:r>
              <a:rPr lang="de-DE" baseline="0" dirty="0"/>
              <a:t> of simple </a:t>
            </a:r>
            <a:r>
              <a:rPr lang="de-DE" baseline="0" dirty="0" err="1"/>
              <a:t>knowledge</a:t>
            </a:r>
            <a:r>
              <a:rPr lang="de-DE" baseline="0" dirty="0"/>
              <a:t> </a:t>
            </a:r>
            <a:r>
              <a:rPr lang="de-DE" baseline="0" dirty="0" err="1"/>
              <a:t>and</a:t>
            </a:r>
            <a:r>
              <a:rPr lang="de-DE" baseline="0" dirty="0"/>
              <a:t> </a:t>
            </a:r>
            <a:r>
              <a:rPr lang="de-DE" baseline="0" dirty="0" err="1"/>
              <a:t>memory</a:t>
            </a:r>
            <a:r>
              <a:rPr lang="de-DE" baseline="0" dirty="0"/>
              <a:t>“ (</a:t>
            </a:r>
            <a:r>
              <a:rPr lang="de-DE" baseline="0" dirty="0" err="1"/>
              <a:t>Caruth</a:t>
            </a:r>
            <a:r>
              <a:rPr lang="de-DE" baseline="0" dirty="0"/>
              <a:t>, Trauma </a:t>
            </a:r>
            <a:r>
              <a:rPr lang="de-DE" baseline="0" dirty="0" err="1"/>
              <a:t>and</a:t>
            </a:r>
            <a:r>
              <a:rPr lang="de-DE" baseline="0" dirty="0"/>
              <a:t> </a:t>
            </a:r>
            <a:r>
              <a:rPr lang="de-DE" baseline="0" dirty="0" err="1"/>
              <a:t>experience</a:t>
            </a:r>
            <a:r>
              <a:rPr lang="de-DE" baseline="0" dirty="0"/>
              <a:t>, 7)</a:t>
            </a:r>
          </a:p>
          <a:p>
            <a:pPr marL="171450" indent="-171450">
              <a:buFontTx/>
              <a:buChar char="-"/>
            </a:pPr>
            <a:r>
              <a:rPr lang="de-DE" baseline="0" dirty="0"/>
              <a:t>So </a:t>
            </a:r>
            <a:r>
              <a:rPr lang="de-DE" baseline="0" dirty="0" err="1"/>
              <a:t>the</a:t>
            </a:r>
            <a:r>
              <a:rPr lang="de-DE" baseline="0" dirty="0"/>
              <a:t> </a:t>
            </a:r>
            <a:r>
              <a:rPr lang="de-DE" baseline="0" dirty="0" err="1"/>
              <a:t>event</a:t>
            </a:r>
            <a:r>
              <a:rPr lang="de-DE" baseline="0" dirty="0"/>
              <a:t> </a:t>
            </a:r>
            <a:r>
              <a:rPr lang="de-DE" baseline="0" dirty="0" err="1"/>
              <a:t>that</a:t>
            </a:r>
            <a:r>
              <a:rPr lang="de-DE" baseline="0" dirty="0"/>
              <a:t> </a:t>
            </a:r>
            <a:r>
              <a:rPr lang="de-DE" baseline="0" dirty="0" err="1"/>
              <a:t>led</a:t>
            </a:r>
            <a:r>
              <a:rPr lang="de-DE" baseline="0" dirty="0"/>
              <a:t> </a:t>
            </a:r>
            <a:r>
              <a:rPr lang="de-DE" baseline="0" dirty="0" err="1"/>
              <a:t>to</a:t>
            </a:r>
            <a:r>
              <a:rPr lang="de-DE" baseline="0" dirty="0"/>
              <a:t> </a:t>
            </a:r>
            <a:r>
              <a:rPr lang="de-DE" baseline="0" dirty="0" err="1"/>
              <a:t>the</a:t>
            </a:r>
            <a:r>
              <a:rPr lang="de-DE" baseline="0" dirty="0"/>
              <a:t> </a:t>
            </a:r>
            <a:r>
              <a:rPr lang="de-DE" baseline="0" dirty="0" err="1"/>
              <a:t>trauma</a:t>
            </a:r>
            <a:r>
              <a:rPr lang="de-DE" baseline="0" dirty="0"/>
              <a:t> </a:t>
            </a:r>
            <a:r>
              <a:rPr lang="de-DE" baseline="0" dirty="0" err="1"/>
              <a:t>leaves</a:t>
            </a:r>
            <a:r>
              <a:rPr lang="de-DE" baseline="0" dirty="0"/>
              <a:t> a </a:t>
            </a:r>
            <a:r>
              <a:rPr lang="de-DE" baseline="0" dirty="0" err="1"/>
              <a:t>trace</a:t>
            </a:r>
            <a:r>
              <a:rPr lang="de-DE" baseline="0" dirty="0"/>
              <a:t> in </a:t>
            </a:r>
            <a:r>
              <a:rPr lang="de-DE" baseline="0" dirty="0" err="1"/>
              <a:t>the</a:t>
            </a:r>
            <a:r>
              <a:rPr lang="de-DE" baseline="0" dirty="0"/>
              <a:t> </a:t>
            </a:r>
            <a:r>
              <a:rPr lang="de-DE" baseline="0" dirty="0" err="1"/>
              <a:t>memory</a:t>
            </a:r>
            <a:r>
              <a:rPr lang="de-DE" baseline="0" dirty="0"/>
              <a:t> of </a:t>
            </a:r>
            <a:r>
              <a:rPr lang="de-DE" baseline="0" dirty="0" err="1"/>
              <a:t>the</a:t>
            </a:r>
            <a:r>
              <a:rPr lang="de-DE" baseline="0" dirty="0"/>
              <a:t> </a:t>
            </a:r>
            <a:r>
              <a:rPr lang="de-DE" baseline="0" dirty="0" err="1"/>
              <a:t>person</a:t>
            </a:r>
            <a:r>
              <a:rPr lang="de-DE" baseline="0" dirty="0"/>
              <a:t>, but </a:t>
            </a:r>
            <a:r>
              <a:rPr lang="de-DE" baseline="0" dirty="0" err="1"/>
              <a:t>this</a:t>
            </a:r>
            <a:r>
              <a:rPr lang="de-DE" baseline="0" dirty="0"/>
              <a:t> </a:t>
            </a:r>
            <a:r>
              <a:rPr lang="de-DE" baseline="0" dirty="0" err="1"/>
              <a:t>trace</a:t>
            </a:r>
            <a:r>
              <a:rPr lang="de-DE" baseline="0" dirty="0"/>
              <a:t> </a:t>
            </a:r>
            <a:r>
              <a:rPr lang="de-DE" baseline="0" dirty="0" err="1"/>
              <a:t>is</a:t>
            </a:r>
            <a:r>
              <a:rPr lang="de-DE" baseline="0" dirty="0"/>
              <a:t> not </a:t>
            </a:r>
            <a:r>
              <a:rPr lang="de-DE" baseline="0" dirty="0" err="1"/>
              <a:t>the</a:t>
            </a:r>
            <a:r>
              <a:rPr lang="de-DE" baseline="0" dirty="0"/>
              <a:t> </a:t>
            </a:r>
            <a:r>
              <a:rPr lang="de-DE" baseline="0" dirty="0" err="1"/>
              <a:t>remembrance</a:t>
            </a:r>
            <a:r>
              <a:rPr lang="de-DE" baseline="0" dirty="0"/>
              <a:t> of </a:t>
            </a:r>
            <a:r>
              <a:rPr lang="de-DE" baseline="0" dirty="0" err="1"/>
              <a:t>the</a:t>
            </a:r>
            <a:r>
              <a:rPr lang="de-DE" baseline="0" dirty="0"/>
              <a:t> </a:t>
            </a:r>
            <a:r>
              <a:rPr lang="de-DE" baseline="0" dirty="0" err="1"/>
              <a:t>event</a:t>
            </a:r>
            <a:r>
              <a:rPr lang="de-DE" baseline="0" dirty="0"/>
              <a:t>, </a:t>
            </a:r>
            <a:r>
              <a:rPr lang="de-DE" baseline="0" dirty="0" err="1"/>
              <a:t>it</a:t>
            </a:r>
            <a:r>
              <a:rPr lang="de-DE" baseline="0" dirty="0"/>
              <a:t> </a:t>
            </a:r>
            <a:r>
              <a:rPr lang="de-DE" baseline="0" dirty="0" err="1"/>
              <a:t>is</a:t>
            </a:r>
            <a:r>
              <a:rPr lang="de-DE" baseline="0" dirty="0"/>
              <a:t> </a:t>
            </a:r>
            <a:r>
              <a:rPr lang="de-DE" baseline="0" dirty="0" err="1"/>
              <a:t>the</a:t>
            </a:r>
            <a:r>
              <a:rPr lang="de-DE" baseline="0" dirty="0"/>
              <a:t> </a:t>
            </a:r>
            <a:r>
              <a:rPr lang="de-DE" baseline="0" dirty="0" err="1"/>
              <a:t>absence</a:t>
            </a:r>
            <a:r>
              <a:rPr lang="de-DE" baseline="0" dirty="0"/>
              <a:t> of </a:t>
            </a:r>
            <a:r>
              <a:rPr lang="de-DE" baseline="0" dirty="0" err="1"/>
              <a:t>the</a:t>
            </a:r>
            <a:r>
              <a:rPr lang="de-DE" baseline="0" dirty="0"/>
              <a:t> </a:t>
            </a:r>
            <a:r>
              <a:rPr lang="de-DE" baseline="0" dirty="0" err="1"/>
              <a:t>event</a:t>
            </a:r>
            <a:r>
              <a:rPr lang="de-DE" baseline="0" dirty="0"/>
              <a:t>. </a:t>
            </a:r>
          </a:p>
          <a:p>
            <a:pPr marL="171450" indent="-171450">
              <a:buFontTx/>
              <a:buChar char="-"/>
            </a:pPr>
            <a:r>
              <a:rPr lang="de-DE" baseline="0" dirty="0"/>
              <a:t>This </a:t>
            </a:r>
            <a:r>
              <a:rPr lang="de-DE" baseline="0" dirty="0" err="1"/>
              <a:t>is</a:t>
            </a:r>
            <a:r>
              <a:rPr lang="de-DE" baseline="0" dirty="0"/>
              <a:t> </a:t>
            </a:r>
            <a:r>
              <a:rPr lang="de-DE" baseline="0" dirty="0" err="1"/>
              <a:t>the</a:t>
            </a:r>
            <a:r>
              <a:rPr lang="de-DE" baseline="0" dirty="0"/>
              <a:t> </a:t>
            </a:r>
            <a:r>
              <a:rPr lang="de-DE" baseline="0" dirty="0" err="1"/>
              <a:t>reason</a:t>
            </a:r>
            <a:r>
              <a:rPr lang="de-DE" baseline="0" dirty="0"/>
              <a:t> </a:t>
            </a:r>
            <a:r>
              <a:rPr lang="de-DE" baseline="0" dirty="0" err="1"/>
              <a:t>why</a:t>
            </a:r>
            <a:r>
              <a:rPr lang="de-DE" baseline="0" dirty="0"/>
              <a:t> </a:t>
            </a:r>
            <a:r>
              <a:rPr lang="de-DE" baseline="0" dirty="0" err="1"/>
              <a:t>silence</a:t>
            </a:r>
            <a:r>
              <a:rPr lang="de-DE" baseline="0" dirty="0"/>
              <a:t> </a:t>
            </a:r>
            <a:r>
              <a:rPr lang="de-DE" baseline="0" dirty="0" err="1"/>
              <a:t>can</a:t>
            </a:r>
            <a:r>
              <a:rPr lang="de-DE" baseline="0" dirty="0"/>
              <a:t> </a:t>
            </a:r>
            <a:r>
              <a:rPr lang="de-DE" baseline="0" dirty="0" err="1"/>
              <a:t>be</a:t>
            </a:r>
            <a:r>
              <a:rPr lang="de-DE" baseline="0" dirty="0"/>
              <a:t> </a:t>
            </a:r>
            <a:r>
              <a:rPr lang="de-DE" baseline="0" dirty="0" err="1"/>
              <a:t>described</a:t>
            </a:r>
            <a:r>
              <a:rPr lang="de-DE" baseline="0" dirty="0"/>
              <a:t> </a:t>
            </a:r>
            <a:r>
              <a:rPr lang="de-DE" baseline="0" dirty="0" err="1"/>
              <a:t>as</a:t>
            </a:r>
            <a:r>
              <a:rPr lang="de-DE" baseline="0" dirty="0"/>
              <a:t> </a:t>
            </a:r>
            <a:r>
              <a:rPr lang="de-DE" baseline="0" dirty="0" err="1"/>
              <a:t>the</a:t>
            </a:r>
            <a:r>
              <a:rPr lang="de-DE" baseline="0" dirty="0"/>
              <a:t> </a:t>
            </a:r>
            <a:r>
              <a:rPr lang="de-DE" baseline="0" dirty="0" err="1"/>
              <a:t>voice</a:t>
            </a:r>
            <a:r>
              <a:rPr lang="de-DE" baseline="0" dirty="0"/>
              <a:t> of </a:t>
            </a:r>
            <a:r>
              <a:rPr lang="de-DE" baseline="0" dirty="0" err="1"/>
              <a:t>trauma</a:t>
            </a:r>
            <a:r>
              <a:rPr lang="de-DE" baseline="0" dirty="0"/>
              <a:t> – </a:t>
            </a:r>
            <a:r>
              <a:rPr lang="de-DE" baseline="0" dirty="0" err="1"/>
              <a:t>as</a:t>
            </a:r>
            <a:r>
              <a:rPr lang="de-DE" baseline="0" dirty="0"/>
              <a:t> Maria Ritter </a:t>
            </a:r>
            <a:r>
              <a:rPr lang="de-DE" baseline="0" dirty="0" err="1"/>
              <a:t>did</a:t>
            </a:r>
            <a:r>
              <a:rPr lang="de-DE" baseline="0" dirty="0"/>
              <a:t> </a:t>
            </a:r>
            <a:r>
              <a:rPr lang="de-DE" baseline="0" dirty="0" err="1"/>
              <a:t>it</a:t>
            </a:r>
            <a:r>
              <a:rPr lang="de-DE" baseline="0" dirty="0"/>
              <a:t> in an </a:t>
            </a:r>
            <a:r>
              <a:rPr lang="de-DE" baseline="0" dirty="0" err="1"/>
              <a:t>article</a:t>
            </a:r>
            <a:endParaRPr lang="de-DE" baseline="0" dirty="0"/>
          </a:p>
          <a:p>
            <a:pPr marL="171450" indent="-171450">
              <a:buFontTx/>
              <a:buChar char="-"/>
            </a:pPr>
            <a:r>
              <a:rPr lang="de-DE" baseline="0" dirty="0"/>
              <a:t>Press, Quote</a:t>
            </a:r>
          </a:p>
          <a:p>
            <a:pPr marL="171450" indent="-171450">
              <a:buFontTx/>
              <a:buChar char="-"/>
            </a:pPr>
            <a:r>
              <a:rPr lang="de-DE" baseline="0" dirty="0" err="1"/>
              <a:t>She</a:t>
            </a:r>
            <a:r>
              <a:rPr lang="de-DE" baseline="0" dirty="0"/>
              <a:t> </a:t>
            </a:r>
            <a:r>
              <a:rPr lang="de-DE" baseline="0" dirty="0" err="1"/>
              <a:t>describes</a:t>
            </a:r>
            <a:r>
              <a:rPr lang="de-DE" baseline="0" dirty="0"/>
              <a:t> </a:t>
            </a:r>
            <a:r>
              <a:rPr lang="de-DE" baseline="0" dirty="0" err="1"/>
              <a:t>silence</a:t>
            </a:r>
            <a:r>
              <a:rPr lang="de-DE" baseline="0" dirty="0"/>
              <a:t> </a:t>
            </a:r>
            <a:r>
              <a:rPr lang="de-DE" baseline="0" dirty="0" err="1"/>
              <a:t>as</a:t>
            </a:r>
            <a:r>
              <a:rPr lang="de-DE" baseline="0" dirty="0"/>
              <a:t> a </a:t>
            </a:r>
            <a:r>
              <a:rPr lang="de-DE" baseline="0" dirty="0" err="1"/>
              <a:t>result</a:t>
            </a:r>
            <a:r>
              <a:rPr lang="de-DE" baseline="0" dirty="0"/>
              <a:t> of </a:t>
            </a:r>
            <a:r>
              <a:rPr lang="de-DE" baseline="0" dirty="0" err="1"/>
              <a:t>trauma</a:t>
            </a:r>
            <a:r>
              <a:rPr lang="de-DE" baseline="0" dirty="0"/>
              <a:t> </a:t>
            </a:r>
            <a:r>
              <a:rPr lang="de-DE" baseline="0" dirty="0" err="1"/>
              <a:t>because</a:t>
            </a:r>
            <a:r>
              <a:rPr lang="de-DE" baseline="0" dirty="0"/>
              <a:t> „</a:t>
            </a:r>
            <a:r>
              <a:rPr lang="de-DE" baseline="0" dirty="0" err="1"/>
              <a:t>words</a:t>
            </a:r>
            <a:r>
              <a:rPr lang="de-DE" baseline="0" dirty="0"/>
              <a:t> </a:t>
            </a:r>
            <a:r>
              <a:rPr lang="de-DE" baseline="0" dirty="0" err="1"/>
              <a:t>fail</a:t>
            </a:r>
            <a:r>
              <a:rPr lang="de-DE" baseline="0" dirty="0"/>
              <a:t>“. The </a:t>
            </a:r>
            <a:r>
              <a:rPr lang="de-DE" baseline="0" dirty="0" err="1"/>
              <a:t>person</a:t>
            </a:r>
            <a:r>
              <a:rPr lang="de-DE" baseline="0" dirty="0"/>
              <a:t> </a:t>
            </a:r>
            <a:r>
              <a:rPr lang="de-DE" baseline="0" dirty="0" err="1"/>
              <a:t>cannot</a:t>
            </a:r>
            <a:r>
              <a:rPr lang="de-DE" baseline="0" dirty="0"/>
              <a:t> form a narrative of </a:t>
            </a:r>
            <a:r>
              <a:rPr lang="de-DE" baseline="0" dirty="0" err="1"/>
              <a:t>what</a:t>
            </a:r>
            <a:r>
              <a:rPr lang="de-DE" baseline="0" dirty="0"/>
              <a:t> </a:t>
            </a:r>
            <a:r>
              <a:rPr lang="de-DE" baseline="0" dirty="0" err="1"/>
              <a:t>has</a:t>
            </a:r>
            <a:r>
              <a:rPr lang="de-DE" baseline="0" dirty="0"/>
              <a:t> </a:t>
            </a:r>
            <a:r>
              <a:rPr lang="de-DE" baseline="0" dirty="0" err="1"/>
              <a:t>happenend</a:t>
            </a:r>
            <a:r>
              <a:rPr lang="de-DE" baseline="0" dirty="0"/>
              <a:t>, at least not in </a:t>
            </a:r>
            <a:r>
              <a:rPr lang="de-DE" baseline="0" dirty="0" err="1"/>
              <a:t>the</a:t>
            </a:r>
            <a:r>
              <a:rPr lang="de-DE" baseline="0" dirty="0"/>
              <a:t> sense of a </a:t>
            </a:r>
            <a:r>
              <a:rPr lang="de-DE" baseline="0" dirty="0" err="1"/>
              <a:t>coherent</a:t>
            </a:r>
            <a:r>
              <a:rPr lang="de-DE" baseline="0" dirty="0"/>
              <a:t> </a:t>
            </a:r>
            <a:r>
              <a:rPr lang="de-DE" baseline="0" dirty="0" err="1"/>
              <a:t>story</a:t>
            </a:r>
            <a:r>
              <a:rPr lang="de-DE" baseline="0" dirty="0"/>
              <a:t>.</a:t>
            </a:r>
          </a:p>
          <a:p>
            <a:pPr marL="171450" indent="-171450">
              <a:buFontTx/>
              <a:buChar char="-"/>
            </a:pPr>
            <a:r>
              <a:rPr lang="de-DE" baseline="0" dirty="0"/>
              <a:t>At </a:t>
            </a:r>
            <a:r>
              <a:rPr lang="de-DE" baseline="0" dirty="0" err="1"/>
              <a:t>the</a:t>
            </a:r>
            <a:r>
              <a:rPr lang="de-DE" baseline="0" dirty="0"/>
              <a:t> same time, </a:t>
            </a:r>
            <a:r>
              <a:rPr lang="de-DE" baseline="0" dirty="0" err="1"/>
              <a:t>this</a:t>
            </a:r>
            <a:r>
              <a:rPr lang="de-DE" baseline="0" dirty="0"/>
              <a:t> </a:t>
            </a:r>
            <a:r>
              <a:rPr lang="de-DE" baseline="0" dirty="0" err="1"/>
              <a:t>silence</a:t>
            </a:r>
            <a:r>
              <a:rPr lang="de-DE" baseline="0" dirty="0"/>
              <a:t> </a:t>
            </a:r>
            <a:r>
              <a:rPr lang="de-DE" baseline="0" dirty="0" err="1"/>
              <a:t>is</a:t>
            </a:r>
            <a:r>
              <a:rPr lang="de-DE" baseline="0" dirty="0"/>
              <a:t> also a form of „</a:t>
            </a:r>
            <a:r>
              <a:rPr lang="de-DE" baseline="0" dirty="0" err="1"/>
              <a:t>self-protection</a:t>
            </a:r>
            <a:r>
              <a:rPr lang="de-DE" baseline="0" dirty="0"/>
              <a:t>“, a „</a:t>
            </a:r>
            <a:r>
              <a:rPr lang="de-DE" baseline="0" dirty="0" err="1"/>
              <a:t>self-imposed</a:t>
            </a:r>
            <a:r>
              <a:rPr lang="de-DE" baseline="0" dirty="0"/>
              <a:t> </a:t>
            </a:r>
            <a:r>
              <a:rPr lang="de-DE" baseline="0" dirty="0" err="1"/>
              <a:t>firewall</a:t>
            </a:r>
            <a:r>
              <a:rPr lang="de-DE" baseline="0" dirty="0"/>
              <a:t>“, </a:t>
            </a:r>
            <a:r>
              <a:rPr lang="de-DE" baseline="0" dirty="0" err="1"/>
              <a:t>as</a:t>
            </a:r>
            <a:r>
              <a:rPr lang="de-DE" baseline="0" dirty="0"/>
              <a:t> Ritter </a:t>
            </a:r>
            <a:r>
              <a:rPr lang="de-DE" baseline="0" dirty="0" err="1"/>
              <a:t>calls</a:t>
            </a:r>
            <a:r>
              <a:rPr lang="de-DE" baseline="0" dirty="0"/>
              <a:t> it. </a:t>
            </a:r>
          </a:p>
          <a:p>
            <a:pPr marL="171450" indent="-171450">
              <a:buFontTx/>
              <a:buChar char="-"/>
            </a:pPr>
            <a:r>
              <a:rPr lang="de-DE" baseline="0" dirty="0"/>
              <a:t>So </a:t>
            </a:r>
            <a:r>
              <a:rPr lang="de-DE" baseline="0" dirty="0" err="1"/>
              <a:t>how</a:t>
            </a:r>
            <a:r>
              <a:rPr lang="de-DE" baseline="0" dirty="0"/>
              <a:t> </a:t>
            </a:r>
            <a:r>
              <a:rPr lang="de-DE" baseline="0" dirty="0" err="1"/>
              <a:t>did</a:t>
            </a:r>
            <a:r>
              <a:rPr lang="de-DE" baseline="0" dirty="0"/>
              <a:t> Vladimir Vertlib </a:t>
            </a:r>
            <a:r>
              <a:rPr lang="de-DE" baseline="0" dirty="0" err="1"/>
              <a:t>and</a:t>
            </a:r>
            <a:r>
              <a:rPr lang="de-DE" baseline="0" dirty="0"/>
              <a:t> </a:t>
            </a:r>
            <a:r>
              <a:rPr lang="de-DE" baseline="0" dirty="0" err="1"/>
              <a:t>Julya</a:t>
            </a:r>
            <a:r>
              <a:rPr lang="de-DE" baseline="0" dirty="0"/>
              <a:t> Rabinowich </a:t>
            </a:r>
            <a:r>
              <a:rPr lang="de-DE" baseline="0" dirty="0" err="1"/>
              <a:t>translate</a:t>
            </a:r>
            <a:r>
              <a:rPr lang="de-DE" baseline="0" dirty="0"/>
              <a:t> „</a:t>
            </a:r>
            <a:r>
              <a:rPr lang="de-DE" baseline="0" dirty="0" err="1"/>
              <a:t>silence</a:t>
            </a:r>
            <a:r>
              <a:rPr lang="de-DE" baseline="0" dirty="0"/>
              <a:t> </a:t>
            </a:r>
            <a:r>
              <a:rPr lang="de-DE" baseline="0" dirty="0" err="1"/>
              <a:t>as</a:t>
            </a:r>
            <a:r>
              <a:rPr lang="de-DE" baseline="0" dirty="0"/>
              <a:t> </a:t>
            </a:r>
            <a:r>
              <a:rPr lang="de-DE" baseline="0" dirty="0" err="1"/>
              <a:t>the</a:t>
            </a:r>
            <a:r>
              <a:rPr lang="de-DE" baseline="0" dirty="0"/>
              <a:t> </a:t>
            </a:r>
            <a:r>
              <a:rPr lang="de-DE" baseline="0" dirty="0" err="1"/>
              <a:t>voice</a:t>
            </a:r>
            <a:r>
              <a:rPr lang="de-DE" baseline="0" dirty="0"/>
              <a:t> of </a:t>
            </a:r>
            <a:r>
              <a:rPr lang="de-DE" baseline="0" dirty="0" err="1"/>
              <a:t>trauma</a:t>
            </a:r>
            <a:r>
              <a:rPr lang="de-DE" baseline="0" dirty="0"/>
              <a:t>“ </a:t>
            </a:r>
            <a:r>
              <a:rPr lang="de-DE" baseline="0" dirty="0" err="1"/>
              <a:t>into</a:t>
            </a:r>
            <a:r>
              <a:rPr lang="de-DE" baseline="0" dirty="0"/>
              <a:t> </a:t>
            </a:r>
            <a:r>
              <a:rPr lang="de-DE" baseline="0" dirty="0" err="1"/>
              <a:t>novels</a:t>
            </a:r>
            <a:r>
              <a:rPr lang="de-DE" baseline="0" dirty="0"/>
              <a:t>?</a:t>
            </a:r>
          </a:p>
          <a:p>
            <a:pPr marL="171450" indent="-171450">
              <a:buFontTx/>
              <a:buChar char="-"/>
            </a:pPr>
            <a:r>
              <a:rPr lang="de-DE" baseline="0" dirty="0" err="1"/>
              <a:t>And</a:t>
            </a:r>
            <a:r>
              <a:rPr lang="de-DE" baseline="0" dirty="0"/>
              <a:t> </a:t>
            </a:r>
            <a:r>
              <a:rPr lang="de-DE" baseline="0" dirty="0" err="1"/>
              <a:t>what</a:t>
            </a:r>
            <a:r>
              <a:rPr lang="de-DE" baseline="0" dirty="0"/>
              <a:t> </a:t>
            </a:r>
            <a:r>
              <a:rPr lang="de-DE" baseline="0" dirty="0" err="1"/>
              <a:t>lessons</a:t>
            </a:r>
            <a:r>
              <a:rPr lang="de-DE" baseline="0" dirty="0"/>
              <a:t> do </a:t>
            </a:r>
            <a:r>
              <a:rPr lang="de-DE" baseline="0" dirty="0" err="1"/>
              <a:t>these</a:t>
            </a:r>
            <a:r>
              <a:rPr lang="de-DE" baseline="0" dirty="0"/>
              <a:t> </a:t>
            </a:r>
            <a:r>
              <a:rPr lang="de-DE" baseline="0" dirty="0" err="1"/>
              <a:t>novels</a:t>
            </a:r>
            <a:r>
              <a:rPr lang="de-DE" baseline="0" dirty="0"/>
              <a:t> </a:t>
            </a:r>
            <a:r>
              <a:rPr lang="de-DE" baseline="0" dirty="0" err="1"/>
              <a:t>teach</a:t>
            </a:r>
            <a:r>
              <a:rPr lang="en-US" dirty="0"/>
              <a:t> politics, the media and the general public?</a:t>
            </a:r>
            <a:endParaRPr lang="de-DE" baseline="0" dirty="0"/>
          </a:p>
          <a:p>
            <a:pPr marL="171450" indent="-171450">
              <a:buFontTx/>
              <a:buChar char="-"/>
            </a:pPr>
            <a:endParaRPr lang="de-DE" baseline="0" dirty="0"/>
          </a:p>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EF783628-CE82-47A4-ABF8-AB40CF14FCAB}" type="slidenum">
              <a:rPr lang="de-DE" smtClean="0"/>
              <a:t>2</a:t>
            </a:fld>
            <a:endParaRPr lang="de-DE"/>
          </a:p>
        </p:txBody>
      </p:sp>
    </p:spTree>
    <p:extLst>
      <p:ext uri="{BB962C8B-B14F-4D97-AF65-F5344CB8AC3E}">
        <p14:creationId xmlns:p14="http://schemas.microsoft.com/office/powerpoint/2010/main" val="1210196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Vladimir Vertlib is an established Austrian writer of Russian Jewish origin. </a:t>
            </a:r>
          </a:p>
          <a:p>
            <a:pPr marL="171450" indent="-171450">
              <a:buFont typeface="Arial" panose="020B0604020202020204" pitchFamily="34" charset="0"/>
              <a:buChar char="•"/>
            </a:pPr>
            <a:r>
              <a:rPr lang="en-US" dirty="0"/>
              <a:t>Of the eleven books he has published thus far, three have been inspired by his own migration experiences. </a:t>
            </a:r>
          </a:p>
          <a:p>
            <a:pPr marL="171450" indent="-171450">
              <a:buFont typeface="Arial" panose="020B0604020202020204" pitchFamily="34" charset="0"/>
              <a:buChar char="•"/>
            </a:pPr>
            <a:r>
              <a:rPr lang="en-US" dirty="0"/>
              <a:t>Vertlib was born in Leningrad in 1966. Around this time, his parents became involved in an illegal Zionist movement that opposed the Soviet ban on emigration to Israel. </a:t>
            </a:r>
          </a:p>
          <a:p>
            <a:pPr marL="171450" indent="-171450">
              <a:buFont typeface="Arial" panose="020B0604020202020204" pitchFamily="34" charset="0"/>
              <a:buChar char="•"/>
            </a:pPr>
            <a:r>
              <a:rPr lang="en-US" dirty="0"/>
              <a:t>They suffered from repression, especially after they had applied for emigration in 1969 (Vertlib, 2007, 20-22). </a:t>
            </a:r>
          </a:p>
          <a:p>
            <a:pPr marL="171450" indent="-171450">
              <a:buFont typeface="Arial" panose="020B0604020202020204" pitchFamily="34" charset="0"/>
              <a:buChar char="•"/>
            </a:pPr>
            <a:r>
              <a:rPr lang="en-US" dirty="0"/>
              <a:t>In 1971, they were permitted to leave for Israel but moved on within a year. </a:t>
            </a:r>
          </a:p>
          <a:p>
            <a:pPr marL="171450" indent="-171450">
              <a:buFont typeface="Arial" panose="020B0604020202020204" pitchFamily="34" charset="0"/>
              <a:buChar char="•"/>
            </a:pPr>
            <a:r>
              <a:rPr lang="en-US" dirty="0"/>
              <a:t>This was the beginning of a ten-year odyssey to find a new home. </a:t>
            </a:r>
          </a:p>
          <a:p>
            <a:pPr marL="171450" indent="-171450">
              <a:buFont typeface="Arial" panose="020B0604020202020204" pitchFamily="34" charset="0"/>
              <a:buChar char="•"/>
            </a:pPr>
            <a:r>
              <a:rPr lang="en-US" dirty="0"/>
              <a:t>Their continuous migrations took the family, amongst others, to Rome, Vienna, Amsterdam, and Boston. </a:t>
            </a:r>
          </a:p>
          <a:p>
            <a:pPr marL="171450" indent="-171450">
              <a:buFont typeface="Arial" panose="020B0604020202020204" pitchFamily="34" charset="0"/>
              <a:buChar char="•"/>
            </a:pPr>
            <a:r>
              <a:rPr lang="en-US" dirty="0"/>
              <a:t>After their deportation from the United States in 1981, they eventually settled in Vienna where Vertlib completed his education.</a:t>
            </a:r>
          </a:p>
        </p:txBody>
      </p:sp>
      <p:sp>
        <p:nvSpPr>
          <p:cNvPr id="4" name="Foliennummernplatzhalter 3"/>
          <p:cNvSpPr>
            <a:spLocks noGrp="1"/>
          </p:cNvSpPr>
          <p:nvPr>
            <p:ph type="sldNum" sz="quarter" idx="10"/>
          </p:nvPr>
        </p:nvSpPr>
        <p:spPr/>
        <p:txBody>
          <a:bodyPr/>
          <a:lstStyle/>
          <a:p>
            <a:fld id="{EF783628-CE82-47A4-ABF8-AB40CF14FCAB}" type="slidenum">
              <a:rPr lang="de-DE" smtClean="0"/>
              <a:t>3</a:t>
            </a:fld>
            <a:endParaRPr lang="de-DE"/>
          </a:p>
        </p:txBody>
      </p:sp>
    </p:spTree>
    <p:extLst>
      <p:ext uri="{BB962C8B-B14F-4D97-AF65-F5344CB8AC3E}">
        <p14:creationId xmlns:p14="http://schemas.microsoft.com/office/powerpoint/2010/main" val="151697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Vertlib began to explore the danger of speech and the habitus of silence in his literary works in the early 1990s. </a:t>
            </a:r>
          </a:p>
          <a:p>
            <a:r>
              <a:rPr lang="en-US" dirty="0"/>
              <a:t>His debut </a:t>
            </a:r>
            <a:r>
              <a:rPr lang="en-US" i="1" dirty="0" err="1"/>
              <a:t>Abschiebung</a:t>
            </a:r>
            <a:r>
              <a:rPr lang="en-US" dirty="0"/>
              <a:t> (in English: Deportation), published in 1995, deals with the deportation of a Russian-Jewish family from the United States to Germany. The narrator retrospectively grapples with the trauma that he may have been responsible for their deportation because he told the immigration officers the true story behind their illegal immigration to the US. </a:t>
            </a:r>
          </a:p>
          <a:p>
            <a:r>
              <a:rPr lang="en-US" dirty="0" err="1"/>
              <a:t>Vertlib’s</a:t>
            </a:r>
            <a:r>
              <a:rPr lang="en-US" dirty="0"/>
              <a:t> second book, </a:t>
            </a:r>
            <a:r>
              <a:rPr lang="en-US" i="1" dirty="0" err="1"/>
              <a:t>Zwischenstationen</a:t>
            </a:r>
            <a:r>
              <a:rPr lang="en-US" dirty="0"/>
              <a:t> (in English Transit Stations), published in 1999, relates the ten-year long odyssey of a Russian-Jewish family in search of a home. In this long process, the son learns from his parents to remain silent.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Both texts draw on the author’s own experiences but should not be misread as telling solely of an individual fate.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Rather, they reveal the societal mechanisms that silence refugees and </a:t>
            </a:r>
            <a:r>
              <a:rPr kumimoji="0" lang="en-US" sz="1200" b="0" i="0" u="none" strike="noStrike" kern="1200" cap="none" spc="0" normalizeH="0" baseline="0" noProof="0" dirty="0" err="1">
                <a:ln>
                  <a:noFill/>
                </a:ln>
                <a:solidFill>
                  <a:prstClr val="black"/>
                </a:solidFill>
                <a:effectLst/>
                <a:uLnTx/>
                <a:uFillTx/>
                <a:latin typeface="+mn-lt"/>
                <a:ea typeface="+mn-ea"/>
                <a:cs typeface="+mn-cs"/>
              </a:rPr>
              <a:t>illegalised</a:t>
            </a:r>
            <a:r>
              <a:rPr kumimoji="0" lang="en-US" sz="1200" b="0" i="0" u="none" strike="noStrike" kern="1200" cap="none" spc="0" normalizeH="0" baseline="0" noProof="0" dirty="0">
                <a:ln>
                  <a:noFill/>
                </a:ln>
                <a:solidFill>
                  <a:prstClr val="black"/>
                </a:solidFill>
                <a:effectLst/>
                <a:uLnTx/>
                <a:uFillTx/>
                <a:latin typeface="+mn-lt"/>
                <a:ea typeface="+mn-ea"/>
                <a:cs typeface="+mn-cs"/>
              </a:rPr>
              <a:t> immigrants and cement their exclusion.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They portray how silence becomes a strategy against the fear of a world whose “deep-seated and horrible hostility never sleeps”, as Didier </a:t>
            </a:r>
            <a:r>
              <a:rPr kumimoji="0" lang="en-US" sz="1200" b="0" i="0" u="none" strike="noStrike" kern="1200" cap="none" spc="0" normalizeH="0" baseline="0" noProof="0" dirty="0" err="1">
                <a:ln>
                  <a:noFill/>
                </a:ln>
                <a:solidFill>
                  <a:prstClr val="black"/>
                </a:solidFill>
                <a:effectLst/>
                <a:uLnTx/>
                <a:uFillTx/>
                <a:latin typeface="+mn-lt"/>
                <a:ea typeface="+mn-ea"/>
                <a:cs typeface="+mn-cs"/>
              </a:rPr>
              <a:t>Eribon</a:t>
            </a:r>
            <a:r>
              <a:rPr kumimoji="0" lang="en-US" sz="1200" b="0" i="0" u="none" strike="noStrike" kern="1200" cap="none" spc="0" normalizeH="0" baseline="0" noProof="0" dirty="0">
                <a:ln>
                  <a:noFill/>
                </a:ln>
                <a:solidFill>
                  <a:prstClr val="black"/>
                </a:solidFill>
                <a:effectLst/>
                <a:uLnTx/>
                <a:uFillTx/>
                <a:latin typeface="+mn-lt"/>
                <a:ea typeface="+mn-ea"/>
                <a:cs typeface="+mn-cs"/>
              </a:rPr>
              <a:t> wrote in his study </a:t>
            </a:r>
            <a:r>
              <a:rPr kumimoji="0" lang="en-US" sz="1200" b="0" i="1" u="none" strike="noStrike" kern="1200" cap="none" spc="0" normalizeH="0" baseline="0" noProof="0" dirty="0">
                <a:ln>
                  <a:noFill/>
                </a:ln>
                <a:solidFill>
                  <a:prstClr val="black"/>
                </a:solidFill>
                <a:effectLst/>
                <a:uLnTx/>
                <a:uFillTx/>
                <a:latin typeface="+mn-lt"/>
                <a:ea typeface="+mn-ea"/>
                <a:cs typeface="+mn-cs"/>
              </a:rPr>
              <a:t>La </a:t>
            </a:r>
            <a:r>
              <a:rPr kumimoji="0" lang="en-US" sz="1200" b="0" i="1" u="none" strike="noStrike" kern="1200" cap="none" spc="0" normalizeH="0" baseline="0" noProof="0" dirty="0" err="1">
                <a:ln>
                  <a:noFill/>
                </a:ln>
                <a:solidFill>
                  <a:prstClr val="black"/>
                </a:solidFill>
                <a:effectLst/>
                <a:uLnTx/>
                <a:uFillTx/>
                <a:latin typeface="+mn-lt"/>
                <a:ea typeface="+mn-ea"/>
                <a:cs typeface="+mn-cs"/>
              </a:rPr>
              <a:t>société</a:t>
            </a:r>
            <a:r>
              <a:rPr kumimoji="0" lang="en-US" sz="1200" b="0" i="1" u="none" strike="noStrike" kern="1200" cap="none" spc="0" normalizeH="0" baseline="0" noProof="0" dirty="0">
                <a:ln>
                  <a:noFill/>
                </a:ln>
                <a:solidFill>
                  <a:prstClr val="black"/>
                </a:solidFill>
                <a:effectLst/>
                <a:uLnTx/>
                <a:uFillTx/>
                <a:latin typeface="+mn-lt"/>
                <a:ea typeface="+mn-ea"/>
                <a:cs typeface="+mn-cs"/>
              </a:rPr>
              <a:t> </a:t>
            </a:r>
            <a:r>
              <a:rPr kumimoji="0" lang="en-US" sz="1200" b="0" i="1" u="none" strike="noStrike" kern="1200" cap="none" spc="0" normalizeH="0" baseline="0" noProof="0" dirty="0" err="1">
                <a:ln>
                  <a:noFill/>
                </a:ln>
                <a:solidFill>
                  <a:prstClr val="black"/>
                </a:solidFill>
                <a:effectLst/>
                <a:uLnTx/>
                <a:uFillTx/>
                <a:latin typeface="+mn-lt"/>
                <a:ea typeface="+mn-ea"/>
                <a:cs typeface="+mn-cs"/>
              </a:rPr>
              <a:t>comme</a:t>
            </a:r>
            <a:r>
              <a:rPr kumimoji="0" lang="en-US" sz="1200" b="0" i="1" u="none" strike="noStrike" kern="1200" cap="none" spc="0" normalizeH="0" baseline="0" noProof="0" dirty="0">
                <a:ln>
                  <a:noFill/>
                </a:ln>
                <a:solidFill>
                  <a:prstClr val="black"/>
                </a:solidFill>
                <a:effectLst/>
                <a:uLnTx/>
                <a:uFillTx/>
                <a:latin typeface="+mn-lt"/>
                <a:ea typeface="+mn-ea"/>
                <a:cs typeface="+mn-cs"/>
              </a:rPr>
              <a:t> verdict</a:t>
            </a:r>
            <a:r>
              <a:rPr kumimoji="0" lang="en-US" sz="1200" b="0" i="0" u="none" strike="noStrike" kern="1200" cap="none" spc="0" normalizeH="0" baseline="0" noProof="0" dirty="0">
                <a:ln>
                  <a:noFill/>
                </a:ln>
                <a:solidFill>
                  <a:prstClr val="black"/>
                </a:solidFill>
                <a:effectLst/>
                <a:uLnTx/>
                <a:uFillTx/>
                <a:latin typeface="+mn-lt"/>
                <a:ea typeface="+mn-ea"/>
                <a:cs typeface="+mn-cs"/>
              </a:rPr>
              <a:t>. “This fear,” he continues “urges all those whose ‘stigma’ is not visible to hide it.” (47)</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consequences of this silence is that the host society learns little about what it means to be an </a:t>
            </a:r>
            <a:r>
              <a:rPr lang="en-US" dirty="0" err="1"/>
              <a:t>illegalised</a:t>
            </a:r>
            <a:r>
              <a:rPr lang="en-US" dirty="0"/>
              <a:t> immigrant or a refugee and has little understanding for the stories migrants tell once they decide to speak.</a:t>
            </a:r>
            <a:endParaRPr lang="de-DE" dirty="0"/>
          </a:p>
        </p:txBody>
      </p:sp>
      <p:sp>
        <p:nvSpPr>
          <p:cNvPr id="4" name="Foliennummernplatzhalter 3"/>
          <p:cNvSpPr>
            <a:spLocks noGrp="1"/>
          </p:cNvSpPr>
          <p:nvPr>
            <p:ph type="sldNum" sz="quarter" idx="10"/>
          </p:nvPr>
        </p:nvSpPr>
        <p:spPr/>
        <p:txBody>
          <a:bodyPr/>
          <a:lstStyle/>
          <a:p>
            <a:fld id="{EF783628-CE82-47A4-ABF8-AB40CF14FCAB}" type="slidenum">
              <a:rPr lang="de-DE" smtClean="0"/>
              <a:t>4</a:t>
            </a:fld>
            <a:endParaRPr lang="de-DE"/>
          </a:p>
        </p:txBody>
      </p:sp>
    </p:spTree>
    <p:extLst>
      <p:ext uri="{BB962C8B-B14F-4D97-AF65-F5344CB8AC3E}">
        <p14:creationId xmlns:p14="http://schemas.microsoft.com/office/powerpoint/2010/main" val="1820111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In </a:t>
            </a:r>
            <a:r>
              <a:rPr kumimoji="0" lang="en-US" sz="1200" b="0" i="1" u="none" strike="noStrike" kern="1200" cap="none" spc="0" normalizeH="0" baseline="0" noProof="0" dirty="0">
                <a:ln>
                  <a:noFill/>
                </a:ln>
                <a:solidFill>
                  <a:prstClr val="black"/>
                </a:solidFill>
                <a:effectLst/>
                <a:uLnTx/>
                <a:uFillTx/>
                <a:latin typeface="+mn-lt"/>
                <a:ea typeface="+mn-ea"/>
                <a:cs typeface="+mn-cs"/>
              </a:rPr>
              <a:t>Deportation</a:t>
            </a:r>
            <a:r>
              <a:rPr kumimoji="0" lang="en-US" sz="1200" b="0" i="0" u="none" strike="noStrike" kern="1200" cap="none" spc="0" normalizeH="0" baseline="0" noProof="0" dirty="0">
                <a:ln>
                  <a:noFill/>
                </a:ln>
                <a:solidFill>
                  <a:prstClr val="black"/>
                </a:solidFill>
                <a:effectLst/>
                <a:uLnTx/>
                <a:uFillTx/>
                <a:latin typeface="+mn-lt"/>
                <a:ea typeface="+mn-ea"/>
                <a:cs typeface="+mn-cs"/>
              </a:rPr>
              <a:t> we learn that silence as a protective mechanism has a long history in the family.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young protagonist is the descendant of two Jewish families whose ancestors were murdered in the Holocaust.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very few photos and artifacts left of these ancestors were destroyed by their surviving descendants at the height of anti-Semitist repression in the Soviet Union in the 1950s.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protagonists’ parents have inherited the trauma from their ancestors.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It is the father’s paranoia that explains the family’s constant migrations.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Furthermore, their anti-Semitist experiences in the Soviet Union have taught them to keep silence about the past and the fact that they are Jews.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1"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novel </a:t>
            </a:r>
            <a:r>
              <a:rPr kumimoji="0" lang="en-US" sz="1200" b="0" i="1" u="none" strike="noStrike" kern="1200" cap="none" spc="0" normalizeH="0" baseline="0" noProof="0" dirty="0">
                <a:ln>
                  <a:noFill/>
                </a:ln>
                <a:solidFill>
                  <a:prstClr val="black"/>
                </a:solidFill>
                <a:effectLst/>
                <a:uLnTx/>
                <a:uFillTx/>
                <a:latin typeface="+mn-lt"/>
                <a:ea typeface="+mn-ea"/>
                <a:cs typeface="+mn-cs"/>
              </a:rPr>
              <a:t>Transit Stations</a:t>
            </a:r>
            <a:r>
              <a:rPr kumimoji="0" lang="en-US" sz="1200" b="0" i="0" u="none" strike="noStrike" kern="1200" cap="none" spc="0" normalizeH="0" baseline="0" noProof="0" dirty="0">
                <a:ln>
                  <a:noFill/>
                </a:ln>
                <a:solidFill>
                  <a:prstClr val="black"/>
                </a:solidFill>
                <a:effectLst/>
                <a:uLnTx/>
                <a:uFillTx/>
                <a:latin typeface="+mn-lt"/>
                <a:ea typeface="+mn-ea"/>
                <a:cs typeface="+mn-cs"/>
              </a:rPr>
              <a:t> tells the story of how this habitus of silence is transferred to the next generation</a:t>
            </a:r>
            <a:r>
              <a:rPr kumimoji="0" lang="en-US" sz="1200" b="0" i="1"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young protagonist learns from his parents to hide his roots. But unlike his parents, he does not only hide his Jewish heritage.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For him silence becomes a mechanism of protection in migration.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 will give you one example of how he learns the mechanisms of silence from his parents in his childhood.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When the young protagonist is 6 years old, he learns from his mother that “Speech is silver, but silence is golden”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This first parental lesson in silence follows a conflict with the mother’s boss in Austria where they reside after their second migration.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boy’s mother is a mathematician and knows German, but could only find work as a cleaning woman.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Her Austrian boss </a:t>
            </a:r>
            <a:r>
              <a:rPr kumimoji="0" lang="en-US" sz="1200" b="0" i="0" u="none" strike="noStrike" kern="1200" cap="none" spc="0" normalizeH="0" baseline="0" noProof="0" dirty="0" err="1">
                <a:ln>
                  <a:noFill/>
                </a:ln>
                <a:solidFill>
                  <a:prstClr val="black"/>
                </a:solidFill>
                <a:effectLst/>
                <a:uLnTx/>
                <a:uFillTx/>
                <a:latin typeface="+mn-lt"/>
                <a:ea typeface="+mn-ea"/>
                <a:cs typeface="+mn-cs"/>
              </a:rPr>
              <a:t>savours</a:t>
            </a:r>
            <a:r>
              <a:rPr kumimoji="0" lang="en-US" sz="1200" b="0" i="0" u="none" strike="noStrike" kern="1200" cap="none" spc="0" normalizeH="0" baseline="0" noProof="0" dirty="0">
                <a:ln>
                  <a:noFill/>
                </a:ln>
                <a:solidFill>
                  <a:prstClr val="black"/>
                </a:solidFill>
                <a:effectLst/>
                <a:uLnTx/>
                <a:uFillTx/>
                <a:latin typeface="+mn-lt"/>
                <a:ea typeface="+mn-ea"/>
                <a:cs typeface="+mn-cs"/>
              </a:rPr>
              <a:t> her little bit of power over her foreign subordinates to the fullest. She emphasizes her superiority by giving them orders in pidgin German.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mother silently accepts her boss’s racist </a:t>
            </a:r>
            <a:r>
              <a:rPr kumimoji="0" lang="en-US" sz="1200" b="0" i="0" u="none" strike="noStrike" kern="1200" cap="none" spc="0" normalizeH="0" baseline="0" noProof="0" dirty="0" err="1">
                <a:ln>
                  <a:noFill/>
                </a:ln>
                <a:solidFill>
                  <a:prstClr val="black"/>
                </a:solidFill>
                <a:effectLst/>
                <a:uLnTx/>
                <a:uFillTx/>
                <a:latin typeface="+mn-lt"/>
                <a:ea typeface="+mn-ea"/>
                <a:cs typeface="+mn-cs"/>
              </a:rPr>
              <a:t>behaviour</a:t>
            </a:r>
            <a:r>
              <a:rPr kumimoji="0" lang="en-US" sz="1200" b="0" i="0" u="none" strike="noStrike" kern="1200" cap="none" spc="0" normalizeH="0" baseline="0" noProof="0" dirty="0">
                <a:ln>
                  <a:noFill/>
                </a:ln>
                <a:solidFill>
                  <a:prstClr val="black"/>
                </a:solidFill>
                <a:effectLst/>
                <a:uLnTx/>
                <a:uFillTx/>
                <a:latin typeface="+mn-lt"/>
                <a:ea typeface="+mn-ea"/>
                <a:cs typeface="+mn-cs"/>
              </a:rPr>
              <a:t>, but the boy inadvertently questions her power when he asks why she uses incorrect German (Vertlib, 2005, 71).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In her anger, the boss demands that his mother should not be allowed to bring her child to work. Since she has no-one to look after him, this would have meant the loss of her job and her income which is absolutely necessary for the survival of the family.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That is why the mother teaches her son his first lesson in silence.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He has to learn not to question the majority, to accept the derogatory </a:t>
            </a:r>
            <a:r>
              <a:rPr kumimoji="0" lang="en-US" sz="1200" b="0" i="0" u="none" strike="noStrike" kern="1200" cap="none" spc="0" normalizeH="0" baseline="0" noProof="0" dirty="0" err="1">
                <a:ln>
                  <a:noFill/>
                </a:ln>
                <a:solidFill>
                  <a:prstClr val="black"/>
                </a:solidFill>
                <a:effectLst/>
                <a:uLnTx/>
                <a:uFillTx/>
                <a:latin typeface="+mn-lt"/>
                <a:ea typeface="+mn-ea"/>
                <a:cs typeface="+mn-cs"/>
              </a:rPr>
              <a:t>behaviour</a:t>
            </a:r>
            <a:r>
              <a:rPr kumimoji="0" lang="en-US" sz="1200" b="0" i="0" u="none" strike="noStrike" kern="1200" cap="none" spc="0" normalizeH="0" baseline="0" noProof="0" dirty="0">
                <a:ln>
                  <a:noFill/>
                </a:ln>
                <a:solidFill>
                  <a:prstClr val="black"/>
                </a:solidFill>
                <a:effectLst/>
                <a:uLnTx/>
                <a:uFillTx/>
                <a:latin typeface="+mn-lt"/>
                <a:ea typeface="+mn-ea"/>
                <a:cs typeface="+mn-cs"/>
              </a:rPr>
              <a:t> of the native population in order to survive in a society that rejects migration.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It takes him several years to accept this.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Only when they live in the United States as illegal immigrants does he fully understand the importance of silence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QUOTE</a:t>
            </a:r>
          </a:p>
        </p:txBody>
      </p:sp>
      <p:sp>
        <p:nvSpPr>
          <p:cNvPr id="4" name="Foliennummernplatzhalter 3"/>
          <p:cNvSpPr>
            <a:spLocks noGrp="1"/>
          </p:cNvSpPr>
          <p:nvPr>
            <p:ph type="sldNum" sz="quarter" idx="10"/>
          </p:nvPr>
        </p:nvSpPr>
        <p:spPr/>
        <p:txBody>
          <a:bodyPr/>
          <a:lstStyle/>
          <a:p>
            <a:fld id="{EF783628-CE82-47A4-ABF8-AB40CF14FCAB}" type="slidenum">
              <a:rPr lang="de-DE" smtClean="0"/>
              <a:t>5</a:t>
            </a:fld>
            <a:endParaRPr lang="de-DE"/>
          </a:p>
        </p:txBody>
      </p:sp>
    </p:spTree>
    <p:extLst>
      <p:ext uri="{BB962C8B-B14F-4D97-AF65-F5344CB8AC3E}">
        <p14:creationId xmlns:p14="http://schemas.microsoft.com/office/powerpoint/2010/main" val="3602347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All of this does not mean that </a:t>
            </a:r>
            <a:r>
              <a:rPr lang="en-US" dirty="0" err="1"/>
              <a:t>Vertlib’s</a:t>
            </a:r>
            <a:r>
              <a:rPr lang="en-US" dirty="0"/>
              <a:t> protagonists do not have the desire to speak. </a:t>
            </a:r>
          </a:p>
          <a:p>
            <a:r>
              <a:rPr lang="en-US" dirty="0"/>
              <a:t>However, when they break the habitus of silence, there is little understanding among their listeners</a:t>
            </a:r>
            <a:r>
              <a:rPr lang="en-US" baseline="0" dirty="0"/>
              <a:t> for what they have to say. </a:t>
            </a:r>
          </a:p>
          <a:p>
            <a:r>
              <a:rPr lang="en-US" baseline="0" dirty="0"/>
              <a:t>A scene from his first work </a:t>
            </a:r>
            <a:r>
              <a:rPr lang="en-US" i="1" baseline="0" dirty="0"/>
              <a:t>Deportation</a:t>
            </a:r>
            <a:r>
              <a:rPr lang="en-US" baseline="0" dirty="0"/>
              <a:t> illustrates this vicious circle of silence. When the young protagonist tells a friend in the United States about his precarious situation shortly before he and his family are deported, his friend shows no interest in what he has to say</a:t>
            </a:r>
            <a:r>
              <a:rPr lang="de-DE" baseline="0" dirty="0"/>
              <a:t>.</a:t>
            </a:r>
          </a:p>
          <a:p>
            <a:r>
              <a:rPr lang="de-DE" baseline="0" dirty="0"/>
              <a:t>Quote</a:t>
            </a:r>
          </a:p>
          <a:p>
            <a:r>
              <a:rPr lang="en-US" baseline="0" dirty="0"/>
              <a:t>The protagonist’s friend cannot link his story to his own reality. All that counts in his young life are the latest musical trends and his current love object. He does not spend his days translating documents for his parents, ringing immigration offices to make appointments or asking consulates for support. This world is foreign to him. He cannot make sense of what his friend tells him. That is why he remains silent when the protagonist has completed his story. </a:t>
            </a:r>
          </a:p>
          <a:p>
            <a:r>
              <a:rPr lang="en-US" baseline="0" dirty="0" err="1"/>
              <a:t>Vertlib’s</a:t>
            </a:r>
            <a:r>
              <a:rPr lang="en-US" baseline="0" dirty="0"/>
              <a:t> works provide insight into a vicious circle of silence that explains why it is so difficult to overcome the societal lack of knowledge about immigration. </a:t>
            </a:r>
            <a:r>
              <a:rPr lang="en-US" baseline="0" dirty="0" err="1"/>
              <a:t>Illegalised</a:t>
            </a:r>
            <a:r>
              <a:rPr lang="en-US" baseline="0" dirty="0"/>
              <a:t> immigrants and refugees do not dare to speak. This leads to a lack of knowledge even among their closest friends who do not understand what they have to say when they finally decide to break their silence. </a:t>
            </a:r>
          </a:p>
        </p:txBody>
      </p:sp>
      <p:sp>
        <p:nvSpPr>
          <p:cNvPr id="4" name="Foliennummernplatzhalter 3"/>
          <p:cNvSpPr>
            <a:spLocks noGrp="1"/>
          </p:cNvSpPr>
          <p:nvPr>
            <p:ph type="sldNum" sz="quarter" idx="10"/>
          </p:nvPr>
        </p:nvSpPr>
        <p:spPr/>
        <p:txBody>
          <a:bodyPr/>
          <a:lstStyle/>
          <a:p>
            <a:fld id="{EF783628-CE82-47A4-ABF8-AB40CF14FCAB}" type="slidenum">
              <a:rPr lang="de-DE" smtClean="0"/>
              <a:t>6</a:t>
            </a:fld>
            <a:endParaRPr lang="de-DE"/>
          </a:p>
        </p:txBody>
      </p:sp>
    </p:spTree>
    <p:extLst>
      <p:ext uri="{BB962C8B-B14F-4D97-AF65-F5344CB8AC3E}">
        <p14:creationId xmlns:p14="http://schemas.microsoft.com/office/powerpoint/2010/main" val="1875197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So </a:t>
            </a:r>
            <a:r>
              <a:rPr lang="de-DE" dirty="0" err="1"/>
              <a:t>what</a:t>
            </a:r>
            <a:r>
              <a:rPr lang="de-DE" dirty="0"/>
              <a:t> </a:t>
            </a:r>
            <a:r>
              <a:rPr lang="de-DE" dirty="0" err="1"/>
              <a:t>are</a:t>
            </a:r>
            <a:r>
              <a:rPr lang="de-DE" dirty="0"/>
              <a:t> </a:t>
            </a:r>
            <a:r>
              <a:rPr lang="de-DE" dirty="0" err="1"/>
              <a:t>the</a:t>
            </a:r>
            <a:r>
              <a:rPr lang="de-DE" dirty="0"/>
              <a:t> </a:t>
            </a:r>
            <a:r>
              <a:rPr lang="de-DE" dirty="0" err="1"/>
              <a:t>lessons</a:t>
            </a:r>
            <a:r>
              <a:rPr lang="de-DE" dirty="0"/>
              <a:t> </a:t>
            </a:r>
            <a:r>
              <a:rPr lang="de-DE" dirty="0" err="1"/>
              <a:t>to</a:t>
            </a:r>
            <a:r>
              <a:rPr lang="de-DE" dirty="0"/>
              <a:t> </a:t>
            </a:r>
            <a:r>
              <a:rPr lang="de-DE" dirty="0" err="1"/>
              <a:t>be</a:t>
            </a:r>
            <a:r>
              <a:rPr lang="de-DE" dirty="0"/>
              <a:t> </a:t>
            </a:r>
            <a:r>
              <a:rPr lang="de-DE" dirty="0" err="1"/>
              <a:t>learned</a:t>
            </a:r>
            <a:r>
              <a:rPr lang="de-DE" dirty="0"/>
              <a:t> </a:t>
            </a:r>
            <a:r>
              <a:rPr lang="de-DE" dirty="0" err="1"/>
              <a:t>from</a:t>
            </a:r>
            <a:r>
              <a:rPr lang="de-DE" dirty="0"/>
              <a:t> </a:t>
            </a:r>
            <a:r>
              <a:rPr lang="de-DE" dirty="0" err="1"/>
              <a:t>Vertlib‘s</a:t>
            </a:r>
            <a:r>
              <a:rPr lang="de-DE" dirty="0"/>
              <a:t> </a:t>
            </a:r>
            <a:r>
              <a:rPr lang="de-DE" dirty="0" err="1"/>
              <a:t>novels</a:t>
            </a:r>
            <a:r>
              <a:rPr lang="de-DE" dirty="0"/>
              <a:t>?</a:t>
            </a:r>
          </a:p>
        </p:txBody>
      </p:sp>
      <p:sp>
        <p:nvSpPr>
          <p:cNvPr id="4" name="Foliennummernplatzhalter 3"/>
          <p:cNvSpPr>
            <a:spLocks noGrp="1"/>
          </p:cNvSpPr>
          <p:nvPr>
            <p:ph type="sldNum" sz="quarter" idx="10"/>
          </p:nvPr>
        </p:nvSpPr>
        <p:spPr/>
        <p:txBody>
          <a:bodyPr/>
          <a:lstStyle/>
          <a:p>
            <a:fld id="{EF783628-CE82-47A4-ABF8-AB40CF14FCAB}" type="slidenum">
              <a:rPr lang="de-DE" smtClean="0"/>
              <a:t>7</a:t>
            </a:fld>
            <a:endParaRPr lang="de-DE"/>
          </a:p>
        </p:txBody>
      </p:sp>
    </p:spTree>
    <p:extLst>
      <p:ext uri="{BB962C8B-B14F-4D97-AF65-F5344CB8AC3E}">
        <p14:creationId xmlns:p14="http://schemas.microsoft.com/office/powerpoint/2010/main" val="2035842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DE" dirty="0" err="1"/>
              <a:t>Julya</a:t>
            </a:r>
            <a:r>
              <a:rPr lang="de-DE" dirty="0"/>
              <a:t> </a:t>
            </a:r>
            <a:r>
              <a:rPr lang="de-DE" dirty="0" err="1"/>
              <a:t>Rabinowich‘s</a:t>
            </a:r>
            <a:r>
              <a:rPr lang="de-DE" dirty="0"/>
              <a:t> </a:t>
            </a:r>
            <a:r>
              <a:rPr lang="de-DE" dirty="0" err="1"/>
              <a:t>migration</a:t>
            </a:r>
            <a:r>
              <a:rPr lang="de-DE" dirty="0"/>
              <a:t> </a:t>
            </a:r>
            <a:r>
              <a:rPr lang="de-DE" dirty="0" err="1"/>
              <a:t>history</a:t>
            </a:r>
            <a:r>
              <a:rPr lang="de-DE" baseline="0" dirty="0"/>
              <a:t> </a:t>
            </a:r>
            <a:r>
              <a:rPr lang="de-DE" baseline="0" dirty="0" err="1"/>
              <a:t>is</a:t>
            </a:r>
            <a:r>
              <a:rPr lang="de-DE" baseline="0" dirty="0"/>
              <a:t> </a:t>
            </a:r>
            <a:r>
              <a:rPr lang="de-DE" baseline="0" dirty="0" err="1"/>
              <a:t>very</a:t>
            </a:r>
            <a:r>
              <a:rPr lang="de-DE" baseline="0" dirty="0"/>
              <a:t> </a:t>
            </a:r>
            <a:r>
              <a:rPr lang="de-DE" baseline="0" dirty="0" err="1"/>
              <a:t>similar</a:t>
            </a:r>
            <a:r>
              <a:rPr lang="de-DE" baseline="0" dirty="0"/>
              <a:t> </a:t>
            </a:r>
            <a:r>
              <a:rPr lang="de-DE" baseline="0" dirty="0" err="1"/>
              <a:t>to</a:t>
            </a:r>
            <a:r>
              <a:rPr lang="de-DE" baseline="0" dirty="0"/>
              <a:t> </a:t>
            </a:r>
            <a:r>
              <a:rPr lang="de-DE" baseline="0" dirty="0" err="1"/>
              <a:t>Vertlib‘s</a:t>
            </a:r>
            <a:endParaRPr lang="de-DE" baseline="0" dirty="0"/>
          </a:p>
          <a:p>
            <a:pPr marL="171450" indent="-171450">
              <a:buFontTx/>
              <a:buChar char="-"/>
            </a:pPr>
            <a:r>
              <a:rPr lang="de-DE" baseline="0" dirty="0" err="1"/>
              <a:t>She</a:t>
            </a:r>
            <a:r>
              <a:rPr lang="de-DE" baseline="0" dirty="0"/>
              <a:t> was </a:t>
            </a:r>
            <a:r>
              <a:rPr lang="de-DE" baseline="0" dirty="0" err="1"/>
              <a:t>born</a:t>
            </a:r>
            <a:r>
              <a:rPr lang="de-DE" baseline="0" dirty="0"/>
              <a:t> </a:t>
            </a:r>
            <a:r>
              <a:rPr lang="de-DE" baseline="0" dirty="0" err="1"/>
              <a:t>into</a:t>
            </a:r>
            <a:r>
              <a:rPr lang="de-DE" baseline="0" dirty="0"/>
              <a:t> a </a:t>
            </a:r>
            <a:r>
              <a:rPr lang="de-DE" baseline="0" dirty="0" err="1"/>
              <a:t>Jewish</a:t>
            </a:r>
            <a:r>
              <a:rPr lang="de-DE" baseline="0" dirty="0"/>
              <a:t> </a:t>
            </a:r>
            <a:r>
              <a:rPr lang="de-DE" baseline="0" dirty="0" err="1"/>
              <a:t>family</a:t>
            </a:r>
            <a:r>
              <a:rPr lang="de-DE" baseline="0" dirty="0"/>
              <a:t> in Leningrad in 1970 and </a:t>
            </a:r>
            <a:r>
              <a:rPr lang="de-DE" baseline="0" dirty="0" err="1"/>
              <a:t>fled</a:t>
            </a:r>
            <a:r>
              <a:rPr lang="de-DE" baseline="0" dirty="0"/>
              <a:t> </a:t>
            </a:r>
            <a:r>
              <a:rPr lang="de-DE" baseline="0" dirty="0" err="1"/>
              <a:t>from</a:t>
            </a:r>
            <a:r>
              <a:rPr lang="de-DE" baseline="0" dirty="0"/>
              <a:t> </a:t>
            </a:r>
            <a:r>
              <a:rPr lang="de-DE" baseline="0" dirty="0" err="1"/>
              <a:t>the</a:t>
            </a:r>
            <a:r>
              <a:rPr lang="de-DE" baseline="0" dirty="0"/>
              <a:t> </a:t>
            </a:r>
            <a:r>
              <a:rPr lang="de-DE" baseline="0" dirty="0" err="1"/>
              <a:t>Soviet</a:t>
            </a:r>
            <a:r>
              <a:rPr lang="de-DE" baseline="0" dirty="0"/>
              <a:t> Union </a:t>
            </a:r>
            <a:r>
              <a:rPr lang="de-DE" baseline="0" dirty="0" err="1"/>
              <a:t>with</a:t>
            </a:r>
            <a:r>
              <a:rPr lang="de-DE" baseline="0" dirty="0"/>
              <a:t> her </a:t>
            </a:r>
            <a:r>
              <a:rPr lang="de-DE" baseline="0" dirty="0" err="1"/>
              <a:t>parents</a:t>
            </a:r>
            <a:r>
              <a:rPr lang="de-DE" baseline="0" dirty="0"/>
              <a:t> and </a:t>
            </a:r>
            <a:r>
              <a:rPr lang="de-DE" baseline="0" dirty="0" err="1"/>
              <a:t>grandmother</a:t>
            </a:r>
            <a:r>
              <a:rPr lang="de-DE" baseline="0" dirty="0"/>
              <a:t> </a:t>
            </a:r>
            <a:r>
              <a:rPr lang="de-DE" baseline="0" dirty="0" err="1"/>
              <a:t>when</a:t>
            </a:r>
            <a:r>
              <a:rPr lang="de-DE" baseline="0" dirty="0"/>
              <a:t> </a:t>
            </a:r>
            <a:r>
              <a:rPr lang="de-DE" baseline="0" dirty="0" err="1"/>
              <a:t>she</a:t>
            </a:r>
            <a:r>
              <a:rPr lang="de-DE" baseline="0" dirty="0"/>
              <a:t> was 7 </a:t>
            </a:r>
            <a:r>
              <a:rPr lang="de-DE" baseline="0" dirty="0" err="1"/>
              <a:t>years</a:t>
            </a:r>
            <a:r>
              <a:rPr lang="de-DE" baseline="0" dirty="0"/>
              <a:t> </a:t>
            </a:r>
            <a:r>
              <a:rPr lang="de-DE" baseline="0" dirty="0" err="1"/>
              <a:t>old</a:t>
            </a:r>
            <a:endParaRPr lang="de-DE" baseline="0" dirty="0"/>
          </a:p>
          <a:p>
            <a:pPr marL="171450" indent="-171450">
              <a:buFontTx/>
              <a:buChar char="-"/>
            </a:pPr>
            <a:endParaRPr lang="de-DE" dirty="0"/>
          </a:p>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EF783628-CE82-47A4-ABF8-AB40CF14FCAB}" type="slidenum">
              <a:rPr lang="de-DE" smtClean="0"/>
              <a:t>8</a:t>
            </a:fld>
            <a:endParaRPr lang="de-DE"/>
          </a:p>
        </p:txBody>
      </p:sp>
    </p:spTree>
    <p:extLst>
      <p:ext uri="{BB962C8B-B14F-4D97-AF65-F5344CB8AC3E}">
        <p14:creationId xmlns:p14="http://schemas.microsoft.com/office/powerpoint/2010/main" val="3427703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Trauma and silence are at the </a:t>
            </a:r>
            <a:r>
              <a:rPr lang="en-US" dirty="0" err="1"/>
              <a:t>centre</a:t>
            </a:r>
            <a:r>
              <a:rPr lang="en-US" dirty="0"/>
              <a:t> of her writing from her very first publication </a:t>
            </a:r>
            <a:r>
              <a:rPr lang="en-US" i="1" dirty="0" err="1"/>
              <a:t>Spaltkopf</a:t>
            </a:r>
            <a:r>
              <a:rPr lang="en-US" dirty="0"/>
              <a:t>,</a:t>
            </a:r>
            <a:r>
              <a:rPr lang="en-US" baseline="0" dirty="0"/>
              <a:t> also available in English translation under the title </a:t>
            </a:r>
            <a:r>
              <a:rPr lang="en-US" i="1" baseline="0" dirty="0" err="1"/>
              <a:t>Splithead</a:t>
            </a:r>
            <a:endParaRPr lang="en-US" i="1" baseline="0" dirty="0"/>
          </a:p>
          <a:p>
            <a:pPr marL="171450" indent="-171450">
              <a:buFontTx/>
              <a:buChar char="-"/>
            </a:pPr>
            <a:r>
              <a:rPr lang="en-US" i="0" baseline="0" dirty="0"/>
              <a:t>Her debut uses a very convincing narrative form to describe how trauma works in individuals, how events are repressed and how they come back to haunt the individual</a:t>
            </a:r>
          </a:p>
          <a:p>
            <a:pPr marL="171450" indent="-171450">
              <a:buFontTx/>
              <a:buChar char="-"/>
            </a:pPr>
            <a:r>
              <a:rPr lang="en-US" i="0" baseline="0" dirty="0"/>
              <a:t>She invents the figure of the </a:t>
            </a:r>
            <a:r>
              <a:rPr lang="en-US" i="0" baseline="0" dirty="0" err="1"/>
              <a:t>splithead</a:t>
            </a:r>
            <a:r>
              <a:rPr lang="en-US" i="0" baseline="0" dirty="0"/>
              <a:t> who tells the story of the trauma that the family members cannot tell</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i="0" baseline="0" dirty="0"/>
              <a:t>In the novel, a woman uncovers the trauma haunting her family and herself.</a:t>
            </a:r>
          </a:p>
          <a:p>
            <a:pPr marL="171450" indent="-171450">
              <a:buFontTx/>
              <a:buChar char="-"/>
            </a:pPr>
            <a:r>
              <a:rPr lang="en-US" i="0" baseline="0" dirty="0"/>
              <a:t>The protagonist’s great-grandfather was murdered in a pogrom. Her grandmother witnesses the murder of her father and is traumatized for the rest of her life.</a:t>
            </a:r>
          </a:p>
          <a:p>
            <a:pPr marL="171450" indent="-171450">
              <a:buFontTx/>
              <a:buChar char="-"/>
            </a:pPr>
            <a:r>
              <a:rPr lang="en-US" i="0" baseline="0" dirty="0"/>
              <a:t>She transfers the trauma to the protagonist’s mother who denies her Jewish roots and does not explain to the protagonist what being Jewish means. </a:t>
            </a:r>
          </a:p>
          <a:p>
            <a:pPr marL="171450" indent="-171450">
              <a:buFontTx/>
              <a:buChar char="-"/>
            </a:pPr>
            <a:r>
              <a:rPr lang="en-US" i="0" baseline="0" dirty="0"/>
              <a:t>The family flees from the Soviet Union to Austria.</a:t>
            </a:r>
          </a:p>
          <a:p>
            <a:pPr marL="171450" indent="-171450">
              <a:buFontTx/>
              <a:buChar char="-"/>
            </a:pPr>
            <a:r>
              <a:rPr lang="en-US" i="0" baseline="0" dirty="0"/>
              <a:t>This migration leads to a change in the response to the trauma in the protagonist. </a:t>
            </a:r>
          </a:p>
          <a:p>
            <a:pPr marL="171450" indent="-171450">
              <a:buFontTx/>
              <a:buChar char="-"/>
            </a:pPr>
            <a:r>
              <a:rPr lang="en-US" i="0" baseline="0" dirty="0"/>
              <a:t>When they migrate, the young girl leaves behind her very first love, a Russian boy who never responds to her letters</a:t>
            </a:r>
          </a:p>
          <a:p>
            <a:pPr marL="171450" indent="-171450">
              <a:buFontTx/>
              <a:buChar char="-"/>
            </a:pPr>
            <a:r>
              <a:rPr lang="en-US" i="0" baseline="0" dirty="0"/>
              <a:t>She does not know that his silence is due to her being Jewish</a:t>
            </a:r>
          </a:p>
          <a:p>
            <a:pPr marL="171450" indent="-171450">
              <a:buFontTx/>
              <a:buChar char="-"/>
            </a:pPr>
            <a:r>
              <a:rPr lang="en-US" i="0" baseline="0" dirty="0"/>
              <a:t>So she reacts by denying her Russian roots.</a:t>
            </a:r>
          </a:p>
          <a:p>
            <a:pPr marL="171450" indent="-171450">
              <a:buFontTx/>
              <a:buChar char="-"/>
            </a:pPr>
            <a:r>
              <a:rPr lang="en-US" i="0" baseline="0" dirty="0" err="1"/>
              <a:t>Splithead</a:t>
            </a:r>
            <a:r>
              <a:rPr lang="en-US" i="0" baseline="0" dirty="0"/>
              <a:t> then is a novel about overcoming traumatic silence and turning the trauma into a narrative that allows to make the traumatic event part of individual memory and official history</a:t>
            </a:r>
          </a:p>
        </p:txBody>
      </p:sp>
      <p:sp>
        <p:nvSpPr>
          <p:cNvPr id="4" name="Foliennummernplatzhalter 3"/>
          <p:cNvSpPr>
            <a:spLocks noGrp="1"/>
          </p:cNvSpPr>
          <p:nvPr>
            <p:ph type="sldNum" sz="quarter" idx="10"/>
          </p:nvPr>
        </p:nvSpPr>
        <p:spPr/>
        <p:txBody>
          <a:bodyPr/>
          <a:lstStyle/>
          <a:p>
            <a:fld id="{EF783628-CE82-47A4-ABF8-AB40CF14FCAB}" type="slidenum">
              <a:rPr lang="de-DE" smtClean="0"/>
              <a:t>9</a:t>
            </a:fld>
            <a:endParaRPr lang="de-DE"/>
          </a:p>
        </p:txBody>
      </p:sp>
    </p:spTree>
    <p:extLst>
      <p:ext uri="{BB962C8B-B14F-4D97-AF65-F5344CB8AC3E}">
        <p14:creationId xmlns:p14="http://schemas.microsoft.com/office/powerpoint/2010/main" val="4133948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A5AB973E-7302-48CF-B2EA-27440763DD3C}" type="datetimeFigureOut">
              <a:rPr lang="de-DE" smtClean="0"/>
              <a:t>24.04.2023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681157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5AB973E-7302-48CF-B2EA-27440763DD3C}" type="datetimeFigureOut">
              <a:rPr lang="de-DE" smtClean="0"/>
              <a:t>24.04.2023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700200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5AB973E-7302-48CF-B2EA-27440763DD3C}" type="datetimeFigureOut">
              <a:rPr lang="de-DE" smtClean="0"/>
              <a:t>24.04.2023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1149981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5AB973E-7302-48CF-B2EA-27440763DD3C}" type="datetimeFigureOut">
              <a:rPr lang="de-DE" smtClean="0"/>
              <a:t>24.04.2023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3038754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A5AB973E-7302-48CF-B2EA-27440763DD3C}" type="datetimeFigureOut">
              <a:rPr lang="de-DE" smtClean="0"/>
              <a:t>24.04.2023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886971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A5AB973E-7302-48CF-B2EA-27440763DD3C}" type="datetimeFigureOut">
              <a:rPr lang="de-DE" smtClean="0"/>
              <a:t>24.04.2023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4014522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5AB973E-7302-48CF-B2EA-27440763DD3C}" type="datetimeFigureOut">
              <a:rPr lang="de-DE" smtClean="0"/>
              <a:t>24.04.2023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1748398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A5AB973E-7302-48CF-B2EA-27440763DD3C}" type="datetimeFigureOut">
              <a:rPr lang="de-DE" smtClean="0"/>
              <a:t>24.04.2023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1685670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5AB973E-7302-48CF-B2EA-27440763DD3C}" type="datetimeFigureOut">
              <a:rPr lang="de-DE" smtClean="0"/>
              <a:t>24.04.2023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2675873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A5AB973E-7302-48CF-B2EA-27440763DD3C}" type="datetimeFigureOut">
              <a:rPr lang="de-DE" smtClean="0"/>
              <a:t>24.04.2023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107116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A5AB973E-7302-48CF-B2EA-27440763DD3C}" type="datetimeFigureOut">
              <a:rPr lang="de-DE" smtClean="0"/>
              <a:t>24.04.2023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BCCC56B0-8736-439B-BA93-A2808CB8142D}" type="slidenum">
              <a:rPr lang="de-DE" smtClean="0"/>
              <a:t>‹Nr.›</a:t>
            </a:fld>
            <a:endParaRPr lang="de-DE"/>
          </a:p>
        </p:txBody>
      </p:sp>
    </p:spTree>
    <p:extLst>
      <p:ext uri="{BB962C8B-B14F-4D97-AF65-F5344CB8AC3E}">
        <p14:creationId xmlns:p14="http://schemas.microsoft.com/office/powerpoint/2010/main" val="121002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AB973E-7302-48CF-B2EA-27440763DD3C}" type="datetimeFigureOut">
              <a:rPr lang="de-DE" smtClean="0"/>
              <a:t>24.04.2023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CC56B0-8736-439B-BA93-A2808CB8142D}" type="slidenum">
              <a:rPr lang="de-DE" smtClean="0"/>
              <a:t>‹Nr.›</a:t>
            </a:fld>
            <a:endParaRPr lang="de-DE"/>
          </a:p>
        </p:txBody>
      </p:sp>
    </p:spTree>
    <p:extLst>
      <p:ext uri="{BB962C8B-B14F-4D97-AF65-F5344CB8AC3E}">
        <p14:creationId xmlns:p14="http://schemas.microsoft.com/office/powerpoint/2010/main" val="302896390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49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ctrTitle"/>
          </p:nvPr>
        </p:nvSpPr>
        <p:spPr>
          <a:xfrm>
            <a:off x="1524003" y="1999615"/>
            <a:ext cx="9144000" cy="2764028"/>
          </a:xfrm>
        </p:spPr>
        <p:txBody>
          <a:bodyPr anchor="ctr">
            <a:normAutofit/>
          </a:bodyPr>
          <a:lstStyle/>
          <a:p>
            <a:r>
              <a:rPr lang="en-US" sz="5000"/>
              <a:t>Trauma and silence in migration: lessons for politics, the media and the general public</a:t>
            </a:r>
            <a:endParaRPr lang="de-DE" sz="5000"/>
          </a:p>
        </p:txBody>
      </p:sp>
      <p:sp>
        <p:nvSpPr>
          <p:cNvPr id="3" name="Untertitel 2"/>
          <p:cNvSpPr>
            <a:spLocks noGrp="1"/>
          </p:cNvSpPr>
          <p:nvPr>
            <p:ph type="subTitle" idx="1"/>
          </p:nvPr>
        </p:nvSpPr>
        <p:spPr>
          <a:xfrm>
            <a:off x="1966912" y="5645150"/>
            <a:ext cx="8258176" cy="631825"/>
          </a:xfrm>
        </p:spPr>
        <p:txBody>
          <a:bodyPr anchor="ctr">
            <a:normAutofit/>
          </a:bodyPr>
          <a:lstStyle/>
          <a:p>
            <a:r>
              <a:rPr lang="en-US" sz="1500"/>
              <a:t>Conference: The migratory experience: Adopting a three-generational perspective, Brussels, 26.4.2023</a:t>
            </a:r>
          </a:p>
          <a:p>
            <a:r>
              <a:rPr lang="en-US" sz="1500"/>
              <a:t>Wiebke Sievers, Austrian Academy of Sciences, Vienna</a:t>
            </a:r>
            <a:endParaRPr lang="de-DE" sz="1500"/>
          </a:p>
        </p:txBody>
      </p:sp>
      <p:sp>
        <p:nvSpPr>
          <p:cNvPr id="14" name="Rectangle 1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0611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6A15A88-001A-4EEF-8984-D87E643599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232400" y="1367673"/>
            <a:ext cx="6124576" cy="2665509"/>
          </a:xfrm>
        </p:spPr>
        <p:txBody>
          <a:bodyPr vert="horz" lIns="91440" tIns="45720" rIns="91440" bIns="45720" rtlCol="0" anchor="b">
            <a:normAutofit/>
          </a:bodyPr>
          <a:lstStyle/>
          <a:p>
            <a:pPr algn="r"/>
            <a:r>
              <a:rPr lang="en-US" sz="6100">
                <a:solidFill>
                  <a:schemeClr val="bg1"/>
                </a:solidFill>
              </a:rPr>
              <a:t>Trauma and silence in asylum procedures</a:t>
            </a:r>
          </a:p>
        </p:txBody>
      </p:sp>
      <p:pic>
        <p:nvPicPr>
          <p:cNvPr id="4" name="Inhaltsplatzhalter 3"/>
          <p:cNvPicPr>
            <a:picLocks noGrp="1" noChangeAspect="1"/>
          </p:cNvPicPr>
          <p:nvPr>
            <p:ph idx="4294967295"/>
          </p:nvPr>
        </p:nvPicPr>
        <p:blipFill rotWithShape="1">
          <a:blip r:embed="rId3"/>
          <a:srcRect r="1" b="7329"/>
          <a:stretch/>
        </p:blipFill>
        <p:spPr>
          <a:xfrm>
            <a:off x="1" y="10"/>
            <a:ext cx="4551219" cy="6857990"/>
          </a:xfrm>
          <a:custGeom>
            <a:avLst/>
            <a:gdLst/>
            <a:ahLst/>
            <a:cxnLst/>
            <a:rect l="l" t="t" r="r" b="b"/>
            <a:pathLst>
              <a:path w="4551219" h="6858000">
                <a:moveTo>
                  <a:pt x="4194211" y="6564619"/>
                </a:moveTo>
                <a:lnTo>
                  <a:pt x="4194211" y="6564620"/>
                </a:lnTo>
                <a:cubicBezTo>
                  <a:pt x="4204498" y="6575478"/>
                  <a:pt x="4210595" y="6582146"/>
                  <a:pt x="4216690" y="6588625"/>
                </a:cubicBezTo>
                <a:lnTo>
                  <a:pt x="4233312" y="6625224"/>
                </a:lnTo>
                <a:lnTo>
                  <a:pt x="4226218" y="6662539"/>
                </a:lnTo>
                <a:lnTo>
                  <a:pt x="4226217" y="6662540"/>
                </a:lnTo>
                <a:lnTo>
                  <a:pt x="4226216" y="6662543"/>
                </a:lnTo>
                <a:lnTo>
                  <a:pt x="4214767" y="6683026"/>
                </a:lnTo>
                <a:lnTo>
                  <a:pt x="4211619" y="6702975"/>
                </a:lnTo>
                <a:lnTo>
                  <a:pt x="4211619" y="6702976"/>
                </a:lnTo>
                <a:cubicBezTo>
                  <a:pt x="4212024" y="6716168"/>
                  <a:pt x="4217168" y="6729218"/>
                  <a:pt x="4225455" y="6742552"/>
                </a:cubicBezTo>
                <a:lnTo>
                  <a:pt x="4225456" y="6742554"/>
                </a:lnTo>
                <a:lnTo>
                  <a:pt x="4244933" y="6812061"/>
                </a:lnTo>
                <a:lnTo>
                  <a:pt x="4244933" y="6812063"/>
                </a:lnTo>
                <a:lnTo>
                  <a:pt x="4244933" y="6812062"/>
                </a:lnTo>
                <a:lnTo>
                  <a:pt x="4244933" y="6812061"/>
                </a:lnTo>
                <a:lnTo>
                  <a:pt x="4240159" y="6776799"/>
                </a:lnTo>
                <a:lnTo>
                  <a:pt x="4225456" y="6742554"/>
                </a:lnTo>
                <a:lnTo>
                  <a:pt x="4225455" y="6742551"/>
                </a:lnTo>
                <a:lnTo>
                  <a:pt x="4211619" y="6702975"/>
                </a:lnTo>
                <a:lnTo>
                  <a:pt x="4226216" y="6662543"/>
                </a:lnTo>
                <a:lnTo>
                  <a:pt x="4226217" y="6662541"/>
                </a:lnTo>
                <a:lnTo>
                  <a:pt x="4226218" y="6662539"/>
                </a:lnTo>
                <a:lnTo>
                  <a:pt x="4233301" y="6645551"/>
                </a:lnTo>
                <a:lnTo>
                  <a:pt x="4233312" y="6625224"/>
                </a:lnTo>
                <a:lnTo>
                  <a:pt x="4233312" y="6625223"/>
                </a:lnTo>
                <a:cubicBezTo>
                  <a:pt x="4231216" y="6611340"/>
                  <a:pt x="4225168" y="6597577"/>
                  <a:pt x="4216690" y="6588624"/>
                </a:cubicBezTo>
                <a:close/>
                <a:moveTo>
                  <a:pt x="4274532" y="6438980"/>
                </a:moveTo>
                <a:lnTo>
                  <a:pt x="4254602" y="6463839"/>
                </a:lnTo>
                <a:lnTo>
                  <a:pt x="4254600" y="6463848"/>
                </a:lnTo>
                <a:lnTo>
                  <a:pt x="4240803" y="6513011"/>
                </a:lnTo>
                <a:lnTo>
                  <a:pt x="4221998" y="6546193"/>
                </a:lnTo>
                <a:lnTo>
                  <a:pt x="4221998" y="6546194"/>
                </a:lnTo>
                <a:lnTo>
                  <a:pt x="4238336" y="6521803"/>
                </a:lnTo>
                <a:lnTo>
                  <a:pt x="4240803" y="6513011"/>
                </a:lnTo>
                <a:lnTo>
                  <a:pt x="4243614" y="6508051"/>
                </a:lnTo>
                <a:lnTo>
                  <a:pt x="4254600" y="6463848"/>
                </a:lnTo>
                <a:lnTo>
                  <a:pt x="4254602" y="6463840"/>
                </a:lnTo>
                <a:cubicBezTo>
                  <a:pt x="4257553" y="6451649"/>
                  <a:pt x="4265030" y="6444076"/>
                  <a:pt x="4274532" y="6438980"/>
                </a:cubicBezTo>
                <a:close/>
                <a:moveTo>
                  <a:pt x="4360506" y="6365203"/>
                </a:moveTo>
                <a:lnTo>
                  <a:pt x="4359224" y="6387909"/>
                </a:lnTo>
                <a:lnTo>
                  <a:pt x="4357461" y="6391548"/>
                </a:lnTo>
                <a:lnTo>
                  <a:pt x="4349806" y="6407331"/>
                </a:lnTo>
                <a:lnTo>
                  <a:pt x="4349806" y="6407332"/>
                </a:lnTo>
                <a:lnTo>
                  <a:pt x="4357461" y="6391548"/>
                </a:lnTo>
                <a:lnTo>
                  <a:pt x="4359225" y="6387909"/>
                </a:lnTo>
                <a:close/>
                <a:moveTo>
                  <a:pt x="4121437" y="4221390"/>
                </a:moveTo>
                <a:lnTo>
                  <a:pt x="4121437" y="4221391"/>
                </a:lnTo>
                <a:cubicBezTo>
                  <a:pt x="4122199" y="4232060"/>
                  <a:pt x="4122389" y="4243872"/>
                  <a:pt x="4127153" y="4253014"/>
                </a:cubicBezTo>
                <a:cubicBezTo>
                  <a:pt x="4139346" y="4277401"/>
                  <a:pt x="4154966" y="4300070"/>
                  <a:pt x="4166969" y="4324645"/>
                </a:cubicBezTo>
                <a:lnTo>
                  <a:pt x="4175923" y="4363890"/>
                </a:lnTo>
                <a:lnTo>
                  <a:pt x="4175161" y="4482003"/>
                </a:lnTo>
                <a:cubicBezTo>
                  <a:pt x="4172493" y="4546775"/>
                  <a:pt x="4171921" y="4612499"/>
                  <a:pt x="4115151" y="4659173"/>
                </a:cubicBezTo>
                <a:cubicBezTo>
                  <a:pt x="4110579" y="4662985"/>
                  <a:pt x="4107911" y="4671175"/>
                  <a:pt x="4107149" y="4677654"/>
                </a:cubicBezTo>
                <a:cubicBezTo>
                  <a:pt x="4103530" y="4707563"/>
                  <a:pt x="4103148" y="4738234"/>
                  <a:pt x="4097242" y="4767763"/>
                </a:cubicBezTo>
                <a:cubicBezTo>
                  <a:pt x="4094861" y="4779574"/>
                  <a:pt x="4094052" y="4790386"/>
                  <a:pt x="4095933" y="4800482"/>
                </a:cubicBezTo>
                <a:lnTo>
                  <a:pt x="4095933" y="4800483"/>
                </a:lnTo>
                <a:cubicBezTo>
                  <a:pt x="4097814" y="4810580"/>
                  <a:pt x="4102387" y="4819963"/>
                  <a:pt x="4110769" y="4828916"/>
                </a:cubicBezTo>
                <a:lnTo>
                  <a:pt x="4132950" y="4863342"/>
                </a:lnTo>
                <a:lnTo>
                  <a:pt x="4140479" y="4889274"/>
                </a:lnTo>
                <a:lnTo>
                  <a:pt x="4138774" y="4912167"/>
                </a:lnTo>
                <a:cubicBezTo>
                  <a:pt x="4137059" y="4919977"/>
                  <a:pt x="4136702" y="4927121"/>
                  <a:pt x="4137372" y="4933803"/>
                </a:cubicBezTo>
                <a:lnTo>
                  <a:pt x="4137372" y="4933804"/>
                </a:lnTo>
                <a:lnTo>
                  <a:pt x="4142131" y="4952672"/>
                </a:lnTo>
                <a:lnTo>
                  <a:pt x="4144924" y="4957453"/>
                </a:lnTo>
                <a:lnTo>
                  <a:pt x="4146202" y="4961455"/>
                </a:lnTo>
                <a:cubicBezTo>
                  <a:pt x="4150713" y="4970096"/>
                  <a:pt x="4156419" y="4978393"/>
                  <a:pt x="4162206" y="4987037"/>
                </a:cubicBezTo>
                <a:cubicBezTo>
                  <a:pt x="4173445" y="5003801"/>
                  <a:pt x="4187543" y="5022852"/>
                  <a:pt x="4188685" y="5041521"/>
                </a:cubicBezTo>
                <a:cubicBezTo>
                  <a:pt x="4189304" y="5052095"/>
                  <a:pt x="4192222" y="5062299"/>
                  <a:pt x="4195901" y="5072375"/>
                </a:cubicBezTo>
                <a:lnTo>
                  <a:pt x="4201805" y="5087442"/>
                </a:lnTo>
                <a:lnTo>
                  <a:pt x="4214832" y="5133219"/>
                </a:lnTo>
                <a:lnTo>
                  <a:pt x="4214833" y="5133224"/>
                </a:lnTo>
                <a:lnTo>
                  <a:pt x="4208118" y="5166112"/>
                </a:lnTo>
                <a:lnTo>
                  <a:pt x="4208118" y="5166113"/>
                </a:lnTo>
                <a:cubicBezTo>
                  <a:pt x="4207356" y="5167637"/>
                  <a:pt x="4207928" y="5169780"/>
                  <a:pt x="4208809" y="5172090"/>
                </a:cubicBezTo>
                <a:lnTo>
                  <a:pt x="4211356" y="5179067"/>
                </a:lnTo>
                <a:cubicBezTo>
                  <a:pt x="4214976" y="5196594"/>
                  <a:pt x="4215024" y="5213597"/>
                  <a:pt x="4211190" y="5229433"/>
                </a:cubicBezTo>
                <a:lnTo>
                  <a:pt x="4200644" y="5248928"/>
                </a:lnTo>
                <a:lnTo>
                  <a:pt x="4187733" y="5272795"/>
                </a:lnTo>
                <a:cubicBezTo>
                  <a:pt x="4176088" y="5285440"/>
                  <a:pt x="4168382" y="5298594"/>
                  <a:pt x="4163830" y="5312287"/>
                </a:cubicBezTo>
                <a:lnTo>
                  <a:pt x="4162774" y="5321350"/>
                </a:lnTo>
                <a:lnTo>
                  <a:pt x="4160300" y="5326162"/>
                </a:lnTo>
                <a:lnTo>
                  <a:pt x="4158854" y="5355013"/>
                </a:lnTo>
                <a:lnTo>
                  <a:pt x="4158854" y="5355014"/>
                </a:lnTo>
                <a:cubicBezTo>
                  <a:pt x="4159503" y="5364882"/>
                  <a:pt x="4161206" y="5375002"/>
                  <a:pt x="4163730" y="5385384"/>
                </a:cubicBezTo>
                <a:cubicBezTo>
                  <a:pt x="4166969" y="5398721"/>
                  <a:pt x="4169255" y="5412057"/>
                  <a:pt x="4171921" y="5425582"/>
                </a:cubicBezTo>
                <a:cubicBezTo>
                  <a:pt x="4175731" y="5443870"/>
                  <a:pt x="4179733" y="5462351"/>
                  <a:pt x="4183543" y="5480637"/>
                </a:cubicBezTo>
                <a:lnTo>
                  <a:pt x="4188067" y="5507667"/>
                </a:lnTo>
                <a:lnTo>
                  <a:pt x="4177448" y="5531691"/>
                </a:lnTo>
                <a:lnTo>
                  <a:pt x="4177447" y="5531692"/>
                </a:lnTo>
                <a:cubicBezTo>
                  <a:pt x="4170398" y="5537599"/>
                  <a:pt x="4167206" y="5542648"/>
                  <a:pt x="4167302" y="5547577"/>
                </a:cubicBezTo>
                <a:lnTo>
                  <a:pt x="4167302" y="5547578"/>
                </a:lnTo>
                <a:cubicBezTo>
                  <a:pt x="4167397" y="5552507"/>
                  <a:pt x="4170779" y="5557317"/>
                  <a:pt x="4176875" y="5562746"/>
                </a:cubicBezTo>
                <a:cubicBezTo>
                  <a:pt x="4219548" y="5600467"/>
                  <a:pt x="4246219" y="5646189"/>
                  <a:pt x="4248123" y="5704483"/>
                </a:cubicBezTo>
                <a:cubicBezTo>
                  <a:pt x="4248505" y="5716485"/>
                  <a:pt x="4251171" y="5728678"/>
                  <a:pt x="4254029" y="5740488"/>
                </a:cubicBezTo>
                <a:cubicBezTo>
                  <a:pt x="4255744" y="5747728"/>
                  <a:pt x="4257650" y="5756493"/>
                  <a:pt x="4262794" y="5760873"/>
                </a:cubicBezTo>
                <a:cubicBezTo>
                  <a:pt x="4302037" y="5794974"/>
                  <a:pt x="4329280" y="5837457"/>
                  <a:pt x="4351189" y="5883751"/>
                </a:cubicBezTo>
                <a:lnTo>
                  <a:pt x="4351191" y="5883755"/>
                </a:lnTo>
                <a:lnTo>
                  <a:pt x="4369094" y="5935945"/>
                </a:lnTo>
                <a:lnTo>
                  <a:pt x="4369096" y="5935949"/>
                </a:lnTo>
                <a:lnTo>
                  <a:pt x="4365476" y="5993289"/>
                </a:lnTo>
                <a:lnTo>
                  <a:pt x="4365475" y="5993290"/>
                </a:lnTo>
                <a:cubicBezTo>
                  <a:pt x="4364334" y="6004530"/>
                  <a:pt x="4364524" y="6017484"/>
                  <a:pt x="4358999" y="6026439"/>
                </a:cubicBezTo>
                <a:cubicBezTo>
                  <a:pt x="4341662" y="6054824"/>
                  <a:pt x="4322994" y="6082257"/>
                  <a:pt x="4302799" y="6108737"/>
                </a:cubicBezTo>
                <a:cubicBezTo>
                  <a:pt x="4294131" y="6120073"/>
                  <a:pt x="4289178" y="6126883"/>
                  <a:pt x="4289107" y="6133313"/>
                </a:cubicBezTo>
                <a:lnTo>
                  <a:pt x="4289107" y="6133314"/>
                </a:lnTo>
                <a:lnTo>
                  <a:pt x="4292807" y="6143189"/>
                </a:lnTo>
                <a:lnTo>
                  <a:pt x="4304703" y="6155599"/>
                </a:lnTo>
                <a:lnTo>
                  <a:pt x="4304706" y="6155602"/>
                </a:lnTo>
                <a:cubicBezTo>
                  <a:pt x="4326994" y="6175797"/>
                  <a:pt x="4338614" y="6200944"/>
                  <a:pt x="4343376" y="6228756"/>
                </a:cubicBezTo>
                <a:lnTo>
                  <a:pt x="4360713" y="6361539"/>
                </a:lnTo>
                <a:lnTo>
                  <a:pt x="4360713" y="6361538"/>
                </a:lnTo>
                <a:cubicBezTo>
                  <a:pt x="4357093" y="6317150"/>
                  <a:pt x="4350808" y="6272763"/>
                  <a:pt x="4343376" y="6228755"/>
                </a:cubicBezTo>
                <a:cubicBezTo>
                  <a:pt x="4338614" y="6200943"/>
                  <a:pt x="4326994" y="6175796"/>
                  <a:pt x="4304706" y="6155601"/>
                </a:cubicBezTo>
                <a:lnTo>
                  <a:pt x="4304703" y="6155599"/>
                </a:lnTo>
                <a:lnTo>
                  <a:pt x="4289107" y="6133314"/>
                </a:lnTo>
                <a:lnTo>
                  <a:pt x="4302799" y="6108738"/>
                </a:lnTo>
                <a:cubicBezTo>
                  <a:pt x="4322994" y="6082258"/>
                  <a:pt x="4341662" y="6054825"/>
                  <a:pt x="4358999" y="6026440"/>
                </a:cubicBezTo>
                <a:cubicBezTo>
                  <a:pt x="4364524" y="6017485"/>
                  <a:pt x="4364334" y="6004531"/>
                  <a:pt x="4365475" y="5993291"/>
                </a:cubicBezTo>
                <a:lnTo>
                  <a:pt x="4365476" y="5993289"/>
                </a:lnTo>
                <a:lnTo>
                  <a:pt x="4368929" y="5964476"/>
                </a:lnTo>
                <a:lnTo>
                  <a:pt x="4369096" y="5935949"/>
                </a:lnTo>
                <a:lnTo>
                  <a:pt x="4369096" y="5935948"/>
                </a:lnTo>
                <a:lnTo>
                  <a:pt x="4369094" y="5935945"/>
                </a:lnTo>
                <a:lnTo>
                  <a:pt x="4362214" y="5909350"/>
                </a:lnTo>
                <a:lnTo>
                  <a:pt x="4351191" y="5883755"/>
                </a:lnTo>
                <a:lnTo>
                  <a:pt x="4351189" y="5883750"/>
                </a:lnTo>
                <a:cubicBezTo>
                  <a:pt x="4329280" y="5837456"/>
                  <a:pt x="4302037" y="5794973"/>
                  <a:pt x="4262794" y="5760872"/>
                </a:cubicBezTo>
                <a:cubicBezTo>
                  <a:pt x="4257650" y="5756492"/>
                  <a:pt x="4255744" y="5747727"/>
                  <a:pt x="4254029" y="5740487"/>
                </a:cubicBezTo>
                <a:cubicBezTo>
                  <a:pt x="4251171" y="5728677"/>
                  <a:pt x="4248505" y="5716484"/>
                  <a:pt x="4248123" y="5704482"/>
                </a:cubicBezTo>
                <a:cubicBezTo>
                  <a:pt x="4246219" y="5646188"/>
                  <a:pt x="4219548" y="5600466"/>
                  <a:pt x="4176875" y="5562745"/>
                </a:cubicBezTo>
                <a:lnTo>
                  <a:pt x="4167302" y="5547577"/>
                </a:lnTo>
                <a:lnTo>
                  <a:pt x="4177447" y="5531693"/>
                </a:lnTo>
                <a:lnTo>
                  <a:pt x="4177448" y="5531691"/>
                </a:lnTo>
                <a:lnTo>
                  <a:pt x="4185847" y="5520421"/>
                </a:lnTo>
                <a:lnTo>
                  <a:pt x="4188067" y="5507667"/>
                </a:lnTo>
                <a:lnTo>
                  <a:pt x="4188067" y="5507666"/>
                </a:lnTo>
                <a:cubicBezTo>
                  <a:pt x="4188020" y="5498831"/>
                  <a:pt x="4185448" y="5489496"/>
                  <a:pt x="4183543" y="5480636"/>
                </a:cubicBezTo>
                <a:cubicBezTo>
                  <a:pt x="4179733" y="5462350"/>
                  <a:pt x="4175731" y="5443869"/>
                  <a:pt x="4171921" y="5425581"/>
                </a:cubicBezTo>
                <a:cubicBezTo>
                  <a:pt x="4169255" y="5412056"/>
                  <a:pt x="4166969" y="5398720"/>
                  <a:pt x="4163730" y="5385383"/>
                </a:cubicBezTo>
                <a:lnTo>
                  <a:pt x="4158854" y="5355013"/>
                </a:lnTo>
                <a:lnTo>
                  <a:pt x="4162774" y="5321350"/>
                </a:lnTo>
                <a:lnTo>
                  <a:pt x="4187733" y="5272796"/>
                </a:lnTo>
                <a:lnTo>
                  <a:pt x="4200644" y="5248928"/>
                </a:lnTo>
                <a:lnTo>
                  <a:pt x="4211191" y="5229432"/>
                </a:lnTo>
                <a:lnTo>
                  <a:pt x="4211356" y="5179067"/>
                </a:lnTo>
                <a:lnTo>
                  <a:pt x="4211356" y="5179066"/>
                </a:lnTo>
                <a:cubicBezTo>
                  <a:pt x="4210880" y="5176875"/>
                  <a:pt x="4209690" y="5174399"/>
                  <a:pt x="4208809" y="5172089"/>
                </a:cubicBezTo>
                <a:lnTo>
                  <a:pt x="4208118" y="5166113"/>
                </a:lnTo>
                <a:lnTo>
                  <a:pt x="4214833" y="5133224"/>
                </a:lnTo>
                <a:lnTo>
                  <a:pt x="4214833" y="5133223"/>
                </a:lnTo>
                <a:lnTo>
                  <a:pt x="4214832" y="5133219"/>
                </a:lnTo>
                <a:lnTo>
                  <a:pt x="4207690" y="5102460"/>
                </a:lnTo>
                <a:lnTo>
                  <a:pt x="4201805" y="5087442"/>
                </a:lnTo>
                <a:lnTo>
                  <a:pt x="4201799" y="5087422"/>
                </a:lnTo>
                <a:cubicBezTo>
                  <a:pt x="4195713" y="5072410"/>
                  <a:pt x="4189614" y="5057380"/>
                  <a:pt x="4188685" y="5041520"/>
                </a:cubicBezTo>
                <a:cubicBezTo>
                  <a:pt x="4187543" y="5022851"/>
                  <a:pt x="4173445" y="5003800"/>
                  <a:pt x="4162206" y="4987036"/>
                </a:cubicBezTo>
                <a:lnTo>
                  <a:pt x="4144924" y="4957453"/>
                </a:lnTo>
                <a:lnTo>
                  <a:pt x="4137372" y="4933804"/>
                </a:lnTo>
                <a:lnTo>
                  <a:pt x="4138774" y="4912168"/>
                </a:lnTo>
                <a:cubicBezTo>
                  <a:pt x="4140536" y="4904357"/>
                  <a:pt x="4141048" y="4896713"/>
                  <a:pt x="4140479" y="4889275"/>
                </a:cubicBezTo>
                <a:lnTo>
                  <a:pt x="4140479" y="4889274"/>
                </a:lnTo>
                <a:lnTo>
                  <a:pt x="4135701" y="4867613"/>
                </a:lnTo>
                <a:lnTo>
                  <a:pt x="4132950" y="4863342"/>
                </a:lnTo>
                <a:lnTo>
                  <a:pt x="4131200" y="4857316"/>
                </a:lnTo>
                <a:cubicBezTo>
                  <a:pt x="4126057" y="4847213"/>
                  <a:pt x="4119056" y="4837702"/>
                  <a:pt x="4110769" y="4828915"/>
                </a:cubicBezTo>
                <a:lnTo>
                  <a:pt x="4095933" y="4800482"/>
                </a:lnTo>
                <a:lnTo>
                  <a:pt x="4097242" y="4767764"/>
                </a:lnTo>
                <a:cubicBezTo>
                  <a:pt x="4103148" y="4738235"/>
                  <a:pt x="4103530" y="4707564"/>
                  <a:pt x="4107149" y="4677655"/>
                </a:cubicBezTo>
                <a:cubicBezTo>
                  <a:pt x="4107911" y="4671176"/>
                  <a:pt x="4110579" y="4662986"/>
                  <a:pt x="4115151" y="4659174"/>
                </a:cubicBezTo>
                <a:cubicBezTo>
                  <a:pt x="4171921" y="4612500"/>
                  <a:pt x="4172493" y="4546776"/>
                  <a:pt x="4175161" y="4482004"/>
                </a:cubicBezTo>
                <a:cubicBezTo>
                  <a:pt x="4176875" y="4442761"/>
                  <a:pt x="4176875" y="4403325"/>
                  <a:pt x="4175923" y="4363890"/>
                </a:cubicBezTo>
                <a:lnTo>
                  <a:pt x="4175923" y="4363889"/>
                </a:lnTo>
                <a:cubicBezTo>
                  <a:pt x="4175731" y="4350553"/>
                  <a:pt x="4172683" y="4336456"/>
                  <a:pt x="4166969" y="4324644"/>
                </a:cubicBezTo>
                <a:cubicBezTo>
                  <a:pt x="4154966" y="4300069"/>
                  <a:pt x="4139346" y="4277400"/>
                  <a:pt x="4127153" y="4253013"/>
                </a:cubicBezTo>
                <a:close/>
                <a:moveTo>
                  <a:pt x="4190328" y="2836171"/>
                </a:moveTo>
                <a:lnTo>
                  <a:pt x="4181637" y="2848792"/>
                </a:lnTo>
                <a:cubicBezTo>
                  <a:pt x="4176637" y="2865009"/>
                  <a:pt x="4170779" y="2881306"/>
                  <a:pt x="4166033" y="2897784"/>
                </a:cubicBezTo>
                <a:lnTo>
                  <a:pt x="4165004" y="2903549"/>
                </a:lnTo>
                <a:lnTo>
                  <a:pt x="4161730" y="2914327"/>
                </a:lnTo>
                <a:lnTo>
                  <a:pt x="4157099" y="2947858"/>
                </a:lnTo>
                <a:lnTo>
                  <a:pt x="4157098" y="2947861"/>
                </a:lnTo>
                <a:lnTo>
                  <a:pt x="4157098" y="2947862"/>
                </a:lnTo>
                <a:cubicBezTo>
                  <a:pt x="4156729" y="2959156"/>
                  <a:pt x="4157729" y="2970575"/>
                  <a:pt x="4160682" y="2982148"/>
                </a:cubicBezTo>
                <a:lnTo>
                  <a:pt x="4172375" y="3077401"/>
                </a:lnTo>
                <a:lnTo>
                  <a:pt x="4159920" y="3172653"/>
                </a:lnTo>
                <a:cubicBezTo>
                  <a:pt x="4134011" y="3276479"/>
                  <a:pt x="4106579" y="3380304"/>
                  <a:pt x="4112293" y="3489466"/>
                </a:cubicBezTo>
                <a:cubicBezTo>
                  <a:pt x="4113245" y="3507562"/>
                  <a:pt x="4101624" y="3529089"/>
                  <a:pt x="4090194" y="3544712"/>
                </a:cubicBezTo>
                <a:cubicBezTo>
                  <a:pt x="4079336" y="3559667"/>
                  <a:pt x="4073477" y="3566811"/>
                  <a:pt x="4072572" y="3574407"/>
                </a:cubicBezTo>
                <a:lnTo>
                  <a:pt x="4072572" y="3574408"/>
                </a:lnTo>
                <a:cubicBezTo>
                  <a:pt x="4071667" y="3582004"/>
                  <a:pt x="4075716" y="3590053"/>
                  <a:pt x="4084670" y="3606817"/>
                </a:cubicBezTo>
                <a:cubicBezTo>
                  <a:pt x="4089052" y="3614819"/>
                  <a:pt x="4091718" y="3624725"/>
                  <a:pt x="4098196" y="3630632"/>
                </a:cubicBezTo>
                <a:lnTo>
                  <a:pt x="4115925" y="3654415"/>
                </a:lnTo>
                <a:lnTo>
                  <a:pt x="4118836" y="3665923"/>
                </a:lnTo>
                <a:lnTo>
                  <a:pt x="4122437" y="3680163"/>
                </a:lnTo>
                <a:lnTo>
                  <a:pt x="4118389" y="3734836"/>
                </a:lnTo>
                <a:lnTo>
                  <a:pt x="4118389" y="3734837"/>
                </a:lnTo>
                <a:cubicBezTo>
                  <a:pt x="4117437" y="3741315"/>
                  <a:pt x="4116103" y="3749125"/>
                  <a:pt x="4118771" y="3754652"/>
                </a:cubicBezTo>
                <a:lnTo>
                  <a:pt x="4125128" y="3789775"/>
                </a:lnTo>
                <a:lnTo>
                  <a:pt x="4110197" y="3822471"/>
                </a:lnTo>
                <a:cubicBezTo>
                  <a:pt x="4103149" y="3831901"/>
                  <a:pt x="4097529" y="3842045"/>
                  <a:pt x="4095862" y="3852618"/>
                </a:cubicBezTo>
                <a:lnTo>
                  <a:pt x="4095862" y="3852619"/>
                </a:lnTo>
                <a:lnTo>
                  <a:pt x="4096642" y="3868763"/>
                </a:lnTo>
                <a:lnTo>
                  <a:pt x="4105245" y="3885336"/>
                </a:lnTo>
                <a:lnTo>
                  <a:pt x="4105245" y="3885338"/>
                </a:lnTo>
                <a:cubicBezTo>
                  <a:pt x="4114961" y="3897721"/>
                  <a:pt x="4122367" y="3910318"/>
                  <a:pt x="4127626" y="3923124"/>
                </a:cubicBezTo>
                <a:lnTo>
                  <a:pt x="4137130" y="3962159"/>
                </a:lnTo>
                <a:lnTo>
                  <a:pt x="4121438" y="4043837"/>
                </a:lnTo>
                <a:lnTo>
                  <a:pt x="4121437" y="4043838"/>
                </a:lnTo>
                <a:cubicBezTo>
                  <a:pt x="4112674" y="4063841"/>
                  <a:pt x="4107292" y="4083701"/>
                  <a:pt x="4106316" y="4103824"/>
                </a:cubicBezTo>
                <a:lnTo>
                  <a:pt x="4106316" y="4103825"/>
                </a:lnTo>
                <a:lnTo>
                  <a:pt x="4108283" y="4134255"/>
                </a:lnTo>
                <a:lnTo>
                  <a:pt x="4117627" y="4165381"/>
                </a:lnTo>
                <a:lnTo>
                  <a:pt x="4117627" y="4165383"/>
                </a:lnTo>
                <a:lnTo>
                  <a:pt x="4121532" y="4192387"/>
                </a:lnTo>
                <a:lnTo>
                  <a:pt x="4121532" y="4192386"/>
                </a:lnTo>
                <a:cubicBezTo>
                  <a:pt x="4121628" y="4182766"/>
                  <a:pt x="4121056" y="4173479"/>
                  <a:pt x="4117627" y="4165382"/>
                </a:cubicBezTo>
                <a:lnTo>
                  <a:pt x="4117627" y="4165381"/>
                </a:lnTo>
                <a:lnTo>
                  <a:pt x="4106316" y="4103825"/>
                </a:lnTo>
                <a:lnTo>
                  <a:pt x="4121437" y="4043839"/>
                </a:lnTo>
                <a:lnTo>
                  <a:pt x="4121438" y="4043837"/>
                </a:lnTo>
                <a:lnTo>
                  <a:pt x="4134740" y="4002409"/>
                </a:lnTo>
                <a:lnTo>
                  <a:pt x="4137130" y="3962159"/>
                </a:lnTo>
                <a:lnTo>
                  <a:pt x="4137130" y="3962158"/>
                </a:lnTo>
                <a:cubicBezTo>
                  <a:pt x="4134868" y="3935726"/>
                  <a:pt x="4124677" y="3910103"/>
                  <a:pt x="4105245" y="3885337"/>
                </a:cubicBezTo>
                <a:lnTo>
                  <a:pt x="4105245" y="3885336"/>
                </a:lnTo>
                <a:lnTo>
                  <a:pt x="4095862" y="3852619"/>
                </a:lnTo>
                <a:lnTo>
                  <a:pt x="4110197" y="3822472"/>
                </a:lnTo>
                <a:cubicBezTo>
                  <a:pt x="4118389" y="3811613"/>
                  <a:pt x="4123533" y="3800896"/>
                  <a:pt x="4125128" y="3789776"/>
                </a:cubicBezTo>
                <a:lnTo>
                  <a:pt x="4125128" y="3789775"/>
                </a:lnTo>
                <a:cubicBezTo>
                  <a:pt x="4126724" y="3778654"/>
                  <a:pt x="4124771" y="3767129"/>
                  <a:pt x="4118771" y="3754651"/>
                </a:cubicBezTo>
                <a:lnTo>
                  <a:pt x="4118389" y="3734837"/>
                </a:lnTo>
                <a:lnTo>
                  <a:pt x="4122437" y="3680163"/>
                </a:lnTo>
                <a:lnTo>
                  <a:pt x="4122437" y="3680162"/>
                </a:lnTo>
                <a:lnTo>
                  <a:pt x="4118836" y="3665923"/>
                </a:lnTo>
                <a:lnTo>
                  <a:pt x="4115925" y="3654415"/>
                </a:lnTo>
                <a:lnTo>
                  <a:pt x="4115925" y="3654415"/>
                </a:lnTo>
                <a:lnTo>
                  <a:pt x="4115925" y="3654415"/>
                </a:lnTo>
                <a:cubicBezTo>
                  <a:pt x="4112115" y="3646122"/>
                  <a:pt x="4106436" y="3638156"/>
                  <a:pt x="4098196" y="3630631"/>
                </a:cubicBezTo>
                <a:cubicBezTo>
                  <a:pt x="4091718" y="3624724"/>
                  <a:pt x="4089052" y="3614818"/>
                  <a:pt x="4084670" y="3606816"/>
                </a:cubicBezTo>
                <a:cubicBezTo>
                  <a:pt x="4080193" y="3598434"/>
                  <a:pt x="4076942" y="3592231"/>
                  <a:pt x="4074924" y="3587173"/>
                </a:cubicBezTo>
                <a:lnTo>
                  <a:pt x="4072572" y="3574407"/>
                </a:lnTo>
                <a:lnTo>
                  <a:pt x="4077651" y="3562320"/>
                </a:lnTo>
                <a:cubicBezTo>
                  <a:pt x="4080586" y="3557715"/>
                  <a:pt x="4084765" y="3552190"/>
                  <a:pt x="4090194" y="3544713"/>
                </a:cubicBezTo>
                <a:cubicBezTo>
                  <a:pt x="4101624" y="3529090"/>
                  <a:pt x="4113245" y="3507563"/>
                  <a:pt x="4112293" y="3489467"/>
                </a:cubicBezTo>
                <a:cubicBezTo>
                  <a:pt x="4106579" y="3380305"/>
                  <a:pt x="4134011" y="3276480"/>
                  <a:pt x="4159920" y="3172654"/>
                </a:cubicBezTo>
                <a:cubicBezTo>
                  <a:pt x="4167922" y="3140649"/>
                  <a:pt x="4172160" y="3109025"/>
                  <a:pt x="4172375" y="3077401"/>
                </a:cubicBezTo>
                <a:lnTo>
                  <a:pt x="4172375" y="3077400"/>
                </a:lnTo>
                <a:cubicBezTo>
                  <a:pt x="4172589" y="3045776"/>
                  <a:pt x="4168779" y="3014152"/>
                  <a:pt x="4160682" y="2982147"/>
                </a:cubicBezTo>
                <a:lnTo>
                  <a:pt x="4157098" y="2947862"/>
                </a:lnTo>
                <a:lnTo>
                  <a:pt x="4157099" y="2947858"/>
                </a:lnTo>
                <a:lnTo>
                  <a:pt x="4165004" y="2903549"/>
                </a:lnTo>
                <a:lnTo>
                  <a:pt x="4181637" y="2848793"/>
                </a:lnTo>
                <a:cubicBezTo>
                  <a:pt x="4182970" y="2844316"/>
                  <a:pt x="4186256" y="2839982"/>
                  <a:pt x="4190328" y="2836172"/>
                </a:cubicBezTo>
                <a:close/>
                <a:moveTo>
                  <a:pt x="3705842" y="1508457"/>
                </a:moveTo>
                <a:lnTo>
                  <a:pt x="3677748" y="1596213"/>
                </a:lnTo>
                <a:cubicBezTo>
                  <a:pt x="3675271" y="1604978"/>
                  <a:pt x="3676796" y="1615836"/>
                  <a:pt x="3679653" y="1624980"/>
                </a:cubicBezTo>
                <a:cubicBezTo>
                  <a:pt x="3689369" y="1656223"/>
                  <a:pt x="3713754" y="1676036"/>
                  <a:pt x="3736234" y="1697753"/>
                </a:cubicBezTo>
                <a:cubicBezTo>
                  <a:pt x="3746141" y="1707279"/>
                  <a:pt x="3753189" y="1720423"/>
                  <a:pt x="3758903" y="1733188"/>
                </a:cubicBezTo>
                <a:cubicBezTo>
                  <a:pt x="3773574" y="1766335"/>
                  <a:pt x="3786718" y="1800246"/>
                  <a:pt x="3800624" y="1833775"/>
                </a:cubicBezTo>
                <a:cubicBezTo>
                  <a:pt x="3801958" y="1837013"/>
                  <a:pt x="3805387" y="1839679"/>
                  <a:pt x="3808245" y="1842158"/>
                </a:cubicBezTo>
                <a:cubicBezTo>
                  <a:pt x="3838346" y="1866922"/>
                  <a:pt x="3868635" y="1891497"/>
                  <a:pt x="3898736" y="1916454"/>
                </a:cubicBezTo>
                <a:cubicBezTo>
                  <a:pt x="3904450" y="1921216"/>
                  <a:pt x="3908642" y="1928076"/>
                  <a:pt x="3914166" y="1933219"/>
                </a:cubicBezTo>
                <a:cubicBezTo>
                  <a:pt x="3921786" y="1940459"/>
                  <a:pt x="3929027" y="1949603"/>
                  <a:pt x="3938171" y="1953413"/>
                </a:cubicBezTo>
                <a:cubicBezTo>
                  <a:pt x="3966936" y="1965224"/>
                  <a:pt x="3979320" y="1987894"/>
                  <a:pt x="3984654" y="2016469"/>
                </a:cubicBezTo>
                <a:cubicBezTo>
                  <a:pt x="3989607" y="2042570"/>
                  <a:pt x="3993799" y="2068669"/>
                  <a:pt x="3999513" y="2094578"/>
                </a:cubicBezTo>
                <a:cubicBezTo>
                  <a:pt x="4006371" y="2126201"/>
                  <a:pt x="4013801" y="2157636"/>
                  <a:pt x="4022184" y="2188879"/>
                </a:cubicBezTo>
                <a:cubicBezTo>
                  <a:pt x="4025804" y="2202404"/>
                  <a:pt x="4029994" y="2216692"/>
                  <a:pt x="4037424" y="2228314"/>
                </a:cubicBezTo>
                <a:cubicBezTo>
                  <a:pt x="4057999" y="2260890"/>
                  <a:pt x="4071905" y="2295753"/>
                  <a:pt x="4066381" y="2334044"/>
                </a:cubicBezTo>
                <a:cubicBezTo>
                  <a:pt x="4061999" y="2364715"/>
                  <a:pt x="4073239" y="2390434"/>
                  <a:pt x="4090766" y="2409485"/>
                </a:cubicBezTo>
                <a:cubicBezTo>
                  <a:pt x="4098720" y="2418154"/>
                  <a:pt x="4104233" y="2426976"/>
                  <a:pt x="4107867" y="2435912"/>
                </a:cubicBezTo>
                <a:lnTo>
                  <a:pt x="4113698" y="2463017"/>
                </a:lnTo>
                <a:lnTo>
                  <a:pt x="4105056" y="2518262"/>
                </a:lnTo>
                <a:lnTo>
                  <a:pt x="4105055" y="2518263"/>
                </a:lnTo>
                <a:cubicBezTo>
                  <a:pt x="4102388" y="2527789"/>
                  <a:pt x="4101244" y="2536456"/>
                  <a:pt x="4101411" y="2545005"/>
                </a:cubicBezTo>
                <a:lnTo>
                  <a:pt x="4101411" y="2545006"/>
                </a:lnTo>
                <a:cubicBezTo>
                  <a:pt x="4101577" y="2553555"/>
                  <a:pt x="4103054" y="2561985"/>
                  <a:pt x="4105625" y="2571034"/>
                </a:cubicBezTo>
                <a:cubicBezTo>
                  <a:pt x="4117627" y="2612945"/>
                  <a:pt x="4150204" y="2640950"/>
                  <a:pt x="4178779" y="2668001"/>
                </a:cubicBezTo>
                <a:cubicBezTo>
                  <a:pt x="4203164" y="2691054"/>
                  <a:pt x="4216880" y="2716963"/>
                  <a:pt x="4227170" y="2745348"/>
                </a:cubicBezTo>
                <a:lnTo>
                  <a:pt x="4227170" y="2745351"/>
                </a:lnTo>
                <a:lnTo>
                  <a:pt x="4233090" y="2778005"/>
                </a:lnTo>
                <a:lnTo>
                  <a:pt x="4232670" y="2785439"/>
                </a:lnTo>
                <a:lnTo>
                  <a:pt x="4222591" y="2811779"/>
                </a:lnTo>
                <a:lnTo>
                  <a:pt x="4222587" y="2811786"/>
                </a:lnTo>
                <a:lnTo>
                  <a:pt x="4222588" y="2811786"/>
                </a:lnTo>
                <a:lnTo>
                  <a:pt x="4222591" y="2811779"/>
                </a:lnTo>
                <a:lnTo>
                  <a:pt x="4232241" y="2793022"/>
                </a:lnTo>
                <a:lnTo>
                  <a:pt x="4232670" y="2785439"/>
                </a:lnTo>
                <a:lnTo>
                  <a:pt x="4233870" y="2782304"/>
                </a:lnTo>
                <a:lnTo>
                  <a:pt x="4233090" y="2778005"/>
                </a:lnTo>
                <a:lnTo>
                  <a:pt x="4233500" y="2770757"/>
                </a:lnTo>
                <a:lnTo>
                  <a:pt x="4227170" y="2745351"/>
                </a:lnTo>
                <a:lnTo>
                  <a:pt x="4227170" y="2745347"/>
                </a:lnTo>
                <a:cubicBezTo>
                  <a:pt x="4216880" y="2716962"/>
                  <a:pt x="4203164" y="2691053"/>
                  <a:pt x="4178779" y="2668000"/>
                </a:cubicBezTo>
                <a:cubicBezTo>
                  <a:pt x="4150204" y="2640949"/>
                  <a:pt x="4117627" y="2612944"/>
                  <a:pt x="4105625" y="2571033"/>
                </a:cubicBezTo>
                <a:lnTo>
                  <a:pt x="4101411" y="2545006"/>
                </a:lnTo>
                <a:lnTo>
                  <a:pt x="4105055" y="2518264"/>
                </a:lnTo>
                <a:lnTo>
                  <a:pt x="4105056" y="2518262"/>
                </a:lnTo>
                <a:lnTo>
                  <a:pt x="4111636" y="2490550"/>
                </a:lnTo>
                <a:lnTo>
                  <a:pt x="4113698" y="2463017"/>
                </a:lnTo>
                <a:lnTo>
                  <a:pt x="4113698" y="2463016"/>
                </a:lnTo>
                <a:cubicBezTo>
                  <a:pt x="4112817" y="2444776"/>
                  <a:pt x="4106674" y="2426821"/>
                  <a:pt x="4090766" y="2409484"/>
                </a:cubicBezTo>
                <a:cubicBezTo>
                  <a:pt x="4073239" y="2390433"/>
                  <a:pt x="4061999" y="2364714"/>
                  <a:pt x="4066381" y="2334043"/>
                </a:cubicBezTo>
                <a:cubicBezTo>
                  <a:pt x="4071905" y="2295752"/>
                  <a:pt x="4057999" y="2260889"/>
                  <a:pt x="4037424" y="2228313"/>
                </a:cubicBezTo>
                <a:cubicBezTo>
                  <a:pt x="4029994" y="2216691"/>
                  <a:pt x="4025804" y="2202403"/>
                  <a:pt x="4022184" y="2188878"/>
                </a:cubicBezTo>
                <a:cubicBezTo>
                  <a:pt x="4013801" y="2157635"/>
                  <a:pt x="4006371" y="2126200"/>
                  <a:pt x="3999513" y="2094577"/>
                </a:cubicBezTo>
                <a:cubicBezTo>
                  <a:pt x="3993799" y="2068668"/>
                  <a:pt x="3989607" y="2042569"/>
                  <a:pt x="3984654" y="2016468"/>
                </a:cubicBezTo>
                <a:cubicBezTo>
                  <a:pt x="3979320" y="1987893"/>
                  <a:pt x="3966936" y="1965223"/>
                  <a:pt x="3938171" y="1953412"/>
                </a:cubicBezTo>
                <a:cubicBezTo>
                  <a:pt x="3929027" y="1949602"/>
                  <a:pt x="3921786" y="1940458"/>
                  <a:pt x="3914166" y="1933218"/>
                </a:cubicBezTo>
                <a:cubicBezTo>
                  <a:pt x="3908642" y="1928075"/>
                  <a:pt x="3904450" y="1921215"/>
                  <a:pt x="3898736" y="1916453"/>
                </a:cubicBezTo>
                <a:cubicBezTo>
                  <a:pt x="3868635" y="1891496"/>
                  <a:pt x="3838346" y="1866921"/>
                  <a:pt x="3808245" y="1842157"/>
                </a:cubicBezTo>
                <a:cubicBezTo>
                  <a:pt x="3805387" y="1839678"/>
                  <a:pt x="3801958" y="1837012"/>
                  <a:pt x="3800624" y="1833774"/>
                </a:cubicBezTo>
                <a:cubicBezTo>
                  <a:pt x="3786718" y="1800245"/>
                  <a:pt x="3773575" y="1766334"/>
                  <a:pt x="3758903" y="1733187"/>
                </a:cubicBezTo>
                <a:cubicBezTo>
                  <a:pt x="3753189" y="1720422"/>
                  <a:pt x="3746141" y="1707278"/>
                  <a:pt x="3736235" y="1697752"/>
                </a:cubicBezTo>
                <a:cubicBezTo>
                  <a:pt x="3713755" y="1676035"/>
                  <a:pt x="3689369" y="1656222"/>
                  <a:pt x="3679653" y="1624979"/>
                </a:cubicBezTo>
                <a:cubicBezTo>
                  <a:pt x="3676797" y="1615835"/>
                  <a:pt x="3675272" y="1604977"/>
                  <a:pt x="3677749" y="1596212"/>
                </a:cubicBezTo>
                <a:close/>
                <a:moveTo>
                  <a:pt x="3724447" y="1459072"/>
                </a:moveTo>
                <a:lnTo>
                  <a:pt x="3724446" y="1459073"/>
                </a:lnTo>
                <a:lnTo>
                  <a:pt x="3715229" y="1481571"/>
                </a:lnTo>
                <a:close/>
                <a:moveTo>
                  <a:pt x="3743640" y="1268757"/>
                </a:moveTo>
                <a:cubicBezTo>
                  <a:pt x="3744092" y="1275401"/>
                  <a:pt x="3745664" y="1281688"/>
                  <a:pt x="3748807" y="1286069"/>
                </a:cubicBezTo>
                <a:cubicBezTo>
                  <a:pt x="3763380" y="1306929"/>
                  <a:pt x="3769620" y="1328552"/>
                  <a:pt x="3771144" y="1350627"/>
                </a:cubicBezTo>
                <a:lnTo>
                  <a:pt x="3765550" y="1413839"/>
                </a:lnTo>
                <a:lnTo>
                  <a:pt x="3771145" y="1350626"/>
                </a:lnTo>
                <a:cubicBezTo>
                  <a:pt x="3769620" y="1328551"/>
                  <a:pt x="3763381" y="1306929"/>
                  <a:pt x="3748807" y="1286068"/>
                </a:cubicBezTo>
                <a:close/>
                <a:moveTo>
                  <a:pt x="3685369" y="773034"/>
                </a:moveTo>
                <a:lnTo>
                  <a:pt x="3685369" y="773035"/>
                </a:lnTo>
                <a:cubicBezTo>
                  <a:pt x="3687655" y="800276"/>
                  <a:pt x="3690893" y="827329"/>
                  <a:pt x="3693369" y="854379"/>
                </a:cubicBezTo>
                <a:cubicBezTo>
                  <a:pt x="3695655" y="878956"/>
                  <a:pt x="3696417" y="903722"/>
                  <a:pt x="3724422" y="915343"/>
                </a:cubicBezTo>
                <a:cubicBezTo>
                  <a:pt x="3728804" y="917059"/>
                  <a:pt x="3732042" y="922773"/>
                  <a:pt x="3734900" y="927155"/>
                </a:cubicBezTo>
                <a:cubicBezTo>
                  <a:pt x="3778908" y="994785"/>
                  <a:pt x="3777764" y="1030980"/>
                  <a:pt x="3731280" y="1097087"/>
                </a:cubicBezTo>
                <a:cubicBezTo>
                  <a:pt x="3726518" y="1103945"/>
                  <a:pt x="3723088" y="1118613"/>
                  <a:pt x="3726898" y="1123185"/>
                </a:cubicBezTo>
                <a:cubicBezTo>
                  <a:pt x="3742710" y="1142617"/>
                  <a:pt x="3749759" y="1162953"/>
                  <a:pt x="3751617" y="1184028"/>
                </a:cubicBezTo>
                <a:cubicBezTo>
                  <a:pt x="3749759" y="1162953"/>
                  <a:pt x="3742711" y="1142616"/>
                  <a:pt x="3726899" y="1123184"/>
                </a:cubicBezTo>
                <a:cubicBezTo>
                  <a:pt x="3723089" y="1118612"/>
                  <a:pt x="3726519" y="1103944"/>
                  <a:pt x="3731281" y="1097086"/>
                </a:cubicBezTo>
                <a:cubicBezTo>
                  <a:pt x="3777765" y="1030979"/>
                  <a:pt x="3778909" y="994784"/>
                  <a:pt x="3734901" y="927154"/>
                </a:cubicBezTo>
                <a:cubicBezTo>
                  <a:pt x="3732043" y="922772"/>
                  <a:pt x="3728805" y="917058"/>
                  <a:pt x="3724423" y="915342"/>
                </a:cubicBezTo>
                <a:cubicBezTo>
                  <a:pt x="3696417" y="903721"/>
                  <a:pt x="3695655" y="878955"/>
                  <a:pt x="3693369" y="854378"/>
                </a:cubicBezTo>
                <a:close/>
                <a:moveTo>
                  <a:pt x="3740770" y="517850"/>
                </a:moveTo>
                <a:lnTo>
                  <a:pt x="3731852" y="556047"/>
                </a:lnTo>
                <a:cubicBezTo>
                  <a:pt x="3729756" y="564048"/>
                  <a:pt x="3724232" y="572622"/>
                  <a:pt x="3725374" y="580050"/>
                </a:cubicBezTo>
                <a:cubicBezTo>
                  <a:pt x="3728708" y="601578"/>
                  <a:pt x="3726279" y="622200"/>
                  <a:pt x="3721993" y="642537"/>
                </a:cubicBezTo>
                <a:lnTo>
                  <a:pt x="3709470" y="694927"/>
                </a:lnTo>
                <a:lnTo>
                  <a:pt x="3721994" y="642536"/>
                </a:lnTo>
                <a:cubicBezTo>
                  <a:pt x="3726280" y="622200"/>
                  <a:pt x="3728709" y="601577"/>
                  <a:pt x="3725375" y="580049"/>
                </a:cubicBezTo>
                <a:cubicBezTo>
                  <a:pt x="3724233" y="572621"/>
                  <a:pt x="3729757" y="564047"/>
                  <a:pt x="3731853" y="556046"/>
                </a:cubicBezTo>
                <a:close/>
                <a:moveTo>
                  <a:pt x="3754065" y="298168"/>
                </a:moveTo>
                <a:lnTo>
                  <a:pt x="3739283" y="313532"/>
                </a:lnTo>
                <a:lnTo>
                  <a:pt x="3739283" y="313532"/>
                </a:lnTo>
                <a:lnTo>
                  <a:pt x="3739282" y="313533"/>
                </a:lnTo>
                <a:cubicBezTo>
                  <a:pt x="3735090" y="316389"/>
                  <a:pt x="3737376" y="330298"/>
                  <a:pt x="3738710" y="338870"/>
                </a:cubicBezTo>
                <a:lnTo>
                  <a:pt x="3738716" y="338898"/>
                </a:lnTo>
                <a:lnTo>
                  <a:pt x="3748617" y="395639"/>
                </a:lnTo>
                <a:lnTo>
                  <a:pt x="3744807" y="367327"/>
                </a:lnTo>
                <a:lnTo>
                  <a:pt x="3738716" y="338898"/>
                </a:lnTo>
                <a:lnTo>
                  <a:pt x="3738711" y="338869"/>
                </a:lnTo>
                <a:cubicBezTo>
                  <a:pt x="3738044" y="334583"/>
                  <a:pt x="3737139" y="328963"/>
                  <a:pt x="3736925" y="324057"/>
                </a:cubicBezTo>
                <a:lnTo>
                  <a:pt x="3739283" y="313532"/>
                </a:lnTo>
                <a:close/>
                <a:moveTo>
                  <a:pt x="3761610" y="281567"/>
                </a:moveTo>
                <a:lnTo>
                  <a:pt x="3756715" y="295414"/>
                </a:lnTo>
                <a:lnTo>
                  <a:pt x="3756716" y="295414"/>
                </a:lnTo>
                <a:close/>
                <a:moveTo>
                  <a:pt x="3748290" y="24485"/>
                </a:moveTo>
                <a:lnTo>
                  <a:pt x="3746027" y="74128"/>
                </a:lnTo>
                <a:cubicBezTo>
                  <a:pt x="3746950" y="91491"/>
                  <a:pt x="3749260" y="108702"/>
                  <a:pt x="3751951" y="125860"/>
                </a:cubicBezTo>
                <a:lnTo>
                  <a:pt x="3756346" y="153386"/>
                </a:lnTo>
                <a:lnTo>
                  <a:pt x="3764619" y="228943"/>
                </a:lnTo>
                <a:lnTo>
                  <a:pt x="3760160" y="177270"/>
                </a:lnTo>
                <a:lnTo>
                  <a:pt x="3756346" y="153386"/>
                </a:lnTo>
                <a:lnTo>
                  <a:pt x="3756147" y="151568"/>
                </a:lnTo>
                <a:cubicBezTo>
                  <a:pt x="3751917" y="125875"/>
                  <a:pt x="3747412" y="100173"/>
                  <a:pt x="3746028" y="74128"/>
                </a:cubicBezTo>
                <a:close/>
                <a:moveTo>
                  <a:pt x="3745709" y="0"/>
                </a:moveTo>
                <a:lnTo>
                  <a:pt x="3748427" y="21485"/>
                </a:lnTo>
                <a:lnTo>
                  <a:pt x="3745709" y="0"/>
                </a:lnTo>
                <a:lnTo>
                  <a:pt x="4209817" y="0"/>
                </a:lnTo>
                <a:lnTo>
                  <a:pt x="4208690" y="2816"/>
                </a:lnTo>
                <a:cubicBezTo>
                  <a:pt x="4200308" y="21485"/>
                  <a:pt x="4197640" y="43011"/>
                  <a:pt x="4194592" y="63586"/>
                </a:cubicBezTo>
                <a:cubicBezTo>
                  <a:pt x="4189067" y="101307"/>
                  <a:pt x="4185637" y="139218"/>
                  <a:pt x="4180685" y="176938"/>
                </a:cubicBezTo>
                <a:cubicBezTo>
                  <a:pt x="4179541" y="184940"/>
                  <a:pt x="4177447" y="194084"/>
                  <a:pt x="4172683" y="200181"/>
                </a:cubicBezTo>
                <a:cubicBezTo>
                  <a:pt x="4140678" y="241900"/>
                  <a:pt x="4131725" y="292578"/>
                  <a:pt x="4134771" y="340773"/>
                </a:cubicBezTo>
                <a:cubicBezTo>
                  <a:pt x="4137060" y="378685"/>
                  <a:pt x="4138774" y="415834"/>
                  <a:pt x="4135536" y="453363"/>
                </a:cubicBezTo>
                <a:cubicBezTo>
                  <a:pt x="4135344" y="456221"/>
                  <a:pt x="4135726" y="460031"/>
                  <a:pt x="4137250" y="462125"/>
                </a:cubicBezTo>
                <a:cubicBezTo>
                  <a:pt x="4147346" y="475080"/>
                  <a:pt x="4148108" y="488606"/>
                  <a:pt x="4149822" y="505181"/>
                </a:cubicBezTo>
                <a:cubicBezTo>
                  <a:pt x="4152300" y="528614"/>
                  <a:pt x="4150584" y="550140"/>
                  <a:pt x="4146394" y="571859"/>
                </a:cubicBezTo>
                <a:cubicBezTo>
                  <a:pt x="4143346" y="587671"/>
                  <a:pt x="4137060" y="603672"/>
                  <a:pt x="4129057" y="617771"/>
                </a:cubicBezTo>
                <a:cubicBezTo>
                  <a:pt x="4117817" y="637391"/>
                  <a:pt x="4113437" y="656254"/>
                  <a:pt x="4128295" y="674922"/>
                </a:cubicBezTo>
                <a:cubicBezTo>
                  <a:pt x="4144108" y="695115"/>
                  <a:pt x="4138584" y="717976"/>
                  <a:pt x="4139154" y="740267"/>
                </a:cubicBezTo>
                <a:cubicBezTo>
                  <a:pt x="4139346" y="749981"/>
                  <a:pt x="4138964" y="760269"/>
                  <a:pt x="4141440" y="769604"/>
                </a:cubicBezTo>
                <a:cubicBezTo>
                  <a:pt x="4148490" y="796654"/>
                  <a:pt x="4159158" y="822755"/>
                  <a:pt x="4163920" y="850188"/>
                </a:cubicBezTo>
                <a:cubicBezTo>
                  <a:pt x="4166587" y="865429"/>
                  <a:pt x="4161824" y="882383"/>
                  <a:pt x="4158396" y="898197"/>
                </a:cubicBezTo>
                <a:cubicBezTo>
                  <a:pt x="4154776" y="914199"/>
                  <a:pt x="4149252" y="930010"/>
                  <a:pt x="4143536" y="945443"/>
                </a:cubicBezTo>
                <a:cubicBezTo>
                  <a:pt x="4139726" y="955919"/>
                  <a:pt x="4136106" y="967349"/>
                  <a:pt x="4129247" y="975732"/>
                </a:cubicBezTo>
                <a:cubicBezTo>
                  <a:pt x="4113627" y="994784"/>
                  <a:pt x="4110959" y="1014405"/>
                  <a:pt x="4119151" y="1036886"/>
                </a:cubicBezTo>
                <a:cubicBezTo>
                  <a:pt x="4120485" y="1040314"/>
                  <a:pt x="4120485" y="1044314"/>
                  <a:pt x="4120675" y="1048124"/>
                </a:cubicBezTo>
                <a:cubicBezTo>
                  <a:pt x="4124675" y="1109090"/>
                  <a:pt x="4127153" y="1170050"/>
                  <a:pt x="4133249" y="1230632"/>
                </a:cubicBezTo>
                <a:cubicBezTo>
                  <a:pt x="4135726" y="1255205"/>
                  <a:pt x="4146584" y="1278828"/>
                  <a:pt x="4153442" y="1303023"/>
                </a:cubicBezTo>
                <a:cubicBezTo>
                  <a:pt x="4154776" y="1307977"/>
                  <a:pt x="4156872" y="1313503"/>
                  <a:pt x="4155918" y="1318455"/>
                </a:cubicBezTo>
                <a:cubicBezTo>
                  <a:pt x="4146394" y="1372367"/>
                  <a:pt x="4160300" y="1422853"/>
                  <a:pt x="4178589" y="1472574"/>
                </a:cubicBezTo>
                <a:cubicBezTo>
                  <a:pt x="4180495" y="1477716"/>
                  <a:pt x="4179923" y="1484003"/>
                  <a:pt x="4179541" y="1489719"/>
                </a:cubicBezTo>
                <a:cubicBezTo>
                  <a:pt x="4178209" y="1505723"/>
                  <a:pt x="4171541" y="1523058"/>
                  <a:pt x="4175541" y="1537536"/>
                </a:cubicBezTo>
                <a:cubicBezTo>
                  <a:pt x="4186591" y="1576018"/>
                  <a:pt x="4199926" y="1614119"/>
                  <a:pt x="4216690" y="1650316"/>
                </a:cubicBezTo>
                <a:cubicBezTo>
                  <a:pt x="4233645" y="1687085"/>
                  <a:pt x="4247933" y="1721184"/>
                  <a:pt x="4230789" y="1763286"/>
                </a:cubicBezTo>
                <a:cubicBezTo>
                  <a:pt x="4223548" y="1781193"/>
                  <a:pt x="4228693" y="1804815"/>
                  <a:pt x="4230597" y="1825392"/>
                </a:cubicBezTo>
                <a:cubicBezTo>
                  <a:pt x="4232121" y="1840440"/>
                  <a:pt x="4240696" y="1854919"/>
                  <a:pt x="4240696" y="1869779"/>
                </a:cubicBezTo>
                <a:cubicBezTo>
                  <a:pt x="4240696" y="1909407"/>
                  <a:pt x="4250791" y="1944648"/>
                  <a:pt x="4271366" y="1978939"/>
                </a:cubicBezTo>
                <a:cubicBezTo>
                  <a:pt x="4279367" y="1992278"/>
                  <a:pt x="4274032" y="2013042"/>
                  <a:pt x="4276128" y="2030377"/>
                </a:cubicBezTo>
                <a:cubicBezTo>
                  <a:pt x="4278604" y="2048667"/>
                  <a:pt x="4280890" y="2067524"/>
                  <a:pt x="4286418" y="2085053"/>
                </a:cubicBezTo>
                <a:cubicBezTo>
                  <a:pt x="4300895" y="2130392"/>
                  <a:pt x="4317278" y="2175162"/>
                  <a:pt x="4332518" y="2220311"/>
                </a:cubicBezTo>
                <a:cubicBezTo>
                  <a:pt x="4345093" y="2257458"/>
                  <a:pt x="4335186" y="2294038"/>
                  <a:pt x="4329853" y="2330805"/>
                </a:cubicBezTo>
                <a:cubicBezTo>
                  <a:pt x="4326422" y="2353858"/>
                  <a:pt x="4318230" y="2375382"/>
                  <a:pt x="4330422" y="2401291"/>
                </a:cubicBezTo>
                <a:cubicBezTo>
                  <a:pt x="4342044" y="2426058"/>
                  <a:pt x="4339377" y="2457491"/>
                  <a:pt x="4345663" y="2485306"/>
                </a:cubicBezTo>
                <a:cubicBezTo>
                  <a:pt x="4350997" y="2508741"/>
                  <a:pt x="4359572" y="2531408"/>
                  <a:pt x="4367953" y="2554078"/>
                </a:cubicBezTo>
                <a:cubicBezTo>
                  <a:pt x="4379384" y="2584941"/>
                  <a:pt x="4391384" y="2615420"/>
                  <a:pt x="4385670" y="2649142"/>
                </a:cubicBezTo>
                <a:cubicBezTo>
                  <a:pt x="4379192" y="2687435"/>
                  <a:pt x="4403577" y="2713722"/>
                  <a:pt x="4419771" y="2743825"/>
                </a:cubicBezTo>
                <a:cubicBezTo>
                  <a:pt x="4430819" y="2764589"/>
                  <a:pt x="4439012" y="2787258"/>
                  <a:pt x="4445870" y="2809929"/>
                </a:cubicBezTo>
                <a:cubicBezTo>
                  <a:pt x="4454824" y="2840218"/>
                  <a:pt x="4460158" y="2871461"/>
                  <a:pt x="4468921" y="2901942"/>
                </a:cubicBezTo>
                <a:cubicBezTo>
                  <a:pt x="4482065" y="2948046"/>
                  <a:pt x="4492353" y="2994721"/>
                  <a:pt x="4485113" y="3042727"/>
                </a:cubicBezTo>
                <a:cubicBezTo>
                  <a:pt x="4481875" y="3064826"/>
                  <a:pt x="4482065" y="3085402"/>
                  <a:pt x="4486829" y="3107499"/>
                </a:cubicBezTo>
                <a:cubicBezTo>
                  <a:pt x="4494639" y="3143694"/>
                  <a:pt x="4495592" y="3180843"/>
                  <a:pt x="4524738" y="3209992"/>
                </a:cubicBezTo>
                <a:cubicBezTo>
                  <a:pt x="4535027" y="3220279"/>
                  <a:pt x="4537693" y="3238757"/>
                  <a:pt x="4543028" y="3253808"/>
                </a:cubicBezTo>
                <a:cubicBezTo>
                  <a:pt x="4549315" y="3271144"/>
                  <a:pt x="4546075" y="3283907"/>
                  <a:pt x="4527787" y="3293243"/>
                </a:cubicBezTo>
                <a:cubicBezTo>
                  <a:pt x="4519596" y="3297433"/>
                  <a:pt x="4511594" y="3309436"/>
                  <a:pt x="4510260" y="3318770"/>
                </a:cubicBezTo>
                <a:cubicBezTo>
                  <a:pt x="4506260" y="3346775"/>
                  <a:pt x="4512166" y="3372494"/>
                  <a:pt x="4525122" y="3399545"/>
                </a:cubicBezTo>
                <a:cubicBezTo>
                  <a:pt x="4537313" y="3424882"/>
                  <a:pt x="4535979" y="3456507"/>
                  <a:pt x="4540741" y="3485274"/>
                </a:cubicBezTo>
                <a:cubicBezTo>
                  <a:pt x="4544171" y="3505656"/>
                  <a:pt x="4551219" y="3526041"/>
                  <a:pt x="4551219" y="3546616"/>
                </a:cubicBezTo>
                <a:cubicBezTo>
                  <a:pt x="4551219" y="3572145"/>
                  <a:pt x="4545123" y="3597481"/>
                  <a:pt x="4542837" y="3623200"/>
                </a:cubicBezTo>
                <a:cubicBezTo>
                  <a:pt x="4540933" y="3643203"/>
                  <a:pt x="4541695" y="3663588"/>
                  <a:pt x="4539409" y="3683590"/>
                </a:cubicBezTo>
                <a:cubicBezTo>
                  <a:pt x="4537693" y="3699975"/>
                  <a:pt x="4533313" y="3716167"/>
                  <a:pt x="4529694" y="3732360"/>
                </a:cubicBezTo>
                <a:cubicBezTo>
                  <a:pt x="4528359" y="3738266"/>
                  <a:pt x="4523214" y="3744172"/>
                  <a:pt x="4523976" y="3749505"/>
                </a:cubicBezTo>
                <a:cubicBezTo>
                  <a:pt x="4532169" y="3802466"/>
                  <a:pt x="4495592" y="3840568"/>
                  <a:pt x="4479399" y="3885337"/>
                </a:cubicBezTo>
                <a:cubicBezTo>
                  <a:pt x="4462252" y="3932393"/>
                  <a:pt x="4435964" y="3977924"/>
                  <a:pt x="4443774" y="4030502"/>
                </a:cubicBezTo>
                <a:cubicBezTo>
                  <a:pt x="4448536" y="4062317"/>
                  <a:pt x="4459586" y="4092988"/>
                  <a:pt x="4466255" y="4124613"/>
                </a:cubicBezTo>
                <a:cubicBezTo>
                  <a:pt x="4468541" y="4135853"/>
                  <a:pt x="4468159" y="4148426"/>
                  <a:pt x="4465873" y="4159666"/>
                </a:cubicBezTo>
                <a:cubicBezTo>
                  <a:pt x="4455394" y="4213960"/>
                  <a:pt x="4453871" y="4267492"/>
                  <a:pt x="4471017" y="4320836"/>
                </a:cubicBezTo>
                <a:cubicBezTo>
                  <a:pt x="4473875" y="4329978"/>
                  <a:pt x="4476541" y="4339694"/>
                  <a:pt x="4476541" y="4349221"/>
                </a:cubicBezTo>
                <a:cubicBezTo>
                  <a:pt x="4476541" y="4401418"/>
                  <a:pt x="4472541" y="4452664"/>
                  <a:pt x="4453871" y="4502578"/>
                </a:cubicBezTo>
                <a:cubicBezTo>
                  <a:pt x="4447584" y="4519342"/>
                  <a:pt x="4451584" y="4539727"/>
                  <a:pt x="4450060" y="4558206"/>
                </a:cubicBezTo>
                <a:cubicBezTo>
                  <a:pt x="4448728" y="4575350"/>
                  <a:pt x="4448156" y="4592877"/>
                  <a:pt x="4443774" y="4609451"/>
                </a:cubicBezTo>
                <a:cubicBezTo>
                  <a:pt x="4437298" y="4633646"/>
                  <a:pt x="4436536" y="4656125"/>
                  <a:pt x="4442250" y="4681082"/>
                </a:cubicBezTo>
                <a:cubicBezTo>
                  <a:pt x="4447584" y="4704894"/>
                  <a:pt x="4444919" y="4730613"/>
                  <a:pt x="4445108" y="4755380"/>
                </a:cubicBezTo>
                <a:cubicBezTo>
                  <a:pt x="4445298" y="4783003"/>
                  <a:pt x="4445488" y="4810626"/>
                  <a:pt x="4444537" y="4838249"/>
                </a:cubicBezTo>
                <a:cubicBezTo>
                  <a:pt x="4444156" y="4849299"/>
                  <a:pt x="4436536" y="4861872"/>
                  <a:pt x="4439584" y="4871018"/>
                </a:cubicBezTo>
                <a:cubicBezTo>
                  <a:pt x="4449870" y="4900545"/>
                  <a:pt x="4437488" y="4930074"/>
                  <a:pt x="4443012" y="4959601"/>
                </a:cubicBezTo>
                <a:cubicBezTo>
                  <a:pt x="4445870" y="4974081"/>
                  <a:pt x="4438060" y="4990464"/>
                  <a:pt x="4437298" y="5006085"/>
                </a:cubicBezTo>
                <a:cubicBezTo>
                  <a:pt x="4435964" y="5031613"/>
                  <a:pt x="4436536" y="5057140"/>
                  <a:pt x="4436154" y="5082669"/>
                </a:cubicBezTo>
                <a:cubicBezTo>
                  <a:pt x="4435964" y="5091051"/>
                  <a:pt x="4435203" y="5099244"/>
                  <a:pt x="4434819" y="5107626"/>
                </a:cubicBezTo>
                <a:cubicBezTo>
                  <a:pt x="4434439" y="5115056"/>
                  <a:pt x="4432725" y="5122866"/>
                  <a:pt x="4434057" y="5129915"/>
                </a:cubicBezTo>
                <a:cubicBezTo>
                  <a:pt x="4438822" y="5155444"/>
                  <a:pt x="4446632" y="5180590"/>
                  <a:pt x="4449680" y="5206307"/>
                </a:cubicBezTo>
                <a:cubicBezTo>
                  <a:pt x="4452346" y="5228596"/>
                  <a:pt x="4448728" y="5251649"/>
                  <a:pt x="4450632" y="5274128"/>
                </a:cubicBezTo>
                <a:cubicBezTo>
                  <a:pt x="4453871" y="5313753"/>
                  <a:pt x="4459586" y="5353378"/>
                  <a:pt x="4463207" y="5393004"/>
                </a:cubicBezTo>
                <a:cubicBezTo>
                  <a:pt x="4463968" y="5401578"/>
                  <a:pt x="4459204" y="5410530"/>
                  <a:pt x="4458824" y="5419294"/>
                </a:cubicBezTo>
                <a:cubicBezTo>
                  <a:pt x="4457872" y="5446727"/>
                  <a:pt x="4457680" y="5474160"/>
                  <a:pt x="4457110" y="5501593"/>
                </a:cubicBezTo>
                <a:cubicBezTo>
                  <a:pt x="4456918" y="5517214"/>
                  <a:pt x="4457490" y="5533026"/>
                  <a:pt x="4455776" y="5548459"/>
                </a:cubicBezTo>
                <a:cubicBezTo>
                  <a:pt x="4453490" y="5568841"/>
                  <a:pt x="4450060" y="5587320"/>
                  <a:pt x="4464920" y="5606371"/>
                </a:cubicBezTo>
                <a:cubicBezTo>
                  <a:pt x="4487972" y="5635710"/>
                  <a:pt x="4479018" y="5673049"/>
                  <a:pt x="4484351" y="5706958"/>
                </a:cubicBezTo>
                <a:cubicBezTo>
                  <a:pt x="4485685" y="5715722"/>
                  <a:pt x="4485875" y="5724677"/>
                  <a:pt x="4487399" y="5733439"/>
                </a:cubicBezTo>
                <a:cubicBezTo>
                  <a:pt x="4490257" y="5749633"/>
                  <a:pt x="4493495" y="5765634"/>
                  <a:pt x="4496736" y="5781829"/>
                </a:cubicBezTo>
                <a:cubicBezTo>
                  <a:pt x="4497306" y="5784685"/>
                  <a:pt x="4497498" y="5787923"/>
                  <a:pt x="4498450" y="5790591"/>
                </a:cubicBezTo>
                <a:cubicBezTo>
                  <a:pt x="4506450" y="5815168"/>
                  <a:pt x="4515594" y="5839360"/>
                  <a:pt x="4522072" y="5864317"/>
                </a:cubicBezTo>
                <a:cubicBezTo>
                  <a:pt x="4525311" y="5876510"/>
                  <a:pt x="4525693" y="5890036"/>
                  <a:pt x="4523976" y="5902609"/>
                </a:cubicBezTo>
                <a:cubicBezTo>
                  <a:pt x="4519024" y="5939376"/>
                  <a:pt x="4516928" y="5975763"/>
                  <a:pt x="4524168" y="6012722"/>
                </a:cubicBezTo>
                <a:cubicBezTo>
                  <a:pt x="4527025" y="6027391"/>
                  <a:pt x="4522263" y="6043775"/>
                  <a:pt x="4520548" y="6059396"/>
                </a:cubicBezTo>
                <a:cubicBezTo>
                  <a:pt x="4515976" y="6096735"/>
                  <a:pt x="4511022" y="6134074"/>
                  <a:pt x="4506642" y="6171604"/>
                </a:cubicBezTo>
                <a:cubicBezTo>
                  <a:pt x="4503975" y="6195036"/>
                  <a:pt x="4502450" y="6218659"/>
                  <a:pt x="4499785" y="6242092"/>
                </a:cubicBezTo>
                <a:cubicBezTo>
                  <a:pt x="4496544" y="6269143"/>
                  <a:pt x="4491591" y="6296004"/>
                  <a:pt x="4488923" y="6323057"/>
                </a:cubicBezTo>
                <a:cubicBezTo>
                  <a:pt x="4485875" y="6353918"/>
                  <a:pt x="4485305" y="6384971"/>
                  <a:pt x="4482065" y="6415832"/>
                </a:cubicBezTo>
                <a:cubicBezTo>
                  <a:pt x="4475779" y="6472224"/>
                  <a:pt x="4468349" y="6528423"/>
                  <a:pt x="4461300" y="6584811"/>
                </a:cubicBezTo>
                <a:cubicBezTo>
                  <a:pt x="4454442" y="6639487"/>
                  <a:pt x="4448346" y="6694163"/>
                  <a:pt x="4439775" y="6748457"/>
                </a:cubicBezTo>
                <a:cubicBezTo>
                  <a:pt x="4436154" y="6771318"/>
                  <a:pt x="4426247" y="6793034"/>
                  <a:pt x="4420723" y="6815515"/>
                </a:cubicBezTo>
                <a:lnTo>
                  <a:pt x="4411023" y="6858000"/>
                </a:lnTo>
                <a:lnTo>
                  <a:pt x="4238770" y="6858000"/>
                </a:lnTo>
                <a:lnTo>
                  <a:pt x="0" y="6858000"/>
                </a:lnTo>
                <a:lnTo>
                  <a:pt x="0" y="1"/>
                </a:lnTo>
                <a:close/>
              </a:path>
            </a:pathLst>
          </a:custGeom>
        </p:spPr>
      </p:pic>
      <p:grpSp>
        <p:nvGrpSpPr>
          <p:cNvPr id="18" name="Group 17">
            <a:extLst>
              <a:ext uri="{FF2B5EF4-FFF2-40B4-BE49-F238E27FC236}">
                <a16:creationId xmlns:a16="http://schemas.microsoft.com/office/drawing/2014/main" id="{A7900967-84CA-47B4-9F1C-E787BAC1496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effectLst>
            <a:outerShdw blurRad="381000" dist="152400" algn="l" rotWithShape="0">
              <a:prstClr val="black">
                <a:alpha val="10000"/>
              </a:prstClr>
            </a:outerShdw>
          </a:effectLst>
        </p:grpSpPr>
        <p:sp>
          <p:nvSpPr>
            <p:cNvPr id="19" name="Freeform: Shape 18">
              <a:extLst>
                <a:ext uri="{FF2B5EF4-FFF2-40B4-BE49-F238E27FC236}">
                  <a16:creationId xmlns:a16="http://schemas.microsoft.com/office/drawing/2014/main" id="{CAB3C749-6482-440B-9386-94091006D6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3C5C6B36-2238-4BBF-87F8-B1B3F5DD56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121658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72493" y="238539"/>
            <a:ext cx="11018520" cy="1434415"/>
          </a:xfrm>
        </p:spPr>
        <p:txBody>
          <a:bodyPr anchor="b">
            <a:normAutofit/>
          </a:bodyPr>
          <a:lstStyle/>
          <a:p>
            <a:r>
              <a:rPr lang="de-DE" sz="5400"/>
              <a:t>Traces of trauma</a:t>
            </a:r>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nhaltsplatzhalter 2"/>
          <p:cNvSpPr>
            <a:spLocks noGrp="1"/>
          </p:cNvSpPr>
          <p:nvPr>
            <p:ph idx="1"/>
          </p:nvPr>
        </p:nvSpPr>
        <p:spPr>
          <a:xfrm>
            <a:off x="572493" y="2071316"/>
            <a:ext cx="6713552" cy="4119172"/>
          </a:xfrm>
        </p:spPr>
        <p:txBody>
          <a:bodyPr anchor="t">
            <a:normAutofit/>
          </a:bodyPr>
          <a:lstStyle/>
          <a:p>
            <a:pPr marL="0" indent="0">
              <a:buNone/>
            </a:pPr>
            <a:r>
              <a:rPr lang="en-US" dirty="0"/>
              <a:t>Mother was mopping our doorstep with her bare hands even in the freezing cold. Her skin cracked and popped, little red lines in the dark brown. The fingernails red and the fingers. She washed the doorstep every day </a:t>
            </a:r>
            <a:r>
              <a:rPr lang="en-US" b="1" dirty="0"/>
              <a:t>to keep it clean and fresh for father, so that when he returned he would find a </a:t>
            </a:r>
            <a:r>
              <a:rPr lang="en-US" b="1" dirty="0" err="1"/>
              <a:t>cosy</a:t>
            </a:r>
            <a:r>
              <a:rPr lang="en-US" b="1" dirty="0"/>
              <a:t> home</a:t>
            </a:r>
            <a:r>
              <a:rPr lang="en-US" dirty="0"/>
              <a:t>.</a:t>
            </a:r>
            <a:endParaRPr lang="de-DE" dirty="0"/>
          </a:p>
        </p:txBody>
      </p:sp>
      <p:pic>
        <p:nvPicPr>
          <p:cNvPr id="6" name="Grafik 5" descr="A Georgian palimpsest from the 5th or 6th century.  www.opentext.ge.">
            <a:extLst>
              <a:ext uri="{FF2B5EF4-FFF2-40B4-BE49-F238E27FC236}">
                <a16:creationId xmlns:a16="http://schemas.microsoft.com/office/drawing/2014/main" id="{16F3BEB1-D507-FAFD-53D7-4B70A420E00E}"/>
              </a:ext>
            </a:extLst>
          </p:cNvPr>
          <p:cNvPicPr>
            <a:picLocks noChangeAspect="1"/>
          </p:cNvPicPr>
          <p:nvPr/>
        </p:nvPicPr>
        <p:blipFill rotWithShape="1">
          <a:blip r:embed="rId3">
            <a:extLst>
              <a:ext uri="{28A0092B-C50C-407E-A947-70E740481C1C}">
                <a14:useLocalDpi xmlns:a14="http://schemas.microsoft.com/office/drawing/2010/main" val="0"/>
              </a:ext>
            </a:extLst>
          </a:blip>
          <a:srcRect l="18294" t="6372" r="20914" b="10054"/>
          <a:stretch/>
        </p:blipFill>
        <p:spPr>
          <a:xfrm>
            <a:off x="7675658" y="2355004"/>
            <a:ext cx="3941064" cy="3423627"/>
          </a:xfrm>
          <a:prstGeom prst="rect">
            <a:avLst/>
          </a:prstGeom>
        </p:spPr>
      </p:pic>
      <p:sp>
        <p:nvSpPr>
          <p:cNvPr id="7" name="Textfeld 6">
            <a:extLst>
              <a:ext uri="{FF2B5EF4-FFF2-40B4-BE49-F238E27FC236}">
                <a16:creationId xmlns:a16="http://schemas.microsoft.com/office/drawing/2014/main" id="{D41708BF-63E8-15BB-467D-34FF60A6D9FC}"/>
              </a:ext>
            </a:extLst>
          </p:cNvPr>
          <p:cNvSpPr txBox="1"/>
          <p:nvPr/>
        </p:nvSpPr>
        <p:spPr>
          <a:xfrm>
            <a:off x="7697866" y="6074246"/>
            <a:ext cx="4079264" cy="646331"/>
          </a:xfrm>
          <a:prstGeom prst="rect">
            <a:avLst/>
          </a:prstGeom>
          <a:noFill/>
        </p:spPr>
        <p:txBody>
          <a:bodyPr wrap="square" rtlCol="0">
            <a:spAutoFit/>
          </a:bodyPr>
          <a:lstStyle/>
          <a:p>
            <a:r>
              <a:rPr lang="en-US"/>
              <a:t>A Georgian palimpsest from the 5th or 6th century.  www.opentext.ge.</a:t>
            </a:r>
            <a:endParaRPr lang="de-AT" dirty="0"/>
          </a:p>
        </p:txBody>
      </p:sp>
    </p:spTree>
    <p:extLst>
      <p:ext uri="{BB962C8B-B14F-4D97-AF65-F5344CB8AC3E}">
        <p14:creationId xmlns:p14="http://schemas.microsoft.com/office/powerpoint/2010/main" val="1972892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72493" y="238539"/>
            <a:ext cx="11018520" cy="1434415"/>
          </a:xfrm>
        </p:spPr>
        <p:txBody>
          <a:bodyPr anchor="b">
            <a:normAutofit/>
          </a:bodyPr>
          <a:lstStyle/>
          <a:p>
            <a:r>
              <a:rPr lang="de-DE" sz="5400"/>
              <a:t>Traces of trauma</a:t>
            </a:r>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nhaltsplatzhalter 2"/>
          <p:cNvSpPr>
            <a:spLocks noGrp="1"/>
          </p:cNvSpPr>
          <p:nvPr>
            <p:ph idx="1"/>
          </p:nvPr>
        </p:nvSpPr>
        <p:spPr>
          <a:xfrm>
            <a:off x="572493" y="2071316"/>
            <a:ext cx="6713552" cy="4119172"/>
          </a:xfrm>
        </p:spPr>
        <p:txBody>
          <a:bodyPr anchor="t">
            <a:normAutofit/>
          </a:bodyPr>
          <a:lstStyle/>
          <a:p>
            <a:pPr marL="0" indent="0">
              <a:buNone/>
            </a:pPr>
            <a:r>
              <a:rPr lang="en-US" dirty="0"/>
              <a:t>Mother was mopping our doorstep with her bare hands even in the freezing cold. Her skin cracked and popped, little </a:t>
            </a:r>
            <a:r>
              <a:rPr lang="en-US" b="1" dirty="0">
                <a:solidFill>
                  <a:srgbClr val="FF0000"/>
                </a:solidFill>
              </a:rPr>
              <a:t>red</a:t>
            </a:r>
            <a:r>
              <a:rPr lang="en-US" dirty="0"/>
              <a:t> lines in the dark brown. The fingernails </a:t>
            </a:r>
            <a:r>
              <a:rPr lang="en-US" b="1" dirty="0">
                <a:solidFill>
                  <a:srgbClr val="FF0000"/>
                </a:solidFill>
              </a:rPr>
              <a:t>red</a:t>
            </a:r>
            <a:r>
              <a:rPr lang="en-US" dirty="0"/>
              <a:t> and the fingers. </a:t>
            </a:r>
            <a:r>
              <a:rPr lang="en-US" b="1" dirty="0">
                <a:solidFill>
                  <a:srgbClr val="FF0000"/>
                </a:solidFill>
              </a:rPr>
              <a:t>She washed the doorstep every day </a:t>
            </a:r>
            <a:r>
              <a:rPr lang="en-US" dirty="0"/>
              <a:t>to keep it clean and fresh for father, so that when he returned he would find a </a:t>
            </a:r>
            <a:r>
              <a:rPr lang="en-US" dirty="0" err="1"/>
              <a:t>cosy</a:t>
            </a:r>
            <a:r>
              <a:rPr lang="en-US" dirty="0"/>
              <a:t> home.</a:t>
            </a:r>
            <a:endParaRPr lang="de-DE" dirty="0"/>
          </a:p>
        </p:txBody>
      </p:sp>
      <p:pic>
        <p:nvPicPr>
          <p:cNvPr id="6" name="Grafik 5" descr="A Georgian palimpsest from the 5th or 6th century.  www.opentext.ge.">
            <a:extLst>
              <a:ext uri="{FF2B5EF4-FFF2-40B4-BE49-F238E27FC236}">
                <a16:creationId xmlns:a16="http://schemas.microsoft.com/office/drawing/2014/main" id="{16F3BEB1-D507-FAFD-53D7-4B70A420E00E}"/>
              </a:ext>
            </a:extLst>
          </p:cNvPr>
          <p:cNvPicPr>
            <a:picLocks noChangeAspect="1"/>
          </p:cNvPicPr>
          <p:nvPr/>
        </p:nvPicPr>
        <p:blipFill rotWithShape="1">
          <a:blip r:embed="rId3">
            <a:extLst>
              <a:ext uri="{28A0092B-C50C-407E-A947-70E740481C1C}">
                <a14:useLocalDpi xmlns:a14="http://schemas.microsoft.com/office/drawing/2010/main" val="0"/>
              </a:ext>
            </a:extLst>
          </a:blip>
          <a:srcRect l="18294" t="6372" r="20914" b="10054"/>
          <a:stretch/>
        </p:blipFill>
        <p:spPr>
          <a:xfrm>
            <a:off x="7675658" y="2355004"/>
            <a:ext cx="3941064" cy="3423627"/>
          </a:xfrm>
          <a:prstGeom prst="rect">
            <a:avLst/>
          </a:prstGeom>
        </p:spPr>
      </p:pic>
      <p:sp>
        <p:nvSpPr>
          <p:cNvPr id="7" name="Textfeld 6">
            <a:extLst>
              <a:ext uri="{FF2B5EF4-FFF2-40B4-BE49-F238E27FC236}">
                <a16:creationId xmlns:a16="http://schemas.microsoft.com/office/drawing/2014/main" id="{D41708BF-63E8-15BB-467D-34FF60A6D9FC}"/>
              </a:ext>
            </a:extLst>
          </p:cNvPr>
          <p:cNvSpPr txBox="1"/>
          <p:nvPr/>
        </p:nvSpPr>
        <p:spPr>
          <a:xfrm>
            <a:off x="7697866" y="6074246"/>
            <a:ext cx="4079264" cy="646331"/>
          </a:xfrm>
          <a:prstGeom prst="rect">
            <a:avLst/>
          </a:prstGeom>
          <a:noFill/>
        </p:spPr>
        <p:txBody>
          <a:bodyPr wrap="square" rtlCol="0">
            <a:spAutoFit/>
          </a:bodyPr>
          <a:lstStyle/>
          <a:p>
            <a:r>
              <a:rPr lang="en-US"/>
              <a:t>A Georgian palimpsest from the 5th or 6th century.  www.opentext.ge.</a:t>
            </a:r>
            <a:endParaRPr lang="de-AT" dirty="0"/>
          </a:p>
        </p:txBody>
      </p:sp>
    </p:spTree>
    <p:extLst>
      <p:ext uri="{BB962C8B-B14F-4D97-AF65-F5344CB8AC3E}">
        <p14:creationId xmlns:p14="http://schemas.microsoft.com/office/powerpoint/2010/main" val="168805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38200" y="365125"/>
            <a:ext cx="10515600" cy="1325563"/>
          </a:xfrm>
        </p:spPr>
        <p:txBody>
          <a:bodyPr>
            <a:normAutofit/>
          </a:bodyPr>
          <a:lstStyle/>
          <a:p>
            <a:r>
              <a:rPr lang="de-DE" sz="5400"/>
              <a:t>Lessons to be learned</a:t>
            </a:r>
          </a:p>
        </p:txBody>
      </p:sp>
      <p:sp>
        <p:nvSpPr>
          <p:cNvPr id="15"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nhaltsplatzhalter 2"/>
          <p:cNvSpPr>
            <a:spLocks noGrp="1"/>
          </p:cNvSpPr>
          <p:nvPr>
            <p:ph idx="1"/>
          </p:nvPr>
        </p:nvSpPr>
        <p:spPr>
          <a:xfrm>
            <a:off x="838200" y="1929384"/>
            <a:ext cx="10515600" cy="4251960"/>
          </a:xfrm>
        </p:spPr>
        <p:txBody>
          <a:bodyPr>
            <a:normAutofit/>
          </a:bodyPr>
          <a:lstStyle/>
          <a:p>
            <a:r>
              <a:rPr lang="de-DE" sz="2200"/>
              <a:t>Involve therapists in asylum procedures</a:t>
            </a:r>
          </a:p>
          <a:p>
            <a:r>
              <a:rPr lang="de-DE" sz="2200"/>
              <a:t>Raise awareness of what trauma means among those deciding on refugee status</a:t>
            </a:r>
          </a:p>
          <a:p>
            <a:endParaRPr lang="de-DE" sz="2200"/>
          </a:p>
        </p:txBody>
      </p:sp>
    </p:spTree>
    <p:extLst>
      <p:ext uri="{BB962C8B-B14F-4D97-AF65-F5344CB8AC3E}">
        <p14:creationId xmlns:p14="http://schemas.microsoft.com/office/powerpoint/2010/main" val="3594675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2" name="Picture 4" descr="Plant growing in a concrete crack">
            <a:extLst>
              <a:ext uri="{FF2B5EF4-FFF2-40B4-BE49-F238E27FC236}">
                <a16:creationId xmlns:a16="http://schemas.microsoft.com/office/drawing/2014/main" id="{476EABEC-2F0F-4F3B-CFC6-191DB06F5E4F}"/>
              </a:ext>
            </a:extLst>
          </p:cNvPr>
          <p:cNvPicPr>
            <a:picLocks noChangeAspect="1"/>
          </p:cNvPicPr>
          <p:nvPr/>
        </p:nvPicPr>
        <p:blipFill rotWithShape="1">
          <a:blip r:embed="rId3"/>
          <a:srcRect l="17053" r="35686" b="-1"/>
          <a:stretch/>
        </p:blipFill>
        <p:spPr>
          <a:xfrm>
            <a:off x="-7366" y="10"/>
            <a:ext cx="4855591" cy="6857990"/>
          </a:xfrm>
          <a:custGeom>
            <a:avLst/>
            <a:gdLst/>
            <a:ahLst/>
            <a:cxnLst/>
            <a:rect l="l" t="t" r="r" b="b"/>
            <a:pathLst>
              <a:path w="4636517" h="6858000">
                <a:moveTo>
                  <a:pt x="0" y="0"/>
                </a:moveTo>
                <a:lnTo>
                  <a:pt x="4636517" y="0"/>
                </a:lnTo>
                <a:lnTo>
                  <a:pt x="4636517" y="6858000"/>
                </a:lnTo>
                <a:lnTo>
                  <a:pt x="0" y="6858000"/>
                </a:lnTo>
                <a:close/>
              </a:path>
            </a:pathLst>
          </a:custGeom>
        </p:spPr>
      </p:pic>
      <p:sp>
        <p:nvSpPr>
          <p:cNvPr id="11"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p:cNvSpPr>
            <a:spLocks noGrp="1"/>
          </p:cNvSpPr>
          <p:nvPr>
            <p:ph type="title"/>
          </p:nvPr>
        </p:nvSpPr>
        <p:spPr>
          <a:xfrm>
            <a:off x="5827048" y="407987"/>
            <a:ext cx="5721484" cy="1325563"/>
          </a:xfrm>
        </p:spPr>
        <p:txBody>
          <a:bodyPr>
            <a:normAutofit/>
          </a:bodyPr>
          <a:lstStyle/>
          <a:p>
            <a:r>
              <a:rPr lang="de-DE"/>
              <a:t>The political relevance of literature</a:t>
            </a:r>
            <a:endParaRPr lang="de-DE" dirty="0"/>
          </a:p>
        </p:txBody>
      </p:sp>
      <p:sp>
        <p:nvSpPr>
          <p:cNvPr id="3" name="Inhaltsplatzhalter 2"/>
          <p:cNvSpPr>
            <a:spLocks noGrp="1"/>
          </p:cNvSpPr>
          <p:nvPr>
            <p:ph idx="1"/>
          </p:nvPr>
        </p:nvSpPr>
        <p:spPr>
          <a:xfrm>
            <a:off x="5827048" y="1868487"/>
            <a:ext cx="5721484" cy="4351338"/>
          </a:xfrm>
        </p:spPr>
        <p:txBody>
          <a:bodyPr>
            <a:normAutofit/>
          </a:bodyPr>
          <a:lstStyle/>
          <a:p>
            <a:r>
              <a:rPr lang="de-DE"/>
              <a:t>Uncover the mechanisms that lead to the silencing of migrants</a:t>
            </a:r>
          </a:p>
          <a:p>
            <a:r>
              <a:rPr lang="de-DE"/>
              <a:t>Provide insight in trauma and its effects for those claiming asylum</a:t>
            </a:r>
            <a:endParaRPr lang="de-DE" dirty="0"/>
          </a:p>
        </p:txBody>
      </p:sp>
    </p:spTree>
    <p:extLst>
      <p:ext uri="{BB962C8B-B14F-4D97-AF65-F5344CB8AC3E}">
        <p14:creationId xmlns:p14="http://schemas.microsoft.com/office/powerpoint/2010/main" val="3989898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38200" y="365125"/>
            <a:ext cx="10515600" cy="1325563"/>
          </a:xfrm>
        </p:spPr>
        <p:txBody>
          <a:bodyPr>
            <a:normAutofit/>
          </a:bodyPr>
          <a:lstStyle/>
          <a:p>
            <a:r>
              <a:rPr lang="en-US" sz="5400"/>
              <a:t>Silence as the voice of trauma</a:t>
            </a:r>
            <a:endParaRPr lang="de-DE" sz="5400"/>
          </a:p>
        </p:txBody>
      </p:sp>
      <p:sp>
        <p:nvSpPr>
          <p:cNvPr id="13"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nhaltsplatzhalter 2"/>
          <p:cNvSpPr>
            <a:spLocks noGrp="1"/>
          </p:cNvSpPr>
          <p:nvPr>
            <p:ph idx="1"/>
          </p:nvPr>
        </p:nvSpPr>
        <p:spPr>
          <a:xfrm>
            <a:off x="838200" y="1929384"/>
            <a:ext cx="10515600" cy="4251960"/>
          </a:xfrm>
        </p:spPr>
        <p:txBody>
          <a:bodyPr>
            <a:normAutofit/>
          </a:bodyPr>
          <a:lstStyle/>
          <a:p>
            <a:pPr marL="0" indent="0">
              <a:buNone/>
            </a:pPr>
            <a:r>
              <a:rPr lang="en-US" sz="2200" dirty="0">
                <a:effectLst/>
              </a:rPr>
              <a:t>Silence is the common denominator found among all victims, signifying a state of survival functioning where words fail and verbal recollections may have destroyed a fragile ego. Silence in response to massive trauma constitutes also a self-protective, self-imposed firewall to avoid total psychic fragmentation.</a:t>
            </a:r>
            <a:br>
              <a:rPr lang="en-US" sz="2200" dirty="0">
                <a:effectLst/>
              </a:rPr>
            </a:br>
            <a:br>
              <a:rPr lang="en-US" sz="2200" dirty="0">
                <a:effectLst/>
              </a:rPr>
            </a:br>
            <a:r>
              <a:rPr lang="en-US" sz="2200" dirty="0"/>
              <a:t>(Maria Ritter: Silence as the voice of trauma, </a:t>
            </a:r>
            <a:r>
              <a:rPr lang="en-US" sz="2200" i="1" dirty="0"/>
              <a:t>The American Journal of Psychoanalysis</a:t>
            </a:r>
            <a:r>
              <a:rPr lang="en-US" sz="2200" dirty="0"/>
              <a:t>, 2014, 74, 180)</a:t>
            </a:r>
            <a:endParaRPr lang="de-DE" sz="2200" dirty="0"/>
          </a:p>
          <a:p>
            <a:pPr marL="0" indent="0">
              <a:buNone/>
            </a:pPr>
            <a:endParaRPr lang="de-DE" sz="2200" dirty="0"/>
          </a:p>
        </p:txBody>
      </p:sp>
    </p:spTree>
    <p:extLst>
      <p:ext uri="{BB962C8B-B14F-4D97-AF65-F5344CB8AC3E}">
        <p14:creationId xmlns:p14="http://schemas.microsoft.com/office/powerpoint/2010/main" val="3888366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0A1ED06-4733-4020-9C60-81D4D80140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0CA3509-3AF9-45FE-93ED-57BB5D5E8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7388" y="181576"/>
            <a:ext cx="11823637" cy="650108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p:cNvPicPr>
            <a:picLocks noChangeAspect="1"/>
          </p:cNvPicPr>
          <p:nvPr/>
        </p:nvPicPr>
        <p:blipFill rotWithShape="1">
          <a:blip r:embed="rId3">
            <a:alphaModFix amt="60000"/>
            <a:extLst>
              <a:ext uri="{28A0092B-C50C-407E-A947-70E740481C1C}">
                <a14:useLocalDpi xmlns:a14="http://schemas.microsoft.com/office/drawing/2010/main" val="0"/>
              </a:ext>
            </a:extLst>
          </a:blip>
          <a:srcRect t="681" r="1" b="16861"/>
          <a:stretch/>
        </p:blipFill>
        <p:spPr>
          <a:xfrm>
            <a:off x="180975" y="182880"/>
            <a:ext cx="11823637" cy="6499784"/>
          </a:xfrm>
          <a:prstGeom prst="rect">
            <a:avLst/>
          </a:prstGeom>
        </p:spPr>
      </p:pic>
      <p:sp>
        <p:nvSpPr>
          <p:cNvPr id="2" name="Titel 1"/>
          <p:cNvSpPr>
            <a:spLocks noGrp="1"/>
          </p:cNvSpPr>
          <p:nvPr>
            <p:ph type="title"/>
          </p:nvPr>
        </p:nvSpPr>
        <p:spPr>
          <a:xfrm>
            <a:off x="838200" y="525195"/>
            <a:ext cx="10165218" cy="819511"/>
          </a:xfrm>
        </p:spPr>
        <p:txBody>
          <a:bodyPr vert="horz" lIns="91440" tIns="45720" rIns="91440" bIns="45720" rtlCol="0" anchor="b">
            <a:normAutofit/>
          </a:bodyPr>
          <a:lstStyle/>
          <a:p>
            <a:r>
              <a:rPr lang="en-US" sz="4000" dirty="0">
                <a:solidFill>
                  <a:srgbClr val="FFFFFF"/>
                </a:solidFill>
              </a:rPr>
              <a:t>Vladimir </a:t>
            </a:r>
            <a:r>
              <a:rPr lang="en-US" sz="4000" dirty="0" err="1">
                <a:solidFill>
                  <a:srgbClr val="FFFFFF"/>
                </a:solidFill>
              </a:rPr>
              <a:t>Vertlib</a:t>
            </a:r>
            <a:endParaRPr lang="en-US" sz="4000" dirty="0">
              <a:solidFill>
                <a:srgbClr val="FFFFFF"/>
              </a:solidFill>
            </a:endParaRPr>
          </a:p>
        </p:txBody>
      </p:sp>
      <p:sp>
        <p:nvSpPr>
          <p:cNvPr id="5" name="Textfeld 4"/>
          <p:cNvSpPr txBox="1"/>
          <p:nvPr/>
        </p:nvSpPr>
        <p:spPr>
          <a:xfrm>
            <a:off x="9056285" y="6130685"/>
            <a:ext cx="3142129" cy="404240"/>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dirty="0">
                <a:solidFill>
                  <a:srgbClr val="FFFFFF"/>
                </a:solidFill>
              </a:rPr>
              <a:t>© Aleksandra </a:t>
            </a:r>
            <a:r>
              <a:rPr lang="en-US" sz="2000" dirty="0" err="1">
                <a:solidFill>
                  <a:srgbClr val="FFFFFF"/>
                </a:solidFill>
              </a:rPr>
              <a:t>Pawloff</a:t>
            </a:r>
            <a:endParaRPr lang="en-US" sz="2000" dirty="0">
              <a:solidFill>
                <a:srgbClr val="FFFFFF"/>
              </a:solidFill>
            </a:endParaRPr>
          </a:p>
        </p:txBody>
      </p:sp>
    </p:spTree>
    <p:extLst>
      <p:ext uri="{BB962C8B-B14F-4D97-AF65-F5344CB8AC3E}">
        <p14:creationId xmlns:p14="http://schemas.microsoft.com/office/powerpoint/2010/main" val="1510946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fik 4"/>
          <p:cNvPicPr>
            <a:picLocks noChangeAspect="1"/>
          </p:cNvPicPr>
          <p:nvPr/>
        </p:nvPicPr>
        <p:blipFill>
          <a:blip r:embed="rId3"/>
          <a:stretch>
            <a:fillRect/>
          </a:stretch>
        </p:blipFill>
        <p:spPr>
          <a:xfrm>
            <a:off x="4776788" y="755650"/>
            <a:ext cx="3381375" cy="5340350"/>
          </a:xfrm>
          <a:prstGeom prst="rect">
            <a:avLst/>
          </a:prstGeom>
        </p:spPr>
      </p:pic>
      <p:pic>
        <p:nvPicPr>
          <p:cNvPr id="4" name="Inhaltsplatzhalter 3"/>
          <p:cNvPicPr>
            <a:picLocks noGrp="1" noChangeAspect="1"/>
          </p:cNvPicPr>
          <p:nvPr>
            <p:ph idx="4294967295"/>
          </p:nvPr>
        </p:nvPicPr>
        <p:blipFill>
          <a:blip r:embed="rId4"/>
          <a:stretch>
            <a:fillRect/>
          </a:stretch>
        </p:blipFill>
        <p:spPr>
          <a:xfrm>
            <a:off x="8223250" y="755650"/>
            <a:ext cx="3333750" cy="5340350"/>
          </a:xfrm>
          <a:prstGeom prst="rect">
            <a:avLst/>
          </a:prstGeom>
        </p:spPr>
      </p:pic>
      <p:sp>
        <p:nvSpPr>
          <p:cNvPr id="2" name="Titel 1"/>
          <p:cNvSpPr>
            <a:spLocks noGrp="1"/>
          </p:cNvSpPr>
          <p:nvPr>
            <p:ph type="title"/>
          </p:nvPr>
        </p:nvSpPr>
        <p:spPr>
          <a:xfrm>
            <a:off x="1028700" y="1967266"/>
            <a:ext cx="2628900" cy="2547257"/>
          </a:xfrm>
          <a:noFill/>
        </p:spPr>
        <p:txBody>
          <a:bodyPr anchor="ctr">
            <a:normAutofit/>
          </a:bodyPr>
          <a:lstStyle/>
          <a:p>
            <a:pPr algn="ctr"/>
            <a:r>
              <a:rPr lang="de-DE" sz="3600">
                <a:solidFill>
                  <a:srgbClr val="FFFFFF"/>
                </a:solidFill>
              </a:rPr>
              <a:t>Silence as a protective mechanism</a:t>
            </a:r>
          </a:p>
        </p:txBody>
      </p:sp>
    </p:spTree>
    <p:extLst>
      <p:ext uri="{BB962C8B-B14F-4D97-AF65-F5344CB8AC3E}">
        <p14:creationId xmlns:p14="http://schemas.microsoft.com/office/powerpoint/2010/main" val="2936439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38200" y="365125"/>
            <a:ext cx="10515600" cy="1325563"/>
          </a:xfrm>
        </p:spPr>
        <p:txBody>
          <a:bodyPr>
            <a:normAutofit/>
          </a:bodyPr>
          <a:lstStyle/>
          <a:p>
            <a:r>
              <a:rPr lang="de-DE" sz="5400"/>
              <a:t>Inheriting silence</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nhaltsplatzhalter 2"/>
          <p:cNvSpPr>
            <a:spLocks noGrp="1"/>
          </p:cNvSpPr>
          <p:nvPr>
            <p:ph idx="1"/>
          </p:nvPr>
        </p:nvSpPr>
        <p:spPr>
          <a:xfrm>
            <a:off x="838200" y="1929384"/>
            <a:ext cx="10515600" cy="4251960"/>
          </a:xfrm>
        </p:spPr>
        <p:txBody>
          <a:bodyPr>
            <a:normAutofit/>
          </a:bodyPr>
          <a:lstStyle/>
          <a:p>
            <a:pPr marL="0" indent="0">
              <a:buNone/>
            </a:pPr>
            <a:r>
              <a:rPr lang="en-US" sz="2200"/>
              <a:t>Few people know that my parents and I lived in Israel and Austria. No one is allowed to know that we came to America on a tourist visa, let alone that we bought it. My father told me that if I told anyone, we would all go to jail. But first he would tear my head off.</a:t>
            </a:r>
            <a:br>
              <a:rPr lang="en-US" sz="2200"/>
            </a:br>
            <a:br>
              <a:rPr lang="en-US" sz="2200"/>
            </a:br>
            <a:r>
              <a:rPr lang="en-US" sz="2200"/>
              <a:t>(Vladimir Vertlib, </a:t>
            </a:r>
            <a:r>
              <a:rPr lang="en-US" sz="2200" i="1"/>
              <a:t>Zwischenstationen</a:t>
            </a:r>
            <a:r>
              <a:rPr lang="en-US" sz="2200"/>
              <a:t>, München, 2005, 202)</a:t>
            </a:r>
          </a:p>
          <a:p>
            <a:endParaRPr lang="de-DE" sz="2200"/>
          </a:p>
        </p:txBody>
      </p:sp>
    </p:spTree>
    <p:extLst>
      <p:ext uri="{BB962C8B-B14F-4D97-AF65-F5344CB8AC3E}">
        <p14:creationId xmlns:p14="http://schemas.microsoft.com/office/powerpoint/2010/main" val="1602213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38200" y="365125"/>
            <a:ext cx="10515600" cy="1325563"/>
          </a:xfrm>
        </p:spPr>
        <p:txBody>
          <a:bodyPr>
            <a:normAutofit/>
          </a:bodyPr>
          <a:lstStyle/>
          <a:p>
            <a:r>
              <a:rPr lang="en-GB" sz="5400"/>
              <a:t>The vicious circle of silence</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nhaltsplatzhalter 2"/>
          <p:cNvSpPr>
            <a:spLocks noGrp="1"/>
          </p:cNvSpPr>
          <p:nvPr>
            <p:ph idx="1"/>
          </p:nvPr>
        </p:nvSpPr>
        <p:spPr>
          <a:xfrm>
            <a:off x="838200" y="1929384"/>
            <a:ext cx="10515600" cy="4251960"/>
          </a:xfrm>
        </p:spPr>
        <p:txBody>
          <a:bodyPr>
            <a:normAutofit/>
          </a:bodyPr>
          <a:lstStyle/>
          <a:p>
            <a:pPr marL="0" indent="0">
              <a:buNone/>
            </a:pPr>
            <a:r>
              <a:rPr lang="en-US" sz="2200"/>
              <a:t>He was sorry that I had to leave, but otherwise he was completely uninterested in my fate and even more so in the circumstances in which our family had found itself, because he didn't really understand a word. How could he?</a:t>
            </a:r>
            <a:br>
              <a:rPr lang="en-US" sz="2200"/>
            </a:br>
            <a:br>
              <a:rPr lang="en-US" sz="2200"/>
            </a:br>
            <a:r>
              <a:rPr lang="en-US" sz="2200"/>
              <a:t>(Vladimir Vertlib, </a:t>
            </a:r>
            <a:r>
              <a:rPr lang="en-US" sz="2200" i="1"/>
              <a:t>Abschiebung</a:t>
            </a:r>
            <a:r>
              <a:rPr lang="en-US" sz="2200"/>
              <a:t>, Salzburg, 1995, 169)</a:t>
            </a:r>
          </a:p>
          <a:p>
            <a:endParaRPr lang="de-DE" sz="2200"/>
          </a:p>
        </p:txBody>
      </p:sp>
    </p:spTree>
    <p:extLst>
      <p:ext uri="{BB962C8B-B14F-4D97-AF65-F5344CB8AC3E}">
        <p14:creationId xmlns:p14="http://schemas.microsoft.com/office/powerpoint/2010/main" val="293947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38200" y="365125"/>
            <a:ext cx="10515600" cy="1325563"/>
          </a:xfrm>
        </p:spPr>
        <p:txBody>
          <a:bodyPr>
            <a:normAutofit/>
          </a:bodyPr>
          <a:lstStyle/>
          <a:p>
            <a:r>
              <a:rPr lang="de-DE" sz="5400"/>
              <a:t>Lessons to be learned</a:t>
            </a:r>
          </a:p>
        </p:txBody>
      </p:sp>
      <p:sp>
        <p:nvSpPr>
          <p:cNvPr id="19"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nhaltsplatzhalter 2"/>
          <p:cNvSpPr>
            <a:spLocks noGrp="1"/>
          </p:cNvSpPr>
          <p:nvPr>
            <p:ph idx="1"/>
          </p:nvPr>
        </p:nvSpPr>
        <p:spPr>
          <a:xfrm>
            <a:off x="838200" y="1929384"/>
            <a:ext cx="10515600" cy="4251960"/>
          </a:xfrm>
        </p:spPr>
        <p:txBody>
          <a:bodyPr>
            <a:normAutofit/>
          </a:bodyPr>
          <a:lstStyle/>
          <a:p>
            <a:r>
              <a:rPr lang="de-DE" sz="2200" dirty="0"/>
              <a:t>Create an </a:t>
            </a:r>
            <a:r>
              <a:rPr lang="de-DE" sz="2200" dirty="0" err="1"/>
              <a:t>atmosphere</a:t>
            </a:r>
            <a:r>
              <a:rPr lang="de-DE" sz="2200" dirty="0"/>
              <a:t> in </a:t>
            </a:r>
            <a:r>
              <a:rPr lang="de-DE" sz="2200" dirty="0" err="1"/>
              <a:t>which</a:t>
            </a:r>
            <a:r>
              <a:rPr lang="de-DE" sz="2200" dirty="0"/>
              <a:t> </a:t>
            </a:r>
            <a:r>
              <a:rPr lang="de-DE" sz="2200" dirty="0" err="1"/>
              <a:t>migrants</a:t>
            </a:r>
            <a:r>
              <a:rPr lang="de-DE" sz="2200" dirty="0"/>
              <a:t> </a:t>
            </a:r>
            <a:r>
              <a:rPr lang="de-DE" sz="2200" dirty="0" err="1"/>
              <a:t>dare</a:t>
            </a:r>
            <a:r>
              <a:rPr lang="de-DE" sz="2200" dirty="0"/>
              <a:t> </a:t>
            </a:r>
            <a:r>
              <a:rPr lang="de-DE" sz="2200" dirty="0" err="1"/>
              <a:t>to</a:t>
            </a:r>
            <a:r>
              <a:rPr lang="de-DE" sz="2200" dirty="0"/>
              <a:t> </a:t>
            </a:r>
            <a:r>
              <a:rPr lang="de-DE" sz="2200" dirty="0" err="1"/>
              <a:t>speak</a:t>
            </a:r>
            <a:endParaRPr lang="de-DE" sz="2200" dirty="0"/>
          </a:p>
          <a:p>
            <a:pPr lvl="1"/>
            <a:r>
              <a:rPr lang="de-DE" sz="2200" dirty="0" err="1"/>
              <a:t>Cp</a:t>
            </a:r>
            <a:r>
              <a:rPr lang="de-DE" sz="2200" dirty="0"/>
              <a:t>. </a:t>
            </a:r>
            <a:r>
              <a:rPr lang="de-DE" sz="2200" dirty="0" err="1"/>
              <a:t>antisemitism</a:t>
            </a:r>
            <a:endParaRPr lang="de-DE" sz="2200" dirty="0"/>
          </a:p>
          <a:p>
            <a:pPr lvl="1"/>
            <a:r>
              <a:rPr lang="de-DE" sz="2200" dirty="0" err="1"/>
              <a:t>Prohibit</a:t>
            </a:r>
            <a:r>
              <a:rPr lang="de-DE" sz="2200" dirty="0"/>
              <a:t> anti-migrant </a:t>
            </a:r>
            <a:r>
              <a:rPr lang="de-DE" sz="2200" dirty="0" err="1"/>
              <a:t>mobilisation</a:t>
            </a:r>
            <a:endParaRPr lang="de-DE" sz="2200" dirty="0"/>
          </a:p>
          <a:p>
            <a:pPr lvl="1"/>
            <a:r>
              <a:rPr lang="de-DE" sz="2200" dirty="0"/>
              <a:t>Implement </a:t>
            </a:r>
            <a:r>
              <a:rPr lang="de-DE" sz="2200" dirty="0" err="1"/>
              <a:t>measures</a:t>
            </a:r>
            <a:r>
              <a:rPr lang="de-DE" sz="2200" dirty="0"/>
              <a:t> </a:t>
            </a:r>
            <a:r>
              <a:rPr lang="de-DE" sz="2200" dirty="0" err="1"/>
              <a:t>against</a:t>
            </a:r>
            <a:r>
              <a:rPr lang="de-DE" sz="2200" dirty="0"/>
              <a:t> </a:t>
            </a:r>
            <a:r>
              <a:rPr lang="de-DE" sz="2200" dirty="0" err="1"/>
              <a:t>xenophobia</a:t>
            </a:r>
            <a:r>
              <a:rPr lang="de-DE" sz="2200" dirty="0"/>
              <a:t> and </a:t>
            </a:r>
            <a:r>
              <a:rPr lang="de-DE" sz="2200" dirty="0" err="1"/>
              <a:t>racism</a:t>
            </a:r>
            <a:r>
              <a:rPr lang="de-DE" sz="2200" dirty="0"/>
              <a:t> (e.g. </a:t>
            </a:r>
            <a:r>
              <a:rPr lang="de-DE" sz="2200" dirty="0" err="1"/>
              <a:t>reporting</a:t>
            </a:r>
            <a:r>
              <a:rPr lang="de-DE" sz="2200" dirty="0"/>
              <a:t>, </a:t>
            </a:r>
            <a:r>
              <a:rPr lang="de-DE" sz="2200" dirty="0" err="1"/>
              <a:t>education</a:t>
            </a:r>
            <a:r>
              <a:rPr lang="de-DE" sz="2200" dirty="0"/>
              <a:t>)</a:t>
            </a:r>
          </a:p>
          <a:p>
            <a:r>
              <a:rPr lang="de-DE" sz="2200" dirty="0" err="1"/>
              <a:t>Provide</a:t>
            </a:r>
            <a:r>
              <a:rPr lang="de-DE" sz="2200" dirty="0"/>
              <a:t> </a:t>
            </a:r>
            <a:r>
              <a:rPr lang="de-DE" sz="2200" dirty="0" err="1"/>
              <a:t>platforms</a:t>
            </a:r>
            <a:r>
              <a:rPr lang="de-DE" sz="2200" dirty="0"/>
              <a:t> </a:t>
            </a:r>
            <a:r>
              <a:rPr lang="de-DE" sz="2200" dirty="0" err="1"/>
              <a:t>for</a:t>
            </a:r>
            <a:r>
              <a:rPr lang="de-DE" sz="2200" dirty="0"/>
              <a:t> </a:t>
            </a:r>
            <a:r>
              <a:rPr lang="de-DE" sz="2200" dirty="0" err="1"/>
              <a:t>migrants</a:t>
            </a:r>
            <a:r>
              <a:rPr lang="de-DE" sz="2200" dirty="0"/>
              <a:t> </a:t>
            </a:r>
            <a:r>
              <a:rPr lang="de-DE" sz="2200" dirty="0" err="1"/>
              <a:t>to</a:t>
            </a:r>
            <a:r>
              <a:rPr lang="de-DE" sz="2200" dirty="0"/>
              <a:t> </a:t>
            </a:r>
            <a:r>
              <a:rPr lang="de-DE" sz="2200" dirty="0" err="1"/>
              <a:t>make</a:t>
            </a:r>
            <a:r>
              <a:rPr lang="de-DE" sz="2200" dirty="0"/>
              <a:t> </a:t>
            </a:r>
            <a:r>
              <a:rPr lang="de-DE" sz="2200" dirty="0" err="1"/>
              <a:t>themselves</a:t>
            </a:r>
            <a:r>
              <a:rPr lang="de-DE" sz="2200" dirty="0"/>
              <a:t> </a:t>
            </a:r>
            <a:r>
              <a:rPr lang="de-DE" sz="2200" dirty="0" err="1"/>
              <a:t>heard</a:t>
            </a:r>
            <a:endParaRPr lang="de-DE" sz="2200" dirty="0"/>
          </a:p>
          <a:p>
            <a:pPr lvl="1"/>
            <a:r>
              <a:rPr lang="de-DE" sz="2200" dirty="0" err="1"/>
              <a:t>Facilitate</a:t>
            </a:r>
            <a:r>
              <a:rPr lang="de-DE" sz="2200" dirty="0"/>
              <a:t> </a:t>
            </a:r>
            <a:r>
              <a:rPr lang="de-DE" sz="2200" dirty="0" err="1"/>
              <a:t>the</a:t>
            </a:r>
            <a:r>
              <a:rPr lang="de-DE" sz="2200" dirty="0"/>
              <a:t> </a:t>
            </a:r>
            <a:r>
              <a:rPr lang="de-DE" sz="2200" dirty="0" err="1"/>
              <a:t>publication</a:t>
            </a:r>
            <a:r>
              <a:rPr lang="de-DE" sz="2200" dirty="0"/>
              <a:t> </a:t>
            </a:r>
            <a:r>
              <a:rPr lang="de-DE" sz="2200" dirty="0" err="1"/>
              <a:t>of</a:t>
            </a:r>
            <a:r>
              <a:rPr lang="de-DE" sz="2200" dirty="0"/>
              <a:t> </a:t>
            </a:r>
            <a:r>
              <a:rPr lang="de-DE" sz="2200" dirty="0" err="1"/>
              <a:t>their</a:t>
            </a:r>
            <a:r>
              <a:rPr lang="de-DE" sz="2200" dirty="0"/>
              <a:t> </a:t>
            </a:r>
            <a:r>
              <a:rPr lang="de-DE" sz="2200" dirty="0" err="1"/>
              <a:t>writing</a:t>
            </a:r>
            <a:r>
              <a:rPr lang="de-DE" sz="2200" dirty="0"/>
              <a:t> in </a:t>
            </a:r>
            <a:r>
              <a:rPr lang="de-DE" sz="2200" dirty="0" err="1"/>
              <a:t>newspapers</a:t>
            </a:r>
            <a:r>
              <a:rPr lang="de-DE" sz="2200" dirty="0"/>
              <a:t>, </a:t>
            </a:r>
            <a:r>
              <a:rPr lang="de-DE" sz="2200" dirty="0" err="1"/>
              <a:t>magazines</a:t>
            </a:r>
            <a:endParaRPr lang="de-DE" sz="2200" dirty="0"/>
          </a:p>
          <a:p>
            <a:pPr lvl="1"/>
            <a:r>
              <a:rPr lang="de-DE" sz="2200" dirty="0"/>
              <a:t>Support </a:t>
            </a:r>
            <a:r>
              <a:rPr lang="de-DE" sz="2200" dirty="0" err="1"/>
              <a:t>literature</a:t>
            </a:r>
            <a:r>
              <a:rPr lang="de-DE" sz="2200" dirty="0"/>
              <a:t>, </a:t>
            </a:r>
            <a:r>
              <a:rPr lang="de-DE" sz="2200" dirty="0" err="1"/>
              <a:t>films</a:t>
            </a:r>
            <a:r>
              <a:rPr lang="de-DE" sz="2200" dirty="0"/>
              <a:t> etc.</a:t>
            </a:r>
          </a:p>
          <a:p>
            <a:r>
              <a:rPr lang="de-DE" sz="2200" dirty="0"/>
              <a:t>Listen </a:t>
            </a:r>
            <a:r>
              <a:rPr lang="de-DE" sz="2200" dirty="0" err="1"/>
              <a:t>to</a:t>
            </a:r>
            <a:r>
              <a:rPr lang="de-DE" sz="2200" dirty="0"/>
              <a:t> </a:t>
            </a:r>
            <a:r>
              <a:rPr lang="de-DE" sz="2200" dirty="0" err="1"/>
              <a:t>what</a:t>
            </a:r>
            <a:r>
              <a:rPr lang="de-DE" sz="2200" dirty="0"/>
              <a:t> </a:t>
            </a:r>
            <a:r>
              <a:rPr lang="de-DE" sz="2200" dirty="0" err="1"/>
              <a:t>they</a:t>
            </a:r>
            <a:r>
              <a:rPr lang="de-DE" sz="2200" dirty="0"/>
              <a:t> </a:t>
            </a:r>
            <a:r>
              <a:rPr lang="de-DE" sz="2200" dirty="0" err="1"/>
              <a:t>have</a:t>
            </a:r>
            <a:r>
              <a:rPr lang="de-DE" sz="2200" dirty="0"/>
              <a:t> </a:t>
            </a:r>
            <a:r>
              <a:rPr lang="de-DE" sz="2200" dirty="0" err="1"/>
              <a:t>to</a:t>
            </a:r>
            <a:r>
              <a:rPr lang="de-DE" sz="2200" dirty="0"/>
              <a:t> </a:t>
            </a:r>
            <a:r>
              <a:rPr lang="de-DE" sz="2200" dirty="0" err="1"/>
              <a:t>say</a:t>
            </a:r>
            <a:endParaRPr lang="de-DE" sz="2200" dirty="0"/>
          </a:p>
          <a:p>
            <a:pPr lvl="1"/>
            <a:r>
              <a:rPr lang="de-DE" sz="2200" dirty="0"/>
              <a:t>Learning </a:t>
            </a:r>
            <a:r>
              <a:rPr lang="de-DE" sz="2200" dirty="0" err="1"/>
              <a:t>process</a:t>
            </a:r>
            <a:endParaRPr lang="de-DE" sz="2200" dirty="0"/>
          </a:p>
          <a:p>
            <a:r>
              <a:rPr lang="de-DE" sz="2200" dirty="0"/>
              <a:t>Spread </a:t>
            </a:r>
            <a:r>
              <a:rPr lang="de-DE" sz="2200" dirty="0" err="1"/>
              <a:t>the</a:t>
            </a:r>
            <a:r>
              <a:rPr lang="de-DE" sz="2200" dirty="0"/>
              <a:t> </a:t>
            </a:r>
            <a:r>
              <a:rPr lang="de-DE" sz="2200" dirty="0" err="1"/>
              <a:t>word</a:t>
            </a:r>
            <a:endParaRPr lang="de-DE" sz="2200" dirty="0"/>
          </a:p>
          <a:p>
            <a:pPr lvl="1"/>
            <a:endParaRPr lang="de-DE" sz="2200" dirty="0"/>
          </a:p>
        </p:txBody>
      </p:sp>
    </p:spTree>
    <p:extLst>
      <p:ext uri="{BB962C8B-B14F-4D97-AF65-F5344CB8AC3E}">
        <p14:creationId xmlns:p14="http://schemas.microsoft.com/office/powerpoint/2010/main" val="4116045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1E1224E-6618-482E-BE87-321A7FC1CD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59234" y="957447"/>
            <a:ext cx="3383280" cy="4943105"/>
          </a:xfrm>
        </p:spPr>
        <p:txBody>
          <a:bodyPr vert="horz" lIns="91440" tIns="45720" rIns="91440" bIns="45720" rtlCol="0" anchor="ctr">
            <a:normAutofit/>
          </a:bodyPr>
          <a:lstStyle/>
          <a:p>
            <a:r>
              <a:rPr lang="en-US" sz="4000" kern="1200">
                <a:solidFill>
                  <a:schemeClr val="tx1"/>
                </a:solidFill>
                <a:latin typeface="+mj-lt"/>
                <a:ea typeface="+mj-ea"/>
                <a:cs typeface="+mj-cs"/>
              </a:rPr>
              <a:t>Julya Rabinowich</a:t>
            </a:r>
          </a:p>
        </p:txBody>
      </p:sp>
      <p:sp>
        <p:nvSpPr>
          <p:cNvPr id="12" name="Rectangle 11">
            <a:extLst>
              <a:ext uri="{FF2B5EF4-FFF2-40B4-BE49-F238E27FC236}">
                <a16:creationId xmlns:a16="http://schemas.microsoft.com/office/drawing/2014/main" id="{066346BE-FDB4-4772-A696-0719490ABD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8126"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FB92FFCE-0C90-454E-AA25-D4EE9A6C39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9234" y="6163056"/>
            <a:ext cx="33832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4" name="Inhaltsplatzhalter 3"/>
          <p:cNvPicPr>
            <a:picLocks noGrp="1" noChangeAspect="1"/>
          </p:cNvPicPr>
          <p:nvPr>
            <p:ph idx="4294967295"/>
          </p:nvPr>
        </p:nvPicPr>
        <p:blipFill>
          <a:blip r:embed="rId3"/>
          <a:stretch>
            <a:fillRect/>
          </a:stretch>
        </p:blipFill>
        <p:spPr>
          <a:xfrm>
            <a:off x="4549514" y="1123588"/>
            <a:ext cx="6807333" cy="4537671"/>
          </a:xfrm>
          <a:prstGeom prst="rect">
            <a:avLst/>
          </a:prstGeom>
        </p:spPr>
      </p:pic>
      <p:sp>
        <p:nvSpPr>
          <p:cNvPr id="5" name="Textfeld 4"/>
          <p:cNvSpPr txBox="1"/>
          <p:nvPr/>
        </p:nvSpPr>
        <p:spPr>
          <a:xfrm>
            <a:off x="9763337" y="1894695"/>
            <a:ext cx="1285520" cy="281937"/>
          </a:xfrm>
          <a:prstGeom prst="rect">
            <a:avLst/>
          </a:prstGeom>
          <a:noFill/>
        </p:spPr>
        <p:txBody>
          <a:bodyPr wrap="square" rtlCol="0">
            <a:spAutoFit/>
          </a:bodyPr>
          <a:lstStyle/>
          <a:p>
            <a:pPr defTabSz="804672">
              <a:spcAft>
                <a:spcPts val="600"/>
              </a:spcAft>
            </a:pPr>
            <a:r>
              <a:rPr lang="de-DE" sz="1232" kern="1200">
                <a:solidFill>
                  <a:schemeClr val="tx1"/>
                </a:solidFill>
                <a:latin typeface="+mn-lt"/>
                <a:ea typeface="+mn-ea"/>
                <a:cs typeface="+mn-cs"/>
              </a:rPr>
              <a:t>© Rudolf </a:t>
            </a:r>
            <a:r>
              <a:rPr lang="de-DE" sz="1232" kern="1200" err="1">
                <a:solidFill>
                  <a:schemeClr val="tx1"/>
                </a:solidFill>
                <a:latin typeface="+mn-lt"/>
                <a:ea typeface="+mn-ea"/>
                <a:cs typeface="+mn-cs"/>
              </a:rPr>
              <a:t>Gigler</a:t>
            </a:r>
            <a:endParaRPr lang="de-DE" sz="1400"/>
          </a:p>
        </p:txBody>
      </p:sp>
    </p:spTree>
    <p:extLst>
      <p:ext uri="{BB962C8B-B14F-4D97-AF65-F5344CB8AC3E}">
        <p14:creationId xmlns:p14="http://schemas.microsoft.com/office/powerpoint/2010/main" val="416607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16">
            <a:extLst>
              <a:ext uri="{FF2B5EF4-FFF2-40B4-BE49-F238E27FC236}">
                <a16:creationId xmlns:a16="http://schemas.microsoft.com/office/drawing/2014/main" id="{55C01129-3453-464D-A870-ED71C6E89D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18">
            <a:extLst>
              <a:ext uri="{FF2B5EF4-FFF2-40B4-BE49-F238E27FC236}">
                <a16:creationId xmlns:a16="http://schemas.microsoft.com/office/drawing/2014/main" id="{9D2781A6-5C82-4764-B489-F9A599C0A7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98833" y="685800"/>
            <a:ext cx="5004061" cy="5486400"/>
          </a:xfrm>
          <a:prstGeom prst="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4086447" y="1084521"/>
            <a:ext cx="4019107" cy="1361347"/>
          </a:xfrm>
        </p:spPr>
        <p:txBody>
          <a:bodyPr vert="horz" lIns="91440" tIns="45720" rIns="91440" bIns="45720" rtlCol="0" anchor="b">
            <a:normAutofit/>
          </a:bodyPr>
          <a:lstStyle/>
          <a:p>
            <a:pPr algn="ctr"/>
            <a:r>
              <a:rPr lang="en-US" sz="2800" kern="1200">
                <a:solidFill>
                  <a:schemeClr val="bg1">
                    <a:alpha val="60000"/>
                  </a:schemeClr>
                </a:solidFill>
                <a:latin typeface="+mj-lt"/>
                <a:ea typeface="+mj-ea"/>
                <a:cs typeface="+mj-cs"/>
              </a:rPr>
              <a:t>Splithead as the silent voice of the trauma</a:t>
            </a:r>
          </a:p>
        </p:txBody>
      </p:sp>
      <p:pic>
        <p:nvPicPr>
          <p:cNvPr id="5" name="Grafik 4"/>
          <p:cNvPicPr>
            <a:picLocks noChangeAspect="1"/>
          </p:cNvPicPr>
          <p:nvPr/>
        </p:nvPicPr>
        <p:blipFill rotWithShape="1">
          <a:blip r:embed="rId3"/>
          <a:srcRect l="8822" r="3948"/>
          <a:stretch/>
        </p:blipFill>
        <p:spPr>
          <a:xfrm>
            <a:off x="680483" y="685795"/>
            <a:ext cx="2931299" cy="5486400"/>
          </a:xfrm>
          <a:prstGeom prst="rect">
            <a:avLst/>
          </a:prstGeom>
        </p:spPr>
      </p:pic>
      <p:pic>
        <p:nvPicPr>
          <p:cNvPr id="4" name="Inhaltsplatzhalter 3"/>
          <p:cNvPicPr>
            <a:picLocks noGrp="1" noChangeAspect="1"/>
          </p:cNvPicPr>
          <p:nvPr>
            <p:ph idx="4294967295"/>
          </p:nvPr>
        </p:nvPicPr>
        <p:blipFill rotWithShape="1">
          <a:blip r:embed="rId4"/>
          <a:srcRect l="10304" r="8537"/>
          <a:stretch/>
        </p:blipFill>
        <p:spPr>
          <a:xfrm>
            <a:off x="8606117" y="685805"/>
            <a:ext cx="2905400" cy="5486399"/>
          </a:xfrm>
          <a:prstGeom prst="rect">
            <a:avLst/>
          </a:prstGeom>
        </p:spPr>
      </p:pic>
    </p:spTree>
    <p:extLst>
      <p:ext uri="{BB962C8B-B14F-4D97-AF65-F5344CB8AC3E}">
        <p14:creationId xmlns:p14="http://schemas.microsoft.com/office/powerpoint/2010/main" val="2295074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3150</Words>
  <Application>Microsoft Office PowerPoint</Application>
  <PresentationFormat>Breitbild</PresentationFormat>
  <Paragraphs>157</Paragraphs>
  <Slides>14</Slides>
  <Notes>14</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14</vt:i4>
      </vt:variant>
    </vt:vector>
  </HeadingPairs>
  <TitlesOfParts>
    <vt:vector size="18" baseType="lpstr">
      <vt:lpstr>Arial</vt:lpstr>
      <vt:lpstr>Calibri</vt:lpstr>
      <vt:lpstr>Calibri Light</vt:lpstr>
      <vt:lpstr>Office</vt:lpstr>
      <vt:lpstr>Trauma and silence in migration: lessons for politics, the media and the general public</vt:lpstr>
      <vt:lpstr>Silence as the voice of trauma</vt:lpstr>
      <vt:lpstr>Vladimir Vertlib</vt:lpstr>
      <vt:lpstr>Silence as a protective mechanism</vt:lpstr>
      <vt:lpstr>Inheriting silence</vt:lpstr>
      <vt:lpstr>The vicious circle of silence</vt:lpstr>
      <vt:lpstr>Lessons to be learned</vt:lpstr>
      <vt:lpstr>Julya Rabinowich</vt:lpstr>
      <vt:lpstr>Splithead as the silent voice of the trauma</vt:lpstr>
      <vt:lpstr>Trauma and silence in asylum procedures</vt:lpstr>
      <vt:lpstr>Traces of trauma</vt:lpstr>
      <vt:lpstr>Traces of trauma</vt:lpstr>
      <vt:lpstr>Lessons to be learned</vt:lpstr>
      <vt:lpstr>The political relevance of literature</vt:lpstr>
    </vt:vector>
  </TitlesOfParts>
  <Company>OEAW - Akademie Rechenzentrum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Trauma and silence in migration: lessons for politics, the media and the general public</dc:title>
  <dc:creator>Sievers, Wiebke</dc:creator>
  <cp:lastModifiedBy>Wiebke</cp:lastModifiedBy>
  <cp:revision>52</cp:revision>
  <dcterms:created xsi:type="dcterms:W3CDTF">2023-04-19T11:08:54Z</dcterms:created>
  <dcterms:modified xsi:type="dcterms:W3CDTF">2023-04-24T16:12:22Z</dcterms:modified>
</cp:coreProperties>
</file>