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8" r:id="rId1"/>
    <p:sldMasterId id="2147483680" r:id="rId2"/>
    <p:sldMasterId id="2147483671" r:id="rId3"/>
  </p:sldMasterIdLst>
  <p:notesMasterIdLst>
    <p:notesMasterId r:id="rId33"/>
  </p:notesMasterIdLst>
  <p:handoutMasterIdLst>
    <p:handoutMasterId r:id="rId34"/>
  </p:handoutMasterIdLst>
  <p:sldIdLst>
    <p:sldId id="278" r:id="rId4"/>
    <p:sldId id="287" r:id="rId5"/>
    <p:sldId id="298" r:id="rId6"/>
    <p:sldId id="334" r:id="rId7"/>
    <p:sldId id="335" r:id="rId8"/>
    <p:sldId id="353" r:id="rId9"/>
    <p:sldId id="354" r:id="rId10"/>
    <p:sldId id="349" r:id="rId11"/>
    <p:sldId id="350" r:id="rId12"/>
    <p:sldId id="348" r:id="rId13"/>
    <p:sldId id="351" r:id="rId14"/>
    <p:sldId id="352" r:id="rId15"/>
    <p:sldId id="343" r:id="rId16"/>
    <p:sldId id="344" r:id="rId17"/>
    <p:sldId id="345" r:id="rId18"/>
    <p:sldId id="337" r:id="rId19"/>
    <p:sldId id="338" r:id="rId20"/>
    <p:sldId id="355" r:id="rId21"/>
    <p:sldId id="339" r:id="rId22"/>
    <p:sldId id="340" r:id="rId23"/>
    <p:sldId id="341" r:id="rId24"/>
    <p:sldId id="342" r:id="rId25"/>
    <p:sldId id="346" r:id="rId26"/>
    <p:sldId id="347" r:id="rId27"/>
    <p:sldId id="330" r:id="rId28"/>
    <p:sldId id="331" r:id="rId29"/>
    <p:sldId id="356" r:id="rId30"/>
    <p:sldId id="321" r:id="rId31"/>
    <p:sldId id="333" r:id="rId3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2776"/>
    <a:srgbClr val="585E60"/>
    <a:srgbClr val="F6F6F6"/>
    <a:srgbClr val="2F92D5"/>
    <a:srgbClr val="277DCA"/>
    <a:srgbClr val="397EC1"/>
    <a:srgbClr val="364852"/>
    <a:srgbClr val="2F92D4"/>
    <a:srgbClr val="2B91D3"/>
    <a:srgbClr val="0C61A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720" autoAdjust="0"/>
    <p:restoredTop sz="94690" autoAdjust="0"/>
  </p:normalViewPr>
  <p:slideViewPr>
    <p:cSldViewPr snapToGrid="0" snapToObjects="1">
      <p:cViewPr varScale="1">
        <p:scale>
          <a:sx n="111" d="100"/>
          <a:sy n="111" d="100"/>
        </p:scale>
        <p:origin x="768" y="200"/>
      </p:cViewPr>
      <p:guideLst>
        <p:guide orient="horz" pos="2160"/>
        <p:guide pos="2880"/>
      </p:guideLst>
    </p:cSldViewPr>
  </p:slideViewPr>
  <p:outlineViewPr>
    <p:cViewPr>
      <p:scale>
        <a:sx n="33" d="100"/>
        <a:sy n="33" d="100"/>
      </p:scale>
      <p:origin x="0" y="9472"/>
    </p:cViewPr>
  </p:outlineViewPr>
  <p:notesTextViewPr>
    <p:cViewPr>
      <p:scale>
        <a:sx n="100" d="100"/>
        <a:sy n="100" d="100"/>
      </p:scale>
      <p:origin x="0" y="0"/>
    </p:cViewPr>
  </p:notesTextViewPr>
  <p:sorterViewPr>
    <p:cViewPr>
      <p:scale>
        <a:sx n="137" d="100"/>
        <a:sy n="137" d="100"/>
      </p:scale>
      <p:origin x="0" y="536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handoutMaster" Target="handoutMasters/handout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presProps" Target="presProps.xml"/><Relationship Id="rId8" Type="http://schemas.openxmlformats.org/officeDocument/2006/relationships/slide" Target="slides/slide5.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latin typeface="Lato Regular"/>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67D67FC-230E-BC42-A146-28B6DAF9B6E5}" type="datetimeFigureOut">
              <a:rPr lang="en-US" smtClean="0">
                <a:latin typeface="Lato Regular"/>
              </a:rPr>
              <a:t>10/30/18</a:t>
            </a:fld>
            <a:endParaRPr lang="en-US" dirty="0">
              <a:latin typeface="Lato Regular"/>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latin typeface="Lato Regular"/>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D59A981-CD39-8F44-9CBA-CC2751A8F2A2}" type="slidenum">
              <a:rPr lang="en-US" smtClean="0">
                <a:latin typeface="Lato Regular"/>
              </a:rPr>
              <a:t>‹#›</a:t>
            </a:fld>
            <a:endParaRPr lang="en-US" dirty="0">
              <a:latin typeface="Lato Regular"/>
            </a:endParaRPr>
          </a:p>
        </p:txBody>
      </p:sp>
    </p:spTree>
    <p:extLst>
      <p:ext uri="{BB962C8B-B14F-4D97-AF65-F5344CB8AC3E}">
        <p14:creationId xmlns:p14="http://schemas.microsoft.com/office/powerpoint/2010/main" val="11041463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Regular"/>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Regular"/>
              </a:defRPr>
            </a:lvl1pPr>
          </a:lstStyle>
          <a:p>
            <a:fld id="{200DEFD9-7FA8-E342-B72A-1D2B906EA29E}" type="datetimeFigureOut">
              <a:rPr lang="en-US" smtClean="0"/>
              <a:pPr/>
              <a:t>10/30/18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Regular"/>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Regular"/>
              </a:defRPr>
            </a:lvl1pPr>
          </a:lstStyle>
          <a:p>
            <a:fld id="{F7510C22-AB3E-3144-954A-30AFB7F4824B}" type="slidenum">
              <a:rPr lang="en-US" smtClean="0"/>
              <a:pPr/>
              <a:t>‹#›</a:t>
            </a:fld>
            <a:endParaRPr lang="en-US" dirty="0"/>
          </a:p>
        </p:txBody>
      </p:sp>
    </p:spTree>
    <p:extLst>
      <p:ext uri="{BB962C8B-B14F-4D97-AF65-F5344CB8AC3E}">
        <p14:creationId xmlns:p14="http://schemas.microsoft.com/office/powerpoint/2010/main" val="18280427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Lato Regular"/>
        <a:ea typeface="+mn-ea"/>
        <a:cs typeface="+mn-cs"/>
      </a:defRPr>
    </a:lvl1pPr>
    <a:lvl2pPr marL="457200" algn="l" defTabSz="457200" rtl="0" eaLnBrk="1" latinLnBrk="0" hangingPunct="1">
      <a:defRPr sz="1200" kern="1200">
        <a:solidFill>
          <a:schemeClr val="tx1"/>
        </a:solidFill>
        <a:latin typeface="Lato Regular"/>
        <a:ea typeface="+mn-ea"/>
        <a:cs typeface="+mn-cs"/>
      </a:defRPr>
    </a:lvl2pPr>
    <a:lvl3pPr marL="914400" algn="l" defTabSz="457200" rtl="0" eaLnBrk="1" latinLnBrk="0" hangingPunct="1">
      <a:defRPr sz="1200" kern="1200">
        <a:solidFill>
          <a:schemeClr val="tx1"/>
        </a:solidFill>
        <a:latin typeface="Lato Regular"/>
        <a:ea typeface="+mn-ea"/>
        <a:cs typeface="+mn-cs"/>
      </a:defRPr>
    </a:lvl3pPr>
    <a:lvl4pPr marL="1371600" algn="l" defTabSz="457200" rtl="0" eaLnBrk="1" latinLnBrk="0" hangingPunct="1">
      <a:defRPr sz="1200" kern="1200">
        <a:solidFill>
          <a:schemeClr val="tx1"/>
        </a:solidFill>
        <a:latin typeface="Lato Regular"/>
        <a:ea typeface="+mn-ea"/>
        <a:cs typeface="+mn-cs"/>
      </a:defRPr>
    </a:lvl4pPr>
    <a:lvl5pPr marL="1828800" algn="l" defTabSz="457200" rtl="0" eaLnBrk="1" latinLnBrk="0" hangingPunct="1">
      <a:defRPr sz="1200" kern="1200">
        <a:solidFill>
          <a:schemeClr val="tx1"/>
        </a:solidFill>
        <a:latin typeface="Lato Regular"/>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Cumulative</a:t>
            </a:r>
            <a:r>
              <a:rPr lang="en-US" baseline="0" dirty="0"/>
              <a:t> percentage probability</a:t>
            </a:r>
          </a:p>
          <a:p>
            <a:r>
              <a:rPr lang="en-US" baseline="0" dirty="0"/>
              <a:t>350+ patients, 26-29 year f/u</a:t>
            </a:r>
          </a:p>
          <a:p>
            <a:r>
              <a:rPr lang="en-US" baseline="0" dirty="0"/>
              <a:t>Half died, 5 lost.</a:t>
            </a:r>
          </a:p>
          <a:p>
            <a:endParaRPr lang="en-US" baseline="0" dirty="0"/>
          </a:p>
        </p:txBody>
      </p:sp>
      <p:sp>
        <p:nvSpPr>
          <p:cNvPr id="4" name="Slide Number Placeholder 3"/>
          <p:cNvSpPr>
            <a:spLocks noGrp="1"/>
          </p:cNvSpPr>
          <p:nvPr>
            <p:ph type="sldNum" sz="quarter" idx="10"/>
          </p:nvPr>
        </p:nvSpPr>
        <p:spPr/>
        <p:txBody>
          <a:bodyPr/>
          <a:lstStyle/>
          <a:p>
            <a:fld id="{F7510C22-AB3E-3144-954A-30AFB7F4824B}" type="slidenum">
              <a:rPr lang="en-US" smtClean="0"/>
              <a:pPr/>
              <a:t>3</a:t>
            </a:fld>
            <a:endParaRPr lang="en-US" dirty="0"/>
          </a:p>
        </p:txBody>
      </p:sp>
    </p:spTree>
    <p:extLst>
      <p:ext uri="{BB962C8B-B14F-4D97-AF65-F5344CB8AC3E}">
        <p14:creationId xmlns:p14="http://schemas.microsoft.com/office/powerpoint/2010/main" val="18477363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Surgical</a:t>
            </a:r>
            <a:r>
              <a:rPr lang="en-US" baseline="0" dirty="0"/>
              <a:t> goals:  fix fracture, stabilize limb, promote mobilization, ‘damage control’</a:t>
            </a:r>
            <a:endParaRPr lang="en-US" dirty="0"/>
          </a:p>
        </p:txBody>
      </p:sp>
      <p:sp>
        <p:nvSpPr>
          <p:cNvPr id="4" name="Slide Number Placeholder 3"/>
          <p:cNvSpPr>
            <a:spLocks noGrp="1"/>
          </p:cNvSpPr>
          <p:nvPr>
            <p:ph type="sldNum" sz="quarter" idx="10"/>
          </p:nvPr>
        </p:nvSpPr>
        <p:spPr/>
        <p:txBody>
          <a:bodyPr/>
          <a:lstStyle/>
          <a:p>
            <a:fld id="{2DA8734E-CEBE-9547-8F2C-82A61B07802C}" type="slidenum">
              <a:rPr lang="en-US" smtClean="0"/>
              <a:t>9</a:t>
            </a:fld>
            <a:endParaRPr lang="en-US"/>
          </a:p>
        </p:txBody>
      </p:sp>
    </p:spTree>
    <p:extLst>
      <p:ext uri="{BB962C8B-B14F-4D97-AF65-F5344CB8AC3E}">
        <p14:creationId xmlns:p14="http://schemas.microsoft.com/office/powerpoint/2010/main" val="33782012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Surgical goals:  fix fracture, augment bone. Stable implant, restore leg lengths</a:t>
            </a:r>
          </a:p>
        </p:txBody>
      </p:sp>
      <p:sp>
        <p:nvSpPr>
          <p:cNvPr id="4" name="Slide Number Placeholder 3"/>
          <p:cNvSpPr>
            <a:spLocks noGrp="1"/>
          </p:cNvSpPr>
          <p:nvPr>
            <p:ph type="sldNum" sz="quarter" idx="10"/>
          </p:nvPr>
        </p:nvSpPr>
        <p:spPr/>
        <p:txBody>
          <a:bodyPr/>
          <a:lstStyle/>
          <a:p>
            <a:fld id="{2DA8734E-CEBE-9547-8F2C-82A61B07802C}" type="slidenum">
              <a:rPr lang="en-US" smtClean="0"/>
              <a:t>17</a:t>
            </a:fld>
            <a:endParaRPr lang="en-US"/>
          </a:p>
        </p:txBody>
      </p:sp>
    </p:spTree>
    <p:extLst>
      <p:ext uri="{BB962C8B-B14F-4D97-AF65-F5344CB8AC3E}">
        <p14:creationId xmlns:p14="http://schemas.microsoft.com/office/powerpoint/2010/main" val="29153603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Surgical goals to remove source of</a:t>
            </a:r>
            <a:r>
              <a:rPr lang="en-US" baseline="0" dirty="0"/>
              <a:t> </a:t>
            </a:r>
            <a:r>
              <a:rPr lang="en-US" baseline="0" dirty="0" err="1"/>
              <a:t>osteolysis</a:t>
            </a:r>
            <a:r>
              <a:rPr lang="en-US" baseline="0" dirty="0"/>
              <a:t>, enhance bone stock, stabilize implant and fracture, promote early mobilization</a:t>
            </a:r>
            <a:endParaRPr lang="en-US" dirty="0"/>
          </a:p>
        </p:txBody>
      </p:sp>
      <p:sp>
        <p:nvSpPr>
          <p:cNvPr id="4" name="Slide Number Placeholder 3"/>
          <p:cNvSpPr>
            <a:spLocks noGrp="1"/>
          </p:cNvSpPr>
          <p:nvPr>
            <p:ph type="sldNum" sz="quarter" idx="10"/>
          </p:nvPr>
        </p:nvSpPr>
        <p:spPr/>
        <p:txBody>
          <a:bodyPr/>
          <a:lstStyle/>
          <a:p>
            <a:fld id="{2DA8734E-CEBE-9547-8F2C-82A61B07802C}" type="slidenum">
              <a:rPr lang="en-US" smtClean="0"/>
              <a:t>21</a:t>
            </a:fld>
            <a:endParaRPr lang="en-US"/>
          </a:p>
        </p:txBody>
      </p:sp>
    </p:spTree>
    <p:extLst>
      <p:ext uri="{BB962C8B-B14F-4D97-AF65-F5344CB8AC3E}">
        <p14:creationId xmlns:p14="http://schemas.microsoft.com/office/powerpoint/2010/main" val="9960243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hort Drop Quote, Lato">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9144000" cy="6858000"/>
          </a:xfrm>
        </p:spPr>
        <p:txBody>
          <a:bodyPr/>
          <a:lstStyle>
            <a:lvl1pPr marL="0" indent="0">
              <a:buNone/>
              <a:defRPr/>
            </a:lvl1pPr>
          </a:lstStyle>
          <a:p>
            <a:endParaRPr lang="en-US" dirty="0"/>
          </a:p>
        </p:txBody>
      </p:sp>
      <p:sp>
        <p:nvSpPr>
          <p:cNvPr id="4" name="Title Placeholder 1"/>
          <p:cNvSpPr>
            <a:spLocks noGrp="1"/>
          </p:cNvSpPr>
          <p:nvPr>
            <p:ph type="title" hasCustomPrompt="1"/>
          </p:nvPr>
        </p:nvSpPr>
        <p:spPr>
          <a:xfrm>
            <a:off x="1940215" y="2010661"/>
            <a:ext cx="5300242" cy="3104177"/>
          </a:xfrm>
          <a:prstGeom prst="rect">
            <a:avLst/>
          </a:prstGeom>
        </p:spPr>
        <p:txBody>
          <a:bodyPr vert="horz" lIns="91440" tIns="45720" rIns="91440" bIns="45720" rtlCol="0" anchor="ctr">
            <a:normAutofit/>
          </a:bodyPr>
          <a:lstStyle>
            <a:lvl1pPr marL="228600" indent="-173736" algn="l">
              <a:defRPr baseline="0"/>
            </a:lvl1pPr>
          </a:lstStyle>
          <a:p>
            <a:r>
              <a:rPr lang="en-US" dirty="0"/>
              <a:t>“Click to edit drop quote”</a:t>
            </a:r>
            <a:br>
              <a:rPr lang="en-US" dirty="0"/>
            </a:br>
            <a:endParaRPr lang="en-US" dirty="0"/>
          </a:p>
        </p:txBody>
      </p:sp>
    </p:spTree>
    <p:extLst>
      <p:ext uri="{BB962C8B-B14F-4D97-AF65-F5344CB8AC3E}">
        <p14:creationId xmlns:p14="http://schemas.microsoft.com/office/powerpoint/2010/main" val="40887889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y Long Drop Quote, Noto Serif">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802922" y="980126"/>
            <a:ext cx="7604983" cy="3370427"/>
          </a:xfrm>
        </p:spPr>
        <p:txBody>
          <a:bodyPr>
            <a:normAutofit/>
          </a:bodyPr>
          <a:lstStyle>
            <a:lvl1pPr algn="l">
              <a:lnSpc>
                <a:spcPct val="120000"/>
              </a:lnSpc>
              <a:defRPr sz="2800" baseline="0">
                <a:solidFill>
                  <a:schemeClr val="bg1"/>
                </a:solidFill>
                <a:latin typeface="Noto Serif"/>
                <a:cs typeface="Noto Serif"/>
              </a:defRPr>
            </a:lvl1pPr>
          </a:lstStyle>
          <a:p>
            <a:r>
              <a:rPr lang="en-US" dirty="0"/>
              <a:t>Click to add long drop quote. Click to add long drop quote. Click to add long drop quote. Click to add long drop quote. Click to add long drop quote. Click to add long drop quote. Click to add long drop quote. Click to add long drop quote. Click to add long drop quote. Click to add long drop quote.</a:t>
            </a:r>
          </a:p>
        </p:txBody>
      </p:sp>
      <p:sp>
        <p:nvSpPr>
          <p:cNvPr id="4" name="Text Placeholder 4"/>
          <p:cNvSpPr>
            <a:spLocks noGrp="1"/>
          </p:cNvSpPr>
          <p:nvPr>
            <p:ph type="body" sz="quarter" idx="10" hasCustomPrompt="1"/>
          </p:nvPr>
        </p:nvSpPr>
        <p:spPr>
          <a:xfrm>
            <a:off x="802922" y="4779720"/>
            <a:ext cx="4111625" cy="504825"/>
          </a:xfrm>
        </p:spPr>
        <p:txBody>
          <a:bodyPr/>
          <a:lstStyle>
            <a:lvl1pPr marL="0" indent="0">
              <a:buNone/>
              <a:defRPr sz="2000"/>
            </a:lvl1pPr>
          </a:lstStyle>
          <a:p>
            <a:pPr lvl="0"/>
            <a:r>
              <a:rPr lang="en-US" dirty="0"/>
              <a:t>— Click to add attribution</a:t>
            </a:r>
          </a:p>
        </p:txBody>
      </p:sp>
      <p:sp>
        <p:nvSpPr>
          <p:cNvPr id="5" name="Slide Number Placeholder 5"/>
          <p:cNvSpPr>
            <a:spLocks noGrp="1"/>
          </p:cNvSpPr>
          <p:nvPr userDrawn="1"/>
        </p:nvSpPr>
        <p:spPr>
          <a:xfrm>
            <a:off x="211579" y="6358532"/>
            <a:ext cx="591343" cy="365125"/>
          </a:xfrm>
          <a:prstGeom prst="rect">
            <a:avLst/>
          </a:prstGeom>
        </p:spPr>
        <p:txBody>
          <a:bodyPr vert="horz" lIns="91440" tIns="45720" rIns="91440" bIns="4572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fld id="{2A59DB8F-8FAF-2B4A-8A2B-8E81A1CA772A}" type="slidenum">
              <a:rPr lang="en-US" sz="1200" smtClean="0">
                <a:solidFill>
                  <a:schemeClr val="bg1"/>
                </a:solidFill>
                <a:latin typeface="Noto Serif" charset="0"/>
                <a:ea typeface="Noto Serif" charset="0"/>
                <a:cs typeface="Noto Serif" charset="0"/>
              </a:rPr>
              <a:pPr algn="l"/>
              <a:t>‹#›</a:t>
            </a:fld>
            <a:endParaRPr lang="en-US" sz="1200" dirty="0">
              <a:solidFill>
                <a:schemeClr val="bg1"/>
              </a:solidFill>
              <a:latin typeface="Noto Serif" charset="0"/>
              <a:ea typeface="Noto Serif" charset="0"/>
              <a:cs typeface="Noto Serif" charset="0"/>
            </a:endParaRPr>
          </a:p>
        </p:txBody>
      </p:sp>
    </p:spTree>
    <p:extLst>
      <p:ext uri="{BB962C8B-B14F-4D97-AF65-F5344CB8AC3E}">
        <p14:creationId xmlns:p14="http://schemas.microsoft.com/office/powerpoint/2010/main" val="31912443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E15B54C7-988A-4EE0-978D-2C063E2FDF97}" type="datetimeFigureOut">
              <a:rPr lang="en-US" smtClean="0">
                <a:solidFill>
                  <a:prstClr val="black">
                    <a:tint val="75000"/>
                  </a:prstClr>
                </a:solidFill>
              </a:rPr>
              <a:pPr/>
              <a:t>10/30/18</a:t>
            </a:fld>
            <a:endParaRPr lang="en-US" dirty="0">
              <a:solidFill>
                <a:prstClr val="black">
                  <a:tint val="75000"/>
                </a:prstClr>
              </a:solidFill>
            </a:endParaRPr>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F1180FCF-86A1-43DC-875F-BDA3F0F78BE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2790376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Grey Blank">
    <p:spTree>
      <p:nvGrpSpPr>
        <p:cNvPr id="1" name=""/>
        <p:cNvGrpSpPr/>
        <p:nvPr/>
      </p:nvGrpSpPr>
      <p:grpSpPr>
        <a:xfrm>
          <a:off x="0" y="0"/>
          <a:ext cx="0" cy="0"/>
          <a:chOff x="0" y="0"/>
          <a:chExt cx="0" cy="0"/>
        </a:xfrm>
      </p:grpSpPr>
      <p:sp>
        <p:nvSpPr>
          <p:cNvPr id="5" name="Rectangle 4"/>
          <p:cNvSpPr/>
          <p:nvPr userDrawn="1"/>
        </p:nvSpPr>
        <p:spPr>
          <a:xfrm>
            <a:off x="0" y="0"/>
            <a:ext cx="9144000" cy="6858000"/>
          </a:xfrm>
          <a:prstGeom prst="rect">
            <a:avLst/>
          </a:prstGeom>
          <a:solidFill>
            <a:srgbClr val="585E6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364852"/>
              </a:solidFill>
              <a:latin typeface="Lato Regular"/>
            </a:endParaRPr>
          </a:p>
        </p:txBody>
      </p:sp>
    </p:spTree>
    <p:extLst>
      <p:ext uri="{BB962C8B-B14F-4D97-AF65-F5344CB8AC3E}">
        <p14:creationId xmlns:p14="http://schemas.microsoft.com/office/powerpoint/2010/main" val="7190869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icture with White Box Short Drop Quot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9144000" cy="6858000"/>
          </a:xfrm>
        </p:spPr>
        <p:txBody>
          <a:bodyPr/>
          <a:lstStyle/>
          <a:p>
            <a:endParaRPr lang="en-US" dirty="0"/>
          </a:p>
        </p:txBody>
      </p:sp>
      <p:sp>
        <p:nvSpPr>
          <p:cNvPr id="4" name="Rectangle 3"/>
          <p:cNvSpPr/>
          <p:nvPr userDrawn="1"/>
        </p:nvSpPr>
        <p:spPr>
          <a:xfrm>
            <a:off x="1023021" y="1059712"/>
            <a:ext cx="7114125" cy="4738575"/>
          </a:xfrm>
          <a:prstGeom prst="rect">
            <a:avLst/>
          </a:prstGeom>
          <a:solidFill>
            <a:schemeClr val="bg1">
              <a:alpha val="79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Lato Regular"/>
            </a:endParaRPr>
          </a:p>
        </p:txBody>
      </p:sp>
      <p:sp>
        <p:nvSpPr>
          <p:cNvPr id="5" name="Title Placeholder 1"/>
          <p:cNvSpPr>
            <a:spLocks noGrp="1"/>
          </p:cNvSpPr>
          <p:nvPr>
            <p:ph type="title" hasCustomPrompt="1"/>
          </p:nvPr>
        </p:nvSpPr>
        <p:spPr>
          <a:xfrm>
            <a:off x="1940215" y="2010661"/>
            <a:ext cx="5300242" cy="3104177"/>
          </a:xfrm>
          <a:prstGeom prst="rect">
            <a:avLst/>
          </a:prstGeom>
        </p:spPr>
        <p:txBody>
          <a:bodyPr vert="horz" lIns="91440" tIns="45720" rIns="91440" bIns="45720" rtlCol="0" anchor="ctr">
            <a:normAutofit/>
          </a:bodyPr>
          <a:lstStyle>
            <a:lvl1pPr marL="228600" indent="-173736" algn="l">
              <a:defRPr baseline="0"/>
            </a:lvl1pPr>
          </a:lstStyle>
          <a:p>
            <a:r>
              <a:rPr lang="en-US" dirty="0"/>
              <a:t>“Click to edit drop quote”</a:t>
            </a:r>
            <a:br>
              <a:rPr lang="en-US" dirty="0"/>
            </a:br>
            <a:endParaRPr lang="en-US" dirty="0"/>
          </a:p>
        </p:txBody>
      </p:sp>
    </p:spTree>
    <p:extLst>
      <p:ext uri="{BB962C8B-B14F-4D97-AF65-F5344CB8AC3E}">
        <p14:creationId xmlns:p14="http://schemas.microsoft.com/office/powerpoint/2010/main" val="18394951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icture ">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0" y="0"/>
            <a:ext cx="9144000" cy="6858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Tree>
    <p:extLst>
      <p:ext uri="{BB962C8B-B14F-4D97-AF65-F5344CB8AC3E}">
        <p14:creationId xmlns:p14="http://schemas.microsoft.com/office/powerpoint/2010/main" val="1163359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76184" y="482088"/>
            <a:ext cx="8031317" cy="58203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endParaRPr lang="en-US" dirty="0"/>
          </a:p>
        </p:txBody>
      </p:sp>
    </p:spTree>
    <p:extLst>
      <p:ext uri="{BB962C8B-B14F-4D97-AF65-F5344CB8AC3E}">
        <p14:creationId xmlns:p14="http://schemas.microsoft.com/office/powerpoint/2010/main" val="874315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03316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Gray Heading and Subhead w/Logo">
    <p:spTree>
      <p:nvGrpSpPr>
        <p:cNvPr id="1" name=""/>
        <p:cNvGrpSpPr/>
        <p:nvPr/>
      </p:nvGrpSpPr>
      <p:grpSpPr>
        <a:xfrm>
          <a:off x="0" y="0"/>
          <a:ext cx="0" cy="0"/>
          <a:chOff x="0" y="0"/>
          <a:chExt cx="0" cy="0"/>
        </a:xfrm>
      </p:grpSpPr>
      <p:sp>
        <p:nvSpPr>
          <p:cNvPr id="4" name="Title 1"/>
          <p:cNvSpPr>
            <a:spLocks noGrp="1"/>
          </p:cNvSpPr>
          <p:nvPr>
            <p:ph type="ctrTitle" hasCustomPrompt="1"/>
          </p:nvPr>
        </p:nvSpPr>
        <p:spPr>
          <a:xfrm>
            <a:off x="976313" y="693203"/>
            <a:ext cx="7176482" cy="953787"/>
          </a:xfrm>
        </p:spPr>
        <p:txBody>
          <a:bodyPr>
            <a:normAutofit/>
          </a:bodyPr>
          <a:lstStyle>
            <a:lvl1pPr algn="l">
              <a:defRPr sz="4000"/>
            </a:lvl1pPr>
          </a:lstStyle>
          <a:p>
            <a:r>
              <a:rPr lang="en-US" dirty="0"/>
              <a:t>Click to edit master title style</a:t>
            </a:r>
          </a:p>
        </p:txBody>
      </p:sp>
      <p:sp>
        <p:nvSpPr>
          <p:cNvPr id="5" name="Subtitle 2"/>
          <p:cNvSpPr>
            <a:spLocks noGrp="1"/>
          </p:cNvSpPr>
          <p:nvPr>
            <p:ph type="subTitle" idx="1" hasCustomPrompt="1"/>
          </p:nvPr>
        </p:nvSpPr>
        <p:spPr>
          <a:xfrm>
            <a:off x="976313" y="1776331"/>
            <a:ext cx="7176482" cy="1269892"/>
          </a:xfrm>
        </p:spPr>
        <p:txBody>
          <a:bodyPr>
            <a:normAutofit/>
          </a:bodyPr>
          <a:lstStyle>
            <a:lvl1pPr marL="0" indent="0" algn="l">
              <a:buNone/>
              <a:defRPr sz="1800">
                <a:solidFill>
                  <a:srgbClr val="FFFFFF"/>
                </a:solidFill>
                <a:latin typeface="Noto Serif"/>
                <a:cs typeface="Noto Serif"/>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6" name="Text Placeholder 4"/>
          <p:cNvSpPr>
            <a:spLocks noGrp="1"/>
          </p:cNvSpPr>
          <p:nvPr>
            <p:ph type="body" sz="quarter" idx="10" hasCustomPrompt="1"/>
          </p:nvPr>
        </p:nvSpPr>
        <p:spPr>
          <a:xfrm>
            <a:off x="976313" y="3693228"/>
            <a:ext cx="7175500" cy="1598613"/>
          </a:xfrm>
        </p:spPr>
        <p:txBody>
          <a:bodyPr>
            <a:noAutofit/>
          </a:bodyPr>
          <a:lstStyle>
            <a:lvl1pPr marL="0" indent="0">
              <a:buNone/>
              <a:defRPr sz="1800">
                <a:latin typeface="Noto Serif"/>
                <a:cs typeface="Noto Serif"/>
              </a:defRPr>
            </a:lvl1pPr>
            <a:lvl2pPr marL="457200" indent="0">
              <a:buNone/>
              <a:defRPr sz="1800">
                <a:latin typeface="Noto Serif"/>
                <a:cs typeface="Noto Serif"/>
              </a:defRPr>
            </a:lvl2pPr>
            <a:lvl3pPr marL="914400" indent="0">
              <a:buNone/>
              <a:defRPr sz="1800">
                <a:latin typeface="Noto Serif"/>
                <a:cs typeface="Noto Serif"/>
              </a:defRPr>
            </a:lvl3pPr>
            <a:lvl4pPr marL="1371600" indent="0">
              <a:buNone/>
              <a:defRPr sz="1800">
                <a:latin typeface="Noto Serif"/>
                <a:cs typeface="Noto Serif"/>
              </a:defRPr>
            </a:lvl4pPr>
            <a:lvl5pPr marL="1828800" indent="0">
              <a:buNone/>
              <a:defRPr sz="1800">
                <a:latin typeface="Noto Serif"/>
                <a:cs typeface="Noto Serif"/>
              </a:defRPr>
            </a:lvl5pPr>
          </a:lstStyle>
          <a:p>
            <a:pPr lvl="0"/>
            <a:r>
              <a:rPr lang="en-US" dirty="0"/>
              <a:t>Click to edit master text styles</a:t>
            </a:r>
          </a:p>
        </p:txBody>
      </p:sp>
      <p:sp>
        <p:nvSpPr>
          <p:cNvPr id="7" name="Text Placeholder 7"/>
          <p:cNvSpPr>
            <a:spLocks noGrp="1"/>
          </p:cNvSpPr>
          <p:nvPr>
            <p:ph type="body" sz="quarter" idx="11" hasCustomPrompt="1"/>
          </p:nvPr>
        </p:nvSpPr>
        <p:spPr>
          <a:xfrm>
            <a:off x="976639" y="3139753"/>
            <a:ext cx="7175500" cy="459107"/>
          </a:xfrm>
        </p:spPr>
        <p:txBody>
          <a:bodyPr>
            <a:normAutofit/>
          </a:bodyPr>
          <a:lstStyle>
            <a:lvl1pPr marL="0" indent="0">
              <a:buNone/>
              <a:defRPr sz="2400" baseline="0">
                <a:solidFill>
                  <a:schemeClr val="bg1"/>
                </a:solidFill>
                <a:latin typeface="Lato Regular"/>
                <a:cs typeface="Lato Regular"/>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add subhead</a:t>
            </a:r>
          </a:p>
        </p:txBody>
      </p:sp>
      <p:sp>
        <p:nvSpPr>
          <p:cNvPr id="8" name="Slide Number Placeholder 5"/>
          <p:cNvSpPr>
            <a:spLocks noGrp="1"/>
          </p:cNvSpPr>
          <p:nvPr userDrawn="1"/>
        </p:nvSpPr>
        <p:spPr>
          <a:xfrm>
            <a:off x="211579" y="6358532"/>
            <a:ext cx="591343" cy="365125"/>
          </a:xfrm>
          <a:prstGeom prst="rect">
            <a:avLst/>
          </a:prstGeom>
        </p:spPr>
        <p:txBody>
          <a:bodyPr vert="horz" lIns="91440" tIns="45720" rIns="91440" bIns="4572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fld id="{2A59DB8F-8FAF-2B4A-8A2B-8E81A1CA772A}" type="slidenum">
              <a:rPr lang="en-US" sz="1200" smtClean="0">
                <a:solidFill>
                  <a:schemeClr val="bg1"/>
                </a:solidFill>
                <a:latin typeface="Noto Serif" charset="0"/>
                <a:ea typeface="Noto Serif" charset="0"/>
                <a:cs typeface="Noto Serif" charset="0"/>
              </a:rPr>
              <a:pPr algn="l"/>
              <a:t>‹#›</a:t>
            </a:fld>
            <a:endParaRPr lang="en-US" sz="1200" dirty="0">
              <a:solidFill>
                <a:schemeClr val="bg1"/>
              </a:solidFill>
              <a:latin typeface="Noto Serif" charset="0"/>
              <a:ea typeface="Noto Serif" charset="0"/>
              <a:cs typeface="Noto Serif" charset="0"/>
            </a:endParaRPr>
          </a:p>
        </p:txBody>
      </p:sp>
    </p:spTree>
    <p:extLst>
      <p:ext uri="{BB962C8B-B14F-4D97-AF65-F5344CB8AC3E}">
        <p14:creationId xmlns:p14="http://schemas.microsoft.com/office/powerpoint/2010/main" val="36116369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Gray Headline and Bulleted List">
    <p:spTree>
      <p:nvGrpSpPr>
        <p:cNvPr id="1" name=""/>
        <p:cNvGrpSpPr/>
        <p:nvPr/>
      </p:nvGrpSpPr>
      <p:grpSpPr>
        <a:xfrm>
          <a:off x="0" y="0"/>
          <a:ext cx="0" cy="0"/>
          <a:chOff x="0" y="0"/>
          <a:chExt cx="0" cy="0"/>
        </a:xfrm>
      </p:grpSpPr>
      <p:sp>
        <p:nvSpPr>
          <p:cNvPr id="3" name="Title Placeholder 1"/>
          <p:cNvSpPr>
            <a:spLocks noGrp="1"/>
          </p:cNvSpPr>
          <p:nvPr>
            <p:ph type="title"/>
          </p:nvPr>
        </p:nvSpPr>
        <p:spPr>
          <a:xfrm>
            <a:off x="811362" y="687189"/>
            <a:ext cx="7534430" cy="1143000"/>
          </a:xfrm>
          <a:prstGeom prst="rect">
            <a:avLst/>
          </a:prstGeom>
        </p:spPr>
        <p:txBody>
          <a:bodyPr vert="horz" lIns="91440" tIns="45720" rIns="91440" bIns="45720" rtlCol="0" anchor="ctr">
            <a:normAutofit/>
          </a:bodyPr>
          <a:lstStyle/>
          <a:p>
            <a:r>
              <a:rPr lang="en-US" dirty="0"/>
              <a:t>Click to edit master title style</a:t>
            </a:r>
          </a:p>
        </p:txBody>
      </p:sp>
      <p:sp>
        <p:nvSpPr>
          <p:cNvPr id="6" name="Text Placeholder 5"/>
          <p:cNvSpPr>
            <a:spLocks noGrp="1"/>
          </p:cNvSpPr>
          <p:nvPr>
            <p:ph type="body" sz="quarter" idx="10"/>
          </p:nvPr>
        </p:nvSpPr>
        <p:spPr>
          <a:xfrm>
            <a:off x="811213" y="1886221"/>
            <a:ext cx="7534275" cy="3011487"/>
          </a:xfrm>
        </p:spPr>
        <p:txBody>
          <a:bodyPr/>
          <a:lstStyle>
            <a:lvl1pPr>
              <a:lnSpc>
                <a:spcPct val="130000"/>
              </a:lnSpc>
              <a:defRPr/>
            </a:lvl1pPr>
            <a:lvl2pPr>
              <a:lnSpc>
                <a:spcPct val="130000"/>
              </a:lnSpc>
              <a:defRPr/>
            </a:lvl2pPr>
            <a:lvl3pPr>
              <a:lnSpc>
                <a:spcPct val="130000"/>
              </a:lnSpc>
              <a:defRPr/>
            </a:lvl3pPr>
            <a:lvl4pPr>
              <a:lnSpc>
                <a:spcPct val="130000"/>
              </a:lnSpc>
              <a:defRPr/>
            </a:lvl4pPr>
            <a:lvl5pPr>
              <a:lnSpc>
                <a:spcPct val="13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5"/>
          <p:cNvSpPr>
            <a:spLocks noGrp="1"/>
          </p:cNvSpPr>
          <p:nvPr userDrawn="1"/>
        </p:nvSpPr>
        <p:spPr>
          <a:xfrm>
            <a:off x="211579" y="6358532"/>
            <a:ext cx="591343" cy="365125"/>
          </a:xfrm>
          <a:prstGeom prst="rect">
            <a:avLst/>
          </a:prstGeom>
        </p:spPr>
        <p:txBody>
          <a:bodyPr vert="horz" lIns="91440" tIns="45720" rIns="91440" bIns="4572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fld id="{2A59DB8F-8FAF-2B4A-8A2B-8E81A1CA772A}" type="slidenum">
              <a:rPr lang="en-US" sz="1200" smtClean="0">
                <a:solidFill>
                  <a:schemeClr val="bg1"/>
                </a:solidFill>
                <a:latin typeface="Noto Serif" charset="0"/>
                <a:ea typeface="Noto Serif" charset="0"/>
                <a:cs typeface="Noto Serif" charset="0"/>
              </a:rPr>
              <a:pPr algn="l"/>
              <a:t>‹#›</a:t>
            </a:fld>
            <a:endParaRPr lang="en-US" sz="1200" dirty="0">
              <a:solidFill>
                <a:schemeClr val="bg1"/>
              </a:solidFill>
              <a:latin typeface="Noto Serif" charset="0"/>
              <a:ea typeface="Noto Serif" charset="0"/>
              <a:cs typeface="Noto Serif" charset="0"/>
            </a:endParaRPr>
          </a:p>
        </p:txBody>
      </p:sp>
    </p:spTree>
    <p:extLst>
      <p:ext uri="{BB962C8B-B14F-4D97-AF65-F5344CB8AC3E}">
        <p14:creationId xmlns:p14="http://schemas.microsoft.com/office/powerpoint/2010/main" val="38929796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Gray Short Drop Quote ">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1940215" y="1774101"/>
            <a:ext cx="5585469" cy="3340740"/>
          </a:xfrm>
        </p:spPr>
        <p:txBody>
          <a:bodyPr>
            <a:normAutofit/>
          </a:bodyPr>
          <a:lstStyle>
            <a:lvl1pPr marL="228600" indent="-173736">
              <a:buNone/>
              <a:defRPr sz="4400" b="0" i="0" baseline="0">
                <a:latin typeface="Lato Regular"/>
                <a:cs typeface="Lato Regular"/>
              </a:defRPr>
            </a:lvl1pPr>
            <a:lvl2pPr>
              <a:defRPr b="0" i="0">
                <a:latin typeface="Lato Light"/>
                <a:cs typeface="Lato Light"/>
              </a:defRPr>
            </a:lvl2pPr>
            <a:lvl3pPr>
              <a:defRPr b="0" i="0">
                <a:latin typeface="Lato Light"/>
                <a:cs typeface="Lato Light"/>
              </a:defRPr>
            </a:lvl3pPr>
            <a:lvl4pPr>
              <a:defRPr b="0" i="0">
                <a:latin typeface="Lato Light"/>
                <a:cs typeface="Lato Light"/>
              </a:defRPr>
            </a:lvl4pPr>
            <a:lvl5pPr>
              <a:defRPr b="0" i="0">
                <a:latin typeface="Lato Light"/>
                <a:cs typeface="Lato Light"/>
              </a:defRPr>
            </a:lvl5pPr>
          </a:lstStyle>
          <a:p>
            <a:pPr lvl="0"/>
            <a:r>
              <a:rPr lang="en-US" dirty="0"/>
              <a:t>“Click to edit drop quote style”</a:t>
            </a:r>
          </a:p>
        </p:txBody>
      </p:sp>
      <p:sp>
        <p:nvSpPr>
          <p:cNvPr id="3" name="Slide Number Placeholder 5"/>
          <p:cNvSpPr>
            <a:spLocks noGrp="1"/>
          </p:cNvSpPr>
          <p:nvPr userDrawn="1"/>
        </p:nvSpPr>
        <p:spPr>
          <a:xfrm>
            <a:off x="211579" y="6358532"/>
            <a:ext cx="591343" cy="365125"/>
          </a:xfrm>
          <a:prstGeom prst="rect">
            <a:avLst/>
          </a:prstGeom>
        </p:spPr>
        <p:txBody>
          <a:bodyPr vert="horz" lIns="91440" tIns="45720" rIns="91440" bIns="45720"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fld id="{2A59DB8F-8FAF-2B4A-8A2B-8E81A1CA772A}" type="slidenum">
              <a:rPr lang="en-US" sz="1200" smtClean="0">
                <a:solidFill>
                  <a:schemeClr val="bg1"/>
                </a:solidFill>
                <a:latin typeface="Noto Serif" charset="0"/>
                <a:ea typeface="Noto Serif" charset="0"/>
                <a:cs typeface="Noto Serif" charset="0"/>
              </a:rPr>
              <a:pPr algn="l"/>
              <a:t>‹#›</a:t>
            </a:fld>
            <a:endParaRPr lang="en-US" sz="1200" dirty="0">
              <a:solidFill>
                <a:schemeClr val="bg1"/>
              </a:solidFill>
              <a:latin typeface="Noto Serif" charset="0"/>
              <a:ea typeface="Noto Serif" charset="0"/>
              <a:cs typeface="Noto Serif" charset="0"/>
            </a:endParaRPr>
          </a:p>
        </p:txBody>
      </p:sp>
    </p:spTree>
    <p:extLst>
      <p:ext uri="{BB962C8B-B14F-4D97-AF65-F5344CB8AC3E}">
        <p14:creationId xmlns:p14="http://schemas.microsoft.com/office/powerpoint/2010/main" val="1616783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ay Blank w/Logo">
    <p:spTree>
      <p:nvGrpSpPr>
        <p:cNvPr id="1" name=""/>
        <p:cNvGrpSpPr/>
        <p:nvPr/>
      </p:nvGrpSpPr>
      <p:grpSpPr>
        <a:xfrm>
          <a:off x="0" y="0"/>
          <a:ext cx="0" cy="0"/>
          <a:chOff x="0" y="0"/>
          <a:chExt cx="0" cy="0"/>
        </a:xfrm>
      </p:grpSpPr>
    </p:spTree>
    <p:extLst>
      <p:ext uri="{BB962C8B-B14F-4D97-AF65-F5344CB8AC3E}">
        <p14:creationId xmlns:p14="http://schemas.microsoft.com/office/powerpoint/2010/main" val="293925864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8.xml"/><Relationship Id="rId7"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05433" y="691263"/>
            <a:ext cx="7334529"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905433" y="2016825"/>
            <a:ext cx="7334529" cy="4067277"/>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888975880"/>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67" r:id="rId3"/>
    <p:sldLayoutId id="2147483668" r:id="rId4"/>
    <p:sldLayoutId id="2147483670" r:id="rId5"/>
  </p:sldLayoutIdLst>
  <p:hf sldNum="0" hdr="0" ftr="0" dt="0"/>
  <p:txStyles>
    <p:titleStyle>
      <a:lvl1pPr algn="l" defTabSz="457200" rtl="0" eaLnBrk="1" latinLnBrk="0" hangingPunct="1">
        <a:spcBef>
          <a:spcPct val="0"/>
        </a:spcBef>
        <a:buNone/>
        <a:defRPr sz="4400" b="0" i="0" kern="1200">
          <a:solidFill>
            <a:srgbClr val="002776"/>
          </a:solidFill>
          <a:latin typeface="Lato Regular"/>
          <a:ea typeface="+mj-ea"/>
          <a:cs typeface="Lato Regular"/>
        </a:defRPr>
      </a:lvl1pPr>
    </p:titleStyle>
    <p:bodyStyle>
      <a:lvl1pPr marL="342900" indent="-342900" algn="l" defTabSz="457200" rtl="0" eaLnBrk="1" latinLnBrk="0" hangingPunct="1">
        <a:spcBef>
          <a:spcPct val="20000"/>
        </a:spcBef>
        <a:buFont typeface="Arial"/>
        <a:buChar char="•"/>
        <a:defRPr sz="3200" b="0" i="0" kern="1200">
          <a:solidFill>
            <a:srgbClr val="585E60"/>
          </a:solidFill>
          <a:latin typeface="Noto Serif"/>
          <a:ea typeface="+mn-ea"/>
          <a:cs typeface="Noto Serif"/>
        </a:defRPr>
      </a:lvl1pPr>
      <a:lvl2pPr marL="742950" indent="-285750" algn="l" defTabSz="457200" rtl="0" eaLnBrk="1" latinLnBrk="0" hangingPunct="1">
        <a:spcBef>
          <a:spcPct val="20000"/>
        </a:spcBef>
        <a:buFont typeface="Arial"/>
        <a:buChar char="–"/>
        <a:defRPr sz="2800" b="0" i="0" kern="1200">
          <a:solidFill>
            <a:srgbClr val="585E60"/>
          </a:solidFill>
          <a:latin typeface="Noto Serif"/>
          <a:ea typeface="+mn-ea"/>
          <a:cs typeface="Noto Serif"/>
        </a:defRPr>
      </a:lvl2pPr>
      <a:lvl3pPr marL="1143000" indent="-228600" algn="l" defTabSz="457200" rtl="0" eaLnBrk="1" latinLnBrk="0" hangingPunct="1">
        <a:spcBef>
          <a:spcPct val="20000"/>
        </a:spcBef>
        <a:buFont typeface="Arial"/>
        <a:buChar char="•"/>
        <a:defRPr sz="2400" b="0" i="0" kern="1200">
          <a:solidFill>
            <a:srgbClr val="585E60"/>
          </a:solidFill>
          <a:latin typeface="Noto Serif"/>
          <a:ea typeface="+mn-ea"/>
          <a:cs typeface="Noto Serif"/>
        </a:defRPr>
      </a:lvl3pPr>
      <a:lvl4pPr marL="1600200" indent="-228600" algn="l" defTabSz="457200" rtl="0" eaLnBrk="1" latinLnBrk="0" hangingPunct="1">
        <a:spcBef>
          <a:spcPct val="20000"/>
        </a:spcBef>
        <a:buFont typeface="Arial"/>
        <a:buChar char="–"/>
        <a:defRPr sz="2000" b="0" i="0" kern="1200">
          <a:solidFill>
            <a:srgbClr val="585E60"/>
          </a:solidFill>
          <a:latin typeface="Noto Serif"/>
          <a:ea typeface="+mn-ea"/>
          <a:cs typeface="Noto Serif"/>
        </a:defRPr>
      </a:lvl4pPr>
      <a:lvl5pPr marL="2057400" indent="-228600" algn="l" defTabSz="457200" rtl="0" eaLnBrk="1" latinLnBrk="0" hangingPunct="1">
        <a:spcBef>
          <a:spcPct val="20000"/>
        </a:spcBef>
        <a:buFont typeface="Arial"/>
        <a:buChar char="»"/>
        <a:defRPr sz="2000" b="0" i="0" kern="1200">
          <a:solidFill>
            <a:srgbClr val="585E60"/>
          </a:solidFill>
          <a:latin typeface="Noto Serif"/>
          <a:ea typeface="+mn-ea"/>
          <a:cs typeface="Noto Serif"/>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585E6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364852"/>
              </a:solidFill>
              <a:latin typeface="Lato Regular"/>
            </a:endParaRPr>
          </a:p>
        </p:txBody>
      </p:sp>
      <p:sp>
        <p:nvSpPr>
          <p:cNvPr id="2" name="Title Placeholder 1"/>
          <p:cNvSpPr>
            <a:spLocks noGrp="1"/>
          </p:cNvSpPr>
          <p:nvPr>
            <p:ph type="title"/>
          </p:nvPr>
        </p:nvSpPr>
        <p:spPr>
          <a:xfrm>
            <a:off x="811362" y="693736"/>
            <a:ext cx="753443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11362" y="2019299"/>
            <a:ext cx="7534430" cy="314303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9" name="Picture 8" descr="OHSU-REV.png"/>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345792" y="5838286"/>
            <a:ext cx="432452" cy="740664"/>
          </a:xfrm>
          <a:prstGeom prst="rect">
            <a:avLst/>
          </a:prstGeom>
        </p:spPr>
      </p:pic>
    </p:spTree>
    <p:extLst>
      <p:ext uri="{BB962C8B-B14F-4D97-AF65-F5344CB8AC3E}">
        <p14:creationId xmlns:p14="http://schemas.microsoft.com/office/powerpoint/2010/main" val="1399091007"/>
      </p:ext>
    </p:extLst>
  </p:cSld>
  <p:clrMap bg1="lt1" tx1="dk1" bg2="lt2" tx2="dk2" accent1="accent1" accent2="accent2" accent3="accent3" accent4="accent4" accent5="accent5" accent6="accent6" hlink="hlink" folHlink="folHlink"/>
  <p:sldLayoutIdLst>
    <p:sldLayoutId id="2147483681" r:id="rId1"/>
    <p:sldLayoutId id="2147483688" r:id="rId2"/>
    <p:sldLayoutId id="2147483674" r:id="rId3"/>
    <p:sldLayoutId id="2147483682" r:id="rId4"/>
    <p:sldLayoutId id="2147483686" r:id="rId5"/>
    <p:sldLayoutId id="2147483689" r:id="rId6"/>
  </p:sldLayoutIdLst>
  <p:hf sldNum="0" hdr="0" ftr="0" dt="0"/>
  <p:txStyles>
    <p:titleStyle>
      <a:lvl1pPr algn="l" defTabSz="457200" rtl="0" eaLnBrk="1" latinLnBrk="0" hangingPunct="1">
        <a:spcBef>
          <a:spcPct val="0"/>
        </a:spcBef>
        <a:buNone/>
        <a:defRPr sz="4400" b="0" i="0" kern="1200">
          <a:solidFill>
            <a:schemeClr val="bg1"/>
          </a:solidFill>
          <a:latin typeface="Lato Regular"/>
          <a:ea typeface="+mj-ea"/>
          <a:cs typeface="Lato Regular"/>
        </a:defRPr>
      </a:lvl1pPr>
    </p:titleStyle>
    <p:bodyStyle>
      <a:lvl1pPr marL="342900" indent="-342900" algn="l" defTabSz="457200" rtl="0" eaLnBrk="1" latinLnBrk="0" hangingPunct="1">
        <a:spcBef>
          <a:spcPct val="20000"/>
        </a:spcBef>
        <a:buFont typeface="Arial"/>
        <a:buChar char="•"/>
        <a:defRPr sz="2400" b="0" i="0" kern="1200">
          <a:solidFill>
            <a:srgbClr val="FFFFFF"/>
          </a:solidFill>
          <a:latin typeface="Noto Serif"/>
          <a:ea typeface="+mn-ea"/>
          <a:cs typeface="Noto Serif"/>
        </a:defRPr>
      </a:lvl1pPr>
      <a:lvl2pPr marL="742950" indent="-285750" algn="l" defTabSz="457200" rtl="0" eaLnBrk="1" latinLnBrk="0" hangingPunct="1">
        <a:spcBef>
          <a:spcPct val="20000"/>
        </a:spcBef>
        <a:buFont typeface="Arial"/>
        <a:buChar char="–"/>
        <a:defRPr sz="2400" b="0" i="0" kern="1200">
          <a:solidFill>
            <a:srgbClr val="FFFFFF"/>
          </a:solidFill>
          <a:latin typeface="Noto Serif"/>
          <a:ea typeface="+mn-ea"/>
          <a:cs typeface="Noto Serif"/>
        </a:defRPr>
      </a:lvl2pPr>
      <a:lvl3pPr marL="1143000" indent="-228600" algn="l" defTabSz="457200" rtl="0" eaLnBrk="1" latinLnBrk="0" hangingPunct="1">
        <a:spcBef>
          <a:spcPct val="20000"/>
        </a:spcBef>
        <a:buFont typeface="Arial"/>
        <a:buChar char="•"/>
        <a:defRPr sz="2400" b="0" i="0" kern="1200">
          <a:solidFill>
            <a:srgbClr val="FFFFFF"/>
          </a:solidFill>
          <a:latin typeface="Noto Serif"/>
          <a:ea typeface="+mn-ea"/>
          <a:cs typeface="Noto Serif"/>
        </a:defRPr>
      </a:lvl3pPr>
      <a:lvl4pPr marL="1600200" indent="-228600" algn="l" defTabSz="457200" rtl="0" eaLnBrk="1" latinLnBrk="0" hangingPunct="1">
        <a:spcBef>
          <a:spcPct val="20000"/>
        </a:spcBef>
        <a:buFont typeface="Arial"/>
        <a:buChar char="–"/>
        <a:defRPr sz="2400" b="0" i="0" kern="1200">
          <a:solidFill>
            <a:srgbClr val="FFFFFF"/>
          </a:solidFill>
          <a:latin typeface="Noto Serif"/>
          <a:ea typeface="+mn-ea"/>
          <a:cs typeface="Noto Serif"/>
        </a:defRPr>
      </a:lvl4pPr>
      <a:lvl5pPr marL="2057400" indent="-228600" algn="l" defTabSz="457200" rtl="0" eaLnBrk="1" latinLnBrk="0" hangingPunct="1">
        <a:spcBef>
          <a:spcPct val="20000"/>
        </a:spcBef>
        <a:buFont typeface="Arial"/>
        <a:buChar char="»"/>
        <a:defRPr sz="2400" b="0" i="0" kern="1200">
          <a:solidFill>
            <a:srgbClr val="FFFFFF"/>
          </a:solidFill>
          <a:latin typeface="Noto Serif"/>
          <a:ea typeface="+mn-ea"/>
          <a:cs typeface="Noto Serif"/>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585E6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364852"/>
              </a:solidFill>
              <a:latin typeface="Lato Regular"/>
            </a:endParaRPr>
          </a:p>
        </p:txBody>
      </p:sp>
      <p:sp>
        <p:nvSpPr>
          <p:cNvPr id="2" name="Title Placeholder 1"/>
          <p:cNvSpPr>
            <a:spLocks noGrp="1"/>
          </p:cNvSpPr>
          <p:nvPr>
            <p:ph type="title"/>
          </p:nvPr>
        </p:nvSpPr>
        <p:spPr>
          <a:xfrm>
            <a:off x="752568" y="667743"/>
            <a:ext cx="7652018" cy="1143000"/>
          </a:xfrm>
          <a:prstGeom prst="rect">
            <a:avLst/>
          </a:prstGeom>
          <a:ln>
            <a:noFill/>
          </a:ln>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752568" y="1993305"/>
            <a:ext cx="7652018" cy="405552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77055342"/>
      </p:ext>
    </p:extLst>
  </p:cSld>
  <p:clrMap bg1="lt1" tx1="dk1" bg2="lt2" tx2="dk2" accent1="accent1" accent2="accent2" accent3="accent3" accent4="accent4" accent5="accent5" accent6="accent6" hlink="hlink" folHlink="folHlink"/>
  <p:sldLayoutIdLst>
    <p:sldLayoutId id="2147483678" r:id="rId1"/>
  </p:sldLayoutIdLst>
  <p:hf sldNum="0" hdr="0" ftr="0" dt="0"/>
  <p:txStyles>
    <p:titleStyle>
      <a:lvl1pPr algn="l" defTabSz="457200" rtl="0" eaLnBrk="1" latinLnBrk="0" hangingPunct="1">
        <a:spcBef>
          <a:spcPct val="0"/>
        </a:spcBef>
        <a:buNone/>
        <a:defRPr sz="4400" b="0" i="0" kern="1200">
          <a:solidFill>
            <a:schemeClr val="bg1"/>
          </a:solidFill>
          <a:latin typeface="Lato Regular"/>
          <a:ea typeface="+mj-ea"/>
          <a:cs typeface="Lato Regular"/>
        </a:defRPr>
      </a:lvl1pPr>
    </p:titleStyle>
    <p:bodyStyle>
      <a:lvl1pPr marL="342900" indent="-342900" algn="l" defTabSz="457200" rtl="0" eaLnBrk="1" latinLnBrk="0" hangingPunct="1">
        <a:spcBef>
          <a:spcPct val="20000"/>
        </a:spcBef>
        <a:buFont typeface="Arial"/>
        <a:buChar char="•"/>
        <a:defRPr sz="2400" b="0" i="0" kern="1200">
          <a:solidFill>
            <a:srgbClr val="FFFFFF"/>
          </a:solidFill>
          <a:latin typeface="Noto Serif"/>
          <a:ea typeface="+mn-ea"/>
          <a:cs typeface="Noto Serif"/>
        </a:defRPr>
      </a:lvl1pPr>
      <a:lvl2pPr marL="742950" indent="-285750" algn="l" defTabSz="457200" rtl="0" eaLnBrk="1" latinLnBrk="0" hangingPunct="1">
        <a:spcBef>
          <a:spcPct val="20000"/>
        </a:spcBef>
        <a:buFont typeface="Arial"/>
        <a:buChar char="–"/>
        <a:defRPr sz="2400" b="0" i="0" kern="1200">
          <a:solidFill>
            <a:srgbClr val="FFFFFF"/>
          </a:solidFill>
          <a:latin typeface="Noto Serif"/>
          <a:ea typeface="+mn-ea"/>
          <a:cs typeface="Noto Serif"/>
        </a:defRPr>
      </a:lvl2pPr>
      <a:lvl3pPr marL="1143000" indent="-228600" algn="l" defTabSz="457200" rtl="0" eaLnBrk="1" latinLnBrk="0" hangingPunct="1">
        <a:spcBef>
          <a:spcPct val="20000"/>
        </a:spcBef>
        <a:buFont typeface="Arial"/>
        <a:buChar char="•"/>
        <a:defRPr sz="2400" b="0" i="0" kern="1200">
          <a:solidFill>
            <a:srgbClr val="FFFFFF"/>
          </a:solidFill>
          <a:latin typeface="Noto Serif"/>
          <a:ea typeface="+mn-ea"/>
          <a:cs typeface="Noto Serif"/>
        </a:defRPr>
      </a:lvl3pPr>
      <a:lvl4pPr marL="1600200" indent="-228600" algn="l" defTabSz="457200" rtl="0" eaLnBrk="1" latinLnBrk="0" hangingPunct="1">
        <a:spcBef>
          <a:spcPct val="20000"/>
        </a:spcBef>
        <a:buFont typeface="Arial"/>
        <a:buChar char="–"/>
        <a:defRPr sz="2400" b="0" i="0" kern="1200">
          <a:solidFill>
            <a:srgbClr val="FFFFFF"/>
          </a:solidFill>
          <a:latin typeface="Noto Serif"/>
          <a:ea typeface="+mn-ea"/>
          <a:cs typeface="Noto Serif"/>
        </a:defRPr>
      </a:lvl4pPr>
      <a:lvl5pPr marL="2057400" indent="-228600" algn="l" defTabSz="457200" rtl="0" eaLnBrk="1" latinLnBrk="0" hangingPunct="1">
        <a:spcBef>
          <a:spcPct val="20000"/>
        </a:spcBef>
        <a:buFont typeface="Arial"/>
        <a:buChar char="»"/>
        <a:defRPr sz="2400" b="0" i="0" kern="1200">
          <a:solidFill>
            <a:srgbClr val="FFFFFF"/>
          </a:solidFill>
          <a:latin typeface="Noto Serif"/>
          <a:ea typeface="+mn-ea"/>
          <a:cs typeface="Noto Serif"/>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11.xml"/><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xml"/><Relationship Id="rId1" Type="http://schemas.openxmlformats.org/officeDocument/2006/relationships/slideLayout" Target="../slideLayouts/slideLayout11.xml"/><Relationship Id="rId4" Type="http://schemas.openxmlformats.org/officeDocument/2006/relationships/image" Target="../media/image28.png"/></Relationships>
</file>

<file path=ppt/slides/_rels/slide2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1.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98783" y="0"/>
            <a:ext cx="9144000" cy="6858000"/>
          </a:xfrm>
          <a:prstGeom prst="rect">
            <a:avLst/>
          </a:prstGeom>
        </p:spPr>
      </p:pic>
      <p:sp>
        <p:nvSpPr>
          <p:cNvPr id="8" name="TextBox 7"/>
          <p:cNvSpPr txBox="1"/>
          <p:nvPr/>
        </p:nvSpPr>
        <p:spPr>
          <a:xfrm>
            <a:off x="622050" y="6148541"/>
            <a:ext cx="6154231" cy="230832"/>
          </a:xfrm>
          <a:prstGeom prst="rect">
            <a:avLst/>
          </a:prstGeom>
          <a:noFill/>
        </p:spPr>
        <p:txBody>
          <a:bodyPr wrap="square" rtlCol="0">
            <a:spAutoFit/>
          </a:bodyPr>
          <a:lstStyle/>
          <a:p>
            <a:r>
              <a:rPr lang="en-US" sz="900" kern="0" spc="80" dirty="0">
                <a:solidFill>
                  <a:schemeClr val="bg1"/>
                </a:solidFill>
                <a:latin typeface="Lato Regular" panose="020F0502020204030203" pitchFamily="34" charset="0"/>
                <a:cs typeface="Lato Light"/>
              </a:rPr>
              <a:t>November 2018, OAOS</a:t>
            </a:r>
          </a:p>
        </p:txBody>
      </p:sp>
      <p:sp>
        <p:nvSpPr>
          <p:cNvPr id="9" name="TextBox 8"/>
          <p:cNvSpPr txBox="1"/>
          <p:nvPr/>
        </p:nvSpPr>
        <p:spPr>
          <a:xfrm>
            <a:off x="622050" y="4476646"/>
            <a:ext cx="5484110" cy="584776"/>
          </a:xfrm>
          <a:prstGeom prst="rect">
            <a:avLst/>
          </a:prstGeom>
          <a:noFill/>
        </p:spPr>
        <p:txBody>
          <a:bodyPr wrap="square" rtlCol="0">
            <a:spAutoFit/>
          </a:bodyPr>
          <a:lstStyle/>
          <a:p>
            <a:pPr lvl="0"/>
            <a:r>
              <a:rPr lang="en-US" sz="3200" b="1" dirty="0">
                <a:solidFill>
                  <a:prstClr val="white"/>
                </a:solidFill>
                <a:latin typeface="Lato Regular"/>
                <a:cs typeface="Lato Regular"/>
              </a:rPr>
              <a:t>Periprosthetic fractures</a:t>
            </a:r>
          </a:p>
        </p:txBody>
      </p:sp>
      <p:sp>
        <p:nvSpPr>
          <p:cNvPr id="10" name="TextBox 9"/>
          <p:cNvSpPr txBox="1"/>
          <p:nvPr/>
        </p:nvSpPr>
        <p:spPr>
          <a:xfrm>
            <a:off x="693170" y="5203348"/>
            <a:ext cx="4786372" cy="415498"/>
          </a:xfrm>
          <a:prstGeom prst="rect">
            <a:avLst/>
          </a:prstGeom>
          <a:noFill/>
        </p:spPr>
        <p:txBody>
          <a:bodyPr wrap="square" rtlCol="0">
            <a:spAutoFit/>
          </a:bodyPr>
          <a:lstStyle/>
          <a:p>
            <a:r>
              <a:rPr lang="en-US" sz="2100" dirty="0">
                <a:solidFill>
                  <a:schemeClr val="bg1"/>
                </a:solidFill>
                <a:latin typeface="Lato Regular"/>
                <a:cs typeface="Lato Regular"/>
              </a:rPr>
              <a:t>Kathryn Schabel MD</a:t>
            </a:r>
          </a:p>
        </p:txBody>
      </p:sp>
      <p:cxnSp>
        <p:nvCxnSpPr>
          <p:cNvPr id="11" name="Straight Connector 10" title="Straight line."/>
          <p:cNvCxnSpPr/>
          <p:nvPr/>
        </p:nvCxnSpPr>
        <p:spPr>
          <a:xfrm>
            <a:off x="725731" y="5762880"/>
            <a:ext cx="7594261" cy="864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12" name="Picture 11" descr="OHSU master brand logo." title="OHSU master bran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62834" y="3029727"/>
            <a:ext cx="603495" cy="1034025"/>
          </a:xfrm>
          <a:prstGeom prst="rect">
            <a:avLst/>
          </a:prstGeom>
        </p:spPr>
      </p:pic>
      <p:pic>
        <p:nvPicPr>
          <p:cNvPr id="13" name="Picture 1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93170" y="1972722"/>
            <a:ext cx="1764097" cy="2352130"/>
          </a:xfrm>
          <a:prstGeom prst="rect">
            <a:avLst/>
          </a:prstGeom>
        </p:spPr>
      </p:pic>
    </p:spTree>
    <p:extLst>
      <p:ext uri="{BB962C8B-B14F-4D97-AF65-F5344CB8AC3E}">
        <p14:creationId xmlns:p14="http://schemas.microsoft.com/office/powerpoint/2010/main" val="34269458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Text Placeholder 2"/>
          <p:cNvSpPr>
            <a:spLocks noGrp="1"/>
          </p:cNvSpPr>
          <p:nvPr>
            <p:ph type="body" sz="quarter" idx="10"/>
          </p:nvPr>
        </p:nvSpPr>
        <p:spPr/>
        <p:txBody>
          <a:bodyPr/>
          <a:lstStyle/>
          <a:p>
            <a:endParaRPr lang="en-US" dirty="0"/>
          </a:p>
        </p:txBody>
      </p:sp>
      <p:pic>
        <p:nvPicPr>
          <p:cNvPr id="4" name="Picture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242436" y="1886221"/>
            <a:ext cx="2263999" cy="4143575"/>
          </a:xfrm>
          <a:prstGeom prst="rect">
            <a:avLst/>
          </a:prstGeom>
        </p:spPr>
      </p:pic>
      <p:pic>
        <p:nvPicPr>
          <p:cNvPr id="5" name="Picture 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506435" y="2139890"/>
            <a:ext cx="5218241" cy="3009650"/>
          </a:xfrm>
          <a:prstGeom prst="rect">
            <a:avLst/>
          </a:prstGeom>
        </p:spPr>
      </p:pic>
    </p:spTree>
    <p:extLst>
      <p:ext uri="{BB962C8B-B14F-4D97-AF65-F5344CB8AC3E}">
        <p14:creationId xmlns:p14="http://schemas.microsoft.com/office/powerpoint/2010/main" val="20967438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Text Placeholder 2"/>
          <p:cNvSpPr>
            <a:spLocks noGrp="1"/>
          </p:cNvSpPr>
          <p:nvPr>
            <p:ph type="body" sz="quarter" idx="10"/>
          </p:nvPr>
        </p:nvSpPr>
        <p:spPr/>
        <p:txBody>
          <a:bodyPr/>
          <a:lstStyle/>
          <a:p>
            <a:endParaRPr lang="en-US" dirty="0"/>
          </a:p>
        </p:txBody>
      </p:sp>
      <p:pic>
        <p:nvPicPr>
          <p:cNvPr id="4" name="Picture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242436" y="1886221"/>
            <a:ext cx="2263999" cy="4143575"/>
          </a:xfrm>
          <a:prstGeom prst="rect">
            <a:avLst/>
          </a:prstGeom>
        </p:spPr>
      </p:pic>
      <p:pic>
        <p:nvPicPr>
          <p:cNvPr id="6" name="Picture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465875" y="1830189"/>
            <a:ext cx="2526291" cy="4143575"/>
          </a:xfrm>
          <a:prstGeom prst="rect">
            <a:avLst/>
          </a:prstGeom>
        </p:spPr>
      </p:pic>
    </p:spTree>
    <p:extLst>
      <p:ext uri="{BB962C8B-B14F-4D97-AF65-F5344CB8AC3E}">
        <p14:creationId xmlns:p14="http://schemas.microsoft.com/office/powerpoint/2010/main" val="30458517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sz="quarter" idx="10"/>
          </p:nvPr>
        </p:nvSpPr>
        <p:spPr/>
        <p:txBody>
          <a:bodyPr/>
          <a:lstStyle/>
          <a:p>
            <a:endParaRPr lang="en-US" dirty="0"/>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711850" y="1645995"/>
            <a:ext cx="3638606" cy="4851475"/>
          </a:xfrm>
          <a:prstGeom prst="rect">
            <a:avLst/>
          </a:prstGeom>
        </p:spPr>
      </p:pic>
    </p:spTree>
    <p:extLst>
      <p:ext uri="{BB962C8B-B14F-4D97-AF65-F5344CB8AC3E}">
        <p14:creationId xmlns:p14="http://schemas.microsoft.com/office/powerpoint/2010/main" val="28042847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Interprosthetic</a:t>
            </a:r>
            <a:r>
              <a:rPr lang="en-US" dirty="0"/>
              <a:t> fractures</a:t>
            </a:r>
          </a:p>
        </p:txBody>
      </p:sp>
      <p:sp>
        <p:nvSpPr>
          <p:cNvPr id="3" name="Text Placeholder 2"/>
          <p:cNvSpPr>
            <a:spLocks noGrp="1"/>
          </p:cNvSpPr>
          <p:nvPr>
            <p:ph type="body" sz="quarter" idx="10"/>
          </p:nvPr>
        </p:nvSpPr>
        <p:spPr/>
        <p:txBody>
          <a:bodyPr/>
          <a:lstStyle/>
          <a:p>
            <a:endParaRPr lang="en-US" dirty="0"/>
          </a:p>
        </p:txBody>
      </p:sp>
      <p:pic>
        <p:nvPicPr>
          <p:cNvPr id="4" name="Picture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952618" y="1886221"/>
            <a:ext cx="2153559" cy="4143575"/>
          </a:xfrm>
          <a:prstGeom prst="rect">
            <a:avLst/>
          </a:prstGeom>
        </p:spPr>
      </p:pic>
      <p:pic>
        <p:nvPicPr>
          <p:cNvPr id="5" name="Picture 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775583" y="1886221"/>
            <a:ext cx="1849852" cy="4143575"/>
          </a:xfrm>
          <a:prstGeom prst="rect">
            <a:avLst/>
          </a:prstGeom>
        </p:spPr>
      </p:pic>
    </p:spTree>
    <p:extLst>
      <p:ext uri="{BB962C8B-B14F-4D97-AF65-F5344CB8AC3E}">
        <p14:creationId xmlns:p14="http://schemas.microsoft.com/office/powerpoint/2010/main" val="5916265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Text Placeholder 2"/>
          <p:cNvSpPr>
            <a:spLocks noGrp="1"/>
          </p:cNvSpPr>
          <p:nvPr>
            <p:ph type="body" sz="quarter" idx="10"/>
          </p:nvPr>
        </p:nvSpPr>
        <p:spPr/>
        <p:txBody>
          <a:bodyPr/>
          <a:lstStyle/>
          <a:p>
            <a:endParaRPr lang="en-US"/>
          </a:p>
        </p:txBody>
      </p:sp>
      <p:pic>
        <p:nvPicPr>
          <p:cNvPr id="4" name="Picture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325269" y="1168323"/>
            <a:ext cx="2263998" cy="4143575"/>
          </a:xfrm>
          <a:prstGeom prst="rect">
            <a:avLst/>
          </a:prstGeom>
        </p:spPr>
      </p:pic>
      <p:pic>
        <p:nvPicPr>
          <p:cNvPr id="5" name="Picture 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804095" y="1168323"/>
            <a:ext cx="2084536" cy="4143575"/>
          </a:xfrm>
          <a:prstGeom prst="rect">
            <a:avLst/>
          </a:prstGeom>
        </p:spPr>
      </p:pic>
    </p:spTree>
    <p:extLst>
      <p:ext uri="{BB962C8B-B14F-4D97-AF65-F5344CB8AC3E}">
        <p14:creationId xmlns:p14="http://schemas.microsoft.com/office/powerpoint/2010/main" val="23844573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sz="quarter" idx="10"/>
          </p:nvPr>
        </p:nvSpPr>
        <p:spPr/>
        <p:txBody>
          <a:bodyPr/>
          <a:lstStyle/>
          <a:p>
            <a:endParaRPr lang="en-US" dirty="0"/>
          </a:p>
        </p:txBody>
      </p:sp>
      <p:pic>
        <p:nvPicPr>
          <p:cNvPr id="4" name="Picture 3"/>
          <p:cNvPicPr>
            <a:picLocks noChangeAspect="1"/>
          </p:cNvPicPr>
          <p:nvPr/>
        </p:nvPicPr>
        <p:blipFill>
          <a:blip r:embed="rId2"/>
          <a:stretch>
            <a:fillRect/>
          </a:stretch>
        </p:blipFill>
        <p:spPr>
          <a:xfrm>
            <a:off x="0" y="1346200"/>
            <a:ext cx="9144000" cy="4143575"/>
          </a:xfrm>
          <a:prstGeom prst="rect">
            <a:avLst/>
          </a:prstGeom>
        </p:spPr>
      </p:pic>
    </p:spTree>
    <p:extLst>
      <p:ext uri="{BB962C8B-B14F-4D97-AF65-F5344CB8AC3E}">
        <p14:creationId xmlns:p14="http://schemas.microsoft.com/office/powerpoint/2010/main" val="29967970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Not just the femur</a:t>
            </a:r>
          </a:p>
        </p:txBody>
      </p:sp>
      <p:sp>
        <p:nvSpPr>
          <p:cNvPr id="3" name="Text Placeholder 2"/>
          <p:cNvSpPr>
            <a:spLocks noGrp="1"/>
          </p:cNvSpPr>
          <p:nvPr>
            <p:ph type="body" sz="quarter" idx="10"/>
          </p:nvPr>
        </p:nvSpPr>
        <p:spPr>
          <a:xfrm>
            <a:off x="805059" y="1830189"/>
            <a:ext cx="4026645" cy="3011487"/>
          </a:xfrm>
        </p:spPr>
        <p:txBody>
          <a:bodyPr/>
          <a:lstStyle/>
          <a:p>
            <a:endParaRPr lang="en-US" dirty="0"/>
          </a:p>
        </p:txBody>
      </p:sp>
      <p:pic>
        <p:nvPicPr>
          <p:cNvPr id="4" name="Picture 3"/>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847905" y="1926829"/>
            <a:ext cx="4683893" cy="4298400"/>
          </a:xfrm>
          <a:prstGeom prst="rect">
            <a:avLst/>
          </a:prstGeom>
        </p:spPr>
      </p:pic>
    </p:spTree>
    <p:extLst>
      <p:ext uri="{BB962C8B-B14F-4D97-AF65-F5344CB8AC3E}">
        <p14:creationId xmlns:p14="http://schemas.microsoft.com/office/powerpoint/2010/main" val="6336998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fracture</a:t>
            </a:r>
          </a:p>
        </p:txBody>
      </p:sp>
      <p:sp>
        <p:nvSpPr>
          <p:cNvPr id="3" name="Content Placeholder 2"/>
          <p:cNvSpPr>
            <a:spLocks noGrp="1"/>
          </p:cNvSpPr>
          <p:nvPr>
            <p:ph idx="1"/>
          </p:nvPr>
        </p:nvSpPr>
        <p:spPr/>
        <p:txBody>
          <a:bodyPr/>
          <a:lstStyle/>
          <a:p>
            <a:r>
              <a:rPr lang="en-US" dirty="0"/>
              <a:t>Add image of Jack </a:t>
            </a:r>
            <a:r>
              <a:rPr lang="en-US" dirty="0" err="1"/>
              <a:t>Hayre</a:t>
            </a:r>
            <a:endParaRPr lang="en-US" dirty="0"/>
          </a:p>
          <a:p>
            <a:r>
              <a:rPr lang="en-US" dirty="0"/>
              <a:t>Victory miller</a:t>
            </a:r>
          </a:p>
          <a:p>
            <a:r>
              <a:rPr lang="en-US" dirty="0"/>
              <a:t>Discuss surgical goals of Implant stability and early mobilization</a:t>
            </a:r>
          </a:p>
        </p:txBody>
      </p:sp>
      <p:sp>
        <p:nvSpPr>
          <p:cNvPr id="4" name="Slide Number Placeholder 3"/>
          <p:cNvSpPr>
            <a:spLocks noGrp="1"/>
          </p:cNvSpPr>
          <p:nvPr>
            <p:ph type="sldNum" sz="quarter" idx="11"/>
          </p:nvPr>
        </p:nvSpPr>
        <p:spPr/>
        <p:txBody>
          <a:bodyPr/>
          <a:lstStyle/>
          <a:p>
            <a:pPr>
              <a:defRPr/>
            </a:pPr>
            <a:fld id="{EA5872D9-83CB-4241-A082-2C287C31ED7E}" type="slidenum">
              <a:rPr lang="en-US" smtClean="0"/>
              <a:pPr>
                <a:defRPr/>
              </a:pPr>
              <a:t>17</a:t>
            </a:fld>
            <a:endParaRPr lang="en-US" dirty="0"/>
          </a:p>
        </p:txBody>
      </p:sp>
      <p:pic>
        <p:nvPicPr>
          <p:cNvPr id="5" name="Picture 4"/>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28625" y="1040966"/>
            <a:ext cx="4683893" cy="4298400"/>
          </a:xfrm>
          <a:prstGeom prst="rect">
            <a:avLst/>
          </a:prstGeom>
        </p:spPr>
      </p:pic>
      <p:pic>
        <p:nvPicPr>
          <p:cNvPr id="6" name="Picture 5"/>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3830383" y="1499034"/>
            <a:ext cx="4996153" cy="4298400"/>
          </a:xfrm>
          <a:prstGeom prst="rect">
            <a:avLst/>
          </a:prstGeom>
        </p:spPr>
      </p:pic>
    </p:spTree>
    <p:extLst>
      <p:ext uri="{BB962C8B-B14F-4D97-AF65-F5344CB8AC3E}">
        <p14:creationId xmlns:p14="http://schemas.microsoft.com/office/powerpoint/2010/main" val="18653408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Not just hips</a:t>
            </a:r>
          </a:p>
        </p:txBody>
      </p:sp>
      <p:sp>
        <p:nvSpPr>
          <p:cNvPr id="3" name="Text Placeholder 2"/>
          <p:cNvSpPr>
            <a:spLocks noGrp="1"/>
          </p:cNvSpPr>
          <p:nvPr>
            <p:ph type="body" sz="quarter" idx="10"/>
          </p:nvPr>
        </p:nvSpPr>
        <p:spPr/>
        <p:txBody>
          <a:bodyPr>
            <a:normAutofit/>
          </a:bodyPr>
          <a:lstStyle/>
          <a:p>
            <a:endParaRPr lang="en-US" dirty="0"/>
          </a:p>
        </p:txBody>
      </p:sp>
      <p:pic>
        <p:nvPicPr>
          <p:cNvPr id="4" name="Picture 3"/>
          <p:cNvPicPr>
            <a:picLocks noChangeAspect="1"/>
          </p:cNvPicPr>
          <p:nvPr/>
        </p:nvPicPr>
        <p:blipFill>
          <a:blip r:embed="rId2"/>
          <a:stretch>
            <a:fillRect/>
          </a:stretch>
        </p:blipFill>
        <p:spPr>
          <a:xfrm>
            <a:off x="1933726" y="1639647"/>
            <a:ext cx="4278465" cy="2356782"/>
          </a:xfrm>
          <a:prstGeom prst="rect">
            <a:avLst/>
          </a:prstGeom>
        </p:spPr>
      </p:pic>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7824" y="4229959"/>
            <a:ext cx="6597684" cy="2396291"/>
          </a:xfrm>
          <a:prstGeom prst="rect">
            <a:avLst/>
          </a:prstGeom>
        </p:spPr>
      </p:pic>
    </p:spTree>
    <p:extLst>
      <p:ext uri="{BB962C8B-B14F-4D97-AF65-F5344CB8AC3E}">
        <p14:creationId xmlns:p14="http://schemas.microsoft.com/office/powerpoint/2010/main" val="4246782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1362" y="581452"/>
            <a:ext cx="7534430" cy="1143000"/>
          </a:xfrm>
        </p:spPr>
        <p:txBody>
          <a:bodyPr>
            <a:normAutofit fontScale="90000"/>
          </a:bodyPr>
          <a:lstStyle/>
          <a:p>
            <a:pPr>
              <a:defRPr/>
            </a:pPr>
            <a:r>
              <a:rPr lang="en-US" dirty="0"/>
              <a:t>Not just trauma</a:t>
            </a:r>
            <a:br>
              <a:rPr lang="en-US" dirty="0"/>
            </a:br>
            <a:r>
              <a:rPr lang="en-US" dirty="0"/>
              <a:t>Left ‘knee’ pain, May</a:t>
            </a:r>
          </a:p>
        </p:txBody>
      </p:sp>
      <p:pic>
        <p:nvPicPr>
          <p:cNvPr id="16386"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a:xfrm>
            <a:off x="1023938" y="2055790"/>
            <a:ext cx="7096125" cy="4525963"/>
          </a:xfrm>
          <a:ln>
            <a:miter lim="800000"/>
            <a:headEnd/>
            <a:tailEnd/>
          </a:ln>
        </p:spPr>
      </p:pic>
    </p:spTree>
    <p:extLst>
      <p:ext uri="{BB962C8B-B14F-4D97-AF65-F5344CB8AC3E}">
        <p14:creationId xmlns:p14="http://schemas.microsoft.com/office/powerpoint/2010/main" val="11749701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1058" y="689573"/>
            <a:ext cx="7534430" cy="1143000"/>
          </a:xfrm>
        </p:spPr>
        <p:txBody>
          <a:bodyPr/>
          <a:lstStyle/>
          <a:p>
            <a:r>
              <a:rPr lang="en-US" dirty="0"/>
              <a:t>How joints fail</a:t>
            </a:r>
          </a:p>
        </p:txBody>
      </p:sp>
      <p:sp>
        <p:nvSpPr>
          <p:cNvPr id="3" name="Text Placeholder 2"/>
          <p:cNvSpPr>
            <a:spLocks noGrp="1"/>
          </p:cNvSpPr>
          <p:nvPr>
            <p:ph type="body" sz="quarter" idx="10"/>
          </p:nvPr>
        </p:nvSpPr>
        <p:spPr>
          <a:xfrm>
            <a:off x="810910" y="1923879"/>
            <a:ext cx="4214062" cy="4592429"/>
          </a:xfrm>
        </p:spPr>
        <p:txBody>
          <a:bodyPr>
            <a:noAutofit/>
          </a:bodyPr>
          <a:lstStyle/>
          <a:p>
            <a:pPr marL="514350" indent="-457200">
              <a:defRPr/>
            </a:pPr>
            <a:r>
              <a:rPr lang="en-US" sz="2000" dirty="0"/>
              <a:t>Instability</a:t>
            </a:r>
          </a:p>
          <a:p>
            <a:pPr marL="514350" indent="-457200">
              <a:defRPr/>
            </a:pPr>
            <a:r>
              <a:rPr lang="en-US" sz="2000" dirty="0"/>
              <a:t>Infection</a:t>
            </a:r>
          </a:p>
          <a:p>
            <a:pPr marL="514350" indent="-457200">
              <a:defRPr/>
            </a:pPr>
            <a:r>
              <a:rPr lang="en-US" sz="2000" dirty="0"/>
              <a:t>Loosening</a:t>
            </a:r>
          </a:p>
          <a:p>
            <a:pPr marL="514350" indent="-457200">
              <a:defRPr/>
            </a:pPr>
            <a:r>
              <a:rPr lang="en-US" sz="2000" dirty="0" err="1"/>
              <a:t>Osteolysis</a:t>
            </a:r>
            <a:endParaRPr lang="en-US" sz="2000" dirty="0"/>
          </a:p>
          <a:p>
            <a:pPr marL="514350" indent="-457200">
              <a:defRPr/>
            </a:pPr>
            <a:r>
              <a:rPr lang="en-US" sz="2000" dirty="0" err="1"/>
              <a:t>Metallosis</a:t>
            </a:r>
            <a:endParaRPr lang="en-US" sz="2000" dirty="0"/>
          </a:p>
          <a:p>
            <a:pPr marL="514350" indent="-457200">
              <a:defRPr/>
            </a:pPr>
            <a:r>
              <a:rPr lang="en-US" sz="2000" dirty="0">
                <a:solidFill>
                  <a:srgbClr val="FF6600"/>
                </a:solidFill>
              </a:rPr>
              <a:t>Fracture</a:t>
            </a:r>
          </a:p>
        </p:txBody>
      </p:sp>
      <p:pic>
        <p:nvPicPr>
          <p:cNvPr id="6" name="Content Placeholder 4"/>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4824068" y="1210267"/>
            <a:ext cx="3521420" cy="4280197"/>
          </a:xfrm>
          <a:prstGeom prst="rect">
            <a:avLst/>
          </a:prstGeom>
        </p:spPr>
      </p:pic>
    </p:spTree>
    <p:extLst>
      <p:ext uri="{BB962C8B-B14F-4D97-AF65-F5344CB8AC3E}">
        <p14:creationId xmlns:p14="http://schemas.microsoft.com/office/powerpoint/2010/main" val="26172469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a:t> August</a:t>
            </a:r>
          </a:p>
        </p:txBody>
      </p:sp>
      <p:pic>
        <p:nvPicPr>
          <p:cNvPr id="17410"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a:xfrm>
            <a:off x="1023938" y="1600200"/>
            <a:ext cx="7096125" cy="4525963"/>
          </a:xfrm>
          <a:ln>
            <a:miter lim="800000"/>
            <a:headEnd/>
            <a:tailEnd/>
          </a:ln>
        </p:spPr>
      </p:pic>
    </p:spTree>
    <p:extLst>
      <p:ext uri="{BB962C8B-B14F-4D97-AF65-F5344CB8AC3E}">
        <p14:creationId xmlns:p14="http://schemas.microsoft.com/office/powerpoint/2010/main" val="35618093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endParaRPr lang="en-US" dirty="0"/>
          </a:p>
        </p:txBody>
      </p:sp>
      <p:pic>
        <p:nvPicPr>
          <p:cNvPr id="4" name="Picture 2"/>
          <p:cNvPicPr>
            <a:picLocks noGrp="1" noChangeAspect="1" noChangeArrowheads="1"/>
          </p:cNvPicPr>
          <p:nvPr>
            <p:ph idx="1"/>
          </p:nvPr>
        </p:nvPicPr>
        <p:blipFill rotWithShape="1">
          <a:blip r:embed="rId3" cstate="email">
            <a:extLst>
              <a:ext uri="{28A0092B-C50C-407E-A947-70E740481C1C}">
                <a14:useLocalDpi xmlns:a14="http://schemas.microsoft.com/office/drawing/2010/main"/>
              </a:ext>
            </a:extLst>
          </a:blip>
          <a:srcRect/>
          <a:stretch/>
        </p:blipFill>
        <p:spPr>
          <a:xfrm rot="2397653">
            <a:off x="304800" y="1722438"/>
            <a:ext cx="4373563" cy="4297362"/>
          </a:xfrm>
          <a:ln>
            <a:miter lim="800000"/>
            <a:headEnd/>
            <a:tailEnd/>
          </a:ln>
        </p:spPr>
      </p:pic>
      <p:pic>
        <p:nvPicPr>
          <p:cNvPr id="5"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rot="2462335">
            <a:off x="4621213" y="1143000"/>
            <a:ext cx="4294187" cy="4525963"/>
          </a:xfrm>
          <a:prstGeom prst="rect">
            <a:avLst/>
          </a:prstGeom>
          <a:noFill/>
          <a:ln w="9525">
            <a:noFill/>
            <a:miter lim="800000"/>
            <a:headEnd/>
            <a:tailEnd/>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pic>
    </p:spTree>
    <p:extLst>
      <p:ext uri="{BB962C8B-B14F-4D97-AF65-F5344CB8AC3E}">
        <p14:creationId xmlns:p14="http://schemas.microsoft.com/office/powerpoint/2010/main" val="5820858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hangingPunct="1">
              <a:defRPr/>
            </a:pPr>
            <a:r>
              <a:rPr lang="en-US" dirty="0"/>
              <a:t>December</a:t>
            </a:r>
          </a:p>
        </p:txBody>
      </p:sp>
      <p:pic>
        <p:nvPicPr>
          <p:cNvPr id="4" name="Picture 2"/>
          <p:cNvPicPr>
            <a:picLocks noGrp="1" noChangeAspect="1" noChangeArrowheads="1"/>
          </p:cNvPicPr>
          <p:nvPr>
            <p:ph idx="1"/>
          </p:nvPr>
        </p:nvPicPr>
        <p:blipFill rotWithShape="1">
          <a:blip r:embed="rId2" cstate="screen">
            <a:extLst>
              <a:ext uri="{28A0092B-C50C-407E-A947-70E740481C1C}">
                <a14:useLocalDpi xmlns:a14="http://schemas.microsoft.com/office/drawing/2010/main"/>
              </a:ext>
            </a:extLst>
          </a:blip>
          <a:srcRect/>
          <a:stretch/>
        </p:blipFill>
        <p:spPr>
          <a:xfrm rot="2546996">
            <a:off x="2433172" y="2426056"/>
            <a:ext cx="4343202" cy="3616325"/>
          </a:xfrm>
          <a:ln>
            <a:miter lim="800000"/>
            <a:headEnd/>
            <a:tailEnd/>
          </a:ln>
        </p:spPr>
      </p:pic>
    </p:spTree>
    <p:extLst>
      <p:ext uri="{BB962C8B-B14F-4D97-AF65-F5344CB8AC3E}">
        <p14:creationId xmlns:p14="http://schemas.microsoft.com/office/powerpoint/2010/main" val="12887750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They’re back!</a:t>
            </a:r>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rotWithShape="1">
          <a:blip r:embed="rId2" cstate="screen">
            <a:extLst>
              <a:ext uri="{28A0092B-C50C-407E-A947-70E740481C1C}">
                <a14:useLocalDpi xmlns:a14="http://schemas.microsoft.com/office/drawing/2010/main"/>
              </a:ext>
            </a:extLst>
          </a:blip>
          <a:srcRect r="-2567"/>
          <a:stretch/>
        </p:blipFill>
        <p:spPr>
          <a:xfrm>
            <a:off x="2263998" y="1911669"/>
            <a:ext cx="5237698" cy="4494192"/>
          </a:xfrm>
          <a:prstGeom prst="rect">
            <a:avLst/>
          </a:prstGeom>
        </p:spPr>
      </p:pic>
    </p:spTree>
    <p:extLst>
      <p:ext uri="{BB962C8B-B14F-4D97-AF65-F5344CB8AC3E}">
        <p14:creationId xmlns:p14="http://schemas.microsoft.com/office/powerpoint/2010/main" val="37411614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a:p>
            <a:endParaRPr lang="en-US" dirty="0"/>
          </a:p>
        </p:txBody>
      </p:sp>
      <p:pic>
        <p:nvPicPr>
          <p:cNvPr id="7" name="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11362" y="693736"/>
            <a:ext cx="7238928" cy="5429196"/>
          </a:xfrm>
          <a:prstGeom prst="rect">
            <a:avLst/>
          </a:prstGeom>
        </p:spPr>
      </p:pic>
    </p:spTree>
    <p:extLst>
      <p:ext uri="{BB962C8B-B14F-4D97-AF65-F5344CB8AC3E}">
        <p14:creationId xmlns:p14="http://schemas.microsoft.com/office/powerpoint/2010/main" val="23559554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br>
              <a:rPr lang="en-US" dirty="0"/>
            </a:br>
            <a:r>
              <a:rPr lang="en-US" dirty="0"/>
              <a:t>Periprosthetic fracture</a:t>
            </a:r>
            <a:br>
              <a:rPr lang="en-US" dirty="0"/>
            </a:br>
            <a:r>
              <a:rPr lang="en-US" dirty="0"/>
              <a:t>Summary</a:t>
            </a:r>
            <a:br>
              <a:rPr lang="en-US" dirty="0"/>
            </a:br>
            <a:endParaRPr lang="en-US" dirty="0"/>
          </a:p>
        </p:txBody>
      </p:sp>
      <p:sp>
        <p:nvSpPr>
          <p:cNvPr id="3" name="Content Placeholder 2"/>
          <p:cNvSpPr>
            <a:spLocks noGrp="1"/>
          </p:cNvSpPr>
          <p:nvPr>
            <p:ph idx="1"/>
          </p:nvPr>
        </p:nvSpPr>
        <p:spPr>
          <a:xfrm>
            <a:off x="811362" y="2019298"/>
            <a:ext cx="5773560" cy="4469399"/>
          </a:xfrm>
        </p:spPr>
        <p:txBody>
          <a:bodyPr>
            <a:normAutofit/>
          </a:bodyPr>
          <a:lstStyle/>
          <a:p>
            <a:pPr eaLnBrk="1" hangingPunct="1">
              <a:defRPr/>
            </a:pPr>
            <a:r>
              <a:rPr lang="en-US" dirty="0"/>
              <a:t>Technically challenging</a:t>
            </a:r>
          </a:p>
          <a:p>
            <a:pPr eaLnBrk="1" hangingPunct="1">
              <a:defRPr/>
            </a:pPr>
            <a:r>
              <a:rPr lang="en-US" dirty="0"/>
              <a:t>Procedures range in complexity</a:t>
            </a:r>
          </a:p>
          <a:p>
            <a:pPr lvl="1" eaLnBrk="1" hangingPunct="1">
              <a:defRPr/>
            </a:pPr>
            <a:r>
              <a:rPr lang="en-US" dirty="0"/>
              <a:t>Cables only to total femur replacement</a:t>
            </a:r>
          </a:p>
          <a:p>
            <a:pPr>
              <a:defRPr/>
            </a:pPr>
            <a:r>
              <a:rPr lang="en-US" dirty="0"/>
              <a:t>Surgical goals</a:t>
            </a:r>
          </a:p>
          <a:p>
            <a:pPr lvl="1">
              <a:defRPr/>
            </a:pPr>
            <a:r>
              <a:rPr lang="en-US" dirty="0"/>
              <a:t>Stabilize fracture</a:t>
            </a:r>
          </a:p>
          <a:p>
            <a:pPr lvl="1">
              <a:defRPr/>
            </a:pPr>
            <a:r>
              <a:rPr lang="en-US" dirty="0"/>
              <a:t>Restore alignment</a:t>
            </a:r>
          </a:p>
          <a:p>
            <a:pPr lvl="1">
              <a:defRPr/>
            </a:pPr>
            <a:r>
              <a:rPr lang="en-US" dirty="0"/>
              <a:t>Promote early weight bearing</a:t>
            </a:r>
          </a:p>
          <a:p>
            <a:pPr lvl="1">
              <a:defRPr/>
            </a:pPr>
            <a:r>
              <a:rPr lang="en-US" dirty="0"/>
              <a:t>Poly exchange?</a:t>
            </a:r>
          </a:p>
          <a:p>
            <a:pPr eaLnBrk="1" hangingPunct="1">
              <a:defRPr/>
            </a:pPr>
            <a:r>
              <a:rPr lang="en-US" dirty="0"/>
              <a:t>Extensive contingency planning</a:t>
            </a:r>
          </a:p>
          <a:p>
            <a:pPr eaLnBrk="1" hangingPunct="1">
              <a:defRPr/>
            </a:pPr>
            <a:r>
              <a:rPr lang="en-US" dirty="0"/>
              <a:t>Implant identification</a:t>
            </a:r>
          </a:p>
        </p:txBody>
      </p:sp>
      <p:pic>
        <p:nvPicPr>
          <p:cNvPr id="4"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768589" y="2788756"/>
            <a:ext cx="3240677" cy="2067601"/>
          </a:xfrm>
          <a:prstGeom prst="rect">
            <a:avLst/>
          </a:prstGeom>
          <a:noFill/>
          <a:ln w="9525">
            <a:noFill/>
            <a:miter lim="800000"/>
            <a:headEnd/>
            <a:tailEnd/>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pic>
    </p:spTree>
    <p:extLst>
      <p:ext uri="{BB962C8B-B14F-4D97-AF65-F5344CB8AC3E}">
        <p14:creationId xmlns:p14="http://schemas.microsoft.com/office/powerpoint/2010/main" val="42198673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br>
              <a:rPr lang="en-US" dirty="0"/>
            </a:br>
            <a:r>
              <a:rPr lang="en-US" dirty="0"/>
              <a:t>Periprosthetic Fracture</a:t>
            </a:r>
            <a:br>
              <a:rPr lang="en-US" dirty="0"/>
            </a:br>
            <a:r>
              <a:rPr lang="en-US" dirty="0"/>
              <a:t>Summary</a:t>
            </a:r>
            <a:br>
              <a:rPr lang="en-US" dirty="0"/>
            </a:br>
            <a:endParaRPr lang="en-US" dirty="0"/>
          </a:p>
        </p:txBody>
      </p:sp>
      <p:sp>
        <p:nvSpPr>
          <p:cNvPr id="3" name="Content Placeholder 2"/>
          <p:cNvSpPr>
            <a:spLocks noGrp="1"/>
          </p:cNvSpPr>
          <p:nvPr>
            <p:ph idx="1"/>
          </p:nvPr>
        </p:nvSpPr>
        <p:spPr>
          <a:xfrm>
            <a:off x="428625" y="1828800"/>
            <a:ext cx="5743575" cy="4297363"/>
          </a:xfrm>
        </p:spPr>
        <p:txBody>
          <a:bodyPr>
            <a:normAutofit fontScale="92500" lnSpcReduction="10000"/>
          </a:bodyPr>
          <a:lstStyle/>
          <a:p>
            <a:pPr marL="0" indent="0" eaLnBrk="1" hangingPunct="1">
              <a:buNone/>
              <a:defRPr/>
            </a:pPr>
            <a:endParaRPr lang="en-US" dirty="0"/>
          </a:p>
          <a:p>
            <a:pPr>
              <a:defRPr/>
            </a:pPr>
            <a:r>
              <a:rPr lang="en-US" dirty="0"/>
              <a:t>Urgent</a:t>
            </a:r>
          </a:p>
          <a:p>
            <a:pPr>
              <a:defRPr/>
            </a:pPr>
            <a:r>
              <a:rPr lang="en-US" dirty="0"/>
              <a:t>General anesthesia</a:t>
            </a:r>
          </a:p>
          <a:p>
            <a:pPr>
              <a:defRPr/>
            </a:pPr>
            <a:r>
              <a:rPr lang="en-US" dirty="0"/>
              <a:t>Not minimally invasive</a:t>
            </a:r>
          </a:p>
          <a:p>
            <a:pPr>
              <a:defRPr/>
            </a:pPr>
            <a:r>
              <a:rPr lang="en-US" dirty="0"/>
              <a:t>Recovery</a:t>
            </a:r>
          </a:p>
          <a:p>
            <a:pPr lvl="1">
              <a:defRPr/>
            </a:pPr>
            <a:r>
              <a:rPr lang="en-US" dirty="0"/>
              <a:t>Not like a primary joint</a:t>
            </a:r>
          </a:p>
          <a:p>
            <a:pPr lvl="2">
              <a:defRPr/>
            </a:pPr>
            <a:r>
              <a:rPr lang="en-US" dirty="0"/>
              <a:t>Age</a:t>
            </a:r>
          </a:p>
          <a:p>
            <a:pPr lvl="2">
              <a:defRPr/>
            </a:pPr>
            <a:r>
              <a:rPr lang="en-US" dirty="0"/>
              <a:t>Mode of failure</a:t>
            </a:r>
          </a:p>
          <a:p>
            <a:pPr lvl="2">
              <a:defRPr/>
            </a:pPr>
            <a:r>
              <a:rPr lang="en-US" dirty="0"/>
              <a:t>Extensiveness of procedure</a:t>
            </a:r>
          </a:p>
          <a:p>
            <a:pPr lvl="1">
              <a:defRPr/>
            </a:pPr>
            <a:r>
              <a:rPr lang="en-US" dirty="0"/>
              <a:t>Patients older, more frail, medically complicated</a:t>
            </a:r>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737708" y="1477793"/>
            <a:ext cx="2828962" cy="3958795"/>
          </a:xfrm>
          <a:prstGeom prst="rect">
            <a:avLst/>
          </a:prstGeom>
        </p:spPr>
      </p:pic>
    </p:spTree>
    <p:extLst>
      <p:ext uri="{BB962C8B-B14F-4D97-AF65-F5344CB8AC3E}">
        <p14:creationId xmlns:p14="http://schemas.microsoft.com/office/powerpoint/2010/main" val="26473571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Thank you!</a:t>
            </a:r>
          </a:p>
        </p:txBody>
      </p:sp>
      <p:pic>
        <p:nvPicPr>
          <p:cNvPr id="4" name="Content Placeholder 3"/>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r="-39661"/>
          <a:stretch/>
        </p:blipFill>
        <p:spPr>
          <a:xfrm rot="5400000">
            <a:off x="1272793" y="3399467"/>
            <a:ext cx="6750613" cy="3625152"/>
          </a:xfrm>
          <a:prstGeom prst="rect">
            <a:avLst/>
          </a:prstGeom>
          <a:noFill/>
          <a:ln>
            <a:noFill/>
          </a:ln>
        </p:spPr>
      </p:pic>
    </p:spTree>
    <p:extLst>
      <p:ext uri="{BB962C8B-B14F-4D97-AF65-F5344CB8AC3E}">
        <p14:creationId xmlns:p14="http://schemas.microsoft.com/office/powerpoint/2010/main" val="54207336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Thank you!</a:t>
            </a:r>
          </a:p>
        </p:txBody>
      </p:sp>
      <p:sp>
        <p:nvSpPr>
          <p:cNvPr id="3" name="Text Placeholder 2"/>
          <p:cNvSpPr>
            <a:spLocks noGrp="1"/>
          </p:cNvSpPr>
          <p:nvPr>
            <p:ph type="body" sz="quarter" idx="10"/>
          </p:nvPr>
        </p:nvSpPr>
        <p:spPr/>
        <p:txBody>
          <a:bodyPr/>
          <a:lstStyle/>
          <a:p>
            <a:endParaRPr lang="en-US" dirty="0"/>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31393" y="1998870"/>
            <a:ext cx="5035826" cy="3776870"/>
          </a:xfrm>
          <a:prstGeom prst="rect">
            <a:avLst/>
          </a:prstGeom>
        </p:spPr>
      </p:pic>
    </p:spTree>
    <p:extLst>
      <p:ext uri="{BB962C8B-B14F-4D97-AF65-F5344CB8AC3E}">
        <p14:creationId xmlns:p14="http://schemas.microsoft.com/office/powerpoint/2010/main" val="10519296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Thank you</a:t>
            </a:r>
          </a:p>
        </p:txBody>
      </p:sp>
      <p:sp>
        <p:nvSpPr>
          <p:cNvPr id="4" name="Slide Number Placeholder 3"/>
          <p:cNvSpPr>
            <a:spLocks noGrp="1"/>
          </p:cNvSpPr>
          <p:nvPr>
            <p:ph type="sldNum" sz="quarter" idx="11"/>
          </p:nvPr>
        </p:nvSpPr>
        <p:spPr/>
        <p:txBody>
          <a:bodyPr/>
          <a:lstStyle/>
          <a:p>
            <a:pPr>
              <a:defRPr/>
            </a:pPr>
            <a:fld id="{EA5872D9-83CB-4241-A082-2C287C31ED7E}" type="slidenum">
              <a:rPr lang="en-US" smtClean="0"/>
              <a:pPr>
                <a:defRPr/>
              </a:pPr>
              <a:t>29</a:t>
            </a:fld>
            <a:endParaRPr lang="en-US" dirty="0"/>
          </a:p>
        </p:txBody>
      </p:sp>
      <p:pic>
        <p:nvPicPr>
          <p:cNvPr id="9" name="Content Placeholder 8"/>
          <p:cNvPicPr>
            <a:picLocks noGrp="1" noChangeAspect="1"/>
          </p:cNvPicPr>
          <p:nvPr>
            <p:ph idx="1"/>
          </p:nvPr>
        </p:nvPicPr>
        <p:blipFill>
          <a:blip r:embed="rId2" cstate="email">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8609528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Incidence</a:t>
            </a:r>
          </a:p>
        </p:txBody>
      </p:sp>
      <p:sp>
        <p:nvSpPr>
          <p:cNvPr id="3" name="Text Placeholder 2"/>
          <p:cNvSpPr>
            <a:spLocks noGrp="1"/>
          </p:cNvSpPr>
          <p:nvPr>
            <p:ph type="body" sz="quarter" idx="10"/>
          </p:nvPr>
        </p:nvSpPr>
        <p:spPr>
          <a:xfrm>
            <a:off x="811213" y="1886221"/>
            <a:ext cx="5042051" cy="4496909"/>
          </a:xfrm>
        </p:spPr>
        <p:txBody>
          <a:bodyPr>
            <a:normAutofit/>
          </a:bodyPr>
          <a:lstStyle/>
          <a:p>
            <a:pPr marL="0" indent="0">
              <a:buNone/>
            </a:pPr>
            <a:r>
              <a:rPr lang="en-US" dirty="0" err="1"/>
              <a:t>Peitgen</a:t>
            </a:r>
            <a:r>
              <a:rPr lang="en-US" dirty="0"/>
              <a:t> et al JOA 2018</a:t>
            </a:r>
          </a:p>
          <a:p>
            <a:r>
              <a:rPr lang="en-US" dirty="0"/>
              <a:t>Periprosthetic femur fracture</a:t>
            </a:r>
          </a:p>
          <a:p>
            <a:r>
              <a:rPr lang="en-US" dirty="0" err="1"/>
              <a:t>Uncemented</a:t>
            </a:r>
            <a:r>
              <a:rPr lang="en-US" dirty="0"/>
              <a:t>, tapered, titanium stems</a:t>
            </a:r>
          </a:p>
          <a:p>
            <a:r>
              <a:rPr lang="en-US" dirty="0"/>
              <a:t>1.6% at 10 years</a:t>
            </a:r>
          </a:p>
          <a:p>
            <a:r>
              <a:rPr lang="en-US" dirty="0"/>
              <a:t>13.2% at 29 years</a:t>
            </a:r>
          </a:p>
          <a:p>
            <a:r>
              <a:rPr lang="en-US" dirty="0"/>
              <a:t>THE major mode of failure in long term for </a:t>
            </a:r>
            <a:r>
              <a:rPr lang="en-US" dirty="0" err="1"/>
              <a:t>cementless</a:t>
            </a:r>
            <a:r>
              <a:rPr lang="en-US" dirty="0"/>
              <a:t> THA</a:t>
            </a:r>
          </a:p>
        </p:txBody>
      </p:sp>
      <p:pic>
        <p:nvPicPr>
          <p:cNvPr id="4" name="Picture 3"/>
          <p:cNvPicPr>
            <a:picLocks noChangeAspect="1"/>
          </p:cNvPicPr>
          <p:nvPr/>
        </p:nvPicPr>
        <p:blipFill>
          <a:blip r:embed="rId3"/>
          <a:stretch>
            <a:fillRect/>
          </a:stretch>
        </p:blipFill>
        <p:spPr>
          <a:xfrm>
            <a:off x="6049190" y="687189"/>
            <a:ext cx="2702913" cy="4792869"/>
          </a:xfrm>
          <a:prstGeom prst="rect">
            <a:avLst/>
          </a:prstGeom>
        </p:spPr>
      </p:pic>
    </p:spTree>
    <p:extLst>
      <p:ext uri="{BB962C8B-B14F-4D97-AF65-F5344CB8AC3E}">
        <p14:creationId xmlns:p14="http://schemas.microsoft.com/office/powerpoint/2010/main" val="40671084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Causes</a:t>
            </a:r>
          </a:p>
        </p:txBody>
      </p:sp>
      <p:sp>
        <p:nvSpPr>
          <p:cNvPr id="3" name="Text Placeholder 2"/>
          <p:cNvSpPr>
            <a:spLocks noGrp="1"/>
          </p:cNvSpPr>
          <p:nvPr>
            <p:ph type="body" sz="quarter" idx="10"/>
          </p:nvPr>
        </p:nvSpPr>
        <p:spPr>
          <a:xfrm>
            <a:off x="811213" y="1886221"/>
            <a:ext cx="3482101" cy="4381584"/>
          </a:xfrm>
        </p:spPr>
        <p:txBody>
          <a:bodyPr>
            <a:normAutofit/>
          </a:bodyPr>
          <a:lstStyle/>
          <a:p>
            <a:r>
              <a:rPr lang="en-US" dirty="0"/>
              <a:t>Falls!</a:t>
            </a:r>
          </a:p>
          <a:p>
            <a:r>
              <a:rPr lang="en-US" dirty="0"/>
              <a:t>Implant design</a:t>
            </a:r>
          </a:p>
          <a:p>
            <a:r>
              <a:rPr lang="en-US" dirty="0"/>
              <a:t>Rethink Cement?</a:t>
            </a:r>
          </a:p>
          <a:p>
            <a:r>
              <a:rPr lang="en-US" dirty="0"/>
              <a:t>Surgical approaches</a:t>
            </a:r>
          </a:p>
          <a:p>
            <a:r>
              <a:rPr lang="en-US" dirty="0" err="1"/>
              <a:t>Osteolysis</a:t>
            </a:r>
            <a:endParaRPr lang="en-US" dirty="0"/>
          </a:p>
          <a:p>
            <a:r>
              <a:rPr lang="en-US" dirty="0"/>
              <a:t>Osteoporosis</a:t>
            </a:r>
          </a:p>
        </p:txBody>
      </p:sp>
      <p:pic>
        <p:nvPicPr>
          <p:cNvPr id="4" name="Picture 3"/>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506945" y="1686420"/>
            <a:ext cx="3934471" cy="4298400"/>
          </a:xfrm>
          <a:prstGeom prst="rect">
            <a:avLst/>
          </a:prstGeom>
        </p:spPr>
      </p:pic>
    </p:spTree>
    <p:extLst>
      <p:ext uri="{BB962C8B-B14F-4D97-AF65-F5344CB8AC3E}">
        <p14:creationId xmlns:p14="http://schemas.microsoft.com/office/powerpoint/2010/main" val="21372411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Classification</a:t>
            </a:r>
          </a:p>
        </p:txBody>
      </p:sp>
      <p:sp>
        <p:nvSpPr>
          <p:cNvPr id="3" name="Text Placeholder 2"/>
          <p:cNvSpPr>
            <a:spLocks noGrp="1"/>
          </p:cNvSpPr>
          <p:nvPr>
            <p:ph type="body" sz="quarter" idx="10"/>
          </p:nvPr>
        </p:nvSpPr>
        <p:spPr>
          <a:xfrm>
            <a:off x="811213" y="1886221"/>
            <a:ext cx="3633955" cy="4036440"/>
          </a:xfrm>
        </p:spPr>
        <p:txBody>
          <a:bodyPr>
            <a:normAutofit/>
          </a:bodyPr>
          <a:lstStyle/>
          <a:p>
            <a:pPr marL="0" indent="0">
              <a:buNone/>
            </a:pPr>
            <a:r>
              <a:rPr lang="en-US" dirty="0"/>
              <a:t>Periprosthetic hip fractures</a:t>
            </a:r>
          </a:p>
          <a:p>
            <a:r>
              <a:rPr lang="en-US" dirty="0"/>
              <a:t>Vancouver</a:t>
            </a:r>
          </a:p>
          <a:p>
            <a:pPr marL="457200" lvl="1" indent="0">
              <a:buNone/>
            </a:pPr>
            <a:r>
              <a:rPr lang="en-US" dirty="0"/>
              <a:t>A: </a:t>
            </a:r>
            <a:r>
              <a:rPr lang="en-US" dirty="0" err="1"/>
              <a:t>Pertrochanteric</a:t>
            </a:r>
            <a:endParaRPr lang="en-US" dirty="0"/>
          </a:p>
          <a:p>
            <a:pPr marL="457200" lvl="1" indent="0">
              <a:buNone/>
            </a:pPr>
            <a:r>
              <a:rPr lang="en-US" dirty="0"/>
              <a:t>B1: Fixed stem</a:t>
            </a:r>
          </a:p>
          <a:p>
            <a:pPr marL="457200" lvl="1" indent="0">
              <a:buNone/>
            </a:pPr>
            <a:r>
              <a:rPr lang="en-US" dirty="0"/>
              <a:t>B2: Loose stem</a:t>
            </a:r>
          </a:p>
          <a:p>
            <a:pPr marL="457200" lvl="1" indent="0">
              <a:buNone/>
            </a:pPr>
            <a:r>
              <a:rPr lang="en-US" dirty="0"/>
              <a:t>B3: Poor bone</a:t>
            </a:r>
          </a:p>
          <a:p>
            <a:pPr marL="457200" lvl="1" indent="0">
              <a:buNone/>
            </a:pPr>
            <a:r>
              <a:rPr lang="en-US" dirty="0"/>
              <a:t>C:	Distal to implant</a:t>
            </a:r>
          </a:p>
        </p:txBody>
      </p:sp>
      <p:pic>
        <p:nvPicPr>
          <p:cNvPr id="4" name="Picture 3"/>
          <p:cNvPicPr>
            <a:picLocks noChangeAspect="1"/>
          </p:cNvPicPr>
          <p:nvPr/>
        </p:nvPicPr>
        <p:blipFill>
          <a:blip r:embed="rId2"/>
          <a:stretch>
            <a:fillRect/>
          </a:stretch>
        </p:blipFill>
        <p:spPr>
          <a:xfrm>
            <a:off x="4954207" y="1235247"/>
            <a:ext cx="3513925" cy="3513925"/>
          </a:xfrm>
          <a:prstGeom prst="rect">
            <a:avLst/>
          </a:prstGeom>
        </p:spPr>
      </p:pic>
    </p:spTree>
    <p:extLst>
      <p:ext uri="{BB962C8B-B14F-4D97-AF65-F5344CB8AC3E}">
        <p14:creationId xmlns:p14="http://schemas.microsoft.com/office/powerpoint/2010/main" val="32974568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sz="quarter" idx="10"/>
          </p:nvPr>
        </p:nvSpPr>
        <p:spPr/>
        <p:txBody>
          <a:bodyPr/>
          <a:lstStyle/>
          <a:p>
            <a:endParaRPr lang="en-US" dirty="0"/>
          </a:p>
        </p:txBody>
      </p:sp>
      <p:pic>
        <p:nvPicPr>
          <p:cNvPr id="4" name="Picture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788584" y="848152"/>
            <a:ext cx="3257950" cy="5391549"/>
          </a:xfrm>
          <a:prstGeom prst="rect">
            <a:avLst/>
          </a:prstGeom>
        </p:spPr>
      </p:pic>
    </p:spTree>
    <p:extLst>
      <p:ext uri="{BB962C8B-B14F-4D97-AF65-F5344CB8AC3E}">
        <p14:creationId xmlns:p14="http://schemas.microsoft.com/office/powerpoint/2010/main" val="15064391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Text Placeholder 2"/>
          <p:cNvSpPr>
            <a:spLocks noGrp="1"/>
          </p:cNvSpPr>
          <p:nvPr>
            <p:ph type="body" sz="quarter" idx="10"/>
          </p:nvPr>
        </p:nvSpPr>
        <p:spPr/>
        <p:txBody>
          <a:bodyPr/>
          <a:lstStyle/>
          <a:p>
            <a:endParaRPr lang="en-US" dirty="0"/>
          </a:p>
        </p:txBody>
      </p:sp>
      <p:pic>
        <p:nvPicPr>
          <p:cNvPr id="4" name="Picture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11362" y="848152"/>
            <a:ext cx="3257950" cy="5391549"/>
          </a:xfrm>
          <a:prstGeom prst="rect">
            <a:avLst/>
          </a:prstGeom>
        </p:spPr>
      </p:pic>
      <p:pic>
        <p:nvPicPr>
          <p:cNvPr id="5" name="Picture 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334729" y="347079"/>
            <a:ext cx="3906778" cy="5892622"/>
          </a:xfrm>
          <a:prstGeom prst="rect">
            <a:avLst/>
          </a:prstGeom>
        </p:spPr>
      </p:pic>
    </p:spTree>
    <p:extLst>
      <p:ext uri="{BB962C8B-B14F-4D97-AF65-F5344CB8AC3E}">
        <p14:creationId xmlns:p14="http://schemas.microsoft.com/office/powerpoint/2010/main" val="8254393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sz="quarter" idx="10"/>
          </p:nvPr>
        </p:nvSpPr>
        <p:spPr/>
        <p:txBody>
          <a:bodyPr/>
          <a:lstStyle/>
          <a:p>
            <a:endParaRPr lang="en-US"/>
          </a:p>
        </p:txBody>
      </p:sp>
      <p:pic>
        <p:nvPicPr>
          <p:cNvPr id="4" name="Picture 3"/>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494727" y="1660744"/>
            <a:ext cx="3496697" cy="3820133"/>
          </a:xfrm>
          <a:prstGeom prst="rect">
            <a:avLst/>
          </a:prstGeom>
        </p:spPr>
      </p:pic>
    </p:spTree>
    <p:extLst>
      <p:ext uri="{BB962C8B-B14F-4D97-AF65-F5344CB8AC3E}">
        <p14:creationId xmlns:p14="http://schemas.microsoft.com/office/powerpoint/2010/main" val="6603333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1"/>
          </p:nvPr>
        </p:nvSpPr>
        <p:spPr/>
        <p:txBody>
          <a:bodyPr/>
          <a:lstStyle/>
          <a:p>
            <a:pPr>
              <a:defRPr/>
            </a:pPr>
            <a:fld id="{EA5872D9-83CB-4241-A082-2C287C31ED7E}" type="slidenum">
              <a:rPr lang="en-US" smtClean="0"/>
              <a:pPr>
                <a:defRPr/>
              </a:pPr>
              <a:t>9</a:t>
            </a:fld>
            <a:endParaRPr lang="en-US" dirty="0"/>
          </a:p>
        </p:txBody>
      </p:sp>
      <p:pic>
        <p:nvPicPr>
          <p:cNvPr id="5" name="Picture 4"/>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17265" y="1370824"/>
            <a:ext cx="3934471" cy="4298400"/>
          </a:xfrm>
          <a:prstGeom prst="rect">
            <a:avLst/>
          </a:prstGeom>
        </p:spPr>
      </p:pic>
      <p:pic>
        <p:nvPicPr>
          <p:cNvPr id="6" name="Picture 5"/>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5232836" y="1370824"/>
            <a:ext cx="2893606" cy="4298400"/>
          </a:xfrm>
          <a:prstGeom prst="rect">
            <a:avLst/>
          </a:prstGeom>
        </p:spPr>
      </p:pic>
    </p:spTree>
    <p:extLst>
      <p:ext uri="{BB962C8B-B14F-4D97-AF65-F5344CB8AC3E}">
        <p14:creationId xmlns:p14="http://schemas.microsoft.com/office/powerpoint/2010/main" val="2542032910"/>
      </p:ext>
    </p:extLst>
  </p:cSld>
  <p:clrMapOvr>
    <a:masterClrMapping/>
  </p:clrMapOvr>
</p:sld>
</file>

<file path=ppt/theme/theme1.xml><?xml version="1.0" encoding="utf-8"?>
<a:theme xmlns:a="http://schemas.openxmlformats.org/drawingml/2006/main" name="White Slide, No Logo">
  <a:themeElements>
    <a:clrScheme name="Custom 12">
      <a:dk1>
        <a:srgbClr val="585E60"/>
      </a:dk1>
      <a:lt1>
        <a:sysClr val="window" lastClr="FFFFFF"/>
      </a:lt1>
      <a:dk2>
        <a:srgbClr val="585E60"/>
      </a:dk2>
      <a:lt2>
        <a:srgbClr val="FFFFFF"/>
      </a:lt2>
      <a:accent1>
        <a:srgbClr val="2E93D5"/>
      </a:accent1>
      <a:accent2>
        <a:srgbClr val="0E61B0"/>
      </a:accent2>
      <a:accent3>
        <a:srgbClr val="002776"/>
      </a:accent3>
      <a:accent4>
        <a:srgbClr val="0B4984"/>
      </a:accent4>
      <a:accent5>
        <a:srgbClr val="2E93D5"/>
      </a:accent5>
      <a:accent6>
        <a:srgbClr val="0E61B0"/>
      </a:accent6>
      <a:hlink>
        <a:srgbClr val="2E93D5"/>
      </a:hlink>
      <a:folHlink>
        <a:srgbClr val="0E61B0"/>
      </a:folHlink>
    </a:clrScheme>
    <a:fontScheme name="Office 2">
      <a:majorFont>
        <a:latin typeface="Lato"/>
        <a:ea typeface=""/>
        <a:cs typeface=""/>
        <a:font script="Jpan" typeface="ＭＳ 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Noto"/>
        <a:ea typeface=""/>
        <a:cs typeface=""/>
        <a:font script="Jpan" typeface="ＭＳ Ｐ明朝"/>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Gray Slide with Logo">
  <a:themeElements>
    <a:clrScheme name="OHSU Cool Blues Powerpoint ">
      <a:dk1>
        <a:srgbClr val="354952"/>
      </a:dk1>
      <a:lt1>
        <a:sysClr val="window" lastClr="FFFFFF"/>
      </a:lt1>
      <a:dk2>
        <a:srgbClr val="354952"/>
      </a:dk2>
      <a:lt2>
        <a:srgbClr val="FFFFFF"/>
      </a:lt2>
      <a:accent1>
        <a:srgbClr val="2E93D5"/>
      </a:accent1>
      <a:accent2>
        <a:srgbClr val="0E61B0"/>
      </a:accent2>
      <a:accent3>
        <a:srgbClr val="2E93D5"/>
      </a:accent3>
      <a:accent4>
        <a:srgbClr val="0E61B0"/>
      </a:accent4>
      <a:accent5>
        <a:srgbClr val="2E93D5"/>
      </a:accent5>
      <a:accent6>
        <a:srgbClr val="0E61B0"/>
      </a:accent6>
      <a:hlink>
        <a:srgbClr val="2E93D5"/>
      </a:hlink>
      <a:folHlink>
        <a:srgbClr val="0E61B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Gray Slide No Logo">
  <a:themeElements>
    <a:clrScheme name="OHSU Cool Blues Powerpoint ">
      <a:dk1>
        <a:srgbClr val="354952"/>
      </a:dk1>
      <a:lt1>
        <a:sysClr val="window" lastClr="FFFFFF"/>
      </a:lt1>
      <a:dk2>
        <a:srgbClr val="354952"/>
      </a:dk2>
      <a:lt2>
        <a:srgbClr val="FFFFFF"/>
      </a:lt2>
      <a:accent1>
        <a:srgbClr val="2E93D5"/>
      </a:accent1>
      <a:accent2>
        <a:srgbClr val="0E61B0"/>
      </a:accent2>
      <a:accent3>
        <a:srgbClr val="2E93D5"/>
      </a:accent3>
      <a:accent4>
        <a:srgbClr val="0E61B0"/>
      </a:accent4>
      <a:accent5>
        <a:srgbClr val="2E93D5"/>
      </a:accent5>
      <a:accent6>
        <a:srgbClr val="0E61B0"/>
      </a:accent6>
      <a:hlink>
        <a:srgbClr val="2E93D5"/>
      </a:hlink>
      <a:folHlink>
        <a:srgbClr val="0E61B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87135</TotalTime>
  <Words>264</Words>
  <Application>Microsoft Macintosh PowerPoint</Application>
  <PresentationFormat>On-screen Show (4:3)</PresentationFormat>
  <Paragraphs>81</Paragraphs>
  <Slides>29</Slides>
  <Notes>4</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29</vt:i4>
      </vt:variant>
    </vt:vector>
  </HeadingPairs>
  <TitlesOfParts>
    <vt:vector size="37" baseType="lpstr">
      <vt:lpstr>Arial</vt:lpstr>
      <vt:lpstr>Calibri</vt:lpstr>
      <vt:lpstr>Lato Light</vt:lpstr>
      <vt:lpstr>Lato Regular</vt:lpstr>
      <vt:lpstr>Noto Serif</vt:lpstr>
      <vt:lpstr>White Slide, No Logo</vt:lpstr>
      <vt:lpstr>Gray Slide with Logo</vt:lpstr>
      <vt:lpstr>Gray Slide No Logo</vt:lpstr>
      <vt:lpstr>PowerPoint Presentation</vt:lpstr>
      <vt:lpstr>How joints fail</vt:lpstr>
      <vt:lpstr>Incidence</vt:lpstr>
      <vt:lpstr>Causes</vt:lpstr>
      <vt:lpstr>Classification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Interprosthetic fractures</vt:lpstr>
      <vt:lpstr>PowerPoint Presentation</vt:lpstr>
      <vt:lpstr>PowerPoint Presentation</vt:lpstr>
      <vt:lpstr>Not just the femur</vt:lpstr>
      <vt:lpstr>fracture</vt:lpstr>
      <vt:lpstr>Not just hips</vt:lpstr>
      <vt:lpstr>Not just trauma Left ‘knee’ pain, May</vt:lpstr>
      <vt:lpstr> August</vt:lpstr>
      <vt:lpstr>PowerPoint Presentation</vt:lpstr>
      <vt:lpstr>December</vt:lpstr>
      <vt:lpstr>They’re back!</vt:lpstr>
      <vt:lpstr>PowerPoint Presentation</vt:lpstr>
      <vt:lpstr> Periprosthetic fracture Summary </vt:lpstr>
      <vt:lpstr> Periprosthetic Fracture Summary </vt:lpstr>
      <vt:lpstr>Thank you!</vt:lpstr>
      <vt:lpstr>Thank you!</vt:lpstr>
      <vt:lpstr>Thank you</vt:lpstr>
    </vt:vector>
  </TitlesOfParts>
  <Company>Sockeye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OHSU</dc:creator>
  <cp:lastModifiedBy>Amanda Dalton</cp:lastModifiedBy>
  <cp:revision>425</cp:revision>
  <dcterms:created xsi:type="dcterms:W3CDTF">2015-05-18T16:26:35Z</dcterms:created>
  <dcterms:modified xsi:type="dcterms:W3CDTF">2018-10-30T17:20:24Z</dcterms:modified>
</cp:coreProperties>
</file>