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3" r:id="rId1"/>
  </p:sldMasterIdLst>
  <p:notesMasterIdLst>
    <p:notesMasterId r:id="rId10"/>
  </p:notesMasterIdLst>
  <p:sldIdLst>
    <p:sldId id="256" r:id="rId2"/>
    <p:sldId id="314" r:id="rId3"/>
    <p:sldId id="315" r:id="rId4"/>
    <p:sldId id="316" r:id="rId5"/>
    <p:sldId id="317" r:id="rId6"/>
    <p:sldId id="318" r:id="rId7"/>
    <p:sldId id="319" r:id="rId8"/>
    <p:sldId id="260" r:id="rId9"/>
  </p:sldIdLst>
  <p:sldSz cx="9144000" cy="5143500" type="screen16x9"/>
  <p:notesSz cx="6858000" cy="9144000"/>
  <p:embeddedFontLst>
    <p:embeddedFont>
      <p:font typeface="Roboto Medium" panose="02000000000000000000" pitchFamily="2" charset="0"/>
      <p:regular r:id="rId11"/>
      <p:bold r:id="rId12"/>
      <p:italic r:id="rId13"/>
      <p:boldItalic r:id="rId14"/>
    </p:embeddedFont>
    <p:embeddedFont>
      <p:font typeface="Saira SemiCondensed ExtraBold" panose="020B0604020202020204" charset="0"/>
      <p:bold r:id="rId15"/>
    </p:embeddedFont>
    <p:embeddedFont>
      <p:font typeface="Sora" panose="020B060402020202020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4E6A7A-A242-4948-B321-6407D775A553}">
  <a:tblStyle styleId="{E64E6A7A-A242-4948-B321-6407D775A553}"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A7C91C8-A6EA-4E32-8744-59AFF1299B63}"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6"/>
        <p:cNvGrpSpPr/>
        <p:nvPr/>
      </p:nvGrpSpPr>
      <p:grpSpPr>
        <a:xfrm>
          <a:off x="0" y="0"/>
          <a:ext cx="0" cy="0"/>
          <a:chOff x="0" y="0"/>
          <a:chExt cx="0" cy="0"/>
        </a:xfrm>
      </p:grpSpPr>
      <p:sp>
        <p:nvSpPr>
          <p:cNvPr id="1467" name="Google Shape;1467;geebc273f4e_0_19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8" name="Google Shape;1468;geebc273f4e_0_19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9827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6"/>
        <p:cNvGrpSpPr/>
        <p:nvPr/>
      </p:nvGrpSpPr>
      <p:grpSpPr>
        <a:xfrm>
          <a:off x="0" y="0"/>
          <a:ext cx="0" cy="0"/>
          <a:chOff x="0" y="0"/>
          <a:chExt cx="0" cy="0"/>
        </a:xfrm>
      </p:grpSpPr>
      <p:sp>
        <p:nvSpPr>
          <p:cNvPr id="1467" name="Google Shape;1467;geebc273f4e_0_19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8" name="Google Shape;1468;geebc273f4e_0_19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6409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8"/>
        <p:cNvGrpSpPr/>
        <p:nvPr/>
      </p:nvGrpSpPr>
      <p:grpSpPr>
        <a:xfrm>
          <a:off x="0" y="0"/>
          <a:ext cx="0" cy="0"/>
          <a:chOff x="0" y="0"/>
          <a:chExt cx="0" cy="0"/>
        </a:xfrm>
      </p:grpSpPr>
      <p:sp>
        <p:nvSpPr>
          <p:cNvPr id="2199" name="Google Shape;2199;geebc273f4e_0_195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0" name="Google Shape;2200;geebc273f4e_0_195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6595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ea901b6474_0_5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6" name="Google Shape;886;gea901b6474_0_5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6972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8"/>
        <p:cNvGrpSpPr/>
        <p:nvPr/>
      </p:nvGrpSpPr>
      <p:grpSpPr>
        <a:xfrm>
          <a:off x="0" y="0"/>
          <a:ext cx="0" cy="0"/>
          <a:chOff x="0" y="0"/>
          <a:chExt cx="0" cy="0"/>
        </a:xfrm>
      </p:grpSpPr>
      <p:sp>
        <p:nvSpPr>
          <p:cNvPr id="2199" name="Google Shape;2199;geebc273f4e_0_195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0" name="Google Shape;2200;geebc273f4e_0_195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3445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ea901b6474_0_5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6" name="Google Shape;886;gea901b6474_0_5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79046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geea78fb5ef_1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8" name="Google Shape;838;geea78fb5ef_1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325" y="415225"/>
            <a:ext cx="5770800" cy="1608300"/>
          </a:xfrm>
          <a:prstGeom prst="rect">
            <a:avLst/>
          </a:prstGeom>
        </p:spPr>
        <p:txBody>
          <a:bodyPr spcFirstLastPara="1" wrap="square" lIns="91425" tIns="91425" rIns="91425" bIns="91425" anchor="t" anchorCtr="0">
            <a:noAutofit/>
          </a:bodyPr>
          <a:lstStyle>
            <a:lvl1pPr lvl="0">
              <a:spcBef>
                <a:spcPts val="0"/>
              </a:spcBef>
              <a:spcAft>
                <a:spcPts val="0"/>
              </a:spcAft>
              <a:buSzPts val="5200"/>
              <a:buNone/>
              <a:defRPr sz="5400">
                <a:latin typeface="Saira SemiCondensed ExtraBold"/>
                <a:ea typeface="Saira SemiCondensed ExtraBold"/>
                <a:cs typeface="Saira SemiCondensed ExtraBold"/>
                <a:sym typeface="Saira SemiCondensed ExtraBol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39325" y="2109200"/>
            <a:ext cx="3882000" cy="279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800"/>
              <a:buNone/>
              <a:defRPr sz="1400">
                <a:latin typeface="Sora"/>
                <a:ea typeface="Sora"/>
                <a:cs typeface="Sora"/>
                <a:sym typeface="Sora"/>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rot="-1799990">
            <a:off x="-621258" y="2601494"/>
            <a:ext cx="3812743" cy="3812743"/>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9000020">
            <a:off x="7089177" y="-831705"/>
            <a:ext cx="2447629" cy="2447629"/>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8_1_1_1">
    <p:spTree>
      <p:nvGrpSpPr>
        <p:cNvPr id="1" name="Shape 384"/>
        <p:cNvGrpSpPr/>
        <p:nvPr/>
      </p:nvGrpSpPr>
      <p:grpSpPr>
        <a:xfrm>
          <a:off x="0" y="0"/>
          <a:ext cx="0" cy="0"/>
          <a:chOff x="0" y="0"/>
          <a:chExt cx="0" cy="0"/>
        </a:xfrm>
      </p:grpSpPr>
      <p:sp>
        <p:nvSpPr>
          <p:cNvPr id="385" name="Google Shape;385;p44"/>
          <p:cNvSpPr/>
          <p:nvPr/>
        </p:nvSpPr>
        <p:spPr>
          <a:xfrm rot="-288175" flipH="1">
            <a:off x="282778" y="-1177452"/>
            <a:ext cx="4200506" cy="4200506"/>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6" name="Google Shape;386;p44"/>
          <p:cNvGrpSpPr/>
          <p:nvPr/>
        </p:nvGrpSpPr>
        <p:grpSpPr>
          <a:xfrm>
            <a:off x="803157" y="718490"/>
            <a:ext cx="7703761" cy="3886987"/>
            <a:chOff x="803157" y="718490"/>
            <a:chExt cx="7703761" cy="3886987"/>
          </a:xfrm>
        </p:grpSpPr>
        <p:grpSp>
          <p:nvGrpSpPr>
            <p:cNvPr id="387" name="Google Shape;387;p44"/>
            <p:cNvGrpSpPr/>
            <p:nvPr/>
          </p:nvGrpSpPr>
          <p:grpSpPr>
            <a:xfrm>
              <a:off x="803157" y="4098576"/>
              <a:ext cx="545147" cy="506901"/>
              <a:chOff x="4818730" y="3307263"/>
              <a:chExt cx="1827512" cy="1699300"/>
            </a:xfrm>
          </p:grpSpPr>
          <p:sp>
            <p:nvSpPr>
              <p:cNvPr id="388" name="Google Shape;388;p44"/>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4"/>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44"/>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44"/>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44"/>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44"/>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44"/>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44"/>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44"/>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44"/>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44"/>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4"/>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44"/>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44"/>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44"/>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44"/>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44"/>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44"/>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44"/>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44"/>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4"/>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4"/>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44"/>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44"/>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4"/>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3" name="Google Shape;413;p44"/>
            <p:cNvGrpSpPr/>
            <p:nvPr/>
          </p:nvGrpSpPr>
          <p:grpSpPr>
            <a:xfrm rot="-7546048">
              <a:off x="8118359" y="650718"/>
              <a:ext cx="161701" cy="641985"/>
              <a:chOff x="7004550" y="3676293"/>
              <a:chExt cx="161700" cy="641982"/>
            </a:xfrm>
          </p:grpSpPr>
          <p:sp>
            <p:nvSpPr>
              <p:cNvPr id="414" name="Google Shape;414;p44"/>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44"/>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44"/>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44"/>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8" name="Google Shape;418;p44"/>
            <p:cNvSpPr/>
            <p:nvPr/>
          </p:nvSpPr>
          <p:spPr>
            <a:xfrm>
              <a:off x="3215825" y="1729950"/>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44"/>
            <p:cNvSpPr/>
            <p:nvPr/>
          </p:nvSpPr>
          <p:spPr>
            <a:xfrm>
              <a:off x="2387425" y="36340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44"/>
            <p:cNvSpPr/>
            <p:nvPr/>
          </p:nvSpPr>
          <p:spPr>
            <a:xfrm>
              <a:off x="6950200" y="42572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4"/>
            <p:cNvSpPr/>
            <p:nvPr/>
          </p:nvSpPr>
          <p:spPr>
            <a:xfrm>
              <a:off x="8206925" y="30887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2" name="Google Shape;422;p44"/>
          <p:cNvSpPr/>
          <p:nvPr/>
        </p:nvSpPr>
        <p:spPr>
          <a:xfrm rot="10584227" flipH="1">
            <a:off x="5982502" y="3284721"/>
            <a:ext cx="3068274" cy="3068223"/>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720800" y="2460300"/>
            <a:ext cx="4250400" cy="6849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500">
                <a:solidFill>
                  <a:schemeClr val="accent4"/>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ubTitle" idx="1"/>
          </p:nvPr>
        </p:nvSpPr>
        <p:spPr>
          <a:xfrm>
            <a:off x="720800" y="3426900"/>
            <a:ext cx="4075800" cy="3384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3"/>
          <p:cNvSpPr txBox="1">
            <a:spLocks noGrp="1"/>
          </p:cNvSpPr>
          <p:nvPr>
            <p:ph type="title" idx="2" hasCustomPrompt="1"/>
          </p:nvPr>
        </p:nvSpPr>
        <p:spPr>
          <a:xfrm>
            <a:off x="720800" y="1041075"/>
            <a:ext cx="2218200" cy="11907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10300"/>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7" name="Google Shape;17;p3"/>
          <p:cNvSpPr/>
          <p:nvPr/>
        </p:nvSpPr>
        <p:spPr>
          <a:xfrm rot="489472" flipH="1">
            <a:off x="2869317" y="-755258"/>
            <a:ext cx="2994906" cy="2994906"/>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2669100" y="3509378"/>
            <a:ext cx="3805800" cy="62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3500">
                <a:solidFill>
                  <a:schemeClr val="accent4"/>
                </a:solidFill>
              </a:defRPr>
            </a:lvl1pPr>
            <a:lvl2pPr lvl="1" algn="r" rtl="0">
              <a:spcBef>
                <a:spcPts val="0"/>
              </a:spcBef>
              <a:spcAft>
                <a:spcPts val="0"/>
              </a:spcAft>
              <a:buSzPts val="2800"/>
              <a:buNone/>
              <a:defRPr>
                <a:latin typeface="Sora"/>
                <a:ea typeface="Sora"/>
                <a:cs typeface="Sora"/>
                <a:sym typeface="Sora"/>
              </a:defRPr>
            </a:lvl2pPr>
            <a:lvl3pPr lvl="2" algn="r" rtl="0">
              <a:spcBef>
                <a:spcPts val="0"/>
              </a:spcBef>
              <a:spcAft>
                <a:spcPts val="0"/>
              </a:spcAft>
              <a:buSzPts val="2800"/>
              <a:buNone/>
              <a:defRPr>
                <a:latin typeface="Sora"/>
                <a:ea typeface="Sora"/>
                <a:cs typeface="Sora"/>
                <a:sym typeface="Sora"/>
              </a:defRPr>
            </a:lvl3pPr>
            <a:lvl4pPr lvl="3" algn="r" rtl="0">
              <a:spcBef>
                <a:spcPts val="0"/>
              </a:spcBef>
              <a:spcAft>
                <a:spcPts val="0"/>
              </a:spcAft>
              <a:buSzPts val="2800"/>
              <a:buNone/>
              <a:defRPr>
                <a:latin typeface="Sora"/>
                <a:ea typeface="Sora"/>
                <a:cs typeface="Sora"/>
                <a:sym typeface="Sora"/>
              </a:defRPr>
            </a:lvl4pPr>
            <a:lvl5pPr lvl="4" algn="r" rtl="0">
              <a:spcBef>
                <a:spcPts val="0"/>
              </a:spcBef>
              <a:spcAft>
                <a:spcPts val="0"/>
              </a:spcAft>
              <a:buSzPts val="2800"/>
              <a:buNone/>
              <a:defRPr>
                <a:latin typeface="Sora"/>
                <a:ea typeface="Sora"/>
                <a:cs typeface="Sora"/>
                <a:sym typeface="Sora"/>
              </a:defRPr>
            </a:lvl5pPr>
            <a:lvl6pPr lvl="5" algn="r" rtl="0">
              <a:spcBef>
                <a:spcPts val="0"/>
              </a:spcBef>
              <a:spcAft>
                <a:spcPts val="0"/>
              </a:spcAft>
              <a:buSzPts val="2800"/>
              <a:buNone/>
              <a:defRPr>
                <a:latin typeface="Sora"/>
                <a:ea typeface="Sora"/>
                <a:cs typeface="Sora"/>
                <a:sym typeface="Sora"/>
              </a:defRPr>
            </a:lvl6pPr>
            <a:lvl7pPr lvl="6" algn="r" rtl="0">
              <a:spcBef>
                <a:spcPts val="0"/>
              </a:spcBef>
              <a:spcAft>
                <a:spcPts val="0"/>
              </a:spcAft>
              <a:buSzPts val="2800"/>
              <a:buNone/>
              <a:defRPr>
                <a:latin typeface="Sora"/>
                <a:ea typeface="Sora"/>
                <a:cs typeface="Sora"/>
                <a:sym typeface="Sora"/>
              </a:defRPr>
            </a:lvl7pPr>
            <a:lvl8pPr lvl="7" algn="r" rtl="0">
              <a:spcBef>
                <a:spcPts val="0"/>
              </a:spcBef>
              <a:spcAft>
                <a:spcPts val="0"/>
              </a:spcAft>
              <a:buSzPts val="2800"/>
              <a:buNone/>
              <a:defRPr>
                <a:latin typeface="Sora"/>
                <a:ea typeface="Sora"/>
                <a:cs typeface="Sora"/>
                <a:sym typeface="Sora"/>
              </a:defRPr>
            </a:lvl8pPr>
            <a:lvl9pPr lvl="8" algn="r" rtl="0">
              <a:spcBef>
                <a:spcPts val="0"/>
              </a:spcBef>
              <a:spcAft>
                <a:spcPts val="0"/>
              </a:spcAft>
              <a:buSzPts val="2800"/>
              <a:buNone/>
              <a:defRPr>
                <a:latin typeface="Sora"/>
                <a:ea typeface="Sora"/>
                <a:cs typeface="Sora"/>
                <a:sym typeface="Sora"/>
              </a:defRPr>
            </a:lvl9pPr>
          </a:lstStyle>
          <a:p>
            <a:endParaRPr/>
          </a:p>
        </p:txBody>
      </p:sp>
      <p:sp>
        <p:nvSpPr>
          <p:cNvPr id="34" name="Google Shape;34;p7"/>
          <p:cNvSpPr txBox="1">
            <a:spLocks noGrp="1"/>
          </p:cNvSpPr>
          <p:nvPr>
            <p:ph type="subTitle" idx="1"/>
          </p:nvPr>
        </p:nvSpPr>
        <p:spPr>
          <a:xfrm>
            <a:off x="1255650" y="4139175"/>
            <a:ext cx="6632700" cy="43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5" name="Google Shape;35;p7"/>
          <p:cNvSpPr/>
          <p:nvPr/>
        </p:nvSpPr>
        <p:spPr>
          <a:xfrm rot="-5941874" flipH="1">
            <a:off x="-404873" y="769634"/>
            <a:ext cx="3183454" cy="3183454"/>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7"/>
          <p:cNvSpPr/>
          <p:nvPr/>
        </p:nvSpPr>
        <p:spPr>
          <a:xfrm rot="1505530" flipH="1">
            <a:off x="7016853" y="353757"/>
            <a:ext cx="3287427" cy="3287548"/>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txBox="1">
            <a:spLocks noGrp="1"/>
          </p:cNvSpPr>
          <p:nvPr>
            <p:ph type="title"/>
          </p:nvPr>
        </p:nvSpPr>
        <p:spPr>
          <a:xfrm>
            <a:off x="2549400" y="1443450"/>
            <a:ext cx="4045200" cy="967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sz="5100">
                <a:solidFill>
                  <a:schemeClr val="accent4"/>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116050" y="2726875"/>
            <a:ext cx="4911900" cy="1117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grpSp>
        <p:nvGrpSpPr>
          <p:cNvPr id="44" name="Google Shape;44;p9"/>
          <p:cNvGrpSpPr/>
          <p:nvPr/>
        </p:nvGrpSpPr>
        <p:grpSpPr>
          <a:xfrm>
            <a:off x="803157" y="593376"/>
            <a:ext cx="545147" cy="506901"/>
            <a:chOff x="4818730" y="3307263"/>
            <a:chExt cx="1827512" cy="1699300"/>
          </a:xfrm>
        </p:grpSpPr>
        <p:sp>
          <p:nvSpPr>
            <p:cNvPr id="45" name="Google Shape;45;p9"/>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9"/>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9"/>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9"/>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9"/>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9"/>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9"/>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9"/>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9"/>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9"/>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9"/>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9"/>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9"/>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9"/>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9"/>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9"/>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9"/>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9"/>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9"/>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 name="Google Shape;70;p9"/>
          <p:cNvGrpSpPr/>
          <p:nvPr/>
        </p:nvGrpSpPr>
        <p:grpSpPr>
          <a:xfrm rot="-3253952" flipH="1">
            <a:off x="8118359" y="4003518"/>
            <a:ext cx="161701" cy="641985"/>
            <a:chOff x="7004550" y="3676293"/>
            <a:chExt cx="161700" cy="641982"/>
          </a:xfrm>
        </p:grpSpPr>
        <p:sp>
          <p:nvSpPr>
            <p:cNvPr id="71" name="Google Shape;71;p9"/>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9"/>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9"/>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9"/>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75;p9"/>
          <p:cNvSpPr/>
          <p:nvPr/>
        </p:nvSpPr>
        <p:spPr>
          <a:xfrm rot="-9000010" flipH="1">
            <a:off x="-621258" y="-1246672"/>
            <a:ext cx="3812743" cy="3812743"/>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9"/>
          <p:cNvSpPr/>
          <p:nvPr/>
        </p:nvSpPr>
        <p:spPr>
          <a:xfrm rot="1799997" flipH="1">
            <a:off x="6385427" y="2928645"/>
            <a:ext cx="3287417" cy="3287464"/>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3_1">
    <p:spTree>
      <p:nvGrpSpPr>
        <p:cNvPr id="1" name="Shape 194"/>
        <p:cNvGrpSpPr/>
        <p:nvPr/>
      </p:nvGrpSpPr>
      <p:grpSpPr>
        <a:xfrm>
          <a:off x="0" y="0"/>
          <a:ext cx="0" cy="0"/>
          <a:chOff x="0" y="0"/>
          <a:chExt cx="0" cy="0"/>
        </a:xfrm>
      </p:grpSpPr>
      <p:sp>
        <p:nvSpPr>
          <p:cNvPr id="195" name="Google Shape;195;p22"/>
          <p:cNvSpPr txBox="1">
            <a:spLocks noGrp="1"/>
          </p:cNvSpPr>
          <p:nvPr>
            <p:ph type="title"/>
          </p:nvPr>
        </p:nvSpPr>
        <p:spPr>
          <a:xfrm>
            <a:off x="713225" y="1188925"/>
            <a:ext cx="3380400" cy="23409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700"/>
            </a:lvl1pPr>
            <a:lvl2pPr lvl="1" rtl="0">
              <a:spcBef>
                <a:spcPts val="0"/>
              </a:spcBef>
              <a:spcAft>
                <a:spcPts val="0"/>
              </a:spcAft>
              <a:buSzPts val="2800"/>
              <a:buNone/>
              <a:defRPr>
                <a:latin typeface="Sora"/>
                <a:ea typeface="Sora"/>
                <a:cs typeface="Sora"/>
                <a:sym typeface="Sora"/>
              </a:defRPr>
            </a:lvl2pPr>
            <a:lvl3pPr lvl="2" rtl="0">
              <a:spcBef>
                <a:spcPts val="0"/>
              </a:spcBef>
              <a:spcAft>
                <a:spcPts val="0"/>
              </a:spcAft>
              <a:buSzPts val="2800"/>
              <a:buNone/>
              <a:defRPr>
                <a:latin typeface="Sora"/>
                <a:ea typeface="Sora"/>
                <a:cs typeface="Sora"/>
                <a:sym typeface="Sora"/>
              </a:defRPr>
            </a:lvl3pPr>
            <a:lvl4pPr lvl="3" rtl="0">
              <a:spcBef>
                <a:spcPts val="0"/>
              </a:spcBef>
              <a:spcAft>
                <a:spcPts val="0"/>
              </a:spcAft>
              <a:buSzPts val="2800"/>
              <a:buNone/>
              <a:defRPr>
                <a:latin typeface="Sora"/>
                <a:ea typeface="Sora"/>
                <a:cs typeface="Sora"/>
                <a:sym typeface="Sora"/>
              </a:defRPr>
            </a:lvl4pPr>
            <a:lvl5pPr lvl="4" rtl="0">
              <a:spcBef>
                <a:spcPts val="0"/>
              </a:spcBef>
              <a:spcAft>
                <a:spcPts val="0"/>
              </a:spcAft>
              <a:buSzPts val="2800"/>
              <a:buNone/>
              <a:defRPr>
                <a:latin typeface="Sora"/>
                <a:ea typeface="Sora"/>
                <a:cs typeface="Sora"/>
                <a:sym typeface="Sora"/>
              </a:defRPr>
            </a:lvl5pPr>
            <a:lvl6pPr lvl="5" rtl="0">
              <a:spcBef>
                <a:spcPts val="0"/>
              </a:spcBef>
              <a:spcAft>
                <a:spcPts val="0"/>
              </a:spcAft>
              <a:buSzPts val="2800"/>
              <a:buNone/>
              <a:defRPr>
                <a:latin typeface="Sora"/>
                <a:ea typeface="Sora"/>
                <a:cs typeface="Sora"/>
                <a:sym typeface="Sora"/>
              </a:defRPr>
            </a:lvl6pPr>
            <a:lvl7pPr lvl="6" rtl="0">
              <a:spcBef>
                <a:spcPts val="0"/>
              </a:spcBef>
              <a:spcAft>
                <a:spcPts val="0"/>
              </a:spcAft>
              <a:buSzPts val="2800"/>
              <a:buNone/>
              <a:defRPr>
                <a:latin typeface="Sora"/>
                <a:ea typeface="Sora"/>
                <a:cs typeface="Sora"/>
                <a:sym typeface="Sora"/>
              </a:defRPr>
            </a:lvl7pPr>
            <a:lvl8pPr lvl="7" rtl="0">
              <a:spcBef>
                <a:spcPts val="0"/>
              </a:spcBef>
              <a:spcAft>
                <a:spcPts val="0"/>
              </a:spcAft>
              <a:buSzPts val="2800"/>
              <a:buNone/>
              <a:defRPr>
                <a:latin typeface="Sora"/>
                <a:ea typeface="Sora"/>
                <a:cs typeface="Sora"/>
                <a:sym typeface="Sora"/>
              </a:defRPr>
            </a:lvl8pPr>
            <a:lvl9pPr lvl="8" rtl="0">
              <a:spcBef>
                <a:spcPts val="0"/>
              </a:spcBef>
              <a:spcAft>
                <a:spcPts val="0"/>
              </a:spcAft>
              <a:buSzPts val="2800"/>
              <a:buNone/>
              <a:defRPr>
                <a:latin typeface="Sora"/>
                <a:ea typeface="Sora"/>
                <a:cs typeface="Sora"/>
                <a:sym typeface="Sora"/>
              </a:defRPr>
            </a:lvl9pPr>
          </a:lstStyle>
          <a:p>
            <a:endParaRPr/>
          </a:p>
        </p:txBody>
      </p:sp>
      <p:sp>
        <p:nvSpPr>
          <p:cNvPr id="196" name="Google Shape;196;p22"/>
          <p:cNvSpPr txBox="1">
            <a:spLocks noGrp="1"/>
          </p:cNvSpPr>
          <p:nvPr>
            <p:ph type="subTitle" idx="1"/>
          </p:nvPr>
        </p:nvSpPr>
        <p:spPr>
          <a:xfrm>
            <a:off x="713225" y="3627300"/>
            <a:ext cx="3266100" cy="1009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7" name="Google Shape;197;p22"/>
          <p:cNvSpPr/>
          <p:nvPr/>
        </p:nvSpPr>
        <p:spPr>
          <a:xfrm rot="3600003" flipH="1">
            <a:off x="5900483" y="3312922"/>
            <a:ext cx="3287417" cy="3287491"/>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8">
    <p:spTree>
      <p:nvGrpSpPr>
        <p:cNvPr id="1" name="Shape 293"/>
        <p:cNvGrpSpPr/>
        <p:nvPr/>
      </p:nvGrpSpPr>
      <p:grpSpPr>
        <a:xfrm>
          <a:off x="0" y="0"/>
          <a:ext cx="0" cy="0"/>
          <a:chOff x="0" y="0"/>
          <a:chExt cx="0" cy="0"/>
        </a:xfrm>
      </p:grpSpPr>
      <p:grpSp>
        <p:nvGrpSpPr>
          <p:cNvPr id="294" name="Google Shape;294;p41"/>
          <p:cNvGrpSpPr/>
          <p:nvPr/>
        </p:nvGrpSpPr>
        <p:grpSpPr>
          <a:xfrm flipH="1">
            <a:off x="574557" y="785625"/>
            <a:ext cx="8174968" cy="4079838"/>
            <a:chOff x="803157" y="785625"/>
            <a:chExt cx="8174968" cy="4079838"/>
          </a:xfrm>
        </p:grpSpPr>
        <p:grpSp>
          <p:nvGrpSpPr>
            <p:cNvPr id="295" name="Google Shape;295;p41"/>
            <p:cNvGrpSpPr/>
            <p:nvPr/>
          </p:nvGrpSpPr>
          <p:grpSpPr>
            <a:xfrm>
              <a:off x="803157" y="4098576"/>
              <a:ext cx="545147" cy="506901"/>
              <a:chOff x="4818730" y="3307263"/>
              <a:chExt cx="1827512" cy="1699300"/>
            </a:xfrm>
          </p:grpSpPr>
          <p:sp>
            <p:nvSpPr>
              <p:cNvPr id="296" name="Google Shape;296;p41"/>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1"/>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1"/>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1"/>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1"/>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1"/>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1"/>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1"/>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1"/>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41"/>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1"/>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1"/>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1"/>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1"/>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1"/>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1"/>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1"/>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1"/>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1"/>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1"/>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1"/>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1"/>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1"/>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1"/>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1"/>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41"/>
            <p:cNvSpPr/>
            <p:nvPr/>
          </p:nvSpPr>
          <p:spPr>
            <a:xfrm>
              <a:off x="2505525" y="4165475"/>
              <a:ext cx="141300" cy="1413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1"/>
            <p:cNvSpPr/>
            <p:nvPr/>
          </p:nvSpPr>
          <p:spPr>
            <a:xfrm>
              <a:off x="2551425" y="785625"/>
              <a:ext cx="189600" cy="189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1"/>
            <p:cNvSpPr/>
            <p:nvPr/>
          </p:nvSpPr>
          <p:spPr>
            <a:xfrm>
              <a:off x="8189350" y="851475"/>
              <a:ext cx="189600" cy="189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4" name="Google Shape;324;p41"/>
            <p:cNvGrpSpPr/>
            <p:nvPr/>
          </p:nvGrpSpPr>
          <p:grpSpPr>
            <a:xfrm rot="-7546048">
              <a:off x="3886452" y="4314969"/>
              <a:ext cx="660231" cy="356756"/>
              <a:chOff x="6755327" y="3818809"/>
              <a:chExt cx="660228" cy="356754"/>
            </a:xfrm>
          </p:grpSpPr>
          <p:sp>
            <p:nvSpPr>
              <p:cNvPr id="325" name="Google Shape;325;p41"/>
              <p:cNvSpPr/>
              <p:nvPr/>
            </p:nvSpPr>
            <p:spPr>
              <a:xfrm rot="-6510132" flipH="1">
                <a:off x="7242777" y="3847741"/>
                <a:ext cx="161656" cy="139836"/>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1"/>
              <p:cNvSpPr/>
              <p:nvPr/>
            </p:nvSpPr>
            <p:spPr>
              <a:xfrm rot="-6510132" flipH="1">
                <a:off x="7084001" y="3900759"/>
                <a:ext cx="161656" cy="139836"/>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1"/>
              <p:cNvSpPr/>
              <p:nvPr/>
            </p:nvSpPr>
            <p:spPr>
              <a:xfrm rot="-6510132" flipH="1">
                <a:off x="6925225" y="3953777"/>
                <a:ext cx="161656" cy="139836"/>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1"/>
              <p:cNvSpPr/>
              <p:nvPr/>
            </p:nvSpPr>
            <p:spPr>
              <a:xfrm rot="-6510132" flipH="1">
                <a:off x="6766450" y="4006795"/>
                <a:ext cx="161656" cy="139836"/>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 name="Google Shape;329;p41"/>
            <p:cNvSpPr/>
            <p:nvPr/>
          </p:nvSpPr>
          <p:spPr>
            <a:xfrm>
              <a:off x="4829900" y="1784225"/>
              <a:ext cx="141300" cy="1413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1"/>
            <p:cNvSpPr/>
            <p:nvPr/>
          </p:nvSpPr>
          <p:spPr>
            <a:xfrm>
              <a:off x="8788525" y="2613575"/>
              <a:ext cx="189600" cy="189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1" name="Google Shape;331;p41"/>
          <p:cNvSpPr/>
          <p:nvPr/>
        </p:nvSpPr>
        <p:spPr>
          <a:xfrm rot="-8628331">
            <a:off x="-493777" y="3617392"/>
            <a:ext cx="2591878" cy="2591854"/>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1"/>
          <p:cNvSpPr/>
          <p:nvPr/>
        </p:nvSpPr>
        <p:spPr>
          <a:xfrm rot="3595944" flipH="1">
            <a:off x="7359195" y="-612379"/>
            <a:ext cx="3139411" cy="3139411"/>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8_1">
    <p:spTree>
      <p:nvGrpSpPr>
        <p:cNvPr id="1" name="Shape 333"/>
        <p:cNvGrpSpPr/>
        <p:nvPr/>
      </p:nvGrpSpPr>
      <p:grpSpPr>
        <a:xfrm>
          <a:off x="0" y="0"/>
          <a:ext cx="0" cy="0"/>
          <a:chOff x="0" y="0"/>
          <a:chExt cx="0" cy="0"/>
        </a:xfrm>
      </p:grpSpPr>
      <p:grpSp>
        <p:nvGrpSpPr>
          <p:cNvPr id="334" name="Google Shape;334;p42"/>
          <p:cNvGrpSpPr/>
          <p:nvPr/>
        </p:nvGrpSpPr>
        <p:grpSpPr>
          <a:xfrm>
            <a:off x="717425" y="730175"/>
            <a:ext cx="8016856" cy="3964307"/>
            <a:chOff x="717425" y="730175"/>
            <a:chExt cx="8016856" cy="3964307"/>
          </a:xfrm>
        </p:grpSpPr>
        <p:grpSp>
          <p:nvGrpSpPr>
            <p:cNvPr id="335" name="Google Shape;335;p42"/>
            <p:cNvGrpSpPr/>
            <p:nvPr/>
          </p:nvGrpSpPr>
          <p:grpSpPr>
            <a:xfrm rot="-7546048">
              <a:off x="8345722" y="4120268"/>
              <a:ext cx="161701" cy="641985"/>
              <a:chOff x="7004550" y="3676293"/>
              <a:chExt cx="161700" cy="641982"/>
            </a:xfrm>
          </p:grpSpPr>
          <p:sp>
            <p:nvSpPr>
              <p:cNvPr id="336" name="Google Shape;336;p42"/>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2"/>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2"/>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2"/>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42"/>
            <p:cNvSpPr/>
            <p:nvPr/>
          </p:nvSpPr>
          <p:spPr>
            <a:xfrm>
              <a:off x="6414800" y="10348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2"/>
            <p:cNvSpPr/>
            <p:nvPr/>
          </p:nvSpPr>
          <p:spPr>
            <a:xfrm>
              <a:off x="717425" y="36236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42"/>
            <p:cNvSpPr/>
            <p:nvPr/>
          </p:nvSpPr>
          <p:spPr>
            <a:xfrm>
              <a:off x="7814075" y="27079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42"/>
            <p:cNvSpPr/>
            <p:nvPr/>
          </p:nvSpPr>
          <p:spPr>
            <a:xfrm>
              <a:off x="8264225" y="7301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4" name="Google Shape;344;p42"/>
          <p:cNvSpPr/>
          <p:nvPr/>
        </p:nvSpPr>
        <p:spPr>
          <a:xfrm rot="-1805619">
            <a:off x="-173181" y="-1286635"/>
            <a:ext cx="3812736" cy="3812736"/>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8_1_1">
    <p:spTree>
      <p:nvGrpSpPr>
        <p:cNvPr id="1" name="Shape 345"/>
        <p:cNvGrpSpPr/>
        <p:nvPr/>
      </p:nvGrpSpPr>
      <p:grpSpPr>
        <a:xfrm>
          <a:off x="0" y="0"/>
          <a:ext cx="0" cy="0"/>
          <a:chOff x="0" y="0"/>
          <a:chExt cx="0" cy="0"/>
        </a:xfrm>
      </p:grpSpPr>
      <p:grpSp>
        <p:nvGrpSpPr>
          <p:cNvPr id="346" name="Google Shape;346;p43"/>
          <p:cNvGrpSpPr/>
          <p:nvPr/>
        </p:nvGrpSpPr>
        <p:grpSpPr>
          <a:xfrm>
            <a:off x="646775" y="593376"/>
            <a:ext cx="7860143" cy="3984356"/>
            <a:chOff x="646775" y="593376"/>
            <a:chExt cx="7860143" cy="3984356"/>
          </a:xfrm>
        </p:grpSpPr>
        <p:grpSp>
          <p:nvGrpSpPr>
            <p:cNvPr id="347" name="Google Shape;347;p43"/>
            <p:cNvGrpSpPr/>
            <p:nvPr/>
          </p:nvGrpSpPr>
          <p:grpSpPr>
            <a:xfrm flipH="1">
              <a:off x="7805389" y="593376"/>
              <a:ext cx="545147" cy="506901"/>
              <a:chOff x="4818730" y="3307263"/>
              <a:chExt cx="1827512" cy="1699300"/>
            </a:xfrm>
          </p:grpSpPr>
          <p:sp>
            <p:nvSpPr>
              <p:cNvPr id="348" name="Google Shape;348;p43"/>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43"/>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43"/>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43"/>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43"/>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43"/>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43"/>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43"/>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43"/>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43"/>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43"/>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43"/>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43"/>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43"/>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43"/>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43"/>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43"/>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43"/>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43"/>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43"/>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43"/>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43"/>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43"/>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43"/>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43"/>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3" name="Google Shape;373;p43"/>
            <p:cNvGrpSpPr/>
            <p:nvPr/>
          </p:nvGrpSpPr>
          <p:grpSpPr>
            <a:xfrm rot="3253952">
              <a:off x="873633" y="4003518"/>
              <a:ext cx="161701" cy="641985"/>
              <a:chOff x="7004550" y="3676293"/>
              <a:chExt cx="161700" cy="641982"/>
            </a:xfrm>
          </p:grpSpPr>
          <p:sp>
            <p:nvSpPr>
              <p:cNvPr id="374" name="Google Shape;374;p43"/>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43"/>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43"/>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43"/>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8" name="Google Shape;378;p43"/>
            <p:cNvSpPr/>
            <p:nvPr/>
          </p:nvSpPr>
          <p:spPr>
            <a:xfrm flipH="1">
              <a:off x="8365618" y="3501750"/>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43"/>
            <p:cNvSpPr/>
            <p:nvPr/>
          </p:nvSpPr>
          <p:spPr>
            <a:xfrm flipH="1">
              <a:off x="3031293" y="1638913"/>
              <a:ext cx="189600" cy="189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43"/>
            <p:cNvSpPr/>
            <p:nvPr/>
          </p:nvSpPr>
          <p:spPr>
            <a:xfrm flipH="1">
              <a:off x="2138593" y="40985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3"/>
            <p:cNvSpPr/>
            <p:nvPr/>
          </p:nvSpPr>
          <p:spPr>
            <a:xfrm flipH="1">
              <a:off x="6552243" y="37785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2" name="Google Shape;382;p43"/>
          <p:cNvSpPr/>
          <p:nvPr/>
        </p:nvSpPr>
        <p:spPr>
          <a:xfrm rot="-7417684" flipH="1">
            <a:off x="-287063" y="-1324932"/>
            <a:ext cx="3570751" cy="3570751"/>
          </a:xfrm>
          <a:prstGeom prst="lightningBol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43"/>
          <p:cNvSpPr/>
          <p:nvPr/>
        </p:nvSpPr>
        <p:spPr>
          <a:xfrm rot="2700040" flipH="1">
            <a:off x="6166423" y="3141160"/>
            <a:ext cx="3287431" cy="3287470"/>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241454"/>
            </a:gs>
            <a:gs pos="100000">
              <a:srgbClr val="4E2CB3"/>
            </a:gs>
          </a:gsLst>
          <a:lin ang="5400700"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1pPr>
            <a:lvl2pPr lvl="1">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2pPr>
            <a:lvl3pPr lvl="2">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3pPr>
            <a:lvl4pPr lvl="3">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4pPr>
            <a:lvl5pPr lvl="4">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5pPr>
            <a:lvl6pPr lvl="5">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6pPr>
            <a:lvl7pPr lvl="6">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7pPr>
            <a:lvl8pPr lvl="7">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8pPr>
            <a:lvl9pPr lvl="8">
              <a:spcBef>
                <a:spcPts val="0"/>
              </a:spcBef>
              <a:spcAft>
                <a:spcPts val="0"/>
              </a:spcAft>
              <a:buClr>
                <a:schemeClr val="accent6"/>
              </a:buClr>
              <a:buSzPts val="2800"/>
              <a:buFont typeface="Saira SemiCondensed ExtraBold"/>
              <a:buNone/>
              <a:defRPr sz="2800">
                <a:solidFill>
                  <a:schemeClr val="accent6"/>
                </a:solidFill>
                <a:latin typeface="Saira SemiCondensed ExtraBold"/>
                <a:ea typeface="Saira SemiCondensed ExtraBold"/>
                <a:cs typeface="Saira SemiCondensed ExtraBold"/>
                <a:sym typeface="Saira SemiCondensed Extra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6"/>
              </a:buClr>
              <a:buSzPts val="1800"/>
              <a:buFont typeface="Sora"/>
              <a:buChar char="●"/>
              <a:defRPr sz="1800">
                <a:solidFill>
                  <a:schemeClr val="accent6"/>
                </a:solidFill>
                <a:latin typeface="Sora"/>
                <a:ea typeface="Sora"/>
                <a:cs typeface="Sora"/>
                <a:sym typeface="Sora"/>
              </a:defRPr>
            </a:lvl1pPr>
            <a:lvl2pPr marL="914400" lvl="1"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2pPr>
            <a:lvl3pPr marL="1371600" lvl="2"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3pPr>
            <a:lvl4pPr marL="1828800" lvl="3"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4pPr>
            <a:lvl5pPr marL="2286000" lvl="4"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5pPr>
            <a:lvl6pPr marL="2743200" lvl="5"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6pPr>
            <a:lvl7pPr marL="3200400" lvl="6"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7pPr>
            <a:lvl8pPr marL="3657600" lvl="7"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8pPr>
            <a:lvl9pPr marL="4114800" lvl="8" indent="-317500">
              <a:lnSpc>
                <a:spcPct val="115000"/>
              </a:lnSpc>
              <a:spcBef>
                <a:spcPts val="0"/>
              </a:spcBef>
              <a:spcAft>
                <a:spcPts val="0"/>
              </a:spcAft>
              <a:buClr>
                <a:schemeClr val="accent6"/>
              </a:buClr>
              <a:buSzPts val="1400"/>
              <a:buFont typeface="Sora"/>
              <a:buChar char="■"/>
              <a:defRPr>
                <a:solidFill>
                  <a:schemeClr val="accent6"/>
                </a:solidFill>
                <a:latin typeface="Sora"/>
                <a:ea typeface="Sora"/>
                <a:cs typeface="Sora"/>
                <a:sym typeface="Sor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5" r:id="rId4"/>
    <p:sldLayoutId id="2147483658" r:id="rId5"/>
    <p:sldLayoutId id="2147483668" r:id="rId6"/>
    <p:sldLayoutId id="2147483687" r:id="rId7"/>
    <p:sldLayoutId id="2147483688" r:id="rId8"/>
    <p:sldLayoutId id="2147483689" r:id="rId9"/>
    <p:sldLayoutId id="214748369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www.dubaibusinesssetup.ae/free-zone-company-cost/"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s://www.dubaibusinesssetup.ae/free-zone-company-setup/"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https://www.dubaibusinesssetup.ae/"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8"/>
          <p:cNvSpPr/>
          <p:nvPr/>
        </p:nvSpPr>
        <p:spPr>
          <a:xfrm>
            <a:off x="4793600" y="4526076"/>
            <a:ext cx="3882084" cy="345719"/>
          </a:xfrm>
          <a:custGeom>
            <a:avLst/>
            <a:gdLst/>
            <a:ahLst/>
            <a:cxnLst/>
            <a:rect l="l" t="t" r="r" b="b"/>
            <a:pathLst>
              <a:path w="99547" h="8847" extrusionOk="0">
                <a:moveTo>
                  <a:pt x="49788" y="1"/>
                </a:moveTo>
                <a:cubicBezTo>
                  <a:pt x="22280" y="1"/>
                  <a:pt x="0" y="1977"/>
                  <a:pt x="0" y="4408"/>
                </a:cubicBezTo>
                <a:cubicBezTo>
                  <a:pt x="0" y="6870"/>
                  <a:pt x="22280" y="8846"/>
                  <a:pt x="49788" y="8846"/>
                </a:cubicBezTo>
                <a:cubicBezTo>
                  <a:pt x="77266" y="8846"/>
                  <a:pt x="99546" y="6870"/>
                  <a:pt x="99546" y="4408"/>
                </a:cubicBezTo>
                <a:cubicBezTo>
                  <a:pt x="99546" y="1977"/>
                  <a:pt x="77266" y="1"/>
                  <a:pt x="49788" y="1"/>
                </a:cubicBezTo>
                <a:close/>
              </a:path>
            </a:pathLst>
          </a:custGeom>
          <a:solidFill>
            <a:srgbClr val="241454">
              <a:alpha val="45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8"/>
          <p:cNvSpPr txBox="1">
            <a:spLocks noGrp="1"/>
          </p:cNvSpPr>
          <p:nvPr>
            <p:ph type="ctrTitle"/>
          </p:nvPr>
        </p:nvSpPr>
        <p:spPr>
          <a:xfrm>
            <a:off x="187359" y="501862"/>
            <a:ext cx="5341571" cy="119534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a:t>Top Reasons to Start In </a:t>
            </a:r>
            <a:r>
              <a:rPr lang="en-US" sz="3600" dirty="0">
                <a:solidFill>
                  <a:schemeClr val="accent5"/>
                </a:solidFill>
              </a:rPr>
              <a:t>Free Zone Business Setup in Dubai</a:t>
            </a:r>
            <a:endParaRPr sz="3600" dirty="0">
              <a:solidFill>
                <a:schemeClr val="accent5"/>
              </a:solidFill>
            </a:endParaRPr>
          </a:p>
        </p:txBody>
      </p:sp>
      <p:sp>
        <p:nvSpPr>
          <p:cNvPr id="436" name="Google Shape;436;p48"/>
          <p:cNvSpPr/>
          <p:nvPr/>
        </p:nvSpPr>
        <p:spPr>
          <a:xfrm rot="10800000" flipH="1">
            <a:off x="4561350" y="2633806"/>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49" name="Google Shape;649;p48"/>
          <p:cNvCxnSpPr>
            <a:cxnSpLocks/>
          </p:cNvCxnSpPr>
          <p:nvPr/>
        </p:nvCxnSpPr>
        <p:spPr>
          <a:xfrm>
            <a:off x="250346" y="2392254"/>
            <a:ext cx="4452304" cy="32678"/>
          </a:xfrm>
          <a:prstGeom prst="straightConnector1">
            <a:avLst/>
          </a:prstGeom>
          <a:noFill/>
          <a:ln w="19050" cap="flat" cmpd="sng">
            <a:solidFill>
              <a:schemeClr val="accent1"/>
            </a:solidFill>
            <a:prstDash val="solid"/>
            <a:round/>
            <a:headEnd type="none" w="med" len="med"/>
            <a:tailEnd type="none" w="med" len="med"/>
          </a:ln>
        </p:spPr>
      </p:cxnSp>
      <p:grpSp>
        <p:nvGrpSpPr>
          <p:cNvPr id="650" name="Google Shape;650;p48"/>
          <p:cNvGrpSpPr/>
          <p:nvPr/>
        </p:nvGrpSpPr>
        <p:grpSpPr>
          <a:xfrm>
            <a:off x="513075" y="852100"/>
            <a:ext cx="8082200" cy="3384525"/>
            <a:chOff x="513075" y="852100"/>
            <a:chExt cx="8082200" cy="3384525"/>
          </a:xfrm>
        </p:grpSpPr>
        <p:sp>
          <p:nvSpPr>
            <p:cNvPr id="651" name="Google Shape;651;p48"/>
            <p:cNvSpPr/>
            <p:nvPr/>
          </p:nvSpPr>
          <p:spPr>
            <a:xfrm>
              <a:off x="7189925" y="19037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8"/>
            <p:cNvSpPr/>
            <p:nvPr/>
          </p:nvSpPr>
          <p:spPr>
            <a:xfrm>
              <a:off x="513075" y="17141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8"/>
            <p:cNvSpPr/>
            <p:nvPr/>
          </p:nvSpPr>
          <p:spPr>
            <a:xfrm>
              <a:off x="6709213" y="85210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8"/>
            <p:cNvSpPr/>
            <p:nvPr/>
          </p:nvSpPr>
          <p:spPr>
            <a:xfrm rot="10800000" flipH="1">
              <a:off x="2127125" y="33803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8"/>
            <p:cNvSpPr/>
            <p:nvPr/>
          </p:nvSpPr>
          <p:spPr>
            <a:xfrm rot="10800000" flipH="1">
              <a:off x="3747975" y="40953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8"/>
            <p:cNvSpPr/>
            <p:nvPr/>
          </p:nvSpPr>
          <p:spPr>
            <a:xfrm rot="10800000" flipH="1">
              <a:off x="8453975" y="14473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7" name="Google Shape;657;p48"/>
            <p:cNvGrpSpPr/>
            <p:nvPr/>
          </p:nvGrpSpPr>
          <p:grpSpPr>
            <a:xfrm rot="-7546048">
              <a:off x="3607059" y="3077631"/>
              <a:ext cx="161701" cy="641985"/>
              <a:chOff x="7004550" y="3676293"/>
              <a:chExt cx="161700" cy="641982"/>
            </a:xfrm>
          </p:grpSpPr>
          <p:sp>
            <p:nvSpPr>
              <p:cNvPr id="658" name="Google Shape;658;p48"/>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8"/>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8"/>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8"/>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2" name="Google Shape;662;p48"/>
            <p:cNvGrpSpPr/>
            <p:nvPr/>
          </p:nvGrpSpPr>
          <p:grpSpPr>
            <a:xfrm>
              <a:off x="1135320" y="2873426"/>
              <a:ext cx="545147" cy="506901"/>
              <a:chOff x="4818730" y="3307263"/>
              <a:chExt cx="1827512" cy="1699300"/>
            </a:xfrm>
          </p:grpSpPr>
          <p:sp>
            <p:nvSpPr>
              <p:cNvPr id="663" name="Google Shape;663;p48"/>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8"/>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8"/>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8"/>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8"/>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8"/>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8"/>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8"/>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8"/>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8"/>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8"/>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8"/>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8"/>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8"/>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8"/>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8"/>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8"/>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8"/>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8"/>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8"/>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8"/>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8"/>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8"/>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8"/>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8"/>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5" name="Picture 4">
            <a:extLst>
              <a:ext uri="{FF2B5EF4-FFF2-40B4-BE49-F238E27FC236}">
                <a16:creationId xmlns:a16="http://schemas.microsoft.com/office/drawing/2014/main" id="{980C5128-8C66-495E-A213-FE95274ACE97}"/>
              </a:ext>
            </a:extLst>
          </p:cNvPr>
          <p:cNvPicPr>
            <a:picLocks noChangeAspect="1"/>
          </p:cNvPicPr>
          <p:nvPr/>
        </p:nvPicPr>
        <p:blipFill>
          <a:blip r:embed="rId3"/>
          <a:stretch>
            <a:fillRect/>
          </a:stretch>
        </p:blipFill>
        <p:spPr>
          <a:xfrm>
            <a:off x="4990987" y="1903725"/>
            <a:ext cx="3462988" cy="2488219"/>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5EA20689-7F4C-43E0-8EB6-E2A97912804C}"/>
              </a:ext>
            </a:extLst>
          </p:cNvPr>
          <p:cNvPicPr>
            <a:picLocks noChangeAspect="1"/>
          </p:cNvPicPr>
          <p:nvPr/>
        </p:nvPicPr>
        <p:blipFill>
          <a:blip r:embed="rId4"/>
          <a:stretch>
            <a:fillRect/>
          </a:stretch>
        </p:blipFill>
        <p:spPr>
          <a:xfrm>
            <a:off x="7718404" y="4732596"/>
            <a:ext cx="803684" cy="34571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69"/>
        <p:cNvGrpSpPr/>
        <p:nvPr/>
      </p:nvGrpSpPr>
      <p:grpSpPr>
        <a:xfrm>
          <a:off x="0" y="0"/>
          <a:ext cx="0" cy="0"/>
          <a:chOff x="0" y="0"/>
          <a:chExt cx="0" cy="0"/>
        </a:xfrm>
      </p:grpSpPr>
      <p:sp>
        <p:nvSpPr>
          <p:cNvPr id="1471" name="Google Shape;1471;p59"/>
          <p:cNvSpPr txBox="1">
            <a:spLocks noGrp="1"/>
          </p:cNvSpPr>
          <p:nvPr>
            <p:ph type="title"/>
          </p:nvPr>
        </p:nvSpPr>
        <p:spPr>
          <a:xfrm>
            <a:off x="307908" y="492058"/>
            <a:ext cx="4079705" cy="4011612"/>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Clr>
                <a:schemeClr val="dk1"/>
              </a:buClr>
              <a:buSzPts val="1100"/>
              <a:buFont typeface="Arial"/>
              <a:buNone/>
            </a:pPr>
            <a:r>
              <a:rPr lang="en-US" sz="1400" dirty="0">
                <a:latin typeface="Roboto Medium" panose="02000000000000000000" pitchFamily="2" charset="0"/>
                <a:ea typeface="Roboto Medium" panose="02000000000000000000" pitchFamily="2" charset="0"/>
              </a:rPr>
              <a:t>There's no denying that the United Arab Emirates has become a popular location for international business people in the recent past. This is fundamental since the native jurisdiction promises low taxes along with a strategic location (right at the core of the world's fastest emerging markets) and a supportive government. These are essentially the headlines that dominate why more and more people are rushing to the UAE to do business. However, digging deep will help you comprehend the more significant reasons that make Free zone’s business setup in Dubai tick.</a:t>
            </a:r>
          </a:p>
        </p:txBody>
      </p:sp>
      <p:sp>
        <p:nvSpPr>
          <p:cNvPr id="1473" name="Google Shape;1473;p59"/>
          <p:cNvSpPr/>
          <p:nvPr/>
        </p:nvSpPr>
        <p:spPr>
          <a:xfrm>
            <a:off x="4567625" y="-75"/>
            <a:ext cx="177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59"/>
          <p:cNvSpPr/>
          <p:nvPr/>
        </p:nvSpPr>
        <p:spPr>
          <a:xfrm rot="6898598" flipH="1">
            <a:off x="7367561" y="2683343"/>
            <a:ext cx="3287417" cy="3287491"/>
          </a:xfrm>
          <a:prstGeom prst="lightningBol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5" name="Google Shape;1475;p59"/>
          <p:cNvGrpSpPr/>
          <p:nvPr/>
        </p:nvGrpSpPr>
        <p:grpSpPr>
          <a:xfrm>
            <a:off x="-231558" y="0"/>
            <a:ext cx="8163543" cy="4507808"/>
            <a:chOff x="116882" y="480363"/>
            <a:chExt cx="8163543" cy="4507808"/>
          </a:xfrm>
        </p:grpSpPr>
        <p:sp>
          <p:nvSpPr>
            <p:cNvPr id="1476" name="Google Shape;1476;p59"/>
            <p:cNvSpPr/>
            <p:nvPr/>
          </p:nvSpPr>
          <p:spPr>
            <a:xfrm rot="10800000" flipH="1">
              <a:off x="4979450" y="30194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59"/>
            <p:cNvSpPr/>
            <p:nvPr/>
          </p:nvSpPr>
          <p:spPr>
            <a:xfrm>
              <a:off x="319225" y="36939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59"/>
            <p:cNvSpPr/>
            <p:nvPr/>
          </p:nvSpPr>
          <p:spPr>
            <a:xfrm>
              <a:off x="1945525" y="480363"/>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59"/>
            <p:cNvSpPr/>
            <p:nvPr/>
          </p:nvSpPr>
          <p:spPr>
            <a:xfrm>
              <a:off x="3979325" y="44759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59"/>
            <p:cNvSpPr/>
            <p:nvPr/>
          </p:nvSpPr>
          <p:spPr>
            <a:xfrm>
              <a:off x="8090825" y="9223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1" name="Google Shape;1481;p59"/>
            <p:cNvGrpSpPr/>
            <p:nvPr/>
          </p:nvGrpSpPr>
          <p:grpSpPr>
            <a:xfrm>
              <a:off x="731506" y="552100"/>
              <a:ext cx="516996" cy="376053"/>
              <a:chOff x="4865915" y="3354448"/>
              <a:chExt cx="1733142" cy="1260655"/>
            </a:xfrm>
          </p:grpSpPr>
          <p:sp>
            <p:nvSpPr>
              <p:cNvPr id="1482" name="Google Shape;1482;p59"/>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59"/>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59"/>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59"/>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59"/>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59"/>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59"/>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59"/>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59"/>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59"/>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59"/>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59"/>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59"/>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59"/>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59"/>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59"/>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59"/>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59"/>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59"/>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7" name="Google Shape;1507;p59"/>
            <p:cNvGrpSpPr/>
            <p:nvPr/>
          </p:nvGrpSpPr>
          <p:grpSpPr>
            <a:xfrm rot="-7546048">
              <a:off x="197291" y="4734854"/>
              <a:ext cx="172908" cy="333725"/>
              <a:chOff x="6350664" y="-536753"/>
              <a:chExt cx="172907" cy="333723"/>
            </a:xfrm>
          </p:grpSpPr>
          <p:sp>
            <p:nvSpPr>
              <p:cNvPr id="1509" name="Google Shape;1509;p59"/>
              <p:cNvSpPr/>
              <p:nvPr/>
            </p:nvSpPr>
            <p:spPr>
              <a:xfrm>
                <a:off x="6353380" y="-342830"/>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0" name="Google Shape;1510;p59"/>
              <p:cNvSpPr/>
              <p:nvPr/>
            </p:nvSpPr>
            <p:spPr>
              <a:xfrm>
                <a:off x="6350664" y="-44117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1" name="Google Shape;1511;p59"/>
              <p:cNvSpPr/>
              <p:nvPr/>
            </p:nvSpPr>
            <p:spPr>
              <a:xfrm>
                <a:off x="6361871" y="-53675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2" name="Google Shape;1512;p59"/>
            <p:cNvSpPr/>
            <p:nvPr/>
          </p:nvSpPr>
          <p:spPr>
            <a:xfrm>
              <a:off x="3140650" y="3160713"/>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10A9666C-8F95-4420-94B7-A2306E88E136}"/>
              </a:ext>
            </a:extLst>
          </p:cNvPr>
          <p:cNvPicPr>
            <a:picLocks noChangeAspect="1"/>
          </p:cNvPicPr>
          <p:nvPr/>
        </p:nvPicPr>
        <p:blipFill>
          <a:blip r:embed="rId3"/>
          <a:stretch>
            <a:fillRect/>
          </a:stretch>
        </p:blipFill>
        <p:spPr>
          <a:xfrm>
            <a:off x="4585325" y="-1"/>
            <a:ext cx="4540976" cy="5143425"/>
          </a:xfrm>
          <a:prstGeom prst="rect">
            <a:avLst/>
          </a:prstGeom>
        </p:spPr>
      </p:pic>
      <p:pic>
        <p:nvPicPr>
          <p:cNvPr id="51" name="Picture 50">
            <a:extLst>
              <a:ext uri="{FF2B5EF4-FFF2-40B4-BE49-F238E27FC236}">
                <a16:creationId xmlns:a16="http://schemas.microsoft.com/office/drawing/2014/main" id="{311833B9-261F-496C-9F9E-3F23847A3B4B}"/>
              </a:ext>
            </a:extLst>
          </p:cNvPr>
          <p:cNvPicPr>
            <a:picLocks noChangeAspect="1"/>
          </p:cNvPicPr>
          <p:nvPr/>
        </p:nvPicPr>
        <p:blipFill>
          <a:blip r:embed="rId4"/>
          <a:stretch>
            <a:fillRect/>
          </a:stretch>
        </p:blipFill>
        <p:spPr>
          <a:xfrm>
            <a:off x="322535" y="4651442"/>
            <a:ext cx="803684" cy="345719"/>
          </a:xfrm>
          <a:prstGeom prst="rect">
            <a:avLst/>
          </a:prstGeom>
        </p:spPr>
      </p:pic>
    </p:spTree>
    <p:extLst>
      <p:ext uri="{BB962C8B-B14F-4D97-AF65-F5344CB8AC3E}">
        <p14:creationId xmlns:p14="http://schemas.microsoft.com/office/powerpoint/2010/main" val="348286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69"/>
        <p:cNvGrpSpPr/>
        <p:nvPr/>
      </p:nvGrpSpPr>
      <p:grpSpPr>
        <a:xfrm>
          <a:off x="0" y="0"/>
          <a:ext cx="0" cy="0"/>
          <a:chOff x="0" y="0"/>
          <a:chExt cx="0" cy="0"/>
        </a:xfrm>
      </p:grpSpPr>
      <p:sp>
        <p:nvSpPr>
          <p:cNvPr id="1471" name="Google Shape;1471;p59"/>
          <p:cNvSpPr txBox="1">
            <a:spLocks noGrp="1"/>
          </p:cNvSpPr>
          <p:nvPr>
            <p:ph type="title"/>
          </p:nvPr>
        </p:nvSpPr>
        <p:spPr>
          <a:xfrm>
            <a:off x="4882260" y="752330"/>
            <a:ext cx="3867014" cy="3863188"/>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Clr>
                <a:schemeClr val="dk1"/>
              </a:buClr>
              <a:buSzPts val="1100"/>
              <a:buFont typeface="Arial"/>
              <a:buNone/>
            </a:pPr>
            <a:r>
              <a:rPr lang="en-US" sz="1400" dirty="0">
                <a:latin typeface="Roboto Medium" panose="02000000000000000000" pitchFamily="2" charset="0"/>
                <a:ea typeface="Roboto Medium" panose="02000000000000000000" pitchFamily="2" charset="0"/>
              </a:rPr>
              <a:t>If you are a first-timer, you must </a:t>
            </a:r>
            <a:r>
              <a:rPr lang="en-US" sz="1400" dirty="0" err="1">
                <a:latin typeface="Roboto Medium" panose="02000000000000000000" pitchFamily="2" charset="0"/>
                <a:ea typeface="Roboto Medium" panose="02000000000000000000" pitchFamily="2" charset="0"/>
              </a:rPr>
              <a:t>realise</a:t>
            </a:r>
            <a:r>
              <a:rPr lang="en-US" sz="1400" dirty="0">
                <a:latin typeface="Roboto Medium" panose="02000000000000000000" pitchFamily="2" charset="0"/>
                <a:ea typeface="Roboto Medium" panose="02000000000000000000" pitchFamily="2" charset="0"/>
              </a:rPr>
              <a:t> that Dubai's free trade zones are economic areas where you can trade goods and services- typically at preferential tax and customs rates. This is primarily due to boosting international business in the Middle East. They do it by promising rewarding benefits such as absolute foreign company ownership.</a:t>
            </a:r>
            <a:br>
              <a:rPr lang="en-US" sz="1400" dirty="0">
                <a:latin typeface="Roboto Medium" panose="02000000000000000000" pitchFamily="2" charset="0"/>
                <a:ea typeface="Roboto Medium" panose="02000000000000000000" pitchFamily="2" charset="0"/>
              </a:rPr>
            </a:br>
            <a:r>
              <a:rPr lang="en-US" sz="1400" dirty="0">
                <a:latin typeface="Roboto Medium" panose="02000000000000000000" pitchFamily="2" charset="0"/>
                <a:ea typeface="Roboto Medium" panose="02000000000000000000" pitchFamily="2" charset="0"/>
              </a:rPr>
              <a:t> </a:t>
            </a:r>
            <a:br>
              <a:rPr lang="en-US" sz="1400" dirty="0">
                <a:latin typeface="Roboto Medium" panose="02000000000000000000" pitchFamily="2" charset="0"/>
                <a:ea typeface="Roboto Medium" panose="02000000000000000000" pitchFamily="2" charset="0"/>
              </a:rPr>
            </a:br>
            <a:r>
              <a:rPr lang="en-US" sz="1400" dirty="0">
                <a:latin typeface="Roboto Medium" panose="02000000000000000000" pitchFamily="2" charset="0"/>
                <a:ea typeface="Roboto Medium" panose="02000000000000000000" pitchFamily="2" charset="0"/>
              </a:rPr>
              <a:t>It is essential to mention that the free zones in the UAE have evolved over the years to provide ever-increasing advantages to businesses. They essentially cater to specific industries or business types to bring down the </a:t>
            </a:r>
            <a:r>
              <a:rPr lang="en-US" sz="1400" b="1" dirty="0">
                <a:latin typeface="Roboto Medium" panose="02000000000000000000" pitchFamily="2" charset="0"/>
                <a:ea typeface="Roboto Medium" panose="02000000000000000000" pitchFamily="2" charset="0"/>
                <a:hlinkClick r:id="rId3"/>
              </a:rPr>
              <a:t>cost of setting up a company in the Dubai-free zone</a:t>
            </a:r>
            <a:r>
              <a:rPr lang="en-US" sz="1400" dirty="0">
                <a:latin typeface="Roboto Medium" panose="02000000000000000000" pitchFamily="2" charset="0"/>
                <a:ea typeface="Roboto Medium" panose="02000000000000000000" pitchFamily="2" charset="0"/>
              </a:rPr>
              <a:t>.</a:t>
            </a:r>
          </a:p>
        </p:txBody>
      </p:sp>
      <p:sp>
        <p:nvSpPr>
          <p:cNvPr id="1473" name="Google Shape;1473;p59"/>
          <p:cNvSpPr/>
          <p:nvPr/>
        </p:nvSpPr>
        <p:spPr>
          <a:xfrm>
            <a:off x="4567625" y="-75"/>
            <a:ext cx="177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5" name="Google Shape;1475;p59"/>
          <p:cNvGrpSpPr/>
          <p:nvPr/>
        </p:nvGrpSpPr>
        <p:grpSpPr>
          <a:xfrm>
            <a:off x="-422944" y="0"/>
            <a:ext cx="8163543" cy="4507808"/>
            <a:chOff x="116882" y="480363"/>
            <a:chExt cx="8163543" cy="4507808"/>
          </a:xfrm>
        </p:grpSpPr>
        <p:sp>
          <p:nvSpPr>
            <p:cNvPr id="1476" name="Google Shape;1476;p59"/>
            <p:cNvSpPr/>
            <p:nvPr/>
          </p:nvSpPr>
          <p:spPr>
            <a:xfrm rot="10800000" flipH="1">
              <a:off x="4979450" y="30194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59"/>
            <p:cNvSpPr/>
            <p:nvPr/>
          </p:nvSpPr>
          <p:spPr>
            <a:xfrm>
              <a:off x="319225" y="36939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59"/>
            <p:cNvSpPr/>
            <p:nvPr/>
          </p:nvSpPr>
          <p:spPr>
            <a:xfrm>
              <a:off x="1945525" y="480363"/>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59"/>
            <p:cNvSpPr/>
            <p:nvPr/>
          </p:nvSpPr>
          <p:spPr>
            <a:xfrm>
              <a:off x="3979325" y="44759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59"/>
            <p:cNvSpPr/>
            <p:nvPr/>
          </p:nvSpPr>
          <p:spPr>
            <a:xfrm>
              <a:off x="8090825" y="9223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1" name="Google Shape;1481;p59"/>
            <p:cNvGrpSpPr/>
            <p:nvPr/>
          </p:nvGrpSpPr>
          <p:grpSpPr>
            <a:xfrm>
              <a:off x="731506" y="552100"/>
              <a:ext cx="516996" cy="376053"/>
              <a:chOff x="4865915" y="3354448"/>
              <a:chExt cx="1733142" cy="1260655"/>
            </a:xfrm>
          </p:grpSpPr>
          <p:sp>
            <p:nvSpPr>
              <p:cNvPr id="1482" name="Google Shape;1482;p59"/>
              <p:cNvSpPr/>
              <p:nvPr/>
            </p:nvSpPr>
            <p:spPr>
              <a:xfrm rot="18900000">
                <a:off x="4865915" y="3354448"/>
                <a:ext cx="227831" cy="227831"/>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59"/>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59"/>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59"/>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59"/>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59"/>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59"/>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59"/>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59"/>
              <p:cNvSpPr/>
              <p:nvPr/>
            </p:nvSpPr>
            <p:spPr>
              <a:xfrm rot="18900000">
                <a:off x="5994896" y="3698722"/>
                <a:ext cx="227831" cy="227831"/>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59"/>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59"/>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59"/>
              <p:cNvSpPr/>
              <p:nvPr/>
            </p:nvSpPr>
            <p:spPr>
              <a:xfrm rot="18900000">
                <a:off x="5242241" y="4042997"/>
                <a:ext cx="227831" cy="227831"/>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59"/>
              <p:cNvSpPr/>
              <p:nvPr/>
            </p:nvSpPr>
            <p:spPr>
              <a:xfrm rot="18900000">
                <a:off x="5951038" y="3944264"/>
                <a:ext cx="230791" cy="3447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6" name="Google Shape;1496;p59"/>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59"/>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59"/>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59"/>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59"/>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59"/>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7" name="Google Shape;1507;p59"/>
            <p:cNvGrpSpPr/>
            <p:nvPr/>
          </p:nvGrpSpPr>
          <p:grpSpPr>
            <a:xfrm rot="-7546048">
              <a:off x="197291" y="4734854"/>
              <a:ext cx="172908" cy="333725"/>
              <a:chOff x="6350664" y="-536753"/>
              <a:chExt cx="172907" cy="333723"/>
            </a:xfrm>
          </p:grpSpPr>
          <p:sp>
            <p:nvSpPr>
              <p:cNvPr id="1509" name="Google Shape;1509;p59"/>
              <p:cNvSpPr/>
              <p:nvPr/>
            </p:nvSpPr>
            <p:spPr>
              <a:xfrm>
                <a:off x="6353380" y="-342830"/>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0" name="Google Shape;1510;p59"/>
              <p:cNvSpPr/>
              <p:nvPr/>
            </p:nvSpPr>
            <p:spPr>
              <a:xfrm>
                <a:off x="6350664" y="-44117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1" name="Google Shape;1511;p59"/>
              <p:cNvSpPr/>
              <p:nvPr/>
            </p:nvSpPr>
            <p:spPr>
              <a:xfrm>
                <a:off x="6361871" y="-53675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2" name="Google Shape;1512;p59"/>
            <p:cNvSpPr/>
            <p:nvPr/>
          </p:nvSpPr>
          <p:spPr>
            <a:xfrm>
              <a:off x="3140650" y="3160713"/>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TextBox 37">
            <a:extLst>
              <a:ext uri="{FF2B5EF4-FFF2-40B4-BE49-F238E27FC236}">
                <a16:creationId xmlns:a16="http://schemas.microsoft.com/office/drawing/2014/main" id="{1148A34F-925D-4B34-9440-4780F422A578}"/>
              </a:ext>
            </a:extLst>
          </p:cNvPr>
          <p:cNvSpPr txBox="1"/>
          <p:nvPr/>
        </p:nvSpPr>
        <p:spPr>
          <a:xfrm>
            <a:off x="5362592" y="249115"/>
            <a:ext cx="2906350" cy="503215"/>
          </a:xfrm>
          <a:prstGeom prst="rect">
            <a:avLst/>
          </a:prstGeom>
          <a:noFill/>
        </p:spPr>
        <p:txBody>
          <a:bodyPr wrap="square">
            <a:spAutoFit/>
          </a:bodyPr>
          <a:lstStyle/>
          <a:p>
            <a:pPr algn="just">
              <a:lnSpc>
                <a:spcPct val="115000"/>
              </a:lnSpc>
              <a:spcAft>
                <a:spcPts val="1000"/>
              </a:spcAft>
            </a:pPr>
            <a:r>
              <a:rPr lang="en-GB" sz="2400" b="1" dirty="0">
                <a:solidFill>
                  <a:schemeClr val="accent4"/>
                </a:solidFill>
                <a:effectLst/>
                <a:latin typeface="Saira SemiCondensed ExtraBold" panose="020B0604020202020204" charset="0"/>
                <a:ea typeface="Calibri" panose="020F0502020204030204" pitchFamily="34" charset="0"/>
                <a:cs typeface="Calibri" panose="020F0502020204030204" pitchFamily="34" charset="0"/>
              </a:rPr>
              <a:t>The UAE's free zones </a:t>
            </a:r>
            <a:endParaRPr lang="en-AU" sz="2400" b="1" dirty="0">
              <a:solidFill>
                <a:schemeClr val="accent4"/>
              </a:solidFill>
              <a:effectLst/>
              <a:latin typeface="Saira SemiCondensed ExtraBold" panose="020B060402020202020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FC301D19-A810-4882-8175-B513F0A4E721}"/>
              </a:ext>
            </a:extLst>
          </p:cNvPr>
          <p:cNvPicPr>
            <a:picLocks noChangeAspect="1"/>
          </p:cNvPicPr>
          <p:nvPr/>
        </p:nvPicPr>
        <p:blipFill>
          <a:blip r:embed="rId4"/>
          <a:stretch>
            <a:fillRect/>
          </a:stretch>
        </p:blipFill>
        <p:spPr>
          <a:xfrm>
            <a:off x="6463" y="10558"/>
            <a:ext cx="4561162" cy="5124968"/>
          </a:xfrm>
          <a:prstGeom prst="rect">
            <a:avLst/>
          </a:prstGeom>
        </p:spPr>
      </p:pic>
      <p:cxnSp>
        <p:nvCxnSpPr>
          <p:cNvPr id="41" name="Google Shape;1186;p53">
            <a:extLst>
              <a:ext uri="{FF2B5EF4-FFF2-40B4-BE49-F238E27FC236}">
                <a16:creationId xmlns:a16="http://schemas.microsoft.com/office/drawing/2014/main" id="{CBE77FBA-6E9F-47CC-928D-3CA13B5C8B7C}"/>
              </a:ext>
            </a:extLst>
          </p:cNvPr>
          <p:cNvCxnSpPr>
            <a:cxnSpLocks/>
          </p:cNvCxnSpPr>
          <p:nvPr/>
        </p:nvCxnSpPr>
        <p:spPr>
          <a:xfrm flipH="1">
            <a:off x="4906184" y="752330"/>
            <a:ext cx="3431624" cy="0"/>
          </a:xfrm>
          <a:prstGeom prst="straightConnector1">
            <a:avLst/>
          </a:prstGeom>
          <a:noFill/>
          <a:ln w="19050" cap="flat" cmpd="sng">
            <a:solidFill>
              <a:schemeClr val="accent1"/>
            </a:solidFill>
            <a:prstDash val="solid"/>
            <a:round/>
            <a:headEnd type="none" w="med" len="med"/>
            <a:tailEnd type="none" w="med" len="med"/>
          </a:ln>
        </p:spPr>
      </p:cxnSp>
      <p:pic>
        <p:nvPicPr>
          <p:cNvPr id="43" name="Picture 42">
            <a:extLst>
              <a:ext uri="{FF2B5EF4-FFF2-40B4-BE49-F238E27FC236}">
                <a16:creationId xmlns:a16="http://schemas.microsoft.com/office/drawing/2014/main" id="{44632247-8EBC-49B0-AB0C-2B0B54DEB400}"/>
              </a:ext>
            </a:extLst>
          </p:cNvPr>
          <p:cNvPicPr>
            <a:picLocks noChangeAspect="1"/>
          </p:cNvPicPr>
          <p:nvPr/>
        </p:nvPicPr>
        <p:blipFill>
          <a:blip r:embed="rId5"/>
          <a:stretch>
            <a:fillRect/>
          </a:stretch>
        </p:blipFill>
        <p:spPr>
          <a:xfrm>
            <a:off x="7645799" y="4473480"/>
            <a:ext cx="803684" cy="345719"/>
          </a:xfrm>
          <a:prstGeom prst="rect">
            <a:avLst/>
          </a:prstGeom>
        </p:spPr>
      </p:pic>
    </p:spTree>
    <p:extLst>
      <p:ext uri="{BB962C8B-B14F-4D97-AF65-F5344CB8AC3E}">
        <p14:creationId xmlns:p14="http://schemas.microsoft.com/office/powerpoint/2010/main" val="1694696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01"/>
        <p:cNvGrpSpPr/>
        <p:nvPr/>
      </p:nvGrpSpPr>
      <p:grpSpPr>
        <a:xfrm>
          <a:off x="0" y="0"/>
          <a:ext cx="0" cy="0"/>
          <a:chOff x="0" y="0"/>
          <a:chExt cx="0" cy="0"/>
        </a:xfrm>
      </p:grpSpPr>
      <p:sp>
        <p:nvSpPr>
          <p:cNvPr id="2202" name="Google Shape;2202;p71"/>
          <p:cNvSpPr txBox="1">
            <a:spLocks noGrp="1"/>
          </p:cNvSpPr>
          <p:nvPr>
            <p:ph type="title"/>
          </p:nvPr>
        </p:nvSpPr>
        <p:spPr>
          <a:xfrm>
            <a:off x="2597882" y="2843549"/>
            <a:ext cx="3805800" cy="6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AU" dirty="0"/>
              <a:t>Easy setup</a:t>
            </a:r>
          </a:p>
        </p:txBody>
      </p:sp>
      <p:sp>
        <p:nvSpPr>
          <p:cNvPr id="2203" name="Google Shape;2203;p71"/>
          <p:cNvSpPr txBox="1">
            <a:spLocks noGrp="1"/>
          </p:cNvSpPr>
          <p:nvPr>
            <p:ph type="subTitle" idx="1"/>
          </p:nvPr>
        </p:nvSpPr>
        <p:spPr>
          <a:xfrm>
            <a:off x="1054207" y="3374523"/>
            <a:ext cx="7590875" cy="1230952"/>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Clr>
                <a:schemeClr val="dk1"/>
              </a:buClr>
              <a:buSzPts val="1100"/>
              <a:buFont typeface="Arial"/>
              <a:buNone/>
            </a:pPr>
            <a:r>
              <a:rPr lang="en-US" dirty="0"/>
              <a:t>It is essential to mention that most free zones in the UAE promise an extremely simple </a:t>
            </a:r>
            <a:r>
              <a:rPr lang="en-US" b="1" dirty="0">
                <a:hlinkClick r:id="rId3"/>
              </a:rPr>
              <a:t>Free zone business setup in Dubai</a:t>
            </a:r>
            <a:r>
              <a:rPr lang="en-US" dirty="0"/>
              <a:t>. You must </a:t>
            </a:r>
            <a:r>
              <a:rPr lang="en-US" dirty="0" err="1"/>
              <a:t>realise</a:t>
            </a:r>
            <a:r>
              <a:rPr lang="en-US" dirty="0"/>
              <a:t> that the specific application process will largely depend on your business activity and free zone selection. However, in many circumstances, you may ideally provide basic proofs, such as business paperwork and passport copies.</a:t>
            </a:r>
          </a:p>
        </p:txBody>
      </p:sp>
      <p:grpSp>
        <p:nvGrpSpPr>
          <p:cNvPr id="2205" name="Google Shape;2205;p71"/>
          <p:cNvGrpSpPr/>
          <p:nvPr/>
        </p:nvGrpSpPr>
        <p:grpSpPr>
          <a:xfrm>
            <a:off x="717432" y="538026"/>
            <a:ext cx="7637093" cy="4032724"/>
            <a:chOff x="717432" y="538026"/>
            <a:chExt cx="7637093" cy="4032724"/>
          </a:xfrm>
        </p:grpSpPr>
        <p:grpSp>
          <p:nvGrpSpPr>
            <p:cNvPr id="2206" name="Google Shape;2206;p71"/>
            <p:cNvGrpSpPr/>
            <p:nvPr/>
          </p:nvGrpSpPr>
          <p:grpSpPr>
            <a:xfrm>
              <a:off x="717432" y="538026"/>
              <a:ext cx="545147" cy="506901"/>
              <a:chOff x="4818730" y="3307263"/>
              <a:chExt cx="1827512" cy="1699300"/>
            </a:xfrm>
          </p:grpSpPr>
          <p:sp>
            <p:nvSpPr>
              <p:cNvPr id="2207" name="Google Shape;2207;p71"/>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1"/>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1"/>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71"/>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71"/>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1"/>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1"/>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71"/>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1"/>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1"/>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1"/>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71"/>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1"/>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71"/>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71"/>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71"/>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1"/>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1"/>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1"/>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1"/>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1"/>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1"/>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1"/>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1"/>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1"/>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2" name="Google Shape;2232;p71"/>
            <p:cNvSpPr/>
            <p:nvPr/>
          </p:nvSpPr>
          <p:spPr>
            <a:xfrm>
              <a:off x="3756050" y="1177288"/>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71"/>
            <p:cNvSpPr/>
            <p:nvPr/>
          </p:nvSpPr>
          <p:spPr>
            <a:xfrm rot="10800000" flipH="1">
              <a:off x="6759400" y="35093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1"/>
            <p:cNvSpPr/>
            <p:nvPr/>
          </p:nvSpPr>
          <p:spPr>
            <a:xfrm>
              <a:off x="1307700" y="36506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1"/>
            <p:cNvSpPr/>
            <p:nvPr/>
          </p:nvSpPr>
          <p:spPr>
            <a:xfrm>
              <a:off x="6735250" y="1250138"/>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71"/>
            <p:cNvSpPr/>
            <p:nvPr/>
          </p:nvSpPr>
          <p:spPr>
            <a:xfrm>
              <a:off x="2004700" y="116720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71"/>
            <p:cNvSpPr/>
            <p:nvPr/>
          </p:nvSpPr>
          <p:spPr>
            <a:xfrm>
              <a:off x="8164925" y="43811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38" name="Google Shape;2238;p71"/>
            <p:cNvGrpSpPr/>
            <p:nvPr/>
          </p:nvGrpSpPr>
          <p:grpSpPr>
            <a:xfrm rot="-7546048">
              <a:off x="7761772" y="3076468"/>
              <a:ext cx="161701" cy="641985"/>
              <a:chOff x="7004550" y="3676293"/>
              <a:chExt cx="161700" cy="641982"/>
            </a:xfrm>
          </p:grpSpPr>
          <p:sp>
            <p:nvSpPr>
              <p:cNvPr id="2239" name="Google Shape;2239;p71"/>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71"/>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71"/>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71"/>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9" name="Picture 8">
            <a:extLst>
              <a:ext uri="{FF2B5EF4-FFF2-40B4-BE49-F238E27FC236}">
                <a16:creationId xmlns:a16="http://schemas.microsoft.com/office/drawing/2014/main" id="{2D3ECBB8-F889-4DE6-90A1-113AA771A8DE}"/>
              </a:ext>
            </a:extLst>
          </p:cNvPr>
          <p:cNvPicPr>
            <a:picLocks noChangeAspect="1"/>
          </p:cNvPicPr>
          <p:nvPr/>
        </p:nvPicPr>
        <p:blipFill>
          <a:blip r:embed="rId4"/>
          <a:stretch>
            <a:fillRect/>
          </a:stretch>
        </p:blipFill>
        <p:spPr>
          <a:xfrm>
            <a:off x="2526665" y="142701"/>
            <a:ext cx="3948235" cy="2594073"/>
          </a:xfrm>
          <a:prstGeom prst="rect">
            <a:avLst/>
          </a:prstGeom>
        </p:spPr>
      </p:pic>
      <p:pic>
        <p:nvPicPr>
          <p:cNvPr id="51" name="Picture 50">
            <a:extLst>
              <a:ext uri="{FF2B5EF4-FFF2-40B4-BE49-F238E27FC236}">
                <a16:creationId xmlns:a16="http://schemas.microsoft.com/office/drawing/2014/main" id="{EB720B0B-0B26-4777-8953-C6CAD2DF6DC7}"/>
              </a:ext>
            </a:extLst>
          </p:cNvPr>
          <p:cNvPicPr>
            <a:picLocks noChangeAspect="1"/>
          </p:cNvPicPr>
          <p:nvPr/>
        </p:nvPicPr>
        <p:blipFill>
          <a:blip r:embed="rId5"/>
          <a:stretch>
            <a:fillRect/>
          </a:stretch>
        </p:blipFill>
        <p:spPr>
          <a:xfrm>
            <a:off x="7708524" y="4668717"/>
            <a:ext cx="803684" cy="345719"/>
          </a:xfrm>
          <a:prstGeom prst="rect">
            <a:avLst/>
          </a:prstGeom>
        </p:spPr>
      </p:pic>
    </p:spTree>
    <p:extLst>
      <p:ext uri="{BB962C8B-B14F-4D97-AF65-F5344CB8AC3E}">
        <p14:creationId xmlns:p14="http://schemas.microsoft.com/office/powerpoint/2010/main" val="3657900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53"/>
          <p:cNvSpPr txBox="1">
            <a:spLocks noGrp="1"/>
          </p:cNvSpPr>
          <p:nvPr>
            <p:ph type="title"/>
          </p:nvPr>
        </p:nvSpPr>
        <p:spPr>
          <a:xfrm>
            <a:off x="517548" y="863006"/>
            <a:ext cx="4250400" cy="68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AU" dirty="0"/>
              <a:t>Tax and duty</a:t>
            </a:r>
            <a:endParaRPr dirty="0"/>
          </a:p>
        </p:txBody>
      </p:sp>
      <p:sp>
        <p:nvSpPr>
          <p:cNvPr id="889" name="Google Shape;889;p53"/>
          <p:cNvSpPr txBox="1">
            <a:spLocks noGrp="1"/>
          </p:cNvSpPr>
          <p:nvPr>
            <p:ph type="subTitle" idx="1"/>
          </p:nvPr>
        </p:nvSpPr>
        <p:spPr>
          <a:xfrm>
            <a:off x="137140" y="1659103"/>
            <a:ext cx="4351345" cy="2989600"/>
          </a:xfrm>
          <a:prstGeom prst="rect">
            <a:avLst/>
          </a:prstGeom>
        </p:spPr>
        <p:txBody>
          <a:bodyPr spcFirstLastPara="1" wrap="square" lIns="91425" tIns="91425" rIns="91425" bIns="91425" anchor="ctr" anchorCtr="0">
            <a:noAutofit/>
          </a:bodyPr>
          <a:lstStyle/>
          <a:p>
            <a:pPr marL="0" lvl="0" indent="0" algn="l" rtl="0">
              <a:spcBef>
                <a:spcPts val="0"/>
              </a:spcBef>
              <a:spcAft>
                <a:spcPts val="1600"/>
              </a:spcAft>
              <a:buClr>
                <a:schemeClr val="dk1"/>
              </a:buClr>
              <a:buSzPts val="1100"/>
              <a:buFont typeface="Arial"/>
              <a:buNone/>
            </a:pPr>
            <a:r>
              <a:rPr lang="en-US" dirty="0"/>
              <a:t>As per the experts, the lenient tax regime is the most persuasive reason for choosing a business in Dubai free zone. It essentially brings down the overall cost of setting up a business in the Dubai free zone under budget. </a:t>
            </a:r>
          </a:p>
          <a:p>
            <a:pPr marL="0" lvl="0" indent="0" algn="l" rtl="0">
              <a:spcBef>
                <a:spcPts val="0"/>
              </a:spcBef>
              <a:spcAft>
                <a:spcPts val="1600"/>
              </a:spcAft>
              <a:buClr>
                <a:schemeClr val="dk1"/>
              </a:buClr>
              <a:buSzPts val="1100"/>
              <a:buFont typeface="Arial"/>
              <a:buNone/>
            </a:pPr>
            <a:r>
              <a:rPr lang="en-US" dirty="0"/>
              <a:t>Dubai's business setup in Free zone promises profit from 0% corporate and personal tax and exemption from VAT. And there's more- you will enjoy relief from import and export taxes, as well as currency limitations. Do you need more?</a:t>
            </a:r>
          </a:p>
        </p:txBody>
      </p:sp>
      <p:cxnSp>
        <p:nvCxnSpPr>
          <p:cNvPr id="1186" name="Google Shape;1186;p53"/>
          <p:cNvCxnSpPr/>
          <p:nvPr/>
        </p:nvCxnSpPr>
        <p:spPr>
          <a:xfrm rot="10800000">
            <a:off x="158404" y="1554489"/>
            <a:ext cx="4292100" cy="0"/>
          </a:xfrm>
          <a:prstGeom prst="straightConnector1">
            <a:avLst/>
          </a:prstGeom>
          <a:noFill/>
          <a:ln w="19050" cap="flat" cmpd="sng">
            <a:solidFill>
              <a:schemeClr val="accent1"/>
            </a:solidFill>
            <a:prstDash val="solid"/>
            <a:round/>
            <a:headEnd type="none" w="med" len="med"/>
            <a:tailEnd type="none" w="med" len="med"/>
          </a:ln>
        </p:spPr>
      </p:cxnSp>
      <p:sp>
        <p:nvSpPr>
          <p:cNvPr id="1187" name="Google Shape;1187;p53"/>
          <p:cNvSpPr/>
          <p:nvPr/>
        </p:nvSpPr>
        <p:spPr>
          <a:xfrm rot="10800000" flipH="1">
            <a:off x="4296125" y="31956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8" name="Google Shape;1188;p53"/>
          <p:cNvGrpSpPr/>
          <p:nvPr/>
        </p:nvGrpSpPr>
        <p:grpSpPr>
          <a:xfrm>
            <a:off x="180951" y="1156783"/>
            <a:ext cx="7946368" cy="3960919"/>
            <a:chOff x="803157" y="785625"/>
            <a:chExt cx="7946368" cy="3960919"/>
          </a:xfrm>
        </p:grpSpPr>
        <p:grpSp>
          <p:nvGrpSpPr>
            <p:cNvPr id="1189" name="Google Shape;1189;p53"/>
            <p:cNvGrpSpPr/>
            <p:nvPr/>
          </p:nvGrpSpPr>
          <p:grpSpPr>
            <a:xfrm>
              <a:off x="803157" y="4098576"/>
              <a:ext cx="545147" cy="506901"/>
              <a:chOff x="4818730" y="3307263"/>
              <a:chExt cx="1827512" cy="1699300"/>
            </a:xfrm>
          </p:grpSpPr>
          <p:sp>
            <p:nvSpPr>
              <p:cNvPr id="1190" name="Google Shape;1190;p53"/>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53"/>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53"/>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53"/>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53"/>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53"/>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53"/>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53"/>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53"/>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53"/>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53"/>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53"/>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53"/>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53"/>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53"/>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53"/>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53"/>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53"/>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3"/>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53"/>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53"/>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53"/>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53"/>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53"/>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53"/>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5" name="Google Shape;1215;p53"/>
            <p:cNvSpPr/>
            <p:nvPr/>
          </p:nvSpPr>
          <p:spPr>
            <a:xfrm>
              <a:off x="2505525" y="41654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53"/>
            <p:cNvSpPr/>
            <p:nvPr/>
          </p:nvSpPr>
          <p:spPr>
            <a:xfrm>
              <a:off x="2551425" y="7856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53"/>
            <p:cNvSpPr/>
            <p:nvPr/>
          </p:nvSpPr>
          <p:spPr>
            <a:xfrm>
              <a:off x="8189350" y="8514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8" name="Google Shape;1218;p53"/>
            <p:cNvGrpSpPr/>
            <p:nvPr/>
          </p:nvGrpSpPr>
          <p:grpSpPr>
            <a:xfrm rot="-7546048">
              <a:off x="4135822" y="4172331"/>
              <a:ext cx="161701" cy="641985"/>
              <a:chOff x="7004550" y="3676293"/>
              <a:chExt cx="161700" cy="641982"/>
            </a:xfrm>
          </p:grpSpPr>
          <p:sp>
            <p:nvSpPr>
              <p:cNvPr id="1219" name="Google Shape;1219;p53"/>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53"/>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53"/>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53"/>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3" name="Google Shape;1223;p53"/>
            <p:cNvSpPr/>
            <p:nvPr/>
          </p:nvSpPr>
          <p:spPr>
            <a:xfrm>
              <a:off x="4829900" y="17842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3"/>
            <p:cNvSpPr/>
            <p:nvPr/>
          </p:nvSpPr>
          <p:spPr>
            <a:xfrm>
              <a:off x="8559925" y="39089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4BEA7370-1223-4481-8003-3F04E7DBACAD}"/>
              </a:ext>
            </a:extLst>
          </p:cNvPr>
          <p:cNvPicPr>
            <a:picLocks noChangeAspect="1"/>
          </p:cNvPicPr>
          <p:nvPr/>
        </p:nvPicPr>
        <p:blipFill>
          <a:blip r:embed="rId3"/>
          <a:stretch>
            <a:fillRect/>
          </a:stretch>
        </p:blipFill>
        <p:spPr>
          <a:xfrm>
            <a:off x="4661440" y="863006"/>
            <a:ext cx="4016429" cy="3865466"/>
          </a:xfrm>
          <a:prstGeom prst="rect">
            <a:avLst/>
          </a:prstGeom>
        </p:spPr>
      </p:pic>
      <p:pic>
        <p:nvPicPr>
          <p:cNvPr id="343" name="Picture 342">
            <a:extLst>
              <a:ext uri="{FF2B5EF4-FFF2-40B4-BE49-F238E27FC236}">
                <a16:creationId xmlns:a16="http://schemas.microsoft.com/office/drawing/2014/main" id="{8ECEB59C-49E3-4ADD-9853-41AF389159B6}"/>
              </a:ext>
            </a:extLst>
          </p:cNvPr>
          <p:cNvPicPr>
            <a:picLocks noChangeAspect="1"/>
          </p:cNvPicPr>
          <p:nvPr/>
        </p:nvPicPr>
        <p:blipFill>
          <a:blip r:embed="rId4"/>
          <a:stretch>
            <a:fillRect/>
          </a:stretch>
        </p:blipFill>
        <p:spPr>
          <a:xfrm>
            <a:off x="7952396" y="160596"/>
            <a:ext cx="803684" cy="345719"/>
          </a:xfrm>
          <a:prstGeom prst="rect">
            <a:avLst/>
          </a:prstGeom>
        </p:spPr>
      </p:pic>
    </p:spTree>
    <p:extLst>
      <p:ext uri="{BB962C8B-B14F-4D97-AF65-F5344CB8AC3E}">
        <p14:creationId xmlns:p14="http://schemas.microsoft.com/office/powerpoint/2010/main" val="3839831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01"/>
        <p:cNvGrpSpPr/>
        <p:nvPr/>
      </p:nvGrpSpPr>
      <p:grpSpPr>
        <a:xfrm>
          <a:off x="0" y="0"/>
          <a:ext cx="0" cy="0"/>
          <a:chOff x="0" y="0"/>
          <a:chExt cx="0" cy="0"/>
        </a:xfrm>
      </p:grpSpPr>
      <p:sp>
        <p:nvSpPr>
          <p:cNvPr id="2202" name="Google Shape;2202;p71"/>
          <p:cNvSpPr txBox="1">
            <a:spLocks noGrp="1"/>
          </p:cNvSpPr>
          <p:nvPr>
            <p:ph type="title"/>
          </p:nvPr>
        </p:nvSpPr>
        <p:spPr>
          <a:xfrm>
            <a:off x="2004700" y="2854171"/>
            <a:ext cx="4896000" cy="39652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AU" dirty="0"/>
              <a:t>Foreign ownership</a:t>
            </a:r>
          </a:p>
        </p:txBody>
      </p:sp>
      <p:sp>
        <p:nvSpPr>
          <p:cNvPr id="2203" name="Google Shape;2203;p71"/>
          <p:cNvSpPr txBox="1">
            <a:spLocks noGrp="1"/>
          </p:cNvSpPr>
          <p:nvPr>
            <p:ph type="subTitle" idx="1"/>
          </p:nvPr>
        </p:nvSpPr>
        <p:spPr>
          <a:xfrm>
            <a:off x="925803" y="3269572"/>
            <a:ext cx="7590875" cy="1230952"/>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Clr>
                <a:schemeClr val="dk1"/>
              </a:buClr>
              <a:buSzPts val="1100"/>
              <a:buFont typeface="Arial"/>
              <a:buNone/>
            </a:pPr>
            <a:r>
              <a:rPr lang="en-US" dirty="0"/>
              <a:t>More and more people are exploring the idea of company formation in Dubai free zones cost since it promises complete foreign ownership. Ideally, you must collaborate with a local partner if you wish to begin a business in the UAE mainland. However, that's not the case with the free zones in the UAE. You can expect absolute ownership if you establish a company here.</a:t>
            </a:r>
          </a:p>
        </p:txBody>
      </p:sp>
      <p:grpSp>
        <p:nvGrpSpPr>
          <p:cNvPr id="2205" name="Google Shape;2205;p71"/>
          <p:cNvGrpSpPr/>
          <p:nvPr/>
        </p:nvGrpSpPr>
        <p:grpSpPr>
          <a:xfrm>
            <a:off x="717432" y="538026"/>
            <a:ext cx="7637093" cy="4032724"/>
            <a:chOff x="717432" y="538026"/>
            <a:chExt cx="7637093" cy="4032724"/>
          </a:xfrm>
        </p:grpSpPr>
        <p:grpSp>
          <p:nvGrpSpPr>
            <p:cNvPr id="2206" name="Google Shape;2206;p71"/>
            <p:cNvGrpSpPr/>
            <p:nvPr/>
          </p:nvGrpSpPr>
          <p:grpSpPr>
            <a:xfrm>
              <a:off x="717432" y="538026"/>
              <a:ext cx="545147" cy="506901"/>
              <a:chOff x="4818730" y="3307263"/>
              <a:chExt cx="1827512" cy="1699300"/>
            </a:xfrm>
          </p:grpSpPr>
          <p:sp>
            <p:nvSpPr>
              <p:cNvPr id="2207" name="Google Shape;2207;p71"/>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1"/>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1"/>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71"/>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71"/>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1"/>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1"/>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71"/>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1"/>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1"/>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1"/>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71"/>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1"/>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71"/>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71"/>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71"/>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1"/>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1"/>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1"/>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1"/>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1"/>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1"/>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1"/>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1"/>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1"/>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2" name="Google Shape;2232;p71"/>
            <p:cNvSpPr/>
            <p:nvPr/>
          </p:nvSpPr>
          <p:spPr>
            <a:xfrm>
              <a:off x="3756050" y="1177288"/>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71"/>
            <p:cNvSpPr/>
            <p:nvPr/>
          </p:nvSpPr>
          <p:spPr>
            <a:xfrm rot="10800000" flipH="1">
              <a:off x="6759400" y="35093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1"/>
            <p:cNvSpPr/>
            <p:nvPr/>
          </p:nvSpPr>
          <p:spPr>
            <a:xfrm>
              <a:off x="1307700" y="36506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1"/>
            <p:cNvSpPr/>
            <p:nvPr/>
          </p:nvSpPr>
          <p:spPr>
            <a:xfrm>
              <a:off x="6735250" y="1250138"/>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71"/>
            <p:cNvSpPr/>
            <p:nvPr/>
          </p:nvSpPr>
          <p:spPr>
            <a:xfrm>
              <a:off x="2004700" y="116720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71"/>
            <p:cNvSpPr/>
            <p:nvPr/>
          </p:nvSpPr>
          <p:spPr>
            <a:xfrm>
              <a:off x="8164925" y="43811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38" name="Google Shape;2238;p71"/>
            <p:cNvGrpSpPr/>
            <p:nvPr/>
          </p:nvGrpSpPr>
          <p:grpSpPr>
            <a:xfrm rot="-7546048">
              <a:off x="7761772" y="3076468"/>
              <a:ext cx="161701" cy="641985"/>
              <a:chOff x="7004550" y="3676293"/>
              <a:chExt cx="161700" cy="641982"/>
            </a:xfrm>
          </p:grpSpPr>
          <p:sp>
            <p:nvSpPr>
              <p:cNvPr id="2239" name="Google Shape;2239;p71"/>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71"/>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71"/>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71"/>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 name="Picture 1">
            <a:extLst>
              <a:ext uri="{FF2B5EF4-FFF2-40B4-BE49-F238E27FC236}">
                <a16:creationId xmlns:a16="http://schemas.microsoft.com/office/drawing/2014/main" id="{3D0CCC91-8173-43E7-9B87-BF0ED140EA22}"/>
              </a:ext>
            </a:extLst>
          </p:cNvPr>
          <p:cNvPicPr>
            <a:picLocks noChangeAspect="1"/>
          </p:cNvPicPr>
          <p:nvPr/>
        </p:nvPicPr>
        <p:blipFill>
          <a:blip r:embed="rId3"/>
          <a:stretch>
            <a:fillRect/>
          </a:stretch>
        </p:blipFill>
        <p:spPr>
          <a:xfrm>
            <a:off x="2669100" y="90628"/>
            <a:ext cx="3805800" cy="2578144"/>
          </a:xfrm>
          <a:prstGeom prst="rect">
            <a:avLst/>
          </a:prstGeom>
        </p:spPr>
      </p:pic>
      <p:pic>
        <p:nvPicPr>
          <p:cNvPr id="44" name="Picture 43">
            <a:extLst>
              <a:ext uri="{FF2B5EF4-FFF2-40B4-BE49-F238E27FC236}">
                <a16:creationId xmlns:a16="http://schemas.microsoft.com/office/drawing/2014/main" id="{4199325B-9A13-46EB-9D59-63C59A359FC1}"/>
              </a:ext>
            </a:extLst>
          </p:cNvPr>
          <p:cNvPicPr>
            <a:picLocks noChangeAspect="1"/>
          </p:cNvPicPr>
          <p:nvPr/>
        </p:nvPicPr>
        <p:blipFill>
          <a:blip r:embed="rId4"/>
          <a:stretch>
            <a:fillRect/>
          </a:stretch>
        </p:blipFill>
        <p:spPr>
          <a:xfrm>
            <a:off x="7699968" y="4607700"/>
            <a:ext cx="803684" cy="345719"/>
          </a:xfrm>
          <a:prstGeom prst="rect">
            <a:avLst/>
          </a:prstGeom>
        </p:spPr>
      </p:pic>
    </p:spTree>
    <p:extLst>
      <p:ext uri="{BB962C8B-B14F-4D97-AF65-F5344CB8AC3E}">
        <p14:creationId xmlns:p14="http://schemas.microsoft.com/office/powerpoint/2010/main" val="2066182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53"/>
          <p:cNvSpPr txBox="1">
            <a:spLocks noGrp="1"/>
          </p:cNvSpPr>
          <p:nvPr>
            <p:ph type="title"/>
          </p:nvPr>
        </p:nvSpPr>
        <p:spPr>
          <a:xfrm>
            <a:off x="4455900" y="625644"/>
            <a:ext cx="4524300" cy="60160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AU" dirty="0"/>
              <a:t>Trading within the UAE</a:t>
            </a:r>
            <a:endParaRPr dirty="0"/>
          </a:p>
        </p:txBody>
      </p:sp>
      <p:sp>
        <p:nvSpPr>
          <p:cNvPr id="889" name="Google Shape;889;p53"/>
          <p:cNvSpPr txBox="1">
            <a:spLocks noGrp="1"/>
          </p:cNvSpPr>
          <p:nvPr>
            <p:ph type="subTitle" idx="1"/>
          </p:nvPr>
        </p:nvSpPr>
        <p:spPr>
          <a:xfrm>
            <a:off x="4590558" y="1405237"/>
            <a:ext cx="4351345" cy="3157619"/>
          </a:xfrm>
          <a:prstGeom prst="rect">
            <a:avLst/>
          </a:prstGeom>
        </p:spPr>
        <p:txBody>
          <a:bodyPr spcFirstLastPara="1" wrap="square" lIns="91425" tIns="91425" rIns="91425" bIns="91425" anchor="ctr" anchorCtr="0">
            <a:noAutofit/>
          </a:bodyPr>
          <a:lstStyle/>
          <a:p>
            <a:pPr marL="0" lvl="0" indent="0" algn="l" rtl="0">
              <a:spcBef>
                <a:spcPts val="0"/>
              </a:spcBef>
              <a:spcAft>
                <a:spcPts val="1600"/>
              </a:spcAft>
              <a:buClr>
                <a:schemeClr val="dk1"/>
              </a:buClr>
              <a:buSzPts val="1100"/>
              <a:buFont typeface="Arial"/>
              <a:buNone/>
            </a:pPr>
            <a:r>
              <a:rPr lang="en-US" dirty="0"/>
              <a:t>Detailed research will help you </a:t>
            </a:r>
            <a:r>
              <a:rPr lang="en-US" dirty="0" err="1"/>
              <a:t>realise</a:t>
            </a:r>
            <a:r>
              <a:rPr lang="en-US" dirty="0"/>
              <a:t> that the free zone </a:t>
            </a:r>
            <a:r>
              <a:rPr lang="en-US" b="1" dirty="0"/>
              <a:t>business setup in Dubai</a:t>
            </a:r>
            <a:r>
              <a:rPr lang="en-US" dirty="0"/>
              <a:t> don't have permission to trade directly with the local market. However, you can negotiate this, essentially working with a locally appointed distributor. They can essentially sell your goods and services for a separate fee.</a:t>
            </a:r>
          </a:p>
          <a:p>
            <a:pPr marL="0" lvl="0" indent="0" algn="l" rtl="0">
              <a:spcBef>
                <a:spcPts val="0"/>
              </a:spcBef>
              <a:spcAft>
                <a:spcPts val="1600"/>
              </a:spcAft>
              <a:buClr>
                <a:schemeClr val="dk1"/>
              </a:buClr>
              <a:buSzPts val="1100"/>
              <a:buFont typeface="Arial"/>
              <a:buNone/>
            </a:pPr>
            <a:r>
              <a:rPr lang="en-US" dirty="0"/>
              <a:t>Otherwise, you can consider establishing your private free zone corporation and then establish branch offices across the Emirates. You can use these branch offices for selling your product and creating trade relationships with the mainland of the UAE.</a:t>
            </a:r>
          </a:p>
        </p:txBody>
      </p:sp>
      <p:cxnSp>
        <p:nvCxnSpPr>
          <p:cNvPr id="1186" name="Google Shape;1186;p53"/>
          <p:cNvCxnSpPr/>
          <p:nvPr/>
        </p:nvCxnSpPr>
        <p:spPr>
          <a:xfrm rot="10800000">
            <a:off x="4572000" y="1227963"/>
            <a:ext cx="4292100" cy="0"/>
          </a:xfrm>
          <a:prstGeom prst="straightConnector1">
            <a:avLst/>
          </a:prstGeom>
          <a:noFill/>
          <a:ln w="19050" cap="flat" cmpd="sng">
            <a:solidFill>
              <a:schemeClr val="accent1"/>
            </a:solidFill>
            <a:prstDash val="solid"/>
            <a:round/>
            <a:headEnd type="none" w="med" len="med"/>
            <a:tailEnd type="none" w="med" len="med"/>
          </a:ln>
        </p:spPr>
      </p:cxnSp>
      <p:sp>
        <p:nvSpPr>
          <p:cNvPr id="1187" name="Google Shape;1187;p53"/>
          <p:cNvSpPr/>
          <p:nvPr/>
        </p:nvSpPr>
        <p:spPr>
          <a:xfrm rot="10800000" flipH="1">
            <a:off x="4296125" y="31956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8" name="Google Shape;1188;p53"/>
          <p:cNvGrpSpPr/>
          <p:nvPr/>
        </p:nvGrpSpPr>
        <p:grpSpPr>
          <a:xfrm>
            <a:off x="180951" y="1156783"/>
            <a:ext cx="7946368" cy="3960919"/>
            <a:chOff x="803157" y="785625"/>
            <a:chExt cx="7946368" cy="3960919"/>
          </a:xfrm>
        </p:grpSpPr>
        <p:grpSp>
          <p:nvGrpSpPr>
            <p:cNvPr id="1189" name="Google Shape;1189;p53"/>
            <p:cNvGrpSpPr/>
            <p:nvPr/>
          </p:nvGrpSpPr>
          <p:grpSpPr>
            <a:xfrm>
              <a:off x="803157" y="4098576"/>
              <a:ext cx="545147" cy="506901"/>
              <a:chOff x="4818730" y="3307263"/>
              <a:chExt cx="1827512" cy="1699300"/>
            </a:xfrm>
          </p:grpSpPr>
          <p:sp>
            <p:nvSpPr>
              <p:cNvPr id="1190" name="Google Shape;1190;p53"/>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53"/>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53"/>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53"/>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53"/>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53"/>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53"/>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53"/>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53"/>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53"/>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53"/>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53"/>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53"/>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53"/>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53"/>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53"/>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53"/>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53"/>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3"/>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53"/>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53"/>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53"/>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53"/>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53"/>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53"/>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5" name="Google Shape;1215;p53"/>
            <p:cNvSpPr/>
            <p:nvPr/>
          </p:nvSpPr>
          <p:spPr>
            <a:xfrm>
              <a:off x="2505525" y="41654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53"/>
            <p:cNvSpPr/>
            <p:nvPr/>
          </p:nvSpPr>
          <p:spPr>
            <a:xfrm>
              <a:off x="2551425" y="7856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53"/>
            <p:cNvSpPr/>
            <p:nvPr/>
          </p:nvSpPr>
          <p:spPr>
            <a:xfrm>
              <a:off x="8189350" y="8514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8" name="Google Shape;1218;p53"/>
            <p:cNvGrpSpPr/>
            <p:nvPr/>
          </p:nvGrpSpPr>
          <p:grpSpPr>
            <a:xfrm rot="-7546048">
              <a:off x="4135822" y="4172331"/>
              <a:ext cx="161701" cy="641985"/>
              <a:chOff x="7004550" y="3676293"/>
              <a:chExt cx="161700" cy="641982"/>
            </a:xfrm>
          </p:grpSpPr>
          <p:sp>
            <p:nvSpPr>
              <p:cNvPr id="1219" name="Google Shape;1219;p53"/>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53"/>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53"/>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53"/>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3" name="Google Shape;1223;p53"/>
            <p:cNvSpPr/>
            <p:nvPr/>
          </p:nvSpPr>
          <p:spPr>
            <a:xfrm>
              <a:off x="4829900" y="178422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3"/>
            <p:cNvSpPr/>
            <p:nvPr/>
          </p:nvSpPr>
          <p:spPr>
            <a:xfrm>
              <a:off x="8559925" y="39089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4BEA7370-1223-4481-8003-3F04E7DBACAD}"/>
              </a:ext>
            </a:extLst>
          </p:cNvPr>
          <p:cNvPicPr>
            <a:picLocks noChangeAspect="1"/>
          </p:cNvPicPr>
          <p:nvPr/>
        </p:nvPicPr>
        <p:blipFill>
          <a:blip r:embed="rId3"/>
          <a:stretch>
            <a:fillRect/>
          </a:stretch>
        </p:blipFill>
        <p:spPr>
          <a:xfrm>
            <a:off x="239081" y="688050"/>
            <a:ext cx="4016429" cy="3865466"/>
          </a:xfrm>
          <a:prstGeom prst="rect">
            <a:avLst/>
          </a:prstGeom>
        </p:spPr>
      </p:pic>
      <p:pic>
        <p:nvPicPr>
          <p:cNvPr id="44" name="Picture 43">
            <a:extLst>
              <a:ext uri="{FF2B5EF4-FFF2-40B4-BE49-F238E27FC236}">
                <a16:creationId xmlns:a16="http://schemas.microsoft.com/office/drawing/2014/main" id="{B32E23C6-AF45-486D-AFDA-456810183A49}"/>
              </a:ext>
            </a:extLst>
          </p:cNvPr>
          <p:cNvPicPr>
            <a:picLocks noChangeAspect="1"/>
          </p:cNvPicPr>
          <p:nvPr/>
        </p:nvPicPr>
        <p:blipFill>
          <a:blip r:embed="rId4"/>
          <a:stretch>
            <a:fillRect/>
          </a:stretch>
        </p:blipFill>
        <p:spPr>
          <a:xfrm>
            <a:off x="7671845" y="4630917"/>
            <a:ext cx="803684" cy="345719"/>
          </a:xfrm>
          <a:prstGeom prst="rect">
            <a:avLst/>
          </a:prstGeom>
        </p:spPr>
      </p:pic>
    </p:spTree>
    <p:extLst>
      <p:ext uri="{BB962C8B-B14F-4D97-AF65-F5344CB8AC3E}">
        <p14:creationId xmlns:p14="http://schemas.microsoft.com/office/powerpoint/2010/main" val="1205020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241454"/>
            </a:gs>
            <a:gs pos="100000">
              <a:srgbClr val="4E2CB3"/>
            </a:gs>
          </a:gsLst>
          <a:lin ang="5400012" scaled="0"/>
        </a:gradFill>
        <a:effectLst/>
      </p:bgPr>
    </p:bg>
    <p:spTree>
      <p:nvGrpSpPr>
        <p:cNvPr id="1" name="Shape 839"/>
        <p:cNvGrpSpPr/>
        <p:nvPr/>
      </p:nvGrpSpPr>
      <p:grpSpPr>
        <a:xfrm>
          <a:off x="0" y="0"/>
          <a:ext cx="0" cy="0"/>
          <a:chOff x="0" y="0"/>
          <a:chExt cx="0" cy="0"/>
        </a:xfrm>
      </p:grpSpPr>
      <p:sp>
        <p:nvSpPr>
          <p:cNvPr id="840" name="Google Shape;840;p52"/>
          <p:cNvSpPr txBox="1">
            <a:spLocks noGrp="1"/>
          </p:cNvSpPr>
          <p:nvPr>
            <p:ph type="title"/>
          </p:nvPr>
        </p:nvSpPr>
        <p:spPr>
          <a:xfrm>
            <a:off x="2549400" y="1443450"/>
            <a:ext cx="4045200" cy="96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 !</a:t>
            </a:r>
            <a:endParaRPr dirty="0"/>
          </a:p>
        </p:txBody>
      </p:sp>
      <p:sp>
        <p:nvSpPr>
          <p:cNvPr id="841" name="Google Shape;841;p52"/>
          <p:cNvSpPr txBox="1">
            <a:spLocks noGrp="1"/>
          </p:cNvSpPr>
          <p:nvPr>
            <p:ph type="subTitle" idx="1"/>
          </p:nvPr>
        </p:nvSpPr>
        <p:spPr>
          <a:xfrm>
            <a:off x="2116050" y="2726875"/>
            <a:ext cx="4911900" cy="111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IN" sz="1800" b="1" dirty="0"/>
              <a:t>Dubai Business Setup</a:t>
            </a:r>
          </a:p>
          <a:p>
            <a:pPr marL="0" lvl="0" indent="0" algn="ctr" rtl="0">
              <a:spcBef>
                <a:spcPts val="0"/>
              </a:spcBef>
              <a:spcAft>
                <a:spcPts val="0"/>
              </a:spcAft>
              <a:buClr>
                <a:schemeClr val="dk1"/>
              </a:buClr>
              <a:buSzPts val="1100"/>
              <a:buFont typeface="Arial"/>
              <a:buNone/>
            </a:pPr>
            <a:endParaRPr lang="en-IN" dirty="0"/>
          </a:p>
          <a:p>
            <a:pPr marL="0" lvl="0" indent="0" algn="ctr" rtl="0">
              <a:spcBef>
                <a:spcPts val="0"/>
              </a:spcBef>
              <a:spcAft>
                <a:spcPts val="0"/>
              </a:spcAft>
              <a:buClr>
                <a:schemeClr val="dk1"/>
              </a:buClr>
              <a:buSzPts val="1100"/>
              <a:buFont typeface="Arial"/>
              <a:buNone/>
            </a:pPr>
            <a:r>
              <a:rPr lang="en-IN" dirty="0"/>
              <a:t>Website - </a:t>
            </a:r>
            <a:r>
              <a:rPr lang="en-IN" b="1" dirty="0">
                <a:hlinkClick r:id="rId3"/>
              </a:rPr>
              <a:t>https://www.dubaibusinesssetup.ae/</a:t>
            </a:r>
            <a:endParaRPr b="1" dirty="0"/>
          </a:p>
        </p:txBody>
      </p:sp>
      <p:grpSp>
        <p:nvGrpSpPr>
          <p:cNvPr id="842" name="Google Shape;842;p52"/>
          <p:cNvGrpSpPr/>
          <p:nvPr/>
        </p:nvGrpSpPr>
        <p:grpSpPr>
          <a:xfrm>
            <a:off x="2490250" y="2421875"/>
            <a:ext cx="4129800" cy="141300"/>
            <a:chOff x="2490250" y="2498075"/>
            <a:chExt cx="4129800" cy="141300"/>
          </a:xfrm>
        </p:grpSpPr>
        <p:cxnSp>
          <p:nvCxnSpPr>
            <p:cNvPr id="843" name="Google Shape;843;p52"/>
            <p:cNvCxnSpPr/>
            <p:nvPr/>
          </p:nvCxnSpPr>
          <p:spPr>
            <a:xfrm rot="10800000">
              <a:off x="2631538" y="2572100"/>
              <a:ext cx="3847200" cy="0"/>
            </a:xfrm>
            <a:prstGeom prst="straightConnector1">
              <a:avLst/>
            </a:prstGeom>
            <a:noFill/>
            <a:ln w="19050" cap="flat" cmpd="sng">
              <a:solidFill>
                <a:schemeClr val="accent1"/>
              </a:solidFill>
              <a:prstDash val="solid"/>
              <a:round/>
              <a:headEnd type="none" w="med" len="med"/>
              <a:tailEnd type="none" w="med" len="med"/>
            </a:ln>
          </p:spPr>
        </p:cxnSp>
        <p:sp>
          <p:nvSpPr>
            <p:cNvPr id="844" name="Google Shape;844;p52"/>
            <p:cNvSpPr/>
            <p:nvPr/>
          </p:nvSpPr>
          <p:spPr>
            <a:xfrm rot="10800000" flipH="1">
              <a:off x="2490250" y="24980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52"/>
            <p:cNvSpPr/>
            <p:nvPr/>
          </p:nvSpPr>
          <p:spPr>
            <a:xfrm rot="10800000" flipH="1">
              <a:off x="6478750" y="2498075"/>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 name="Google Shape;846;p52"/>
          <p:cNvGrpSpPr/>
          <p:nvPr/>
        </p:nvGrpSpPr>
        <p:grpSpPr>
          <a:xfrm>
            <a:off x="646775" y="876913"/>
            <a:ext cx="7783992" cy="3700813"/>
            <a:chOff x="646775" y="876913"/>
            <a:chExt cx="7783992" cy="3700813"/>
          </a:xfrm>
        </p:grpSpPr>
        <p:sp>
          <p:nvSpPr>
            <p:cNvPr id="847" name="Google Shape;847;p52"/>
            <p:cNvSpPr/>
            <p:nvPr/>
          </p:nvSpPr>
          <p:spPr>
            <a:xfrm>
              <a:off x="646775" y="3501750"/>
              <a:ext cx="141300" cy="141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52"/>
            <p:cNvSpPr/>
            <p:nvPr/>
          </p:nvSpPr>
          <p:spPr>
            <a:xfrm>
              <a:off x="5094600" y="876913"/>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52"/>
            <p:cNvSpPr/>
            <p:nvPr/>
          </p:nvSpPr>
          <p:spPr>
            <a:xfrm>
              <a:off x="6825500" y="40985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52"/>
            <p:cNvSpPr/>
            <p:nvPr/>
          </p:nvSpPr>
          <p:spPr>
            <a:xfrm>
              <a:off x="2716650" y="438812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52"/>
            <p:cNvSpPr/>
            <p:nvPr/>
          </p:nvSpPr>
          <p:spPr>
            <a:xfrm>
              <a:off x="7991850" y="2639375"/>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52"/>
            <p:cNvSpPr/>
            <p:nvPr/>
          </p:nvSpPr>
          <p:spPr>
            <a:xfrm>
              <a:off x="1437575" y="1651950"/>
              <a:ext cx="189600" cy="1896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3" name="Google Shape;853;p52"/>
            <p:cNvGrpSpPr/>
            <p:nvPr/>
          </p:nvGrpSpPr>
          <p:grpSpPr>
            <a:xfrm rot="-7546048">
              <a:off x="1451522" y="3852493"/>
              <a:ext cx="161701" cy="641985"/>
              <a:chOff x="7004550" y="3676293"/>
              <a:chExt cx="161700" cy="641982"/>
            </a:xfrm>
          </p:grpSpPr>
          <p:sp>
            <p:nvSpPr>
              <p:cNvPr id="854" name="Google Shape;854;p52"/>
              <p:cNvSpPr/>
              <p:nvPr/>
            </p:nvSpPr>
            <p:spPr>
              <a:xfrm>
                <a:off x="7004550" y="4178475"/>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52"/>
              <p:cNvSpPr/>
              <p:nvPr/>
            </p:nvSpPr>
            <p:spPr>
              <a:xfrm>
                <a:off x="7004550" y="4011081"/>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52"/>
              <p:cNvSpPr/>
              <p:nvPr/>
            </p:nvSpPr>
            <p:spPr>
              <a:xfrm>
                <a:off x="7004550" y="3843687"/>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52"/>
              <p:cNvSpPr/>
              <p:nvPr/>
            </p:nvSpPr>
            <p:spPr>
              <a:xfrm>
                <a:off x="7004550" y="3676293"/>
                <a:ext cx="161700" cy="139800"/>
              </a:xfrm>
              <a:prstGeom prst="triangle">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8" name="Google Shape;858;p52"/>
            <p:cNvGrpSpPr/>
            <p:nvPr/>
          </p:nvGrpSpPr>
          <p:grpSpPr>
            <a:xfrm>
              <a:off x="7885620" y="1519651"/>
              <a:ext cx="545147" cy="506901"/>
              <a:chOff x="4818730" y="3307263"/>
              <a:chExt cx="1827512" cy="1699300"/>
            </a:xfrm>
          </p:grpSpPr>
          <p:sp>
            <p:nvSpPr>
              <p:cNvPr id="859" name="Google Shape;859;p52"/>
              <p:cNvSpPr/>
              <p:nvPr/>
            </p:nvSpPr>
            <p:spPr>
              <a:xfrm rot="-2700000">
                <a:off x="4865915"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52"/>
              <p:cNvSpPr/>
              <p:nvPr/>
            </p:nvSpPr>
            <p:spPr>
              <a:xfrm rot="-2700000">
                <a:off x="5242240"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52"/>
              <p:cNvSpPr/>
              <p:nvPr/>
            </p:nvSpPr>
            <p:spPr>
              <a:xfrm rot="-2700000">
                <a:off x="5618569" y="3354448"/>
                <a:ext cx="227830" cy="227830"/>
              </a:xfrm>
              <a:prstGeom prst="plus">
                <a:avLst>
                  <a:gd name="adj" fmla="val 39015"/>
                </a:avLst>
              </a:prstGeom>
              <a:solidFill>
                <a:srgbClr val="FFFFFF">
                  <a:alpha val="3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52"/>
              <p:cNvSpPr/>
              <p:nvPr/>
            </p:nvSpPr>
            <p:spPr>
              <a:xfrm rot="-2700000">
                <a:off x="5994898"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52"/>
              <p:cNvSpPr/>
              <p:nvPr/>
            </p:nvSpPr>
            <p:spPr>
              <a:xfrm rot="-2700000">
                <a:off x="6371227" y="33544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52"/>
              <p:cNvSpPr/>
              <p:nvPr/>
            </p:nvSpPr>
            <p:spPr>
              <a:xfrm rot="-2700000">
                <a:off x="4865915"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52"/>
              <p:cNvSpPr/>
              <p:nvPr/>
            </p:nvSpPr>
            <p:spPr>
              <a:xfrm rot="-2700000">
                <a:off x="5242240"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52"/>
              <p:cNvSpPr/>
              <p:nvPr/>
            </p:nvSpPr>
            <p:spPr>
              <a:xfrm rot="-2700000">
                <a:off x="5618569"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52"/>
              <p:cNvSpPr/>
              <p:nvPr/>
            </p:nvSpPr>
            <p:spPr>
              <a:xfrm rot="-2700000">
                <a:off x="5994898" y="369872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52"/>
              <p:cNvSpPr/>
              <p:nvPr/>
            </p:nvSpPr>
            <p:spPr>
              <a:xfrm rot="-2700000">
                <a:off x="6371227" y="3698723"/>
                <a:ext cx="227830" cy="227830"/>
              </a:xfrm>
              <a:prstGeom prst="plus">
                <a:avLst>
                  <a:gd name="adj" fmla="val 39015"/>
                </a:avLst>
              </a:prstGeom>
              <a:solidFill>
                <a:srgbClr val="FFFFFF">
                  <a:alpha val="526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52"/>
              <p:cNvSpPr/>
              <p:nvPr/>
            </p:nvSpPr>
            <p:spPr>
              <a:xfrm rot="-2700000">
                <a:off x="4865915"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2"/>
              <p:cNvSpPr/>
              <p:nvPr/>
            </p:nvSpPr>
            <p:spPr>
              <a:xfrm rot="-2700000">
                <a:off x="5242240" y="4042998"/>
                <a:ext cx="227830" cy="227830"/>
              </a:xfrm>
              <a:prstGeom prst="plus">
                <a:avLst>
                  <a:gd name="adj" fmla="val 39015"/>
                </a:avLst>
              </a:pr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52"/>
              <p:cNvSpPr/>
              <p:nvPr/>
            </p:nvSpPr>
            <p:spPr>
              <a:xfrm rot="-2700000">
                <a:off x="5618569"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2"/>
              <p:cNvSpPr/>
              <p:nvPr/>
            </p:nvSpPr>
            <p:spPr>
              <a:xfrm rot="-2700000">
                <a:off x="5994898"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52"/>
              <p:cNvSpPr/>
              <p:nvPr/>
            </p:nvSpPr>
            <p:spPr>
              <a:xfrm rot="-2700000">
                <a:off x="6371227" y="404299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52"/>
              <p:cNvSpPr/>
              <p:nvPr/>
            </p:nvSpPr>
            <p:spPr>
              <a:xfrm rot="-2700000">
                <a:off x="4865915"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52"/>
              <p:cNvSpPr/>
              <p:nvPr/>
            </p:nvSpPr>
            <p:spPr>
              <a:xfrm rot="-2700000">
                <a:off x="5242240"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52"/>
              <p:cNvSpPr/>
              <p:nvPr/>
            </p:nvSpPr>
            <p:spPr>
              <a:xfrm rot="-2700000">
                <a:off x="5618569"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52"/>
              <p:cNvSpPr/>
              <p:nvPr/>
            </p:nvSpPr>
            <p:spPr>
              <a:xfrm rot="-2700000">
                <a:off x="5994898"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52"/>
              <p:cNvSpPr/>
              <p:nvPr/>
            </p:nvSpPr>
            <p:spPr>
              <a:xfrm rot="-2700000">
                <a:off x="6371227" y="4387273"/>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52"/>
              <p:cNvSpPr/>
              <p:nvPr/>
            </p:nvSpPr>
            <p:spPr>
              <a:xfrm rot="-2700000">
                <a:off x="4865915" y="4731548"/>
                <a:ext cx="227830" cy="227830"/>
              </a:xfrm>
              <a:prstGeom prst="plus">
                <a:avLst>
                  <a:gd name="adj" fmla="val 39015"/>
                </a:avLst>
              </a:prstGeom>
              <a:solidFill>
                <a:srgbClr val="FFFFFF">
                  <a:alpha val="48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52"/>
              <p:cNvSpPr/>
              <p:nvPr/>
            </p:nvSpPr>
            <p:spPr>
              <a:xfrm rot="-2700000">
                <a:off x="5242240"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52"/>
              <p:cNvSpPr/>
              <p:nvPr/>
            </p:nvSpPr>
            <p:spPr>
              <a:xfrm rot="-2700000">
                <a:off x="5618569" y="4731548"/>
                <a:ext cx="227830" cy="227830"/>
              </a:xfrm>
              <a:prstGeom prst="plus">
                <a:avLst>
                  <a:gd name="adj" fmla="val 3901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52"/>
              <p:cNvSpPr/>
              <p:nvPr/>
            </p:nvSpPr>
            <p:spPr>
              <a:xfrm rot="-2700000">
                <a:off x="5994898" y="4731548"/>
                <a:ext cx="227830" cy="227830"/>
              </a:xfrm>
              <a:prstGeom prst="plus">
                <a:avLst>
                  <a:gd name="adj" fmla="val 39015"/>
                </a:avLst>
              </a:prstGeom>
              <a:solidFill>
                <a:srgbClr val="FFFFFF">
                  <a:alpha val="7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52"/>
              <p:cNvSpPr/>
              <p:nvPr/>
            </p:nvSpPr>
            <p:spPr>
              <a:xfrm rot="-2700000">
                <a:off x="6371227" y="4731548"/>
                <a:ext cx="227830" cy="227830"/>
              </a:xfrm>
              <a:prstGeom prst="plus">
                <a:avLst>
                  <a:gd name="adj" fmla="val 39015"/>
                </a:avLst>
              </a:prstGeom>
              <a:solidFill>
                <a:srgbClr val="FFFFFF">
                  <a:alpha val="33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46" name="Picture 45">
            <a:extLst>
              <a:ext uri="{FF2B5EF4-FFF2-40B4-BE49-F238E27FC236}">
                <a16:creationId xmlns:a16="http://schemas.microsoft.com/office/drawing/2014/main" id="{71C39F54-64DB-4662-999E-B082E535512B}"/>
              </a:ext>
            </a:extLst>
          </p:cNvPr>
          <p:cNvPicPr>
            <a:picLocks noChangeAspect="1"/>
          </p:cNvPicPr>
          <p:nvPr/>
        </p:nvPicPr>
        <p:blipFill>
          <a:blip r:embed="rId4"/>
          <a:stretch>
            <a:fillRect/>
          </a:stretch>
        </p:blipFill>
        <p:spPr>
          <a:xfrm>
            <a:off x="7708294" y="4658168"/>
            <a:ext cx="803684" cy="345719"/>
          </a:xfrm>
          <a:prstGeom prst="rect">
            <a:avLst/>
          </a:prstGeom>
        </p:spPr>
      </p:pic>
    </p:spTree>
  </p:cSld>
  <p:clrMapOvr>
    <a:masterClrMapping/>
  </p:clrMapOvr>
</p:sld>
</file>

<file path=ppt/theme/theme1.xml><?xml version="1.0" encoding="utf-8"?>
<a:theme xmlns:a="http://schemas.openxmlformats.org/drawingml/2006/main" name="Electronic Sports Company Project Proposal by Slidesgo">
  <a:themeElements>
    <a:clrScheme name="Simple Light">
      <a:dk1>
        <a:srgbClr val="000000"/>
      </a:dk1>
      <a:lt1>
        <a:srgbClr val="241454"/>
      </a:lt1>
      <a:dk2>
        <a:srgbClr val="4E2CB3"/>
      </a:dk2>
      <a:lt2>
        <a:srgbClr val="5C2FDF"/>
      </a:lt2>
      <a:accent1>
        <a:srgbClr val="8EB8DE"/>
      </a:accent1>
      <a:accent2>
        <a:srgbClr val="4D4DD0"/>
      </a:accent2>
      <a:accent3>
        <a:srgbClr val="B961EB"/>
      </a:accent3>
      <a:accent4>
        <a:srgbClr val="F7743C"/>
      </a:accent4>
      <a:accent5>
        <a:srgbClr val="CB480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563</Words>
  <Application>Microsoft Office PowerPoint</Application>
  <PresentationFormat>On-screen Show (16:9)</PresentationFormat>
  <Paragraphs>18</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Roboto Medium</vt:lpstr>
      <vt:lpstr>Saira SemiCondensed ExtraBold</vt:lpstr>
      <vt:lpstr>Arial</vt:lpstr>
      <vt:lpstr>Sora</vt:lpstr>
      <vt:lpstr>Electronic Sports Company Project Proposal by Slidesgo</vt:lpstr>
      <vt:lpstr>Top Reasons to Start In Free Zone Business Setup in Dubai</vt:lpstr>
      <vt:lpstr>There's no denying that the United Arab Emirates has become a popular location for international business people in the recent past. This is fundamental since the native jurisdiction promises low taxes along with a strategic location (right at the core of the world's fastest emerging markets) and a supportive government. These are essentially the headlines that dominate why more and more people are rushing to the UAE to do business. However, digging deep will help you comprehend the more significant reasons that make Free zone’s business setup in Dubai tick.</vt:lpstr>
      <vt:lpstr>If you are a first-timer, you must realise that Dubai's free trade zones are economic areas where you can trade goods and services- typically at preferential tax and customs rates. This is primarily due to boosting international business in the Middle East. They do it by promising rewarding benefits such as absolute foreign company ownership.   It is essential to mention that the free zones in the UAE have evolved over the years to provide ever-increasing advantages to businesses. They essentially cater to specific industries or business types to bring down the cost of setting up a company in the Dubai-free zone.</vt:lpstr>
      <vt:lpstr>Easy setup</vt:lpstr>
      <vt:lpstr>Tax and duty</vt:lpstr>
      <vt:lpstr>Foreign ownership</vt:lpstr>
      <vt:lpstr>Trading within the UAE</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Reasons to Start In Free Zone Business Setup in Dubai</dc:title>
  <cp:lastModifiedBy>URMILA</cp:lastModifiedBy>
  <cp:revision>41</cp:revision>
  <dcterms:modified xsi:type="dcterms:W3CDTF">2021-11-15T19:53:19Z</dcterms:modified>
</cp:coreProperties>
</file>