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1" r:id="rId4"/>
    <p:sldId id="258" r:id="rId5"/>
    <p:sldId id="261" r:id="rId6"/>
    <p:sldId id="262" r:id="rId7"/>
    <p:sldId id="263" r:id="rId8"/>
    <p:sldId id="264" r:id="rId9"/>
    <p:sldId id="272" r:id="rId10"/>
    <p:sldId id="273" r:id="rId11"/>
    <p:sldId id="265" r:id="rId12"/>
    <p:sldId id="274" r:id="rId13"/>
    <p:sldId id="267" r:id="rId14"/>
    <p:sldId id="269" r:id="rId15"/>
    <p:sldId id="259" r:id="rId1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60" d="100"/>
          <a:sy n="60" d="100"/>
        </p:scale>
        <p:origin x="8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42C6-50DE-4005-9F8F-82904669E6E7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9398F-FA4F-4C11-8C19-78532B5CCBD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371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Prima – programa financiado pela União Europeia para colmatar a desertificação nas regiões mediterrânicas</a:t>
            </a:r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9398F-FA4F-4C11-8C19-78532B5CCB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579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9398F-FA4F-4C11-8C19-78532B5CCB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13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AB1CD-8A4D-F944-B722-8968FA09F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64C39F-5362-CA43-9D7C-F75AC5CA6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2A0000A-86CD-FB49-970B-5B6D1A63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78BCED2-0751-664F-A570-58213684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FFFC1F6-B190-7A4A-A3D5-291CF6380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26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D36858-8002-B045-BDD2-0530498D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90434772-9C22-4844-BA2B-08CCB17F7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954AFBA-CE14-614F-A412-D2E479F2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4CE7EB8-E7EA-7341-A45C-6702F6E09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E4E8A75-7C76-A34A-A631-67D480E35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70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A8BC25B-F69B-004A-958F-3EFD44A940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97C0D14-70A4-0A40-804E-7A2BE98A83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3EB14F-032F-6049-8288-7CE334591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3DE9CA1-BF11-4744-8C26-65E8653B2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18E653A-D4F8-094E-AC7F-8D1CEB262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2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0C065-68F5-A74D-9277-B504E8CB7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ED76CE2-5927-1249-BE9C-5800B2975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AF97A98-463F-FE41-BF81-41EC52BDE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6AF3EDC-0D8E-784C-BA6C-B418B2559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EA682AA-EFA6-B448-A484-CAE6FD52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93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5DB9BA-1449-DC47-B4A6-96B3ACBEA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F713807-D13B-BB43-B888-4797BD848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D9A2BD1-598F-AC46-94B6-DEBE9508A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710DE9C-68B3-FE4A-B645-C8A092CA9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87E83AA-1FAA-DD4D-92DF-80581D1F7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307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9A3B7-D2D6-394B-BA5C-52A3E857D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47DD8A4-1072-4140-9613-F8B10D6D4F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126DEF0-54B9-DE42-AD09-56D26211F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DA7AE64-76D0-DB4D-9BE8-09232F07F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00F17D0A-79B0-8442-BCCD-BB017215D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3809D8E-F82D-6C42-8D0F-1D306F5A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262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213633-0EA7-2A4F-B856-47C23B30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5C3723F-A088-FE45-A19F-436CDE560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45DDBDE-08D2-3143-9C34-A7F6C0D15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5AFFE97-8E3F-1941-BB42-9A3F61DDB4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E911A62-031E-D440-B644-2EBD69BEAD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6AEFF9F-E31B-B241-8762-C7D56D7B9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093189D-356D-9941-9E61-7F5E34131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662B5145-FB90-0241-8AC6-03150458C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676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0C0C73-09F3-C04C-867B-5A8EF0362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B5AD1E08-2C34-0246-B624-73E68A1B4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8BC008ED-0E57-0743-8746-A86A4013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0F8AE5BB-EF6B-C748-9D10-F161E141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907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37AA0F5-3EEE-3C44-BE00-A8E02C48F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FBB292B8-2D75-FB46-8ABE-D616E0BC9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52D2B410-D16C-5D41-996E-7880CF04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0218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F8FE54-045A-0A40-AF38-8AFC86A2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CB4EEFB-4B2E-1943-8EB4-EE7E57222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BB13267C-492C-AC46-BBD7-6A480E5A0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AF30EBE-E239-0249-85F0-5A8E7B610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45A2EC8-F112-214E-8F89-F92AA8E3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B14F127-A2BC-3C40-940D-6E4362FE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571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90BE66-505B-2540-94AB-2041C3670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F70FFE1-4ADE-B149-AD99-775789685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11315FF-4321-6143-AECE-3A9AE37D9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46FD967-CC93-B641-AD07-CFBCAD9DC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21/06/2020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CF2B3A0-ED11-AB45-978F-1B0C0C575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EBC4FD85-86F7-9240-85BB-1E0F5AFE6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3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492F1BA-4397-954D-BC8D-6E9E5D2F9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3648565-6E2D-C746-9C21-0A708D035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BD40A73-B32D-3D43-8D27-4390CB7DE4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86139-75DF-C044-853C-AD7D0BB3C0B8}" type="datetimeFigureOut">
              <a:rPr lang="pt-PT" smtClean="0"/>
              <a:t>21/06/2020</a:t>
            </a:fld>
            <a:endParaRPr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C176D6E-7D3B-9040-A423-50F44DE480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8867FF2-3AD7-A148-9101-A3149A921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D0697-D672-ED4D-BBF3-E23C91FEE7F5}" type="slidenum">
              <a:rPr lang="pt-PT" smtClean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150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prima-med.org/wp-content/uploads/2020/02/PRIMA-Pre-proposal-Template-PART-I-RIA-and-IA-2020.docx" TargetMode="External"/><Relationship Id="rId3" Type="http://schemas.openxmlformats.org/officeDocument/2006/relationships/hyperlink" Target="http://prima-med.org/wp-content/uploads/2020/02/PRIMA-AWP2020-vf.pdf" TargetMode="External"/><Relationship Id="rId7" Type="http://schemas.openxmlformats.org/officeDocument/2006/relationships/hyperlink" Target="http://prima-med.org/wp-content/uploads/2019/01/Electronic-submission-system-Handbook-2019-v1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ima-med.org/wp-content/uploads/2018/02/h2020_mga_prima_multi_en.pdf" TargetMode="External"/><Relationship Id="rId5" Type="http://schemas.openxmlformats.org/officeDocument/2006/relationships/hyperlink" Target="http://prima-med.org/wp-content/uploads/2020/02/PRIMA-2020-Guidelines-for-Applicants-Section-1-RIAIA.pdf" TargetMode="External"/><Relationship Id="rId4" Type="http://schemas.openxmlformats.org/officeDocument/2006/relationships/hyperlink" Target="http://prima-med.org/wp-content/uploads/2020/02/PRIMA-Call-text-and-supporting-information-Call-Section-1-Topic-1.3.1-%E2%80%93-Food-value-chain-2020.pdf" TargetMode="External"/><Relationship Id="rId9" Type="http://schemas.openxmlformats.org/officeDocument/2006/relationships/hyperlink" Target="http://prima-med.org/wp-content/uploads/2020/02/PRIMA-Pre-proposal-Template-PART-II-RIA-and-IA-2020.doc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ima-med.org/about-us/prima-in-brief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m computador&#10;&#10;Descrição gerada automaticamente">
            <a:extLst>
              <a:ext uri="{FF2B5EF4-FFF2-40B4-BE49-F238E27FC236}">
                <a16:creationId xmlns:a16="http://schemas.microsoft.com/office/drawing/2014/main" id="{2960FFEF-35C5-574C-918F-421CDD8F89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5" t="2766" r="1788" b="5902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13A0878-BE0F-2B41-9FDC-39676D7EF81B}"/>
              </a:ext>
            </a:extLst>
          </p:cNvPr>
          <p:cNvSpPr/>
          <p:nvPr/>
        </p:nvSpPr>
        <p:spPr>
          <a:xfrm>
            <a:off x="215154" y="5029456"/>
            <a:ext cx="96974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Tipologias de Projetos</a:t>
            </a:r>
          </a:p>
          <a:p>
            <a:pPr algn="r"/>
            <a:r>
              <a:rPr lang="pt-PT" sz="2000" b="1" dirty="0">
                <a:solidFill>
                  <a:schemeClr val="bg1"/>
                </a:solidFill>
                <a:latin typeface="Gilroy ExtraBold" pitchFamily="2" charset="77"/>
              </a:rPr>
              <a:t>Paula </a:t>
            </a:r>
            <a:r>
              <a:rPr lang="pt-PT" sz="2000" b="1" dirty="0" err="1">
                <a:solidFill>
                  <a:schemeClr val="bg1"/>
                </a:solidFill>
                <a:latin typeface="Gilroy ExtraBold" pitchFamily="2" charset="77"/>
              </a:rPr>
              <a:t>Pinto_PRIMA</a:t>
            </a:r>
            <a:r>
              <a:rPr lang="pt-PT" sz="2000" b="1" dirty="0">
                <a:solidFill>
                  <a:schemeClr val="bg1"/>
                </a:solidFill>
                <a:latin typeface="Gilroy ExtraBold" pitchFamily="2" charset="77"/>
              </a:rPr>
              <a:t>; Margarida Oliveira_H2020; Ana </a:t>
            </a:r>
            <a:r>
              <a:rPr lang="pt-PT" sz="2000" b="1" dirty="0" err="1">
                <a:solidFill>
                  <a:schemeClr val="bg1"/>
                </a:solidFill>
                <a:latin typeface="Gilroy ExtraBold" pitchFamily="2" charset="77"/>
              </a:rPr>
              <a:t>Torres_Erasmus</a:t>
            </a:r>
            <a:r>
              <a:rPr lang="pt-PT" sz="2000" b="1" dirty="0">
                <a:solidFill>
                  <a:schemeClr val="bg1"/>
                </a:solidFill>
                <a:latin typeface="Gilroy ExtraBold" pitchFamily="2" charset="77"/>
              </a:rPr>
              <a:t> +</a:t>
            </a:r>
          </a:p>
          <a:p>
            <a:pPr algn="r"/>
            <a:r>
              <a:rPr lang="pt-PT" sz="2000" b="1" dirty="0">
                <a:solidFill>
                  <a:schemeClr val="bg1"/>
                </a:solidFill>
                <a:latin typeface="Gilroy ExtraBold" pitchFamily="2" charset="77"/>
              </a:rPr>
              <a:t>Rita Santos </a:t>
            </a:r>
            <a:r>
              <a:rPr lang="pt-PT" sz="2000" b="1" dirty="0" err="1">
                <a:solidFill>
                  <a:schemeClr val="bg1"/>
                </a:solidFill>
                <a:latin typeface="Gilroy ExtraBold" pitchFamily="2" charset="77"/>
              </a:rPr>
              <a:t>Rocha_FCT</a:t>
            </a:r>
            <a:r>
              <a:rPr lang="pt-PT" sz="2000" b="1" dirty="0">
                <a:solidFill>
                  <a:schemeClr val="bg1"/>
                </a:solidFill>
                <a:latin typeface="Gilroy ExtraBold" pitchFamily="2" charset="77"/>
              </a:rPr>
              <a:t>; Maria P. </a:t>
            </a:r>
            <a:r>
              <a:rPr lang="pt-PT" sz="2000" b="1" dirty="0" err="1">
                <a:solidFill>
                  <a:schemeClr val="bg1"/>
                </a:solidFill>
                <a:latin typeface="Gilroy ExtraBold" pitchFamily="2" charset="77"/>
              </a:rPr>
              <a:t>Barbas_COST</a:t>
            </a:r>
            <a:r>
              <a:rPr lang="pt-PT" sz="2000" b="1" dirty="0">
                <a:solidFill>
                  <a:schemeClr val="bg1"/>
                </a:solidFill>
                <a:latin typeface="Gilroy ExtraBold" pitchFamily="2" charset="77"/>
              </a:rPr>
              <a:t>; </a:t>
            </a:r>
            <a:endParaRPr sz="1200" b="1" dirty="0">
              <a:solidFill>
                <a:schemeClr val="bg1"/>
              </a:solidFill>
              <a:latin typeface="Gilroy ExtraBold" pitchFamily="2" charset="77"/>
            </a:endParaRPr>
          </a:p>
        </p:txBody>
      </p:sp>
      <p:pic>
        <p:nvPicPr>
          <p:cNvPr id="10" name="Imagem 9" descr="Uma imagem com desenho&#10;&#10;Descrição gerada automaticamente">
            <a:extLst>
              <a:ext uri="{FF2B5EF4-FFF2-40B4-BE49-F238E27FC236}">
                <a16:creationId xmlns:a16="http://schemas.microsoft.com/office/drawing/2014/main" id="{99220B93-2940-6247-8750-78980F295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94" y="2562844"/>
            <a:ext cx="8542049" cy="290750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5573EC2D-CBBE-5548-B9FA-189B454EC6B9}"/>
              </a:ext>
            </a:extLst>
          </p:cNvPr>
          <p:cNvSpPr/>
          <p:nvPr/>
        </p:nvSpPr>
        <p:spPr>
          <a:xfrm>
            <a:off x="9481868" y="1080559"/>
            <a:ext cx="2710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600" b="1" dirty="0">
                <a:solidFill>
                  <a:srgbClr val="34519D"/>
                </a:solidFill>
                <a:latin typeface="Gilroy ExtraBold" pitchFamily="2" charset="77"/>
              </a:rPr>
              <a:t>22 de junho de 2020</a:t>
            </a:r>
            <a:endParaRPr sz="3600" b="1" dirty="0">
              <a:solidFill>
                <a:srgbClr val="34519D"/>
              </a:solidFill>
              <a:latin typeface="Gilroy ExtraBold" pitchFamily="2" charset="77"/>
            </a:endParaRPr>
          </a:p>
        </p:txBody>
      </p:sp>
      <p:pic>
        <p:nvPicPr>
          <p:cNvPr id="14" name="Imagem 13" descr="Uma imagem com desenho&#10;&#10;Descrição gerada automaticamente">
            <a:extLst>
              <a:ext uri="{FF2B5EF4-FFF2-40B4-BE49-F238E27FC236}">
                <a16:creationId xmlns:a16="http://schemas.microsoft.com/office/drawing/2014/main" id="{3C85A9B4-44C0-D447-B451-7E947314B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43" y="371014"/>
            <a:ext cx="1951247" cy="141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69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Innovation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Actions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(IA)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FB0E46D-2552-4BDB-A3F4-1591DA3BAEA2}"/>
              </a:ext>
            </a:extLst>
          </p:cNvPr>
          <p:cNvSpPr/>
          <p:nvPr/>
        </p:nvSpPr>
        <p:spPr>
          <a:xfrm>
            <a:off x="1331822" y="1674429"/>
            <a:ext cx="96663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GB" b="1" dirty="0">
                <a:solidFill>
                  <a:srgbClr val="FF9900"/>
                </a:solidFill>
                <a:latin typeface="inherit"/>
              </a:rPr>
              <a:t>Call: Section 1 – </a:t>
            </a:r>
            <a:r>
              <a:rPr lang="en-GB" b="1" dirty="0" err="1">
                <a:solidFill>
                  <a:srgbClr val="FF9900"/>
                </a:solidFill>
                <a:latin typeface="inherit"/>
              </a:rPr>
              <a:t>Agro</a:t>
            </a:r>
            <a:r>
              <a:rPr lang="en-GB" b="1" dirty="0">
                <a:solidFill>
                  <a:srgbClr val="FF9900"/>
                </a:solidFill>
                <a:latin typeface="inherit"/>
              </a:rPr>
              <a:t>-food Value Chain 2020</a:t>
            </a:r>
            <a:endParaRPr lang="en-GB" dirty="0">
              <a:solidFill>
                <a:srgbClr val="484848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dirty="0">
                <a:solidFill>
                  <a:srgbClr val="41484C"/>
                </a:solidFill>
                <a:latin typeface="Lato" panose="020F0502020204030203" pitchFamily="34" charset="0"/>
              </a:rPr>
              <a:t> </a:t>
            </a:r>
          </a:p>
          <a:p>
            <a:pPr algn="ctr" fontAlgn="base"/>
            <a:r>
              <a:rPr lang="en-GB" b="1" dirty="0">
                <a:solidFill>
                  <a:srgbClr val="FF9900"/>
                </a:solidFill>
                <a:latin typeface="inherit"/>
              </a:rPr>
              <a:t>Topic 1.3.1-2020 (IA) Valorising the health benefits of the Traditional Mediterranean food products</a:t>
            </a:r>
            <a:endParaRPr lang="en-GB" b="0" i="0" dirty="0">
              <a:solidFill>
                <a:srgbClr val="41484C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3D09591-183C-43E5-AF79-524D0F4A77BB}"/>
              </a:ext>
            </a:extLst>
          </p:cNvPr>
          <p:cNvSpPr txBox="1"/>
          <p:nvPr/>
        </p:nvSpPr>
        <p:spPr>
          <a:xfrm>
            <a:off x="1359491" y="2795052"/>
            <a:ext cx="69217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pt-PT" sz="2400" dirty="0"/>
              <a:t>Desafio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pt-PT" sz="2400" dirty="0"/>
              <a:t>Âmbito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pt-PT" sz="2400" dirty="0"/>
              <a:t>Impactos esperados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pt-PT" sz="2400" dirty="0"/>
              <a:t>Indicadores chave de performance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pt-PT" sz="2400" dirty="0"/>
              <a:t>Documentos de suporte</a:t>
            </a:r>
            <a:endParaRPr lang="en-GB" sz="2400" dirty="0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7E3A84A0-4B5A-4C18-9C72-2C678CFE537A}"/>
              </a:ext>
            </a:extLst>
          </p:cNvPr>
          <p:cNvSpPr/>
          <p:nvPr/>
        </p:nvSpPr>
        <p:spPr>
          <a:xfrm>
            <a:off x="4959268" y="4482333"/>
            <a:ext cx="57158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3"/>
              </a:rPr>
              <a:t>PRIMA Annual Work Plan 2020</a:t>
            </a:r>
            <a:endParaRPr lang="en-GB" sz="1400" dirty="0">
              <a:solidFill>
                <a:srgbClr val="41484C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4"/>
              </a:rPr>
              <a:t>PRIMA Call text and supporting information – Call Section 1 Topic 1.3.1 – </a:t>
            </a:r>
            <a:r>
              <a:rPr lang="en-GB" sz="1400" dirty="0" err="1">
                <a:solidFill>
                  <a:srgbClr val="FF6600"/>
                </a:solidFill>
                <a:latin typeface="Lato" panose="020F0502020204030203" pitchFamily="34" charset="0"/>
                <a:hlinkClick r:id="rId4"/>
              </a:rPr>
              <a:t>Agro</a:t>
            </a:r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4"/>
              </a:rPr>
              <a:t>-food Value Chain 2020</a:t>
            </a:r>
            <a:endParaRPr lang="en-GB" sz="1400" dirty="0">
              <a:solidFill>
                <a:srgbClr val="41484C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5"/>
              </a:rPr>
              <a:t>PRIMA-2020 Guidelines for Applicants – Section 1, RIA&amp;IA</a:t>
            </a:r>
            <a:endParaRPr lang="en-GB" sz="1400" dirty="0">
              <a:solidFill>
                <a:srgbClr val="41484C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6"/>
              </a:rPr>
              <a:t>h2020_mga_prima_multi_en</a:t>
            </a:r>
            <a:endParaRPr lang="en-GB" sz="1400" dirty="0">
              <a:solidFill>
                <a:srgbClr val="41484C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7"/>
              </a:rPr>
              <a:t>Electronic-submission-system-Handbook-2020-v1.pdf</a:t>
            </a:r>
            <a:endParaRPr lang="en-GB" sz="1400" dirty="0">
              <a:solidFill>
                <a:srgbClr val="41484C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8"/>
              </a:rPr>
              <a:t>PRIMA Pre-proposal Template PART I – RIA and IA 2019</a:t>
            </a:r>
            <a:endParaRPr lang="en-GB" sz="1400" dirty="0">
              <a:solidFill>
                <a:srgbClr val="41484C"/>
              </a:solidFill>
              <a:latin typeface="Lato" panose="020F0502020204030203" pitchFamily="34" charset="0"/>
            </a:endParaRPr>
          </a:p>
          <a:p>
            <a:pPr fontAlgn="base"/>
            <a:r>
              <a:rPr lang="en-GB" sz="1400" dirty="0">
                <a:solidFill>
                  <a:srgbClr val="FF6600"/>
                </a:solidFill>
                <a:latin typeface="Lato" panose="020F0502020204030203" pitchFamily="34" charset="0"/>
                <a:hlinkClick r:id="rId9"/>
              </a:rPr>
              <a:t>PRIMA Pre-proposal Template PART II – RIA and IA 2020</a:t>
            </a:r>
            <a:endParaRPr lang="en-GB" sz="1400" b="0" i="0" dirty="0">
              <a:solidFill>
                <a:srgbClr val="41484C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55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documentação a apresentar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60054BF-51D4-4141-8105-45E747F58042}"/>
              </a:ext>
            </a:extLst>
          </p:cNvPr>
          <p:cNvSpPr/>
          <p:nvPr/>
        </p:nvSpPr>
        <p:spPr>
          <a:xfrm>
            <a:off x="2631211" y="3469696"/>
            <a:ext cx="89688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err="1"/>
              <a:t>Parte</a:t>
            </a:r>
            <a:r>
              <a:rPr lang="en-GB" sz="2000" dirty="0"/>
              <a:t> II: </a:t>
            </a:r>
            <a:r>
              <a:rPr lang="en-GB" sz="2000" dirty="0" err="1"/>
              <a:t>Documento</a:t>
            </a:r>
            <a:r>
              <a:rPr lang="en-GB" sz="2000" dirty="0"/>
              <a:t> </a:t>
            </a:r>
            <a:r>
              <a:rPr lang="en-GB" sz="2000" dirty="0" err="1"/>
              <a:t>científico</a:t>
            </a:r>
            <a:r>
              <a:rPr lang="en-GB" sz="2000" dirty="0"/>
              <a:t> com a </a:t>
            </a:r>
            <a:r>
              <a:rPr lang="en-GB" sz="2000" dirty="0" err="1"/>
              <a:t>descrição</a:t>
            </a:r>
            <a:r>
              <a:rPr lang="en-GB" sz="2000" dirty="0"/>
              <a:t> do </a:t>
            </a:r>
            <a:r>
              <a:rPr lang="en-GB" sz="2000" dirty="0" err="1"/>
              <a:t>projeto</a:t>
            </a:r>
            <a:r>
              <a:rPr lang="en-GB" sz="2000" dirty="0"/>
              <a:t> – 50 </a:t>
            </a:r>
            <a:r>
              <a:rPr lang="en-GB" sz="2000" dirty="0" err="1"/>
              <a:t>páginas</a:t>
            </a:r>
            <a:endParaRPr lang="en-GB" sz="2000" dirty="0"/>
          </a:p>
          <a:p>
            <a:r>
              <a:rPr lang="en-GB" sz="2000" dirty="0" err="1"/>
              <a:t>Descrição</a:t>
            </a:r>
            <a:r>
              <a:rPr lang="en-GB" sz="2000" dirty="0"/>
              <a:t> </a:t>
            </a:r>
            <a:r>
              <a:rPr lang="en-GB" sz="2000" dirty="0" err="1"/>
              <a:t>detalhada</a:t>
            </a:r>
            <a:r>
              <a:rPr lang="en-GB" sz="2000" dirty="0"/>
              <a:t> de </a:t>
            </a:r>
            <a:r>
              <a:rPr lang="en-GB" sz="2000" dirty="0" err="1"/>
              <a:t>orçamento</a:t>
            </a:r>
            <a:r>
              <a:rPr lang="en-GB" sz="2000" dirty="0"/>
              <a:t> (</a:t>
            </a:r>
            <a:r>
              <a:rPr lang="en-GB" sz="2000" dirty="0" err="1"/>
              <a:t>folha</a:t>
            </a:r>
            <a:r>
              <a:rPr lang="en-GB" sz="2000" dirty="0"/>
              <a:t> excel)</a:t>
            </a:r>
          </a:p>
          <a:p>
            <a:r>
              <a:rPr lang="en-GB" sz="2000" dirty="0"/>
              <a:t>CV dos PIs de </a:t>
            </a:r>
            <a:r>
              <a:rPr lang="en-GB" sz="2000" dirty="0" err="1"/>
              <a:t>cada</a:t>
            </a:r>
            <a:r>
              <a:rPr lang="en-GB" sz="2000" dirty="0"/>
              <a:t> </a:t>
            </a:r>
            <a:r>
              <a:rPr lang="en-GB" sz="2000" dirty="0" err="1"/>
              <a:t>Instituição</a:t>
            </a:r>
            <a:r>
              <a:rPr lang="en-GB" sz="2000" dirty="0"/>
              <a:t> </a:t>
            </a:r>
            <a:r>
              <a:rPr lang="en-GB" sz="2000" dirty="0" err="1"/>
              <a:t>parceira</a:t>
            </a:r>
            <a:endParaRPr lang="en-GB" sz="2000" dirty="0"/>
          </a:p>
          <a:p>
            <a:r>
              <a:rPr lang="en-GB" sz="2000" dirty="0"/>
              <a:t>Lista de </a:t>
            </a:r>
            <a:r>
              <a:rPr lang="en-GB" sz="2000" dirty="0" err="1"/>
              <a:t>cinco</a:t>
            </a:r>
            <a:r>
              <a:rPr lang="en-GB" sz="2000" dirty="0"/>
              <a:t> </a:t>
            </a:r>
            <a:r>
              <a:rPr lang="en-GB" sz="2000" dirty="0" err="1"/>
              <a:t>publicações</a:t>
            </a:r>
            <a:r>
              <a:rPr lang="en-GB" sz="2000" dirty="0"/>
              <a:t>/</a:t>
            </a:r>
            <a:r>
              <a:rPr lang="en-GB" sz="2000" dirty="0" err="1"/>
              <a:t>serviços</a:t>
            </a:r>
            <a:r>
              <a:rPr lang="en-GB" sz="2000" dirty="0"/>
              <a:t> (</a:t>
            </a:r>
            <a:r>
              <a:rPr lang="en-GB" sz="2000" dirty="0" err="1"/>
              <a:t>incluindo</a:t>
            </a:r>
            <a:r>
              <a:rPr lang="en-GB" sz="2000" dirty="0"/>
              <a:t> bases de dados e </a:t>
            </a:r>
            <a:r>
              <a:rPr lang="en-GB" sz="2000" dirty="0" err="1"/>
              <a:t>softwares</a:t>
            </a:r>
            <a:r>
              <a:rPr lang="en-GB" sz="2000" dirty="0"/>
              <a:t>) </a:t>
            </a:r>
            <a:r>
              <a:rPr lang="en-GB" sz="2000" dirty="0" err="1"/>
              <a:t>relevantes</a:t>
            </a:r>
            <a:r>
              <a:rPr lang="en-GB" sz="2000" dirty="0"/>
              <a:t> </a:t>
            </a:r>
          </a:p>
          <a:p>
            <a:r>
              <a:rPr lang="en-GB" sz="2000" dirty="0"/>
              <a:t>Lista de </a:t>
            </a:r>
            <a:r>
              <a:rPr lang="en-GB" sz="2000" dirty="0" err="1"/>
              <a:t>cinco</a:t>
            </a:r>
            <a:r>
              <a:rPr lang="en-GB" sz="2000" dirty="0"/>
              <a:t> </a:t>
            </a:r>
            <a:r>
              <a:rPr lang="en-GB" sz="2000" dirty="0" err="1"/>
              <a:t>projetos</a:t>
            </a:r>
            <a:r>
              <a:rPr lang="en-GB" sz="2000" dirty="0"/>
              <a:t>/</a:t>
            </a:r>
            <a:r>
              <a:rPr lang="en-GB" sz="2000" dirty="0" err="1"/>
              <a:t>atividades</a:t>
            </a:r>
            <a:r>
              <a:rPr lang="en-GB" sz="2000" dirty="0"/>
              <a:t> </a:t>
            </a:r>
            <a:r>
              <a:rPr lang="en-GB" sz="2000" dirty="0" err="1"/>
              <a:t>relevantes</a:t>
            </a:r>
            <a:endParaRPr lang="en-GB" sz="2000" dirty="0"/>
          </a:p>
          <a:p>
            <a:r>
              <a:rPr lang="en-GB" sz="2000" dirty="0" err="1"/>
              <a:t>Descrição</a:t>
            </a:r>
            <a:r>
              <a:rPr lang="en-GB" sz="2000" dirty="0"/>
              <a:t> de </a:t>
            </a:r>
            <a:r>
              <a:rPr lang="en-GB" sz="2000" dirty="0" err="1"/>
              <a:t>infraestruturas</a:t>
            </a:r>
            <a:r>
              <a:rPr lang="en-GB" sz="2000" dirty="0"/>
              <a:t>/</a:t>
            </a:r>
            <a:r>
              <a:rPr lang="en-GB" sz="2000" dirty="0" err="1"/>
              <a:t>equipamento</a:t>
            </a:r>
            <a:r>
              <a:rPr lang="en-GB" sz="2000" dirty="0"/>
              <a:t> </a:t>
            </a:r>
            <a:r>
              <a:rPr lang="en-GB" sz="2000" dirty="0" err="1"/>
              <a:t>técnico</a:t>
            </a:r>
            <a:r>
              <a:rPr lang="en-GB" sz="2000" dirty="0"/>
              <a:t> </a:t>
            </a:r>
            <a:r>
              <a:rPr lang="en-GB" sz="2000" dirty="0" err="1"/>
              <a:t>relevantes</a:t>
            </a:r>
            <a:endParaRPr lang="en-GB" sz="2000" dirty="0"/>
          </a:p>
          <a:p>
            <a:r>
              <a:rPr lang="en-GB" sz="2000" dirty="0" err="1"/>
              <a:t>Descrição</a:t>
            </a:r>
            <a:r>
              <a:rPr lang="en-GB" sz="2000" dirty="0"/>
              <a:t> de </a:t>
            </a:r>
            <a:r>
              <a:rPr lang="en-GB" sz="2000" dirty="0" err="1"/>
              <a:t>entidades</a:t>
            </a:r>
            <a:r>
              <a:rPr lang="en-GB" sz="2000" dirty="0"/>
              <a:t> que </a:t>
            </a:r>
            <a:r>
              <a:rPr lang="en-GB" sz="2000" dirty="0" err="1"/>
              <a:t>contribuam</a:t>
            </a:r>
            <a:r>
              <a:rPr lang="en-GB" sz="2000" dirty="0"/>
              <a:t> para o </a:t>
            </a:r>
            <a:r>
              <a:rPr lang="en-GB" sz="2000" dirty="0" err="1"/>
              <a:t>projeto</a:t>
            </a:r>
            <a:r>
              <a:rPr lang="en-GB" sz="2000" dirty="0"/>
              <a:t> mas </a:t>
            </a:r>
            <a:r>
              <a:rPr lang="en-GB" sz="2000" dirty="0" err="1"/>
              <a:t>não</a:t>
            </a:r>
            <a:r>
              <a:rPr lang="en-GB" sz="2000" dirty="0"/>
              <a:t> </a:t>
            </a:r>
            <a:r>
              <a:rPr lang="en-GB" sz="2000" dirty="0" err="1"/>
              <a:t>sejam</a:t>
            </a:r>
            <a:r>
              <a:rPr lang="en-GB" sz="2000" dirty="0"/>
              <a:t> </a:t>
            </a:r>
            <a:r>
              <a:rPr lang="en-GB" sz="2000" dirty="0" err="1"/>
              <a:t>parceiras</a:t>
            </a:r>
            <a:endParaRPr lang="en-GB" sz="20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2E08C6B-0D5F-47BA-9B67-E204E360BE69}"/>
              </a:ext>
            </a:extLst>
          </p:cNvPr>
          <p:cNvSpPr/>
          <p:nvPr/>
        </p:nvSpPr>
        <p:spPr>
          <a:xfrm>
            <a:off x="4146698" y="2093389"/>
            <a:ext cx="77724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err="1"/>
              <a:t>Parte</a:t>
            </a:r>
            <a:r>
              <a:rPr lang="en-GB" sz="2000" dirty="0"/>
              <a:t> I: dados </a:t>
            </a:r>
            <a:r>
              <a:rPr lang="en-GB" sz="2000" dirty="0" err="1"/>
              <a:t>administrativos</a:t>
            </a:r>
            <a:r>
              <a:rPr lang="en-GB" sz="2000" dirty="0"/>
              <a:t> e </a:t>
            </a:r>
            <a:r>
              <a:rPr lang="en-GB" sz="2000" dirty="0" err="1"/>
              <a:t>financeiros</a:t>
            </a:r>
            <a:r>
              <a:rPr lang="en-GB" sz="2000" dirty="0"/>
              <a:t> (</a:t>
            </a:r>
            <a:r>
              <a:rPr lang="en-GB" sz="2000" dirty="0" err="1"/>
              <a:t>custo</a:t>
            </a:r>
            <a:r>
              <a:rPr lang="en-GB" sz="2000" dirty="0"/>
              <a:t> total por </a:t>
            </a:r>
            <a:r>
              <a:rPr lang="en-GB" sz="2000" dirty="0" err="1"/>
              <a:t>parceiro</a:t>
            </a:r>
            <a:r>
              <a:rPr lang="en-GB" sz="2000" dirty="0"/>
              <a:t>)</a:t>
            </a:r>
          </a:p>
          <a:p>
            <a:r>
              <a:rPr lang="en-GB" sz="2000" dirty="0" err="1"/>
              <a:t>Parte</a:t>
            </a:r>
            <a:r>
              <a:rPr lang="en-GB" sz="2000" dirty="0"/>
              <a:t> II: </a:t>
            </a:r>
            <a:r>
              <a:rPr lang="en-GB" sz="2000" dirty="0" err="1"/>
              <a:t>Documento</a:t>
            </a:r>
            <a:r>
              <a:rPr lang="en-GB" sz="2000" dirty="0"/>
              <a:t> </a:t>
            </a:r>
            <a:r>
              <a:rPr lang="en-GB" sz="2000" dirty="0" err="1"/>
              <a:t>científico</a:t>
            </a:r>
            <a:r>
              <a:rPr lang="en-GB" sz="2000" dirty="0"/>
              <a:t> com a </a:t>
            </a:r>
            <a:r>
              <a:rPr lang="en-GB" sz="2000" dirty="0" err="1"/>
              <a:t>descrição</a:t>
            </a:r>
            <a:r>
              <a:rPr lang="en-GB" sz="2000" dirty="0"/>
              <a:t> do </a:t>
            </a:r>
            <a:r>
              <a:rPr lang="en-GB" sz="2000" dirty="0" err="1"/>
              <a:t>projeto</a:t>
            </a:r>
            <a:r>
              <a:rPr lang="en-GB" sz="2000" dirty="0"/>
              <a:t> – 10 </a:t>
            </a:r>
            <a:r>
              <a:rPr lang="en-GB" sz="2000" dirty="0" err="1"/>
              <a:t>páginas</a:t>
            </a:r>
            <a:endParaRPr lang="en-GB" sz="2000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872578F-1A77-47FA-A263-E52686F31F05}"/>
              </a:ext>
            </a:extLst>
          </p:cNvPr>
          <p:cNvSpPr/>
          <p:nvPr/>
        </p:nvSpPr>
        <p:spPr>
          <a:xfrm>
            <a:off x="387269" y="6023945"/>
            <a:ext cx="9522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Entre a </a:t>
            </a:r>
            <a:r>
              <a:rPr lang="en-GB" dirty="0" err="1"/>
              <a:t>fase</a:t>
            </a:r>
            <a:r>
              <a:rPr lang="en-GB" dirty="0"/>
              <a:t> 1 e 2 </a:t>
            </a:r>
            <a:r>
              <a:rPr lang="en-GB" dirty="0" err="1"/>
              <a:t>não</a:t>
            </a:r>
            <a:r>
              <a:rPr lang="en-GB" dirty="0"/>
              <a:t> </a:t>
            </a:r>
            <a:r>
              <a:rPr lang="en-GB" dirty="0" err="1"/>
              <a:t>são</a:t>
            </a:r>
            <a:r>
              <a:rPr lang="en-GB" dirty="0"/>
              <a:t> </a:t>
            </a:r>
            <a:r>
              <a:rPr lang="en-GB" dirty="0" err="1"/>
              <a:t>permitidas</a:t>
            </a:r>
            <a:r>
              <a:rPr lang="en-GB" dirty="0"/>
              <a:t> </a:t>
            </a:r>
            <a:r>
              <a:rPr lang="en-GB" dirty="0" err="1"/>
              <a:t>modificações</a:t>
            </a:r>
            <a:r>
              <a:rPr lang="en-GB" dirty="0"/>
              <a:t> no </a:t>
            </a:r>
            <a:r>
              <a:rPr lang="en-GB" dirty="0" err="1"/>
              <a:t>consórcio</a:t>
            </a:r>
            <a:r>
              <a:rPr lang="en-GB" dirty="0"/>
              <a:t> (</a:t>
            </a:r>
            <a:r>
              <a:rPr lang="en-GB" dirty="0" err="1"/>
              <a:t>Organizações</a:t>
            </a:r>
            <a:r>
              <a:rPr lang="en-GB" dirty="0"/>
              <a:t>, </a:t>
            </a:r>
            <a:r>
              <a:rPr lang="en-GB" dirty="0" err="1"/>
              <a:t>Coordenador</a:t>
            </a:r>
            <a:r>
              <a:rPr lang="en-GB" dirty="0"/>
              <a:t> e </a:t>
            </a:r>
            <a:r>
              <a:rPr lang="en-GB" dirty="0" err="1"/>
              <a:t>Pis</a:t>
            </a:r>
            <a:r>
              <a:rPr lang="en-GB" dirty="0"/>
              <a:t>), no </a:t>
            </a:r>
            <a:r>
              <a:rPr lang="en-GB" dirty="0" err="1"/>
              <a:t>orçamento</a:t>
            </a:r>
            <a:r>
              <a:rPr lang="en-GB" dirty="0"/>
              <a:t> total, e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objetivos</a:t>
            </a:r>
            <a:r>
              <a:rPr lang="en-GB" dirty="0"/>
              <a:t> </a:t>
            </a:r>
            <a:r>
              <a:rPr lang="en-GB" dirty="0" err="1"/>
              <a:t>específicos</a:t>
            </a:r>
            <a:r>
              <a:rPr lang="en-GB" dirty="0"/>
              <a:t>.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04CF9A6-44E7-4767-B078-55B1967D7C66}"/>
              </a:ext>
            </a:extLst>
          </p:cNvPr>
          <p:cNvSpPr txBox="1"/>
          <p:nvPr/>
        </p:nvSpPr>
        <p:spPr>
          <a:xfrm>
            <a:off x="2711302" y="2185722"/>
            <a:ext cx="1201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/>
              <a:t>FASE 1</a:t>
            </a:r>
            <a:endParaRPr lang="en-GB" sz="2800" dirty="0"/>
          </a:p>
        </p:txBody>
      </p:sp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761CFAC8-E965-4E15-8B28-B71B212EF9F3}"/>
              </a:ext>
            </a:extLst>
          </p:cNvPr>
          <p:cNvCxnSpPr/>
          <p:nvPr/>
        </p:nvCxnSpPr>
        <p:spPr>
          <a:xfrm>
            <a:off x="4008474" y="2030821"/>
            <a:ext cx="0" cy="844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12FC3C6-2DEB-4AAF-879B-0FC2CEF5558F}"/>
              </a:ext>
            </a:extLst>
          </p:cNvPr>
          <p:cNvSpPr txBox="1"/>
          <p:nvPr/>
        </p:nvSpPr>
        <p:spPr>
          <a:xfrm>
            <a:off x="867928" y="4331470"/>
            <a:ext cx="1201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/>
              <a:t>FASE 2</a:t>
            </a:r>
            <a:endParaRPr lang="en-GB" sz="2800" dirty="0"/>
          </a:p>
        </p:txBody>
      </p:sp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16B5A0F1-F305-4643-9148-575E9DBA47A3}"/>
              </a:ext>
            </a:extLst>
          </p:cNvPr>
          <p:cNvCxnSpPr/>
          <p:nvPr/>
        </p:nvCxnSpPr>
        <p:spPr>
          <a:xfrm>
            <a:off x="2328530" y="3429000"/>
            <a:ext cx="0" cy="2287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992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Pre-proposal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template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Part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II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D18F148-57A5-4174-A1C2-70DF6D1E4CA2}"/>
              </a:ext>
            </a:extLst>
          </p:cNvPr>
          <p:cNvSpPr/>
          <p:nvPr/>
        </p:nvSpPr>
        <p:spPr>
          <a:xfrm>
            <a:off x="1331822" y="1955004"/>
            <a:ext cx="9930809" cy="4515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20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Excelência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GB" sz="20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proposta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tem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20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estar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enquadrada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 </a:t>
            </a:r>
            <a:r>
              <a:rPr lang="en-GB" sz="20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âmbito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da </a:t>
            </a:r>
            <a:r>
              <a:rPr lang="en-GB" sz="20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chamada</a:t>
            </a: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1.1 </a:t>
            </a:r>
            <a:r>
              <a:rPr lang="en-GB" sz="20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Objetivos</a:t>
            </a:r>
            <a:r>
              <a:rPr lang="en-GB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(global e </a:t>
            </a:r>
            <a:r>
              <a:rPr lang="en-GB" sz="20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específicos</a:t>
            </a:r>
            <a:r>
              <a:rPr lang="en-GB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1.2 </a:t>
            </a:r>
            <a:r>
              <a:rPr lang="en-GB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Relação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com a </a:t>
            </a:r>
            <a:r>
              <a:rPr lang="en-GB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chamada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e o </a:t>
            </a:r>
            <a:r>
              <a:rPr lang="en-GB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tópico</a:t>
            </a: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1.3 </a:t>
            </a:r>
            <a:r>
              <a:rPr lang="en-GB" sz="20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Conceito</a:t>
            </a:r>
            <a:r>
              <a:rPr lang="en-GB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e a </a:t>
            </a:r>
            <a:r>
              <a:rPr lang="en-GB" sz="20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metodologia</a:t>
            </a:r>
            <a:endParaRPr lang="en-GB" sz="20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/>
              <a:t>1.4 </a:t>
            </a:r>
            <a:r>
              <a:rPr lang="en-GB" sz="2000" dirty="0" err="1"/>
              <a:t>Ambição</a:t>
            </a:r>
            <a:r>
              <a:rPr lang="en-GB" sz="2000" dirty="0"/>
              <a:t> (</a:t>
            </a:r>
            <a:r>
              <a:rPr lang="en-GB" sz="2000" dirty="0" err="1"/>
              <a:t>potencial</a:t>
            </a:r>
            <a:r>
              <a:rPr lang="en-GB" sz="2000" dirty="0"/>
              <a:t> de </a:t>
            </a:r>
            <a:r>
              <a:rPr lang="en-GB" sz="2000" dirty="0" err="1"/>
              <a:t>inovação</a:t>
            </a:r>
            <a:r>
              <a:rPr lang="en-GB" sz="2000" dirty="0"/>
              <a:t>)</a:t>
            </a:r>
          </a:p>
          <a:p>
            <a:endParaRPr lang="en-GB" sz="2000" dirty="0"/>
          </a:p>
          <a:p>
            <a:r>
              <a:rPr lang="en-GB" sz="2000" dirty="0"/>
              <a:t>2. </a:t>
            </a:r>
            <a:r>
              <a:rPr lang="en-GB" sz="2000" dirty="0" err="1"/>
              <a:t>Impacto</a:t>
            </a:r>
            <a:endParaRPr lang="en-GB" sz="2000" dirty="0"/>
          </a:p>
          <a:p>
            <a:r>
              <a:rPr lang="en-GB" sz="2000" dirty="0"/>
              <a:t>2.1 </a:t>
            </a:r>
            <a:r>
              <a:rPr lang="en-GB" sz="2000" dirty="0" err="1"/>
              <a:t>Impactos</a:t>
            </a:r>
            <a:r>
              <a:rPr lang="en-GB" sz="2000" dirty="0"/>
              <a:t> </a:t>
            </a:r>
            <a:r>
              <a:rPr lang="en-GB" sz="2000" dirty="0" err="1"/>
              <a:t>esperados</a:t>
            </a:r>
            <a:endParaRPr lang="en-GB" sz="2000" dirty="0"/>
          </a:p>
          <a:p>
            <a:r>
              <a:rPr lang="en-GB" sz="2000" i="1" dirty="0" err="1"/>
              <a:t>Indicar</a:t>
            </a:r>
            <a:r>
              <a:rPr lang="en-GB" sz="2000" i="1" dirty="0"/>
              <a:t> </a:t>
            </a:r>
            <a:r>
              <a:rPr lang="en-GB" sz="2000" i="1" dirty="0" err="1"/>
              <a:t>como</a:t>
            </a:r>
            <a:r>
              <a:rPr lang="en-GB" sz="2000" i="1" dirty="0"/>
              <a:t> o </a:t>
            </a:r>
            <a:r>
              <a:rPr lang="en-GB" sz="2000" i="1" dirty="0" err="1"/>
              <a:t>projeto</a:t>
            </a:r>
            <a:r>
              <a:rPr lang="en-GB" sz="2000" i="1" dirty="0"/>
              <a:t> </a:t>
            </a:r>
            <a:r>
              <a:rPr lang="en-GB" sz="2000" i="1" dirty="0" err="1"/>
              <a:t>irá</a:t>
            </a:r>
            <a:r>
              <a:rPr lang="en-GB" sz="2000" i="1" dirty="0"/>
              <a:t> </a:t>
            </a:r>
            <a:r>
              <a:rPr lang="en-GB" sz="2000" i="1" dirty="0" err="1"/>
              <a:t>contribuir</a:t>
            </a:r>
            <a:r>
              <a:rPr lang="en-GB" sz="2000" i="1" dirty="0"/>
              <a:t> para </a:t>
            </a:r>
            <a:r>
              <a:rPr lang="en-GB" sz="2000" i="1" dirty="0" err="1"/>
              <a:t>os</a:t>
            </a:r>
            <a:r>
              <a:rPr lang="en-GB" sz="2000" i="1" dirty="0"/>
              <a:t> </a:t>
            </a:r>
            <a:r>
              <a:rPr lang="en-GB" sz="2000" i="1" dirty="0" err="1"/>
              <a:t>impactos</a:t>
            </a:r>
            <a:r>
              <a:rPr lang="en-GB" sz="2000" i="1" dirty="0"/>
              <a:t> </a:t>
            </a:r>
            <a:r>
              <a:rPr lang="en-GB" sz="2000" i="1" dirty="0" err="1"/>
              <a:t>mencionados</a:t>
            </a:r>
            <a:r>
              <a:rPr lang="en-GB" sz="2000" i="1" dirty="0"/>
              <a:t> </a:t>
            </a:r>
            <a:r>
              <a:rPr lang="en-GB" sz="2000" i="1" dirty="0" err="1"/>
              <a:t>na</a:t>
            </a:r>
            <a:r>
              <a:rPr lang="en-GB" sz="2000" i="1" dirty="0"/>
              <a:t> </a:t>
            </a:r>
            <a:r>
              <a:rPr lang="en-GB" sz="2000" i="1" dirty="0" err="1"/>
              <a:t>descrição</a:t>
            </a:r>
            <a:r>
              <a:rPr lang="en-GB" sz="2000" i="1" dirty="0"/>
              <a:t> do </a:t>
            </a:r>
            <a:r>
              <a:rPr lang="en-GB" sz="2000" i="1" dirty="0" err="1"/>
              <a:t>tópico</a:t>
            </a:r>
            <a:r>
              <a:rPr lang="en-GB" sz="2000" i="1" dirty="0"/>
              <a:t> para o qual </a:t>
            </a:r>
            <a:r>
              <a:rPr lang="en-GB" sz="2000" i="1" dirty="0" err="1"/>
              <a:t>concorre</a:t>
            </a:r>
            <a:r>
              <a:rPr lang="en-GB" sz="2000" i="1" dirty="0"/>
              <a:t>, </a:t>
            </a:r>
            <a:r>
              <a:rPr lang="en-GB" sz="2000" i="1" dirty="0" err="1"/>
              <a:t>usando</a:t>
            </a:r>
            <a:r>
              <a:rPr lang="en-GB" sz="2000" i="1" dirty="0"/>
              <a:t> </a:t>
            </a:r>
            <a:r>
              <a:rPr lang="en-GB" sz="2000" i="1" dirty="0" err="1"/>
              <a:t>indicadores</a:t>
            </a:r>
            <a:r>
              <a:rPr lang="en-GB" sz="2000" i="1" dirty="0"/>
              <a:t> e </a:t>
            </a:r>
            <a:r>
              <a:rPr lang="en-GB" sz="2000" i="1" dirty="0" err="1"/>
              <a:t>metas</a:t>
            </a:r>
            <a:r>
              <a:rPr lang="en-GB" sz="2000" i="1" dirty="0"/>
              <a:t> </a:t>
            </a:r>
            <a:r>
              <a:rPr lang="en-GB" sz="2000" i="1" dirty="0" err="1"/>
              <a:t>quantificáveis</a:t>
            </a:r>
            <a:r>
              <a:rPr lang="en-GB" sz="2000" i="1" dirty="0"/>
              <a:t>.</a:t>
            </a:r>
          </a:p>
          <a:p>
            <a:endParaRPr lang="en-GB" sz="2000" dirty="0"/>
          </a:p>
          <a:p>
            <a:r>
              <a:rPr lang="en-GB" sz="2000" dirty="0"/>
              <a:t> </a:t>
            </a: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46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avaliação da fase 1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C96F436-85ED-4AA9-A973-407A3ABBFFE6}"/>
              </a:ext>
            </a:extLst>
          </p:cNvPr>
          <p:cNvSpPr/>
          <p:nvPr/>
        </p:nvSpPr>
        <p:spPr>
          <a:xfrm>
            <a:off x="1190846" y="1716165"/>
            <a:ext cx="95734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/>
              <a:t>Excelência</a:t>
            </a:r>
            <a:endParaRPr lang="en-GB" b="1" dirty="0"/>
          </a:p>
          <a:p>
            <a:endParaRPr lang="en-GB" dirty="0"/>
          </a:p>
          <a:p>
            <a:r>
              <a:rPr lang="en-GB" dirty="0" err="1"/>
              <a:t>Está</a:t>
            </a:r>
            <a:r>
              <a:rPr lang="en-GB" dirty="0"/>
              <a:t> </a:t>
            </a:r>
            <a:r>
              <a:rPr lang="en-GB" dirty="0" err="1"/>
              <a:t>enquadrado</a:t>
            </a:r>
            <a:r>
              <a:rPr lang="en-GB" dirty="0"/>
              <a:t> no </a:t>
            </a:r>
            <a:r>
              <a:rPr lang="en-GB" dirty="0" err="1"/>
              <a:t>âmbito</a:t>
            </a:r>
            <a:r>
              <a:rPr lang="en-GB" dirty="0"/>
              <a:t> do </a:t>
            </a:r>
            <a:r>
              <a:rPr lang="en-GB" dirty="0" err="1"/>
              <a:t>tópico</a:t>
            </a:r>
            <a:r>
              <a:rPr lang="en-GB" dirty="0"/>
              <a:t> e </a:t>
            </a:r>
            <a:r>
              <a:rPr lang="en-GB" dirty="0" err="1"/>
              <a:t>objetivos</a:t>
            </a:r>
            <a:r>
              <a:rPr lang="en-GB" dirty="0"/>
              <a:t> do PRIMA?</a:t>
            </a:r>
          </a:p>
          <a:p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objetivos</a:t>
            </a:r>
            <a:r>
              <a:rPr lang="en-GB" dirty="0"/>
              <a:t> </a:t>
            </a:r>
            <a:r>
              <a:rPr lang="en-GB" dirty="0" err="1"/>
              <a:t>são</a:t>
            </a:r>
            <a:r>
              <a:rPr lang="en-GB" dirty="0"/>
              <a:t> claros e </a:t>
            </a:r>
            <a:r>
              <a:rPr lang="en-GB" dirty="0" err="1"/>
              <a:t>pertinentes</a:t>
            </a:r>
            <a:r>
              <a:rPr lang="en-GB" dirty="0"/>
              <a:t>? </a:t>
            </a:r>
          </a:p>
          <a:p>
            <a:r>
              <a:rPr lang="en-GB" dirty="0"/>
              <a:t>O </a:t>
            </a:r>
            <a:r>
              <a:rPr lang="en-GB" dirty="0" err="1"/>
              <a:t>conceito</a:t>
            </a:r>
            <a:r>
              <a:rPr lang="en-GB" dirty="0"/>
              <a:t> é claro e </a:t>
            </a:r>
            <a:r>
              <a:rPr lang="en-GB" dirty="0" err="1"/>
              <a:t>fiável</a:t>
            </a:r>
            <a:r>
              <a:rPr lang="en-GB" dirty="0"/>
              <a:t>?</a:t>
            </a:r>
          </a:p>
          <a:p>
            <a:r>
              <a:rPr lang="en-GB" dirty="0"/>
              <a:t>A </a:t>
            </a:r>
            <a:r>
              <a:rPr lang="en-GB" dirty="0" err="1"/>
              <a:t>estratégia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metodologia</a:t>
            </a:r>
            <a:r>
              <a:rPr lang="en-GB" dirty="0"/>
              <a:t> a </a:t>
            </a:r>
            <a:r>
              <a:rPr lang="en-GB" dirty="0" err="1"/>
              <a:t>adotar</a:t>
            </a:r>
            <a:r>
              <a:rPr lang="en-GB" dirty="0"/>
              <a:t> é </a:t>
            </a:r>
            <a:r>
              <a:rPr lang="en-GB" dirty="0" err="1"/>
              <a:t>credivel</a:t>
            </a:r>
            <a:r>
              <a:rPr lang="en-GB" dirty="0"/>
              <a:t>?</a:t>
            </a:r>
          </a:p>
          <a:p>
            <a:r>
              <a:rPr lang="en-GB" dirty="0"/>
              <a:t>A </a:t>
            </a:r>
            <a:r>
              <a:rPr lang="en-GB" dirty="0" err="1"/>
              <a:t>proposta</a:t>
            </a:r>
            <a:r>
              <a:rPr lang="en-GB" dirty="0"/>
              <a:t> </a:t>
            </a:r>
            <a:r>
              <a:rPr lang="en-GB" dirty="0" err="1"/>
              <a:t>vai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além</a:t>
            </a:r>
            <a:r>
              <a:rPr lang="en-GB" dirty="0"/>
              <a:t> do que </a:t>
            </a:r>
            <a:r>
              <a:rPr lang="en-GB" dirty="0" err="1"/>
              <a:t>aquilo</a:t>
            </a:r>
            <a:r>
              <a:rPr lang="en-GB" dirty="0"/>
              <a:t> que </a:t>
            </a:r>
            <a:r>
              <a:rPr lang="en-GB" dirty="0" err="1"/>
              <a:t>já</a:t>
            </a:r>
            <a:r>
              <a:rPr lang="en-GB" dirty="0"/>
              <a:t> </a:t>
            </a:r>
            <a:r>
              <a:rPr lang="en-GB" dirty="0" err="1"/>
              <a:t>existe</a:t>
            </a:r>
            <a:r>
              <a:rPr lang="en-GB" dirty="0"/>
              <a:t>?</a:t>
            </a:r>
          </a:p>
          <a:p>
            <a:r>
              <a:rPr lang="en-GB" dirty="0"/>
              <a:t>A </a:t>
            </a:r>
            <a:r>
              <a:rPr lang="en-GB" dirty="0" err="1"/>
              <a:t>interdisciplinaridade</a:t>
            </a:r>
            <a:r>
              <a:rPr lang="en-GB" dirty="0"/>
              <a:t> é </a:t>
            </a:r>
            <a:r>
              <a:rPr lang="en-GB" dirty="0" err="1"/>
              <a:t>considerada</a:t>
            </a:r>
            <a:r>
              <a:rPr lang="en-GB" dirty="0"/>
              <a:t>?</a:t>
            </a:r>
          </a:p>
          <a:p>
            <a:r>
              <a:rPr lang="en-GB" dirty="0"/>
              <a:t>É </a:t>
            </a:r>
            <a:r>
              <a:rPr lang="en-GB" dirty="0" err="1"/>
              <a:t>utilizado</a:t>
            </a:r>
            <a:r>
              <a:rPr lang="en-GB" dirty="0"/>
              <a:t> o </a:t>
            </a:r>
            <a:r>
              <a:rPr lang="en-GB" dirty="0" err="1"/>
              <a:t>conhecimento</a:t>
            </a:r>
            <a:r>
              <a:rPr lang="en-GB" dirty="0"/>
              <a:t>/</a:t>
            </a:r>
            <a:r>
              <a:rPr lang="en-GB" dirty="0" err="1"/>
              <a:t>colaboração</a:t>
            </a:r>
            <a:r>
              <a:rPr lang="en-GB" dirty="0"/>
              <a:t> dos stakeholders? (</a:t>
            </a:r>
            <a:r>
              <a:rPr lang="en-GB" dirty="0" err="1"/>
              <a:t>quando</a:t>
            </a:r>
            <a:r>
              <a:rPr lang="en-GB" dirty="0"/>
              <a:t> </a:t>
            </a:r>
            <a:r>
              <a:rPr lang="en-GB" dirty="0" err="1"/>
              <a:t>apropriado</a:t>
            </a:r>
            <a:r>
              <a:rPr lang="en-GB" dirty="0"/>
              <a:t>)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4EF1781-C975-4018-A3B7-B5986F829CDA}"/>
              </a:ext>
            </a:extLst>
          </p:cNvPr>
          <p:cNvSpPr/>
          <p:nvPr/>
        </p:nvSpPr>
        <p:spPr>
          <a:xfrm>
            <a:off x="3117010" y="4626484"/>
            <a:ext cx="77642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/>
              <a:t>Impacto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Como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resultados</a:t>
            </a:r>
            <a:r>
              <a:rPr lang="en-GB" dirty="0"/>
              <a:t> do </a:t>
            </a:r>
            <a:r>
              <a:rPr lang="en-GB" dirty="0" err="1"/>
              <a:t>projeto</a:t>
            </a:r>
            <a:r>
              <a:rPr lang="en-GB" dirty="0"/>
              <a:t> </a:t>
            </a:r>
            <a:r>
              <a:rPr lang="en-GB" dirty="0" err="1"/>
              <a:t>contribuem</a:t>
            </a:r>
            <a:r>
              <a:rPr lang="en-GB" dirty="0"/>
              <a:t> para um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dos </a:t>
            </a:r>
            <a:r>
              <a:rPr lang="en-GB" dirty="0" err="1"/>
              <a:t>impactos</a:t>
            </a:r>
            <a:r>
              <a:rPr lang="en-GB" dirty="0"/>
              <a:t> </a:t>
            </a:r>
            <a:r>
              <a:rPr lang="en-GB" dirty="0" err="1"/>
              <a:t>esperados</a:t>
            </a:r>
            <a:r>
              <a:rPr lang="en-GB" dirty="0"/>
              <a:t> </a:t>
            </a:r>
            <a:r>
              <a:rPr lang="en-GB" dirty="0" err="1"/>
              <a:t>descritos</a:t>
            </a:r>
            <a:r>
              <a:rPr lang="en-GB" dirty="0"/>
              <a:t> no </a:t>
            </a:r>
            <a:r>
              <a:rPr lang="en-GB" dirty="0" err="1"/>
              <a:t>tópico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45271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avaliação da fase 2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0774E0DA-06BE-4082-A3E6-C2D2C9D5C04D}"/>
              </a:ext>
            </a:extLst>
          </p:cNvPr>
          <p:cNvSpPr/>
          <p:nvPr/>
        </p:nvSpPr>
        <p:spPr>
          <a:xfrm>
            <a:off x="1387153" y="2137167"/>
            <a:ext cx="94176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/>
              <a:t>Qualidade</a:t>
            </a:r>
            <a:r>
              <a:rPr lang="en-GB" sz="2000" b="1" dirty="0"/>
              <a:t> e </a:t>
            </a:r>
            <a:r>
              <a:rPr lang="en-GB" sz="2000" b="1" dirty="0" err="1"/>
              <a:t>eficiência</a:t>
            </a:r>
            <a:r>
              <a:rPr lang="en-GB" sz="2000" b="1" dirty="0"/>
              <a:t> da </a:t>
            </a:r>
            <a:r>
              <a:rPr lang="en-GB" sz="2000" b="1" dirty="0" err="1"/>
              <a:t>implementação</a:t>
            </a:r>
            <a:endParaRPr lang="en-GB" sz="2000" b="1" dirty="0"/>
          </a:p>
          <a:p>
            <a:endParaRPr lang="en-GB" sz="2000" dirty="0"/>
          </a:p>
          <a:p>
            <a:r>
              <a:rPr lang="en-GB" sz="2000" dirty="0"/>
              <a:t>O </a:t>
            </a:r>
            <a:r>
              <a:rPr lang="en-GB" sz="2000" dirty="0" err="1"/>
              <a:t>plano</a:t>
            </a:r>
            <a:r>
              <a:rPr lang="en-GB" sz="2000" dirty="0"/>
              <a:t> de </a:t>
            </a:r>
            <a:r>
              <a:rPr lang="en-GB" sz="2000" dirty="0" err="1"/>
              <a:t>trabalho</a:t>
            </a:r>
            <a:r>
              <a:rPr lang="en-GB" sz="2000" dirty="0"/>
              <a:t> é de </a:t>
            </a:r>
            <a:r>
              <a:rPr lang="en-GB" sz="2000" dirty="0" err="1"/>
              <a:t>qualidade</a:t>
            </a:r>
            <a:r>
              <a:rPr lang="en-GB" sz="2000" dirty="0"/>
              <a:t> e é </a:t>
            </a:r>
            <a:r>
              <a:rPr lang="en-GB" sz="2000" dirty="0" err="1"/>
              <a:t>eficaz</a:t>
            </a:r>
            <a:r>
              <a:rPr lang="en-GB" sz="2000" dirty="0"/>
              <a:t>?</a:t>
            </a:r>
          </a:p>
          <a:p>
            <a:r>
              <a:rPr lang="en-GB" sz="2000" dirty="0" err="1"/>
              <a:t>Os</a:t>
            </a:r>
            <a:r>
              <a:rPr lang="en-GB" sz="2000" dirty="0"/>
              <a:t> </a:t>
            </a:r>
            <a:r>
              <a:rPr lang="en-GB" sz="2000" dirty="0" err="1"/>
              <a:t>recursos</a:t>
            </a:r>
            <a:r>
              <a:rPr lang="en-GB" sz="2000" dirty="0"/>
              <a:t> </a:t>
            </a:r>
            <a:r>
              <a:rPr lang="en-GB" sz="2000" dirty="0" err="1"/>
              <a:t>adjudicados</a:t>
            </a:r>
            <a:r>
              <a:rPr lang="en-GB" sz="2000" dirty="0"/>
              <a:t> </a:t>
            </a:r>
            <a:r>
              <a:rPr lang="en-GB" sz="2000" dirty="0" err="1"/>
              <a:t>às</a:t>
            </a:r>
            <a:r>
              <a:rPr lang="en-GB" sz="2000" dirty="0"/>
              <a:t> </a:t>
            </a:r>
            <a:r>
              <a:rPr lang="en-GB" sz="2000" dirty="0" err="1"/>
              <a:t>tarefas</a:t>
            </a:r>
            <a:r>
              <a:rPr lang="en-GB" sz="2000" dirty="0"/>
              <a:t> </a:t>
            </a:r>
            <a:r>
              <a:rPr lang="en-GB" sz="2000" dirty="0" err="1"/>
              <a:t>estão</a:t>
            </a:r>
            <a:r>
              <a:rPr lang="en-GB" sz="2000" dirty="0"/>
              <a:t> </a:t>
            </a:r>
            <a:r>
              <a:rPr lang="en-GB" sz="2000" dirty="0" err="1"/>
              <a:t>em</a:t>
            </a:r>
            <a:r>
              <a:rPr lang="en-GB" sz="2000" dirty="0"/>
              <a:t> </a:t>
            </a:r>
            <a:r>
              <a:rPr lang="en-GB" sz="2000" dirty="0" err="1"/>
              <a:t>linha</a:t>
            </a:r>
            <a:r>
              <a:rPr lang="en-GB" sz="2000" dirty="0"/>
              <a:t> com </a:t>
            </a:r>
            <a:r>
              <a:rPr lang="en-GB" sz="2000" dirty="0" err="1"/>
              <a:t>os</a:t>
            </a:r>
            <a:r>
              <a:rPr lang="en-GB" sz="2000" dirty="0"/>
              <a:t> </a:t>
            </a:r>
            <a:r>
              <a:rPr lang="en-GB" sz="2000" dirty="0" err="1"/>
              <a:t>objetivos</a:t>
            </a:r>
            <a:r>
              <a:rPr lang="en-GB" sz="2000" dirty="0"/>
              <a:t> e </a:t>
            </a:r>
            <a:r>
              <a:rPr lang="en-GB" sz="2000" dirty="0" err="1"/>
              <a:t>resultados</a:t>
            </a:r>
            <a:r>
              <a:rPr lang="en-GB" sz="2000" dirty="0"/>
              <a:t> </a:t>
            </a:r>
            <a:r>
              <a:rPr lang="en-GB" sz="2000" dirty="0" err="1"/>
              <a:t>esperados</a:t>
            </a:r>
            <a:r>
              <a:rPr lang="en-GB" sz="2000" dirty="0"/>
              <a:t>?</a:t>
            </a:r>
          </a:p>
          <a:p>
            <a:r>
              <a:rPr lang="en-GB" sz="2000" dirty="0"/>
              <a:t>As </a:t>
            </a:r>
            <a:r>
              <a:rPr lang="en-GB" sz="2000" dirty="0" err="1"/>
              <a:t>estruturas</a:t>
            </a:r>
            <a:r>
              <a:rPr lang="en-GB" sz="2000" dirty="0"/>
              <a:t> e </a:t>
            </a:r>
            <a:r>
              <a:rPr lang="en-GB" sz="2000" dirty="0" err="1"/>
              <a:t>procedimentos</a:t>
            </a:r>
            <a:r>
              <a:rPr lang="en-GB" sz="2000" dirty="0"/>
              <a:t> de </a:t>
            </a:r>
            <a:r>
              <a:rPr lang="en-GB" sz="2000" dirty="0" err="1"/>
              <a:t>gestão</a:t>
            </a:r>
            <a:r>
              <a:rPr lang="en-GB" sz="2000" dirty="0"/>
              <a:t> </a:t>
            </a:r>
            <a:r>
              <a:rPr lang="en-GB" sz="2000" dirty="0" err="1"/>
              <a:t>são</a:t>
            </a:r>
            <a:r>
              <a:rPr lang="en-GB" sz="2000" dirty="0"/>
              <a:t> </a:t>
            </a:r>
            <a:r>
              <a:rPr lang="en-GB" sz="2000" dirty="0" err="1"/>
              <a:t>apropriadas</a:t>
            </a:r>
            <a:r>
              <a:rPr lang="en-GB" sz="2000" dirty="0"/>
              <a:t>, </a:t>
            </a:r>
            <a:r>
              <a:rPr lang="en-GB" sz="2000" dirty="0" err="1"/>
              <a:t>incluindo</a:t>
            </a:r>
            <a:r>
              <a:rPr lang="en-GB" sz="2000" dirty="0"/>
              <a:t> </a:t>
            </a:r>
            <a:r>
              <a:rPr lang="en-GB" sz="2000" dirty="0" err="1"/>
              <a:t>gestão</a:t>
            </a:r>
            <a:r>
              <a:rPr lang="en-GB" sz="2000" dirty="0"/>
              <a:t> de </a:t>
            </a:r>
            <a:r>
              <a:rPr lang="en-GB" sz="2000" dirty="0" err="1"/>
              <a:t>riscos</a:t>
            </a:r>
            <a:r>
              <a:rPr lang="en-GB" sz="2000" dirty="0"/>
              <a:t> e </a:t>
            </a:r>
            <a:r>
              <a:rPr lang="en-GB" sz="2000" dirty="0" err="1"/>
              <a:t>inovação</a:t>
            </a:r>
            <a:r>
              <a:rPr lang="en-GB" sz="2000" dirty="0"/>
              <a:t>? </a:t>
            </a:r>
            <a:r>
              <a:rPr lang="en-GB" sz="2000" dirty="0" err="1"/>
              <a:t>Existe</a:t>
            </a:r>
            <a:r>
              <a:rPr lang="en-GB" sz="2000" dirty="0"/>
              <a:t> </a:t>
            </a:r>
            <a:r>
              <a:rPr lang="en-GB" sz="2000" dirty="0" err="1"/>
              <a:t>complementaridade</a:t>
            </a:r>
            <a:r>
              <a:rPr lang="en-GB" sz="2000" dirty="0"/>
              <a:t> entre </a:t>
            </a:r>
            <a:r>
              <a:rPr lang="en-GB" sz="2000" dirty="0" err="1"/>
              <a:t>os</a:t>
            </a:r>
            <a:r>
              <a:rPr lang="en-GB" sz="2000" dirty="0"/>
              <a:t> </a:t>
            </a:r>
            <a:r>
              <a:rPr lang="en-GB" sz="2000" dirty="0" err="1"/>
              <a:t>parceiros</a:t>
            </a:r>
            <a:r>
              <a:rPr lang="en-GB" sz="2000" dirty="0"/>
              <a:t> e o </a:t>
            </a:r>
            <a:r>
              <a:rPr lang="en-GB" sz="2000" dirty="0" err="1"/>
              <a:t>consórcio</a:t>
            </a:r>
            <a:r>
              <a:rPr lang="en-GB" sz="2000" dirty="0"/>
              <a:t> </a:t>
            </a:r>
            <a:r>
              <a:rPr lang="en-GB" sz="2000" dirty="0" err="1"/>
              <a:t>tem</a:t>
            </a:r>
            <a:r>
              <a:rPr lang="en-GB" sz="2000" dirty="0"/>
              <a:t> a </a:t>
            </a:r>
            <a:r>
              <a:rPr lang="en-GB" sz="2000" i="1" dirty="0"/>
              <a:t>expertise</a:t>
            </a:r>
            <a:r>
              <a:rPr lang="en-GB" sz="2000" dirty="0"/>
              <a:t> </a:t>
            </a:r>
            <a:r>
              <a:rPr lang="en-GB" sz="2000" dirty="0" err="1"/>
              <a:t>necessária</a:t>
            </a:r>
            <a:r>
              <a:rPr lang="en-GB" sz="2000" dirty="0"/>
              <a:t>? </a:t>
            </a:r>
          </a:p>
          <a:p>
            <a:r>
              <a:rPr lang="en-GB" sz="2000" dirty="0"/>
              <a:t>As </a:t>
            </a:r>
            <a:r>
              <a:rPr lang="en-GB" sz="2000" dirty="0" err="1"/>
              <a:t>tarefas</a:t>
            </a:r>
            <a:r>
              <a:rPr lang="en-GB" sz="2000" dirty="0"/>
              <a:t> </a:t>
            </a:r>
            <a:r>
              <a:rPr lang="en-GB" sz="2000" dirty="0" err="1"/>
              <a:t>alocadas</a:t>
            </a:r>
            <a:r>
              <a:rPr lang="en-GB" sz="2000" dirty="0"/>
              <a:t> </a:t>
            </a:r>
            <a:r>
              <a:rPr lang="en-GB" sz="2000" dirty="0" err="1"/>
              <a:t>aos</a:t>
            </a:r>
            <a:r>
              <a:rPr lang="en-GB" sz="2000" dirty="0"/>
              <a:t> </a:t>
            </a:r>
            <a:r>
              <a:rPr lang="en-GB" sz="2000" dirty="0" err="1"/>
              <a:t>parceiros</a:t>
            </a:r>
            <a:r>
              <a:rPr lang="en-GB" sz="2000" dirty="0"/>
              <a:t> </a:t>
            </a:r>
            <a:r>
              <a:rPr lang="en-GB" sz="2000" dirty="0" err="1"/>
              <a:t>são</a:t>
            </a:r>
            <a:r>
              <a:rPr lang="en-GB" sz="2000" dirty="0"/>
              <a:t> </a:t>
            </a:r>
            <a:r>
              <a:rPr lang="en-GB" sz="2000" dirty="0" err="1"/>
              <a:t>adequadas</a:t>
            </a:r>
            <a:r>
              <a:rPr lang="en-GB" sz="2000" dirty="0"/>
              <a:t>? </a:t>
            </a:r>
          </a:p>
          <a:p>
            <a:r>
              <a:rPr lang="en-GB" sz="2000" dirty="0" err="1"/>
              <a:t>Todos</a:t>
            </a:r>
            <a:r>
              <a:rPr lang="en-GB" sz="2000" dirty="0"/>
              <a:t> </a:t>
            </a:r>
            <a:r>
              <a:rPr lang="en-GB" sz="2000" dirty="0" err="1"/>
              <a:t>os</a:t>
            </a:r>
            <a:r>
              <a:rPr lang="en-GB" sz="2000" dirty="0"/>
              <a:t> </a:t>
            </a:r>
            <a:r>
              <a:rPr lang="en-GB" sz="2000" dirty="0" err="1"/>
              <a:t>participantes</a:t>
            </a:r>
            <a:r>
              <a:rPr lang="en-GB" sz="2000" dirty="0"/>
              <a:t> </a:t>
            </a:r>
            <a:r>
              <a:rPr lang="en-GB" sz="2000" dirty="0" err="1"/>
              <a:t>têm</a:t>
            </a:r>
            <a:r>
              <a:rPr lang="en-GB" sz="2000" dirty="0"/>
              <a:t> um </a:t>
            </a:r>
            <a:r>
              <a:rPr lang="en-GB" sz="2000" dirty="0" err="1"/>
              <a:t>papel</a:t>
            </a:r>
            <a:r>
              <a:rPr lang="en-GB" sz="2000" dirty="0"/>
              <a:t> no </a:t>
            </a:r>
            <a:r>
              <a:rPr lang="en-GB" sz="2000" dirty="0" err="1"/>
              <a:t>projeto</a:t>
            </a:r>
            <a:r>
              <a:rPr lang="en-GB" sz="2000" dirty="0"/>
              <a:t> e </a:t>
            </a:r>
            <a:r>
              <a:rPr lang="en-GB" sz="2000" dirty="0" err="1"/>
              <a:t>existem</a:t>
            </a:r>
            <a:r>
              <a:rPr lang="en-GB" sz="2000" dirty="0"/>
              <a:t> </a:t>
            </a:r>
            <a:r>
              <a:rPr lang="en-GB" sz="2000" dirty="0" err="1"/>
              <a:t>os</a:t>
            </a:r>
            <a:r>
              <a:rPr lang="en-GB" sz="2000" dirty="0"/>
              <a:t> </a:t>
            </a:r>
            <a:r>
              <a:rPr lang="en-GB" sz="2000" dirty="0" err="1"/>
              <a:t>recursos</a:t>
            </a:r>
            <a:r>
              <a:rPr lang="en-GB" sz="2000" dirty="0"/>
              <a:t> </a:t>
            </a:r>
            <a:r>
              <a:rPr lang="en-GB" sz="2000" dirty="0" err="1"/>
              <a:t>adequados</a:t>
            </a:r>
            <a:r>
              <a:rPr lang="en-GB" sz="2000" dirty="0"/>
              <a:t> para </a:t>
            </a:r>
            <a:r>
              <a:rPr lang="en-GB" sz="2000" dirty="0" err="1"/>
              <a:t>desenvolver</a:t>
            </a:r>
            <a:r>
              <a:rPr lang="en-GB" sz="2000" dirty="0"/>
              <a:t> </a:t>
            </a:r>
            <a:r>
              <a:rPr lang="en-GB" sz="2000" dirty="0" err="1"/>
              <a:t>essa</a:t>
            </a:r>
            <a:r>
              <a:rPr lang="en-GB" sz="2000" dirty="0"/>
              <a:t> </a:t>
            </a:r>
            <a:r>
              <a:rPr lang="en-GB" sz="2000" dirty="0" err="1"/>
              <a:t>função</a:t>
            </a:r>
            <a:r>
              <a:rPr lang="en-GB" sz="2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88290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computador&#10;&#10;Descrição gerada automaticamente">
            <a:extLst>
              <a:ext uri="{FF2B5EF4-FFF2-40B4-BE49-F238E27FC236}">
                <a16:creationId xmlns:a16="http://schemas.microsoft.com/office/drawing/2014/main" id="{9CFDCE54-9DA6-2345-8162-DAF84E4448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5" t="2766" r="1788" b="5902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13A0878-BE0F-2B41-9FDC-39676D7EF81B}"/>
              </a:ext>
            </a:extLst>
          </p:cNvPr>
          <p:cNvSpPr/>
          <p:nvPr/>
        </p:nvSpPr>
        <p:spPr>
          <a:xfrm>
            <a:off x="557840" y="3829754"/>
            <a:ext cx="82641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7200" b="1" dirty="0">
                <a:solidFill>
                  <a:schemeClr val="bg1"/>
                </a:solidFill>
                <a:latin typeface="Gilroy ExtraBold" pitchFamily="2" charset="77"/>
              </a:rPr>
              <a:t>MUITO OBRIGADA!</a:t>
            </a:r>
            <a:endParaRPr sz="3600" b="1" dirty="0">
              <a:solidFill>
                <a:schemeClr val="bg1"/>
              </a:solidFill>
              <a:latin typeface="Gilroy ExtraBold" pitchFamily="2" charset="77"/>
            </a:endParaRPr>
          </a:p>
        </p:txBody>
      </p:sp>
      <p:pic>
        <p:nvPicPr>
          <p:cNvPr id="10" name="Imagem 9" descr="Uma imagem com desenho&#10;&#10;Descrição gerada automaticamente">
            <a:extLst>
              <a:ext uri="{FF2B5EF4-FFF2-40B4-BE49-F238E27FC236}">
                <a16:creationId xmlns:a16="http://schemas.microsoft.com/office/drawing/2014/main" id="{B6C44DD9-4CE4-954C-A6DB-646312608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43" y="371014"/>
            <a:ext cx="1951247" cy="141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82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51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409AE320-222D-4A52-BB34-82461DFDB77D}"/>
              </a:ext>
            </a:extLst>
          </p:cNvPr>
          <p:cNvSpPr/>
          <p:nvPr/>
        </p:nvSpPr>
        <p:spPr>
          <a:xfrm>
            <a:off x="4654295" y="4522156"/>
            <a:ext cx="5609222" cy="1363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b="1">
                <a:latin typeface="+mj-lt"/>
                <a:ea typeface="+mj-ea"/>
                <a:cs typeface="+mj-cs"/>
              </a:rPr>
              <a:t>PRIMA – Partnership for Research &amp; Innovation in Mediterranean Area </a:t>
            </a:r>
          </a:p>
        </p:txBody>
      </p:sp>
      <p:sp>
        <p:nvSpPr>
          <p:cNvPr id="31" name="Freeform: Shape 17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Freeform: Shape 19">
            <a:extLst>
              <a:ext uri="{FF2B5EF4-FFF2-40B4-BE49-F238E27FC236}">
                <a16:creationId xmlns:a16="http://schemas.microsoft.com/office/drawing/2014/main" id="{EBA87361-6D30-46E4-834B-719CF5905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8332"/>
            <a:ext cx="356463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21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: Shape 23">
            <a:extLst>
              <a:ext uri="{FF2B5EF4-FFF2-40B4-BE49-F238E27FC236}">
                <a16:creationId xmlns:a16="http://schemas.microsoft.com/office/drawing/2014/main" id="{D89DB1C0-FEEC-4CB6-88B2-F9C5562E0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574" y="0"/>
            <a:ext cx="3913632" cy="228523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6" descr="Resultado de imagem para desertificaÃ§Ã£o">
            <a:extLst>
              <a:ext uri="{FF2B5EF4-FFF2-40B4-BE49-F238E27FC236}">
                <a16:creationId xmlns:a16="http://schemas.microsoft.com/office/drawing/2014/main" id="{4BDD5E19-C2E8-478A-A560-C962680B8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1815" y="276839"/>
            <a:ext cx="2343150" cy="141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25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117" y="615908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27">
            <a:extLst>
              <a:ext uri="{FF2B5EF4-FFF2-40B4-BE49-F238E27FC236}">
                <a16:creationId xmlns:a16="http://schemas.microsoft.com/office/drawing/2014/main" id="{08163D1C-ED91-4D5F-A33B-CF1256B27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67709" y="780500"/>
            <a:ext cx="2852928" cy="285292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5CD18D40-0B4C-4775-BA68-6CE9AEA7B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302" y="1388572"/>
            <a:ext cx="1827742" cy="1636784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1103AB2-C090-458F-B752-294F23AFA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1"/>
            <a:ext cx="3439432" cy="3785157"/>
          </a:xfrm>
          <a:custGeom>
            <a:avLst/>
            <a:gdLst>
              <a:gd name="connsiteX0" fmla="*/ 198262 w 3439432"/>
              <a:gd name="connsiteY0" fmla="*/ 0 h 3785157"/>
              <a:gd name="connsiteX1" fmla="*/ 3439432 w 3439432"/>
              <a:gd name="connsiteY1" fmla="*/ 0 h 3785157"/>
              <a:gd name="connsiteX2" fmla="*/ 3439432 w 3439432"/>
              <a:gd name="connsiteY2" fmla="*/ 3697836 h 3785157"/>
              <a:gd name="connsiteX3" fmla="*/ 3318024 w 3439432"/>
              <a:gd name="connsiteY3" fmla="*/ 3729054 h 3785157"/>
              <a:gd name="connsiteX4" fmla="*/ 2761488 w 3439432"/>
              <a:gd name="connsiteY4" fmla="*/ 3785157 h 3785157"/>
              <a:gd name="connsiteX5" fmla="*/ 0 w 3439432"/>
              <a:gd name="connsiteY5" fmla="*/ 1023669 h 3785157"/>
              <a:gd name="connsiteX6" fmla="*/ 124151 w 3439432"/>
              <a:gd name="connsiteY6" fmla="*/ 202487 h 3785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785157">
                <a:moveTo>
                  <a:pt x="198262" y="0"/>
                </a:moveTo>
                <a:lnTo>
                  <a:pt x="3439432" y="0"/>
                </a:lnTo>
                <a:lnTo>
                  <a:pt x="3439432" y="3697836"/>
                </a:lnTo>
                <a:lnTo>
                  <a:pt x="3318024" y="3729054"/>
                </a:lnTo>
                <a:cubicBezTo>
                  <a:pt x="3138258" y="3765839"/>
                  <a:pt x="2952129" y="3785157"/>
                  <a:pt x="2761488" y="3785157"/>
                </a:cubicBezTo>
                <a:cubicBezTo>
                  <a:pt x="1236360" y="3785157"/>
                  <a:pt x="0" y="2548797"/>
                  <a:pt x="0" y="1023669"/>
                </a:cubicBezTo>
                <a:cubicBezTo>
                  <a:pt x="0" y="737708"/>
                  <a:pt x="43466" y="461898"/>
                  <a:pt x="124151" y="20248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3D471F3-782A-4BA1-9CAB-FF5CDF0A7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8761" y="-4332"/>
            <a:ext cx="3273238" cy="3618965"/>
          </a:xfrm>
          <a:custGeom>
            <a:avLst/>
            <a:gdLst>
              <a:gd name="connsiteX0" fmla="*/ 210437 w 3273238"/>
              <a:gd name="connsiteY0" fmla="*/ 0 h 3618965"/>
              <a:gd name="connsiteX1" fmla="*/ 3273238 w 3273238"/>
              <a:gd name="connsiteY1" fmla="*/ 0 h 3618965"/>
              <a:gd name="connsiteX2" fmla="*/ 3273238 w 3273238"/>
              <a:gd name="connsiteY2" fmla="*/ 3526409 h 3618965"/>
              <a:gd name="connsiteX3" fmla="*/ 3118338 w 3273238"/>
              <a:gd name="connsiteY3" fmla="*/ 3566238 h 3618965"/>
              <a:gd name="connsiteX4" fmla="*/ 2595295 w 3273238"/>
              <a:gd name="connsiteY4" fmla="*/ 3618965 h 3618965"/>
              <a:gd name="connsiteX5" fmla="*/ 0 w 3273238"/>
              <a:gd name="connsiteY5" fmla="*/ 1023670 h 3618965"/>
              <a:gd name="connsiteX6" fmla="*/ 203951 w 3273238"/>
              <a:gd name="connsiteY6" fmla="*/ 13464 h 361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618965">
                <a:moveTo>
                  <a:pt x="210437" y="0"/>
                </a:moveTo>
                <a:lnTo>
                  <a:pt x="3273238" y="0"/>
                </a:lnTo>
                <a:lnTo>
                  <a:pt x="3273238" y="3526409"/>
                </a:lnTo>
                <a:lnTo>
                  <a:pt x="3118338" y="3566238"/>
                </a:lnTo>
                <a:cubicBezTo>
                  <a:pt x="2949390" y="3600810"/>
                  <a:pt x="2774463" y="3618965"/>
                  <a:pt x="2595295" y="3618965"/>
                </a:cubicBezTo>
                <a:cubicBezTo>
                  <a:pt x="1161953" y="3618965"/>
                  <a:pt x="0" y="2457012"/>
                  <a:pt x="0" y="1023670"/>
                </a:cubicBezTo>
                <a:cubicBezTo>
                  <a:pt x="0" y="665335"/>
                  <a:pt x="72622" y="323961"/>
                  <a:pt x="203951" y="1346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6986B34-0A76-B046-8413-066B7340E9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5024" y="327889"/>
            <a:ext cx="2260711" cy="2260711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857272A5-E6B1-4F9B-95CD-2D0B60DD809D}"/>
              </a:ext>
            </a:extLst>
          </p:cNvPr>
          <p:cNvSpPr/>
          <p:nvPr/>
        </p:nvSpPr>
        <p:spPr>
          <a:xfrm>
            <a:off x="167836" y="3905816"/>
            <a:ext cx="2809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Urbanização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,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produção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em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grande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escala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e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alterações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climáticas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 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estão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a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afetar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os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sistemas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alimentares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e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recursos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de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água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nas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regiões</a:t>
            </a:r>
            <a:r>
              <a:rPr lang="en-GB" b="1" dirty="0">
                <a:solidFill>
                  <a:srgbClr val="00B0F0"/>
                </a:solidFill>
                <a:latin typeface="Lato" panose="020F0502020204030203" pitchFamily="34" charset="0"/>
              </a:rPr>
              <a:t> </a:t>
            </a:r>
            <a:r>
              <a:rPr lang="en-GB" b="1" dirty="0" err="1">
                <a:solidFill>
                  <a:srgbClr val="00B0F0"/>
                </a:solidFill>
                <a:latin typeface="Lato" panose="020F0502020204030203" pitchFamily="34" charset="0"/>
              </a:rPr>
              <a:t>mediterrânicas</a:t>
            </a:r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731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51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047170-C424-B045-9DBD-CE1AFAF17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6986B34-0A76-B046-8413-066B7340E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010CA47-8CAF-4D20-8853-AC70403A1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20" y="1095154"/>
            <a:ext cx="11423375" cy="378908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4F8B7605-EFA1-4CBB-8949-6928A218C31B}"/>
              </a:ext>
            </a:extLst>
          </p:cNvPr>
          <p:cNvSpPr/>
          <p:nvPr/>
        </p:nvSpPr>
        <p:spPr>
          <a:xfrm>
            <a:off x="3845369" y="5177123"/>
            <a:ext cx="4639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http://prima-med.org/about-us/prima-in-brief/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1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8FFBAEB8-BE2C-49CC-86C5-5FFF7DF84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122" y="1739213"/>
            <a:ext cx="9024960" cy="3446981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DFC898E7-E0EC-4865-81D4-7847CBFAC82D}"/>
              </a:ext>
            </a:extLst>
          </p:cNvPr>
          <p:cNvSpPr/>
          <p:nvPr/>
        </p:nvSpPr>
        <p:spPr>
          <a:xfrm>
            <a:off x="412897" y="5473842"/>
            <a:ext cx="113662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The following Third Countries associated to Horizon 2020 (AC): Israel, Tunisia, and Turkey. </a:t>
            </a:r>
          </a:p>
          <a:p>
            <a:r>
              <a:rPr lang="en-GB" sz="1600" dirty="0"/>
              <a:t>The following Third Countries not associated to Horizon 2020 (TC), having concluded international agreements for scientific and technological cooperation setting out the terms and conditions of their participation in PRIMA: Algeria, Egypt, Jordan, Lebanon and Morocco.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4A8F55D-CC6E-48E5-BBC9-856D2E7E5992}"/>
              </a:ext>
            </a:extLst>
          </p:cNvPr>
          <p:cNvSpPr txBox="1"/>
          <p:nvPr/>
        </p:nvSpPr>
        <p:spPr>
          <a:xfrm>
            <a:off x="8207660" y="3555795"/>
            <a:ext cx="23037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rgbClr val="00B0F0"/>
                </a:solidFill>
              </a:rPr>
              <a:t>Candidaturas</a:t>
            </a:r>
          </a:p>
          <a:p>
            <a:pPr algn="ctr"/>
            <a:r>
              <a:rPr lang="pt-PT" sz="2800" b="1" dirty="0">
                <a:solidFill>
                  <a:srgbClr val="00B0F0"/>
                </a:solidFill>
              </a:rPr>
              <a:t>2 PS + 1 TC</a:t>
            </a:r>
            <a:endParaRPr lang="en-GB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9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51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465826" y="423987"/>
            <a:ext cx="92897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C047170-C424-B045-9DBD-CE1AFAF17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6986B34-0A76-B046-8413-066B7340E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D4377736-2083-4798-8A32-9CBCDA6C1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459" y="1806498"/>
            <a:ext cx="9843530" cy="327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9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Programmes</a:t>
            </a:r>
            <a:endParaRPr lang="pt-PT" sz="4000" b="1" dirty="0">
              <a:solidFill>
                <a:schemeClr val="bg1"/>
              </a:solidFill>
              <a:latin typeface="Gilroy ExtraBold" pitchFamily="2" charset="77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38169125-FCA2-47DC-AC5C-EE5CAEF43904}"/>
              </a:ext>
            </a:extLst>
          </p:cNvPr>
          <p:cNvSpPr/>
          <p:nvPr/>
        </p:nvSpPr>
        <p:spPr>
          <a:xfrm>
            <a:off x="1489509" y="2485303"/>
            <a:ext cx="9523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sz="2400" b="1" dirty="0">
                <a:solidFill>
                  <a:srgbClr val="41484C"/>
                </a:solidFill>
                <a:latin typeface="inherit"/>
              </a:rPr>
              <a:t>Section 1:</a:t>
            </a:r>
            <a:br>
              <a:rPr lang="en-GB" sz="2400" dirty="0">
                <a:solidFill>
                  <a:srgbClr val="41484C"/>
                </a:solidFill>
                <a:latin typeface="Lato" panose="020F0502020204030203" pitchFamily="34" charset="0"/>
              </a:rPr>
            </a:br>
            <a:r>
              <a:rPr lang="en-GB" sz="2400" dirty="0">
                <a:solidFill>
                  <a:srgbClr val="41484C"/>
                </a:solidFill>
                <a:latin typeface="Lato" panose="020F0502020204030203" pitchFamily="34" charset="0"/>
              </a:rPr>
              <a:t>Research &amp; Innovation Actions (RIA), and Innovation actions (IA) as defined in the General Annexes of H2020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868CF68-07C3-4CE3-A425-87BE7695FD88}"/>
              </a:ext>
            </a:extLst>
          </p:cNvPr>
          <p:cNvSpPr/>
          <p:nvPr/>
        </p:nvSpPr>
        <p:spPr>
          <a:xfrm>
            <a:off x="1489509" y="3977451"/>
            <a:ext cx="9523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b="1" dirty="0">
                <a:solidFill>
                  <a:srgbClr val="41484C"/>
                </a:solidFill>
                <a:latin typeface="inherit"/>
              </a:rPr>
              <a:t>Section 2:</a:t>
            </a:r>
            <a:br>
              <a:rPr lang="en-GB" dirty="0">
                <a:solidFill>
                  <a:srgbClr val="41484C"/>
                </a:solidFill>
                <a:latin typeface="Lato" panose="020F0502020204030203" pitchFamily="34" charset="0"/>
              </a:rPr>
            </a:br>
            <a:r>
              <a:rPr lang="en-GB" dirty="0">
                <a:solidFill>
                  <a:srgbClr val="41484C"/>
                </a:solidFill>
                <a:latin typeface="Lato" panose="020F0502020204030203" pitchFamily="34" charset="0"/>
              </a:rPr>
              <a:t>Research and Innovation Activities (RIA*[2]) based on national rules</a:t>
            </a:r>
          </a:p>
          <a:p>
            <a:pPr fontAlgn="base"/>
            <a:r>
              <a:rPr lang="en-GB" b="1" dirty="0">
                <a:solidFill>
                  <a:srgbClr val="41484C"/>
                </a:solidFill>
                <a:latin typeface="inherit"/>
              </a:rPr>
              <a:t>In Section 3:</a:t>
            </a:r>
            <a:br>
              <a:rPr lang="en-GB" dirty="0">
                <a:solidFill>
                  <a:srgbClr val="41484C"/>
                </a:solidFill>
                <a:latin typeface="Lato" panose="020F0502020204030203" pitchFamily="34" charset="0"/>
              </a:rPr>
            </a:br>
            <a:r>
              <a:rPr lang="en-GB" dirty="0">
                <a:solidFill>
                  <a:srgbClr val="41484C"/>
                </a:solidFill>
                <a:latin typeface="Lato" panose="020F0502020204030203" pitchFamily="34" charset="0"/>
              </a:rPr>
              <a:t>National research programmes (PSIAs)</a:t>
            </a:r>
            <a:endParaRPr lang="en-GB" b="0" i="0" dirty="0">
              <a:solidFill>
                <a:srgbClr val="41484C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60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7" y="613768"/>
            <a:ext cx="11021467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Research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and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innovation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actions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(RIA)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46840C18-9A98-413D-9A82-789255A440FC}"/>
              </a:ext>
            </a:extLst>
          </p:cNvPr>
          <p:cNvSpPr/>
          <p:nvPr/>
        </p:nvSpPr>
        <p:spPr>
          <a:xfrm>
            <a:off x="1561113" y="2047690"/>
            <a:ext cx="92077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/>
              <a:t>Objetivos</a:t>
            </a:r>
            <a:r>
              <a:rPr lang="en-GB" sz="2400" dirty="0"/>
              <a:t>: </a:t>
            </a:r>
            <a:r>
              <a:rPr lang="en-GB" sz="2400" dirty="0" err="1"/>
              <a:t>estabelecer</a:t>
            </a:r>
            <a:r>
              <a:rPr lang="en-GB" sz="2400" dirty="0"/>
              <a:t> novo </a:t>
            </a:r>
            <a:r>
              <a:rPr lang="en-GB" sz="2400" dirty="0" err="1"/>
              <a:t>conhecimento</a:t>
            </a:r>
            <a:r>
              <a:rPr lang="en-GB" sz="2400" dirty="0"/>
              <a:t> e/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explorar</a:t>
            </a:r>
            <a:r>
              <a:rPr lang="en-GB" sz="2400" dirty="0"/>
              <a:t> as </a:t>
            </a:r>
            <a:r>
              <a:rPr lang="en-GB" sz="2400" dirty="0" err="1"/>
              <a:t>possibilidades</a:t>
            </a:r>
            <a:r>
              <a:rPr lang="en-GB" sz="2400" dirty="0"/>
              <a:t> de </a:t>
            </a:r>
            <a:r>
              <a:rPr lang="en-GB" sz="2400" dirty="0" err="1"/>
              <a:t>implementação</a:t>
            </a:r>
            <a:r>
              <a:rPr lang="en-GB" sz="2400" dirty="0"/>
              <a:t> de </a:t>
            </a:r>
            <a:r>
              <a:rPr lang="en-GB" sz="2400" dirty="0" err="1"/>
              <a:t>tecnologias</a:t>
            </a:r>
            <a:r>
              <a:rPr lang="en-GB" sz="2400" dirty="0"/>
              <a:t>, </a:t>
            </a:r>
            <a:r>
              <a:rPr lang="en-GB" sz="2400" dirty="0" err="1"/>
              <a:t>produtos</a:t>
            </a:r>
            <a:r>
              <a:rPr lang="en-GB" sz="2400" dirty="0"/>
              <a:t>, </a:t>
            </a:r>
            <a:r>
              <a:rPr lang="en-GB" sz="2400" dirty="0" err="1"/>
              <a:t>processos</a:t>
            </a:r>
            <a:r>
              <a:rPr lang="en-GB" sz="2400" dirty="0"/>
              <a:t>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serviços</a:t>
            </a:r>
            <a:r>
              <a:rPr lang="en-GB" sz="2400" dirty="0"/>
              <a:t>, </a:t>
            </a:r>
            <a:r>
              <a:rPr lang="en-GB" sz="2400" dirty="0" err="1"/>
              <a:t>novos</a:t>
            </a:r>
            <a:r>
              <a:rPr lang="en-GB" sz="2400" dirty="0"/>
              <a:t>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melhorados</a:t>
            </a:r>
            <a:r>
              <a:rPr lang="en-GB" sz="2400" dirty="0"/>
              <a:t>, com base </a:t>
            </a:r>
            <a:r>
              <a:rPr lang="en-GB" sz="2400" dirty="0" err="1"/>
              <a:t>em</a:t>
            </a:r>
            <a:endParaRPr lang="en-GB" sz="2400" dirty="0"/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Investigação</a:t>
            </a:r>
            <a:r>
              <a:rPr lang="en-GB" sz="2400" dirty="0"/>
              <a:t> fundamental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aplicada</a:t>
            </a:r>
            <a:r>
              <a:rPr lang="en-GB" sz="24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Desenvolvimento</a:t>
            </a:r>
            <a:r>
              <a:rPr lang="en-GB" sz="2400" dirty="0"/>
              <a:t> de </a:t>
            </a:r>
            <a:r>
              <a:rPr lang="en-GB" sz="2400" dirty="0" err="1"/>
              <a:t>tecnologia</a:t>
            </a:r>
            <a:r>
              <a:rPr lang="en-GB" sz="24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Teste e </a:t>
            </a:r>
            <a:r>
              <a:rPr lang="en-GB" sz="2400" dirty="0" err="1"/>
              <a:t>validação</a:t>
            </a:r>
            <a:r>
              <a:rPr lang="en-GB" sz="2400" dirty="0"/>
              <a:t> de </a:t>
            </a:r>
            <a:r>
              <a:rPr lang="en-GB" sz="2400" dirty="0" err="1"/>
              <a:t>protótipos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Taxa de </a:t>
            </a:r>
            <a:r>
              <a:rPr lang="en-GB" sz="2400" dirty="0" err="1"/>
              <a:t>financiamento</a:t>
            </a:r>
            <a:r>
              <a:rPr lang="en-GB" sz="2400" dirty="0"/>
              <a:t>: 100%</a:t>
            </a:r>
          </a:p>
        </p:txBody>
      </p:sp>
    </p:spTree>
    <p:extLst>
      <p:ext uri="{BB962C8B-B14F-4D97-AF65-F5344CB8AC3E}">
        <p14:creationId xmlns:p14="http://schemas.microsoft.com/office/powerpoint/2010/main" val="3622165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Innovation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Actions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(IA)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87CE71B-92CC-4C11-9685-B85DAC8F95CB}"/>
              </a:ext>
            </a:extLst>
          </p:cNvPr>
          <p:cNvSpPr/>
          <p:nvPr/>
        </p:nvSpPr>
        <p:spPr>
          <a:xfrm>
            <a:off x="1331822" y="2047690"/>
            <a:ext cx="9845749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/>
              <a:t>Objetivos</a:t>
            </a:r>
            <a:r>
              <a:rPr lang="en-GB" sz="2400" dirty="0"/>
              <a:t>: </a:t>
            </a:r>
            <a:r>
              <a:rPr lang="en-GB" sz="2400" dirty="0" err="1"/>
              <a:t>planear</a:t>
            </a:r>
            <a:r>
              <a:rPr lang="en-GB" sz="2400" dirty="0"/>
              <a:t>/</a:t>
            </a:r>
            <a:r>
              <a:rPr lang="en-GB" sz="2400" dirty="0" err="1"/>
              <a:t>desenhar</a:t>
            </a:r>
            <a:r>
              <a:rPr lang="en-GB" sz="2400" dirty="0"/>
              <a:t>/</a:t>
            </a:r>
            <a:r>
              <a:rPr lang="en-GB" sz="2400" dirty="0" err="1"/>
              <a:t>produzir</a:t>
            </a:r>
            <a:r>
              <a:rPr lang="en-GB" sz="2400" dirty="0"/>
              <a:t> </a:t>
            </a:r>
            <a:r>
              <a:rPr lang="en-GB" sz="2400" dirty="0" err="1"/>
              <a:t>produtos</a:t>
            </a:r>
            <a:r>
              <a:rPr lang="en-GB" sz="2400" dirty="0"/>
              <a:t>, </a:t>
            </a:r>
            <a:r>
              <a:rPr lang="en-GB" sz="2400" dirty="0" err="1"/>
              <a:t>processos</a:t>
            </a:r>
            <a:r>
              <a:rPr lang="en-GB" sz="2400" dirty="0"/>
              <a:t>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serviços</a:t>
            </a:r>
            <a:r>
              <a:rPr lang="en-GB" sz="2400" dirty="0"/>
              <a:t> </a:t>
            </a:r>
            <a:r>
              <a:rPr lang="en-GB" sz="2400" dirty="0" err="1"/>
              <a:t>inovadores</a:t>
            </a:r>
            <a:r>
              <a:rPr lang="en-GB" sz="2400" dirty="0"/>
              <a:t> (</a:t>
            </a:r>
            <a:r>
              <a:rPr lang="en-GB" sz="2400" dirty="0" err="1"/>
              <a:t>novos</a:t>
            </a:r>
            <a:r>
              <a:rPr lang="en-GB" sz="2400" dirty="0"/>
              <a:t>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melhorados</a:t>
            </a:r>
            <a:r>
              <a:rPr lang="en-GB" sz="2400" dirty="0"/>
              <a:t>), com base </a:t>
            </a:r>
            <a:r>
              <a:rPr lang="en-GB" sz="2400" dirty="0" err="1"/>
              <a:t>em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Prototipagem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Teste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Demostração</a:t>
            </a:r>
            <a:r>
              <a:rPr lang="en-GB" sz="2400" dirty="0"/>
              <a:t>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estudo</a:t>
            </a:r>
            <a:r>
              <a:rPr lang="en-GB" sz="2400" dirty="0"/>
              <a:t> </a:t>
            </a:r>
            <a:r>
              <a:rPr lang="en-GB" sz="2400" dirty="0" err="1"/>
              <a:t>piloto</a:t>
            </a:r>
            <a:r>
              <a:rPr lang="en-GB" sz="2400" dirty="0"/>
              <a:t> </a:t>
            </a:r>
            <a:r>
              <a:rPr lang="en-GB" sz="2400" dirty="0" err="1"/>
              <a:t>em</a:t>
            </a:r>
            <a:r>
              <a:rPr lang="en-GB" sz="2400" dirty="0"/>
              <a:t> </a:t>
            </a:r>
            <a:r>
              <a:rPr lang="en-GB" sz="2400" dirty="0" err="1"/>
              <a:t>ambiente</a:t>
            </a:r>
            <a:r>
              <a:rPr lang="en-GB" sz="2400" dirty="0"/>
              <a:t> </a:t>
            </a:r>
            <a:r>
              <a:rPr lang="en-GB" sz="2400" dirty="0" err="1"/>
              <a:t>operacional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Validação</a:t>
            </a:r>
            <a:r>
              <a:rPr lang="en-GB" sz="2400" dirty="0"/>
              <a:t> de </a:t>
            </a:r>
            <a:r>
              <a:rPr lang="en-GB" sz="2400" dirty="0" err="1"/>
              <a:t>produto</a:t>
            </a:r>
            <a:r>
              <a:rPr lang="en-GB" sz="2400" dirty="0"/>
              <a:t> </a:t>
            </a:r>
            <a:r>
              <a:rPr lang="en-GB" sz="2400" dirty="0" err="1"/>
              <a:t>em</a:t>
            </a:r>
            <a:r>
              <a:rPr lang="en-GB" sz="2400" dirty="0"/>
              <a:t> </a:t>
            </a:r>
            <a:r>
              <a:rPr lang="en-GB" sz="2400" dirty="0" err="1"/>
              <a:t>grande-escala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Replicação</a:t>
            </a:r>
            <a:r>
              <a:rPr lang="en-GB" sz="2400" dirty="0"/>
              <a:t> no mercado – </a:t>
            </a:r>
            <a:r>
              <a:rPr lang="en-GB" sz="2400" dirty="0" err="1"/>
              <a:t>primeira</a:t>
            </a:r>
            <a:r>
              <a:rPr lang="en-GB" sz="2400" dirty="0"/>
              <a:t> </a:t>
            </a:r>
            <a:r>
              <a:rPr lang="en-GB" sz="2400" dirty="0" err="1"/>
              <a:t>aplicação</a:t>
            </a:r>
            <a:r>
              <a:rPr lang="en-GB" sz="2400" dirty="0"/>
              <a:t> no mercado dos </a:t>
            </a:r>
            <a:r>
              <a:rPr lang="en-GB" sz="2400" dirty="0" err="1"/>
              <a:t>países</a:t>
            </a:r>
            <a:r>
              <a:rPr lang="en-GB" sz="2400" dirty="0"/>
              <a:t> </a:t>
            </a:r>
            <a:r>
              <a:rPr lang="en-GB" sz="2400" dirty="0" err="1"/>
              <a:t>participantes</a:t>
            </a:r>
            <a:endParaRPr lang="en-GB" sz="2400" dirty="0"/>
          </a:p>
          <a:p>
            <a:r>
              <a:rPr lang="en-GB" sz="2000" dirty="0" err="1"/>
              <a:t>Podem</a:t>
            </a:r>
            <a:r>
              <a:rPr lang="en-GB" sz="2000" dirty="0"/>
              <a:t> </a:t>
            </a:r>
            <a:r>
              <a:rPr lang="en-GB" sz="2000" dirty="0" err="1"/>
              <a:t>incluir</a:t>
            </a:r>
            <a:r>
              <a:rPr lang="en-GB" sz="2000" dirty="0"/>
              <a:t> </a:t>
            </a:r>
            <a:r>
              <a:rPr lang="en-GB" sz="2000" dirty="0" err="1"/>
              <a:t>poucas</a:t>
            </a:r>
            <a:r>
              <a:rPr lang="en-GB" sz="2000" dirty="0"/>
              <a:t> </a:t>
            </a:r>
            <a:r>
              <a:rPr lang="en-GB" sz="2000" dirty="0" err="1"/>
              <a:t>atividades</a:t>
            </a:r>
            <a:r>
              <a:rPr lang="en-GB" sz="2000" dirty="0"/>
              <a:t> de </a:t>
            </a:r>
            <a:r>
              <a:rPr lang="en-GB" sz="2000" dirty="0" err="1"/>
              <a:t>investigação</a:t>
            </a:r>
            <a:r>
              <a:rPr lang="en-GB" sz="2000" dirty="0"/>
              <a:t> e </a:t>
            </a:r>
            <a:r>
              <a:rPr lang="en-GB" sz="2000" dirty="0" err="1"/>
              <a:t>desenvolvimento</a:t>
            </a:r>
            <a:endParaRPr lang="en-GB" sz="20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6651131-FD68-483F-908A-B35C64627398}"/>
              </a:ext>
            </a:extLst>
          </p:cNvPr>
          <p:cNvSpPr/>
          <p:nvPr/>
        </p:nvSpPr>
        <p:spPr>
          <a:xfrm>
            <a:off x="146983" y="6012618"/>
            <a:ext cx="11898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Taxa de </a:t>
            </a:r>
            <a:r>
              <a:rPr lang="en-GB" sz="2400" dirty="0" err="1"/>
              <a:t>financiamento</a:t>
            </a:r>
            <a:r>
              <a:rPr lang="en-GB" sz="2400" dirty="0"/>
              <a:t>: 70% (</a:t>
            </a:r>
            <a:r>
              <a:rPr lang="en-GB" sz="2400" dirty="0" err="1"/>
              <a:t>exceto</a:t>
            </a:r>
            <a:r>
              <a:rPr lang="en-GB" sz="2400" dirty="0"/>
              <a:t> para </a:t>
            </a:r>
            <a:r>
              <a:rPr lang="en-GB" sz="2400" dirty="0" err="1"/>
              <a:t>entidades</a:t>
            </a:r>
            <a:r>
              <a:rPr lang="en-GB" sz="2400" dirty="0"/>
              <a:t> </a:t>
            </a:r>
            <a:r>
              <a:rPr lang="en-GB" sz="2400" dirty="0" err="1"/>
              <a:t>legais</a:t>
            </a:r>
            <a:r>
              <a:rPr lang="en-GB" sz="2400" dirty="0"/>
              <a:t> </a:t>
            </a:r>
            <a:r>
              <a:rPr lang="en-GB" sz="2400" dirty="0" err="1"/>
              <a:t>sem</a:t>
            </a:r>
            <a:r>
              <a:rPr lang="en-GB" sz="2400" dirty="0"/>
              <a:t> fins </a:t>
            </a:r>
            <a:r>
              <a:rPr lang="en-GB" sz="2400" dirty="0" err="1"/>
              <a:t>lucrativos</a:t>
            </a:r>
            <a:r>
              <a:rPr lang="en-GB" sz="2400" dirty="0"/>
              <a:t>, </a:t>
            </a:r>
            <a:r>
              <a:rPr lang="en-GB" sz="2400" dirty="0" err="1"/>
              <a:t>cuja</a:t>
            </a:r>
            <a:r>
              <a:rPr lang="en-GB" sz="2400" dirty="0"/>
              <a:t> taxa é 100%</a:t>
            </a:r>
          </a:p>
        </p:txBody>
      </p:sp>
    </p:spTree>
    <p:extLst>
      <p:ext uri="{BB962C8B-B14F-4D97-AF65-F5344CB8AC3E}">
        <p14:creationId xmlns:p14="http://schemas.microsoft.com/office/powerpoint/2010/main" val="2617370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PRIMA: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Innovation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</a:t>
            </a:r>
            <a:r>
              <a:rPr lang="pt-PT" sz="4000" b="1" dirty="0" err="1">
                <a:solidFill>
                  <a:schemeClr val="bg1"/>
                </a:solidFill>
                <a:latin typeface="Gilroy ExtraBold" pitchFamily="2" charset="77"/>
              </a:rPr>
              <a:t>Actions</a:t>
            </a:r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 (IA)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8EC6FE7-56F2-4516-B5F9-B023B1026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202" y="2200367"/>
            <a:ext cx="8367710" cy="3664964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C4437EA-3BC1-4207-B5A1-D43C82191C7A}"/>
              </a:ext>
            </a:extLst>
          </p:cNvPr>
          <p:cNvSpPr txBox="1"/>
          <p:nvPr/>
        </p:nvSpPr>
        <p:spPr>
          <a:xfrm rot="2194037">
            <a:off x="9210474" y="4029739"/>
            <a:ext cx="1775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/>
              <a:t>2 fases</a:t>
            </a:r>
            <a:endParaRPr lang="en-GB" sz="32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7A0BD4-78D7-4B97-B26E-18F7EF7AF673}"/>
              </a:ext>
            </a:extLst>
          </p:cNvPr>
          <p:cNvSpPr/>
          <p:nvPr/>
        </p:nvSpPr>
        <p:spPr>
          <a:xfrm>
            <a:off x="8155172" y="5085893"/>
            <a:ext cx="2169042" cy="10278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2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868</Words>
  <Application>Microsoft Office PowerPoint</Application>
  <PresentationFormat>Ecrã Panorâmico</PresentationFormat>
  <Paragraphs>104</Paragraphs>
  <Slides>15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Gilroy ExtraBold</vt:lpstr>
      <vt:lpstr>inherit</vt:lpstr>
      <vt:lpstr>Lato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Mário José</dc:creator>
  <cp:lastModifiedBy>Paula Pinto - ESA</cp:lastModifiedBy>
  <cp:revision>43</cp:revision>
  <dcterms:created xsi:type="dcterms:W3CDTF">2020-05-11T08:48:41Z</dcterms:created>
  <dcterms:modified xsi:type="dcterms:W3CDTF">2020-06-21T16:38:55Z</dcterms:modified>
</cp:coreProperties>
</file>