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svg" ContentType="image/sv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Lst>
  <p:sldSz cx="18288000" cy="10287000"/>
  <p:notesSz cx="6858000" cy="9144000"/>
  <p:embeddedFontLst>
    <p:embeddedFont>
      <p:font typeface="Open Sans Bold" charset="0"/>
      <p:regular r:id="rId9"/>
    </p:embeddedFont>
    <p:embeddedFont>
      <p:font typeface="Calibri" pitchFamily="34" charset="0"/>
      <p:regular r:id="rId10"/>
      <p:bold r:id="rId11"/>
      <p:italic r:id="rId12"/>
      <p:boldItalic r:id="rId13"/>
    </p:embeddedFont>
    <p:embeddedFont>
      <p:font typeface="Aileron Regular Bold" charset="0"/>
      <p:regular r:id="rId14"/>
    </p:embeddedFont>
    <p:embeddedFont>
      <p:font typeface="Abel" pitchFamily="2" charset="0"/>
      <p:regular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22" autoAdjust="0"/>
  </p:normalViewPr>
  <p:slideViewPr>
    <p:cSldViewPr>
      <p:cViewPr varScale="1">
        <p:scale>
          <a:sx n="42" d="100"/>
          <a:sy n="42" d="100"/>
        </p:scale>
        <p:origin x="-130" y="-40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5.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1/23/2021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s://twitter.com/successinsidetv?lang=en" TargetMode="External"/><Relationship Id="rId4" Type="http://schemas.openxmlformats.org/officeDocument/2006/relationships/image" Target="../media/image2.sv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NULL"/><Relationship Id="rId1" Type="http://schemas.openxmlformats.org/officeDocument/2006/relationships/slideLayout" Target="../slideLayouts/slideLayout7.xml"/><Relationship Id="rId5" Type="http://schemas.openxmlformats.org/officeDocument/2006/relationships/hyperlink" Target="https://vimeo.com/440984517" TargetMode="Externa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NUL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s://www.successinsider.com/" TargetMode="Externa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hyperlink" Target="https://www.facebook.com/successinsider" TargetMode="External"/><Relationship Id="rId1" Type="http://schemas.openxmlformats.org/officeDocument/2006/relationships/slideLayout" Target="../slideLayouts/slideLayout7.xml"/><Relationship Id="rId6" Type="http://schemas.openxmlformats.org/officeDocument/2006/relationships/hyperlink" Target="https://www.linkedin.com/in/successinsider/?originalSubdomain=uk" TargetMode="External"/><Relationship Id="rId5" Type="http://schemas.openxmlformats.org/officeDocument/2006/relationships/image" Target="../media/image10.png"/><Relationship Id="rId4" Type="http://schemas.openxmlformats.org/officeDocument/2006/relationships/hyperlink" Target="https://www.instagram.com/successinsid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22222"/>
        </a:solidFill>
        <a:effectLst/>
      </p:bgPr>
    </p:bg>
    <p:spTree>
      <p:nvGrpSpPr>
        <p:cNvPr id="1" name=""/>
        <p:cNvGrpSpPr/>
        <p:nvPr/>
      </p:nvGrpSpPr>
      <p:grpSpPr>
        <a:xfrm>
          <a:off x="0" y="0"/>
          <a:ext cx="0" cy="0"/>
          <a:chOff x="0" y="0"/>
          <a:chExt cx="0" cy="0"/>
        </a:xfrm>
      </p:grpSpPr>
      <p:grpSp>
        <p:nvGrpSpPr>
          <p:cNvPr id="2" name="Group 2"/>
          <p:cNvGrpSpPr/>
          <p:nvPr/>
        </p:nvGrpSpPr>
        <p:grpSpPr>
          <a:xfrm>
            <a:off x="1028700" y="5460868"/>
            <a:ext cx="112078" cy="5810374"/>
            <a:chOff x="0" y="0"/>
            <a:chExt cx="149437" cy="7747165"/>
          </a:xfrm>
        </p:grpSpPr>
        <p:sp>
          <p:nvSpPr>
            <p:cNvPr id="3" name="AutoShape 3"/>
            <p:cNvSpPr/>
            <p:nvPr/>
          </p:nvSpPr>
          <p:spPr>
            <a:xfrm>
              <a:off x="0" y="0"/>
              <a:ext cx="149437" cy="2280560"/>
            </a:xfrm>
            <a:prstGeom prst="rect">
              <a:avLst/>
            </a:prstGeom>
            <a:solidFill>
              <a:srgbClr val="FFC033"/>
            </a:solidFill>
          </p:spPr>
        </p:sp>
        <p:sp>
          <p:nvSpPr>
            <p:cNvPr id="4" name="AutoShape 4"/>
            <p:cNvSpPr/>
            <p:nvPr/>
          </p:nvSpPr>
          <p:spPr>
            <a:xfrm>
              <a:off x="60248" y="0"/>
              <a:ext cx="28940" cy="7747165"/>
            </a:xfrm>
            <a:prstGeom prst="rect">
              <a:avLst/>
            </a:prstGeom>
            <a:solidFill>
              <a:srgbClr val="FFFFFF"/>
            </a:solidFill>
          </p:spPr>
        </p:sp>
      </p:grpSp>
      <p:grpSp>
        <p:nvGrpSpPr>
          <p:cNvPr id="5" name="Group 5"/>
          <p:cNvGrpSpPr>
            <a:grpSpLocks noChangeAspect="1"/>
          </p:cNvGrpSpPr>
          <p:nvPr/>
        </p:nvGrpSpPr>
        <p:grpSpPr>
          <a:xfrm>
            <a:off x="9962588" y="2004239"/>
            <a:ext cx="8788531" cy="8788531"/>
            <a:chOff x="0" y="0"/>
            <a:chExt cx="6350000" cy="6350000"/>
          </a:xfrm>
        </p:grpSpPr>
        <p:sp>
          <p:nvSpPr>
            <p:cNvPr id="6" name="Freeform 6"/>
            <p:cNvSpPr/>
            <p:nvPr/>
          </p:nvSpPr>
          <p:spPr>
            <a:xfrm>
              <a:off x="0" y="0"/>
              <a:ext cx="6350000" cy="6351270"/>
            </a:xfrm>
            <a:custGeom>
              <a:avLst/>
              <a:gdLst/>
              <a:ahLst/>
              <a:cxnLst/>
              <a:rect l="l" t="t" r="r" b="b"/>
              <a:pathLst>
                <a:path w="6350000" h="6351270">
                  <a:moveTo>
                    <a:pt x="0" y="5955030"/>
                  </a:moveTo>
                  <a:lnTo>
                    <a:pt x="0" y="394970"/>
                  </a:lnTo>
                  <a:cubicBezTo>
                    <a:pt x="0" y="176530"/>
                    <a:pt x="176530" y="0"/>
                    <a:pt x="394970" y="0"/>
                  </a:cubicBezTo>
                  <a:lnTo>
                    <a:pt x="5956300" y="0"/>
                  </a:lnTo>
                  <a:cubicBezTo>
                    <a:pt x="6173470" y="0"/>
                    <a:pt x="6350000" y="176530"/>
                    <a:pt x="6350000" y="394970"/>
                  </a:cubicBezTo>
                  <a:cubicBezTo>
                    <a:pt x="6350000" y="394970"/>
                    <a:pt x="6350000" y="394970"/>
                    <a:pt x="6350000" y="394970"/>
                  </a:cubicBezTo>
                  <a:lnTo>
                    <a:pt x="6350000" y="5956300"/>
                  </a:lnTo>
                  <a:cubicBezTo>
                    <a:pt x="6350000" y="6174740"/>
                    <a:pt x="6173470" y="6351270"/>
                    <a:pt x="5955030" y="6351270"/>
                  </a:cubicBezTo>
                  <a:lnTo>
                    <a:pt x="5955030" y="6351270"/>
                  </a:lnTo>
                  <a:lnTo>
                    <a:pt x="394970" y="6351270"/>
                  </a:lnTo>
                  <a:cubicBezTo>
                    <a:pt x="176530" y="6350000"/>
                    <a:pt x="0" y="6173470"/>
                    <a:pt x="0" y="5955030"/>
                  </a:cubicBezTo>
                  <a:cubicBezTo>
                    <a:pt x="0" y="5955030"/>
                    <a:pt x="0" y="5955030"/>
                    <a:pt x="0" y="5955030"/>
                  </a:cubicBezTo>
                  <a:close/>
                </a:path>
              </a:pathLst>
            </a:custGeom>
            <a:blipFill>
              <a:blip r:embed="rId2"/>
              <a:stretch>
                <a:fillRect l="-10" r="-10" b="-20"/>
              </a:stretch>
            </a:blipFill>
          </p:spPr>
        </p:sp>
      </p:grpSp>
      <p:pic>
        <p:nvPicPr>
          <p:cNvPr id="7" name="Picture 7"/>
          <p:cNvPicPr>
            <a:picLocks noChangeAspect="1"/>
          </p:cNvPicPr>
          <p:nvPr/>
        </p:nvPicPr>
        <p:blipFill>
          <a:blip r:embed="rId3">
            <a:extLst>
              <a:ext uri="{28A0092B-C50C-407E-A947-70E740481C1C}">
                <a14:useLocalDpi xmlns:a14="http://schemas.microsoft.com/office/drawing/2010/main" xmlns="" val="0"/>
              </a:ext>
              <a:ext uri="{96DAC541-7B7A-43D3-8B79-37D633B846F1}">
                <asvg:svgBlip xmlns:asvg="http://schemas.microsoft.com/office/drawing/2016/SVG/main" xmlns="" r:embed="rId4"/>
              </a:ext>
            </a:extLst>
          </a:blip>
          <a:srcRect/>
          <a:stretch>
            <a:fillRect/>
          </a:stretch>
        </p:blipFill>
        <p:spPr>
          <a:xfrm>
            <a:off x="16825656" y="1028700"/>
            <a:ext cx="433644" cy="108017"/>
          </a:xfrm>
          <a:prstGeom prst="rect">
            <a:avLst/>
          </a:prstGeom>
        </p:spPr>
      </p:pic>
      <p:grpSp>
        <p:nvGrpSpPr>
          <p:cNvPr id="8" name="Group 8"/>
          <p:cNvGrpSpPr/>
          <p:nvPr/>
        </p:nvGrpSpPr>
        <p:grpSpPr>
          <a:xfrm>
            <a:off x="901141" y="942735"/>
            <a:ext cx="452015" cy="452015"/>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C033"/>
            </a:solidFill>
          </p:spPr>
        </p:sp>
      </p:grpSp>
      <p:sp>
        <p:nvSpPr>
          <p:cNvPr id="10" name="TextBox 10"/>
          <p:cNvSpPr txBox="1"/>
          <p:nvPr/>
        </p:nvSpPr>
        <p:spPr>
          <a:xfrm>
            <a:off x="2139961" y="2539861"/>
            <a:ext cx="5236533" cy="1023620"/>
          </a:xfrm>
          <a:prstGeom prst="rect">
            <a:avLst/>
          </a:prstGeom>
        </p:spPr>
        <p:txBody>
          <a:bodyPr lIns="0" tIns="0" rIns="0" bIns="0" rtlCol="0" anchor="t">
            <a:spAutoFit/>
          </a:bodyPr>
          <a:lstStyle/>
          <a:p>
            <a:pPr>
              <a:lnSpc>
                <a:spcPts val="7810"/>
              </a:lnSpc>
            </a:pPr>
            <a:r>
              <a:rPr lang="en-US" sz="7100">
                <a:solidFill>
                  <a:srgbClr val="FFFFFF"/>
                </a:solidFill>
                <a:latin typeface="HK Grotesk Bold"/>
              </a:rPr>
              <a:t>TIM HAN</a:t>
            </a:r>
          </a:p>
        </p:txBody>
      </p:sp>
      <p:sp>
        <p:nvSpPr>
          <p:cNvPr id="11" name="TextBox 11"/>
          <p:cNvSpPr txBox="1"/>
          <p:nvPr/>
        </p:nvSpPr>
        <p:spPr>
          <a:xfrm>
            <a:off x="2116030" y="3799519"/>
            <a:ext cx="6043970" cy="738505"/>
          </a:xfrm>
          <a:prstGeom prst="rect">
            <a:avLst/>
          </a:prstGeom>
        </p:spPr>
        <p:txBody>
          <a:bodyPr lIns="0" tIns="0" rIns="0" bIns="0" rtlCol="0" anchor="t">
            <a:spAutoFit/>
          </a:bodyPr>
          <a:lstStyle/>
          <a:p>
            <a:pPr algn="ctr">
              <a:lnSpc>
                <a:spcPts val="6020"/>
              </a:lnSpc>
            </a:pPr>
            <a:r>
              <a:rPr lang="en-US" sz="4300">
                <a:solidFill>
                  <a:srgbClr val="FFC033"/>
                </a:solidFill>
                <a:latin typeface="Open Sans Bold"/>
              </a:rPr>
              <a:t>CEO of Success Insider</a:t>
            </a:r>
          </a:p>
        </p:txBody>
      </p:sp>
      <p:pic>
        <p:nvPicPr>
          <p:cNvPr id="14" name="Picture 13" descr="images (1).jpg"/>
          <p:cNvPicPr>
            <a:picLocks noChangeAspect="1"/>
          </p:cNvPicPr>
          <p:nvPr/>
        </p:nvPicPr>
        <p:blipFill>
          <a:blip r:embed="rId5"/>
          <a:stretch>
            <a:fillRect/>
          </a:stretch>
        </p:blipFill>
        <p:spPr>
          <a:xfrm>
            <a:off x="11144250" y="2019300"/>
            <a:ext cx="6610350" cy="877990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22222"/>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5625" b="5625"/>
          <a:stretch>
            <a:fillRect/>
          </a:stretch>
        </p:blipFill>
        <p:spPr>
          <a:xfrm>
            <a:off x="19050" y="52233"/>
            <a:ext cx="18268950" cy="10234767"/>
          </a:xfrm>
          <a:prstGeom prst="rect">
            <a:avLst/>
          </a:prstGeom>
        </p:spPr>
      </p:pic>
      <p:pic>
        <p:nvPicPr>
          <p:cNvPr id="3" name="Picture 3"/>
          <p:cNvPicPr>
            <a:picLocks noChangeAspect="1"/>
          </p:cNvPicPr>
          <p:nvPr/>
        </p:nvPicPr>
        <p:blipFill>
          <a:blip r:embed="rId3"/>
          <a:srcRect/>
          <a:stretch>
            <a:fillRect/>
          </a:stretch>
        </p:blipFill>
        <p:spPr>
          <a:xfrm>
            <a:off x="329641" y="8491072"/>
            <a:ext cx="8252384" cy="85618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22222"/>
        </a:solidFill>
        <a:effectLst/>
      </p:bgPr>
    </p:bg>
    <p:spTree>
      <p:nvGrpSpPr>
        <p:cNvPr id="1" name=""/>
        <p:cNvGrpSpPr/>
        <p:nvPr/>
      </p:nvGrpSpPr>
      <p:grpSpPr>
        <a:xfrm>
          <a:off x="0" y="0"/>
          <a:ext cx="0" cy="0"/>
          <a:chOff x="0" y="0"/>
          <a:chExt cx="0" cy="0"/>
        </a:xfrm>
      </p:grpSpPr>
      <p:grpSp>
        <p:nvGrpSpPr>
          <p:cNvPr id="2" name="Group 2"/>
          <p:cNvGrpSpPr/>
          <p:nvPr/>
        </p:nvGrpSpPr>
        <p:grpSpPr>
          <a:xfrm>
            <a:off x="1028700" y="5460868"/>
            <a:ext cx="112078" cy="5810374"/>
            <a:chOff x="0" y="0"/>
            <a:chExt cx="149437" cy="7747165"/>
          </a:xfrm>
        </p:grpSpPr>
        <p:sp>
          <p:nvSpPr>
            <p:cNvPr id="3" name="AutoShape 3"/>
            <p:cNvSpPr/>
            <p:nvPr/>
          </p:nvSpPr>
          <p:spPr>
            <a:xfrm>
              <a:off x="0" y="0"/>
              <a:ext cx="149437" cy="2280560"/>
            </a:xfrm>
            <a:prstGeom prst="rect">
              <a:avLst/>
            </a:prstGeom>
            <a:solidFill>
              <a:srgbClr val="FFC033"/>
            </a:solidFill>
          </p:spPr>
        </p:sp>
        <p:sp>
          <p:nvSpPr>
            <p:cNvPr id="4" name="AutoShape 4"/>
            <p:cNvSpPr/>
            <p:nvPr/>
          </p:nvSpPr>
          <p:spPr>
            <a:xfrm>
              <a:off x="60248" y="0"/>
              <a:ext cx="28940" cy="7747165"/>
            </a:xfrm>
            <a:prstGeom prst="rect">
              <a:avLst/>
            </a:prstGeom>
            <a:solidFill>
              <a:srgbClr val="FFFFFF"/>
            </a:solidFill>
          </p:spPr>
        </p:sp>
      </p:grpSp>
      <p:grpSp>
        <p:nvGrpSpPr>
          <p:cNvPr id="5" name="Group 5"/>
          <p:cNvGrpSpPr/>
          <p:nvPr/>
        </p:nvGrpSpPr>
        <p:grpSpPr>
          <a:xfrm>
            <a:off x="2217324" y="-296711"/>
            <a:ext cx="16286730" cy="4752452"/>
            <a:chOff x="0" y="0"/>
            <a:chExt cx="15665120" cy="4571066"/>
          </a:xfrm>
        </p:grpSpPr>
        <p:sp>
          <p:nvSpPr>
            <p:cNvPr id="6" name="Freeform 6"/>
            <p:cNvSpPr/>
            <p:nvPr/>
          </p:nvSpPr>
          <p:spPr>
            <a:xfrm>
              <a:off x="0" y="0"/>
              <a:ext cx="15665120" cy="4571066"/>
            </a:xfrm>
            <a:custGeom>
              <a:avLst/>
              <a:gdLst/>
              <a:ahLst/>
              <a:cxnLst/>
              <a:rect l="l" t="t" r="r" b="b"/>
              <a:pathLst>
                <a:path w="15665120" h="4571066">
                  <a:moveTo>
                    <a:pt x="15360320" y="0"/>
                  </a:moveTo>
                  <a:lnTo>
                    <a:pt x="304800" y="0"/>
                  </a:lnTo>
                  <a:cubicBezTo>
                    <a:pt x="135890" y="0"/>
                    <a:pt x="0" y="135890"/>
                    <a:pt x="0" y="304800"/>
                  </a:cubicBezTo>
                  <a:lnTo>
                    <a:pt x="0" y="4266266"/>
                  </a:lnTo>
                  <a:cubicBezTo>
                    <a:pt x="0" y="4435177"/>
                    <a:pt x="135890" y="4571066"/>
                    <a:pt x="304800" y="4571066"/>
                  </a:cubicBezTo>
                  <a:lnTo>
                    <a:pt x="15360320" y="4571066"/>
                  </a:lnTo>
                  <a:cubicBezTo>
                    <a:pt x="15529230" y="4571066"/>
                    <a:pt x="15665120" y="4435177"/>
                    <a:pt x="15665120" y="4266266"/>
                  </a:cubicBezTo>
                  <a:lnTo>
                    <a:pt x="15665120" y="304800"/>
                  </a:lnTo>
                  <a:cubicBezTo>
                    <a:pt x="15665120" y="135890"/>
                    <a:pt x="15529230" y="0"/>
                    <a:pt x="15360320" y="0"/>
                  </a:cubicBezTo>
                  <a:close/>
                </a:path>
              </a:pathLst>
            </a:custGeom>
            <a:solidFill>
              <a:srgbClr val="2E2E2E"/>
            </a:solidFill>
          </p:spPr>
        </p:sp>
      </p:grpSp>
      <p:grpSp>
        <p:nvGrpSpPr>
          <p:cNvPr id="7" name="Group 7"/>
          <p:cNvGrpSpPr>
            <a:grpSpLocks noChangeAspect="1"/>
          </p:cNvGrpSpPr>
          <p:nvPr/>
        </p:nvGrpSpPr>
        <p:grpSpPr>
          <a:xfrm>
            <a:off x="11398004" y="2004239"/>
            <a:ext cx="8788531" cy="8788531"/>
            <a:chOff x="0" y="0"/>
            <a:chExt cx="6350000" cy="6350000"/>
          </a:xfrm>
        </p:grpSpPr>
        <p:sp>
          <p:nvSpPr>
            <p:cNvPr id="8" name="Freeform 8"/>
            <p:cNvSpPr/>
            <p:nvPr/>
          </p:nvSpPr>
          <p:spPr>
            <a:xfrm>
              <a:off x="0" y="0"/>
              <a:ext cx="6350000" cy="6351270"/>
            </a:xfrm>
            <a:custGeom>
              <a:avLst/>
              <a:gdLst/>
              <a:ahLst/>
              <a:cxnLst/>
              <a:rect l="l" t="t" r="r" b="b"/>
              <a:pathLst>
                <a:path w="6350000" h="6351270">
                  <a:moveTo>
                    <a:pt x="0" y="5955030"/>
                  </a:moveTo>
                  <a:lnTo>
                    <a:pt x="0" y="394970"/>
                  </a:lnTo>
                  <a:cubicBezTo>
                    <a:pt x="0" y="176530"/>
                    <a:pt x="176530" y="0"/>
                    <a:pt x="394970" y="0"/>
                  </a:cubicBezTo>
                  <a:lnTo>
                    <a:pt x="5956300" y="0"/>
                  </a:lnTo>
                  <a:cubicBezTo>
                    <a:pt x="6173470" y="0"/>
                    <a:pt x="6350000" y="176530"/>
                    <a:pt x="6350000" y="394970"/>
                  </a:cubicBezTo>
                  <a:cubicBezTo>
                    <a:pt x="6350000" y="394970"/>
                    <a:pt x="6350000" y="394970"/>
                    <a:pt x="6350000" y="394970"/>
                  </a:cubicBezTo>
                  <a:lnTo>
                    <a:pt x="6350000" y="5956300"/>
                  </a:lnTo>
                  <a:cubicBezTo>
                    <a:pt x="6350000" y="6174740"/>
                    <a:pt x="6173470" y="6351270"/>
                    <a:pt x="5955030" y="6351270"/>
                  </a:cubicBezTo>
                  <a:lnTo>
                    <a:pt x="5955030" y="6351270"/>
                  </a:lnTo>
                  <a:lnTo>
                    <a:pt x="394970" y="6351270"/>
                  </a:lnTo>
                  <a:cubicBezTo>
                    <a:pt x="176530" y="6350000"/>
                    <a:pt x="0" y="6173470"/>
                    <a:pt x="0" y="5955030"/>
                  </a:cubicBezTo>
                  <a:cubicBezTo>
                    <a:pt x="0" y="5955030"/>
                    <a:pt x="0" y="5955030"/>
                    <a:pt x="0" y="5955030"/>
                  </a:cubicBezTo>
                  <a:close/>
                </a:path>
              </a:pathLst>
            </a:custGeom>
            <a:blipFill>
              <a:blip r:embed="rId2"/>
              <a:stretch>
                <a:fillRect l="-10" r="-10" b="-20"/>
              </a:stretch>
            </a:blipFill>
          </p:spPr>
        </p:sp>
      </p:grpSp>
      <p:pic>
        <p:nvPicPr>
          <p:cNvPr id="9" name="Picture 9"/>
          <p:cNvPicPr>
            <a:picLocks noChangeAspect="1"/>
          </p:cNvPicPr>
          <p:nvPr/>
        </p:nvPicPr>
        <p:blipFill>
          <a:blip r:embed="rId3">
            <a:extLst>
              <a:ext uri="{28A0092B-C50C-407E-A947-70E740481C1C}">
                <a14:useLocalDpi xmlns:a14="http://schemas.microsoft.com/office/drawing/2010/main" xmlns="" val="0"/>
              </a:ext>
              <a:ext uri="{96DAC541-7B7A-43D3-8B79-37D633B846F1}">
                <asvg:svgBlip xmlns:asvg="http://schemas.microsoft.com/office/drawing/2016/SVG/main" xmlns="" r:embed="rId4"/>
              </a:ext>
            </a:extLst>
          </a:blip>
          <a:srcRect/>
          <a:stretch>
            <a:fillRect/>
          </a:stretch>
        </p:blipFill>
        <p:spPr>
          <a:xfrm>
            <a:off x="16825656" y="1028700"/>
            <a:ext cx="433644" cy="108017"/>
          </a:xfrm>
          <a:prstGeom prst="rect">
            <a:avLst/>
          </a:prstGeom>
        </p:spPr>
      </p:pic>
      <p:grpSp>
        <p:nvGrpSpPr>
          <p:cNvPr id="10" name="Group 10"/>
          <p:cNvGrpSpPr/>
          <p:nvPr/>
        </p:nvGrpSpPr>
        <p:grpSpPr>
          <a:xfrm>
            <a:off x="3382267" y="901787"/>
            <a:ext cx="6552330" cy="1812006"/>
            <a:chOff x="0" y="0"/>
            <a:chExt cx="8736440" cy="2416008"/>
          </a:xfrm>
        </p:grpSpPr>
        <p:sp>
          <p:nvSpPr>
            <p:cNvPr id="11" name="TextBox 11"/>
            <p:cNvSpPr txBox="1"/>
            <p:nvPr/>
          </p:nvSpPr>
          <p:spPr>
            <a:xfrm>
              <a:off x="0" y="66675"/>
              <a:ext cx="8736440" cy="1544648"/>
            </a:xfrm>
            <a:prstGeom prst="rect">
              <a:avLst/>
            </a:prstGeom>
          </p:spPr>
          <p:txBody>
            <a:bodyPr lIns="0" tIns="0" rIns="0" bIns="0" rtlCol="0" anchor="t">
              <a:spAutoFit/>
            </a:bodyPr>
            <a:lstStyle/>
            <a:p>
              <a:pPr>
                <a:lnSpc>
                  <a:spcPts val="8800"/>
                </a:lnSpc>
              </a:pPr>
              <a:r>
                <a:rPr lang="en-US" sz="8000">
                  <a:solidFill>
                    <a:srgbClr val="FFFFFF"/>
                  </a:solidFill>
                  <a:latin typeface="HK Grotesk Bold"/>
                </a:rPr>
                <a:t>Tim Han</a:t>
              </a:r>
            </a:p>
          </p:txBody>
        </p:sp>
        <p:sp>
          <p:nvSpPr>
            <p:cNvPr id="12" name="TextBox 12"/>
            <p:cNvSpPr txBox="1"/>
            <p:nvPr/>
          </p:nvSpPr>
          <p:spPr>
            <a:xfrm>
              <a:off x="0" y="1799824"/>
              <a:ext cx="7360346" cy="616184"/>
            </a:xfrm>
            <a:prstGeom prst="rect">
              <a:avLst/>
            </a:prstGeom>
          </p:spPr>
          <p:txBody>
            <a:bodyPr lIns="0" tIns="0" rIns="0" bIns="0" rtlCol="0" anchor="t">
              <a:spAutoFit/>
            </a:bodyPr>
            <a:lstStyle/>
            <a:p>
              <a:pPr>
                <a:lnSpc>
                  <a:spcPts val="3920"/>
                </a:lnSpc>
              </a:pPr>
              <a:endParaRPr/>
            </a:p>
          </p:txBody>
        </p:sp>
      </p:grpSp>
      <p:sp>
        <p:nvSpPr>
          <p:cNvPr id="13" name="TextBox 13"/>
          <p:cNvSpPr txBox="1"/>
          <p:nvPr/>
        </p:nvSpPr>
        <p:spPr>
          <a:xfrm>
            <a:off x="2160174" y="5860934"/>
            <a:ext cx="8712013" cy="1937385"/>
          </a:xfrm>
          <a:prstGeom prst="rect">
            <a:avLst/>
          </a:prstGeom>
        </p:spPr>
        <p:txBody>
          <a:bodyPr lIns="0" tIns="0" rIns="0" bIns="0" rtlCol="0" anchor="t">
            <a:spAutoFit/>
          </a:bodyPr>
          <a:lstStyle/>
          <a:p>
            <a:pPr>
              <a:lnSpc>
                <a:spcPts val="3900"/>
              </a:lnSpc>
            </a:pPr>
            <a:r>
              <a:rPr lang="en-US" sz="2600" spc="77" dirty="0">
                <a:solidFill>
                  <a:srgbClr val="FFFFFF"/>
                </a:solidFill>
                <a:latin typeface="Aileron Regular"/>
              </a:rPr>
              <a:t>The Founder and CEO of the company Success Insider, </a:t>
            </a:r>
            <a:r>
              <a:rPr lang="en-US" sz="2600" spc="77" dirty="0">
                <a:solidFill>
                  <a:srgbClr val="FFFFFF"/>
                </a:solidFill>
                <a:latin typeface="Aileron Regular"/>
                <a:hlinkClick r:id="rId5"/>
              </a:rPr>
              <a:t>Tim Han</a:t>
            </a:r>
            <a:r>
              <a:rPr lang="en-US" sz="2600" spc="77" dirty="0">
                <a:solidFill>
                  <a:srgbClr val="FFFFFF"/>
                </a:solidFill>
                <a:latin typeface="Aileron Regular"/>
              </a:rPr>
              <a:t> is an international speaker and world-renowned human behavior expert. He was born on the 14th of May, 1991 in Seoul, South Korea.</a:t>
            </a:r>
          </a:p>
        </p:txBody>
      </p:sp>
      <p:grpSp>
        <p:nvGrpSpPr>
          <p:cNvPr id="14" name="Group 14"/>
          <p:cNvGrpSpPr/>
          <p:nvPr/>
        </p:nvGrpSpPr>
        <p:grpSpPr>
          <a:xfrm>
            <a:off x="901141" y="849829"/>
            <a:ext cx="479273" cy="592825"/>
            <a:chOff x="0" y="0"/>
            <a:chExt cx="639030" cy="790433"/>
          </a:xfrm>
        </p:grpSpPr>
        <p:grpSp>
          <p:nvGrpSpPr>
            <p:cNvPr id="15" name="Group 15"/>
            <p:cNvGrpSpPr/>
            <p:nvPr/>
          </p:nvGrpSpPr>
          <p:grpSpPr>
            <a:xfrm>
              <a:off x="0" y="123874"/>
              <a:ext cx="602687" cy="602687"/>
              <a:chOff x="0" y="0"/>
              <a:chExt cx="6350000" cy="6350000"/>
            </a:xfrm>
          </p:grpSpPr>
          <p:sp>
            <p:nvSpPr>
              <p:cNvPr id="16" name="Freeform 1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C033"/>
              </a:solidFill>
            </p:spPr>
          </p:sp>
        </p:grpSp>
        <p:sp>
          <p:nvSpPr>
            <p:cNvPr id="17" name="TextBox 17"/>
            <p:cNvSpPr txBox="1"/>
            <p:nvPr/>
          </p:nvSpPr>
          <p:spPr>
            <a:xfrm>
              <a:off x="0" y="28575"/>
              <a:ext cx="639030" cy="761858"/>
            </a:xfrm>
            <a:prstGeom prst="rect">
              <a:avLst/>
            </a:prstGeom>
          </p:spPr>
          <p:txBody>
            <a:bodyPr lIns="0" tIns="0" rIns="0" bIns="0" rtlCol="0" anchor="t">
              <a:spAutoFit/>
            </a:bodyPr>
            <a:lstStyle/>
            <a:p>
              <a:pPr algn="ctr">
                <a:lnSpc>
                  <a:spcPts val="4308"/>
                </a:lnSpc>
              </a:pPr>
              <a:r>
                <a:rPr lang="en-US" sz="3916">
                  <a:solidFill>
                    <a:srgbClr val="2E2E2E"/>
                  </a:solidFill>
                  <a:latin typeface="HK Grotesk Bold"/>
                </a:rPr>
                <a:t>d</a:t>
              </a:r>
            </a:p>
          </p:txBody>
        </p:sp>
      </p:grpSp>
      <p:sp>
        <p:nvSpPr>
          <p:cNvPr id="18" name="TextBox 18"/>
          <p:cNvSpPr txBox="1"/>
          <p:nvPr/>
        </p:nvSpPr>
        <p:spPr>
          <a:xfrm>
            <a:off x="3394293" y="1650889"/>
            <a:ext cx="7117914" cy="1047750"/>
          </a:xfrm>
          <a:prstGeom prst="rect">
            <a:avLst/>
          </a:prstGeom>
        </p:spPr>
        <p:txBody>
          <a:bodyPr lIns="0" tIns="0" rIns="0" bIns="0" rtlCol="0" anchor="t">
            <a:spAutoFit/>
          </a:bodyPr>
          <a:lstStyle/>
          <a:p>
            <a:pPr algn="ctr">
              <a:lnSpc>
                <a:spcPts val="4199"/>
              </a:lnSpc>
            </a:pPr>
            <a:endParaRPr/>
          </a:p>
          <a:p>
            <a:pPr algn="ctr">
              <a:lnSpc>
                <a:spcPts val="4199"/>
              </a:lnSpc>
            </a:pPr>
            <a:r>
              <a:rPr lang="en-US" sz="2999">
                <a:solidFill>
                  <a:srgbClr val="FFC033"/>
                </a:solidFill>
                <a:latin typeface="Aileron Regular"/>
              </a:rPr>
              <a:t>World-Renowned Human Behavior Expert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22222"/>
        </a:solidFill>
        <a:effectLst/>
      </p:bgPr>
    </p:bg>
    <p:spTree>
      <p:nvGrpSpPr>
        <p:cNvPr id="1" name=""/>
        <p:cNvGrpSpPr/>
        <p:nvPr/>
      </p:nvGrpSpPr>
      <p:grpSpPr>
        <a:xfrm>
          <a:off x="0" y="0"/>
          <a:ext cx="0" cy="0"/>
          <a:chOff x="0" y="0"/>
          <a:chExt cx="0" cy="0"/>
        </a:xfrm>
      </p:grpSpPr>
      <p:grpSp>
        <p:nvGrpSpPr>
          <p:cNvPr id="2" name="Group 2"/>
          <p:cNvGrpSpPr/>
          <p:nvPr/>
        </p:nvGrpSpPr>
        <p:grpSpPr>
          <a:xfrm>
            <a:off x="1028700" y="5460868"/>
            <a:ext cx="112078" cy="5810374"/>
            <a:chOff x="0" y="0"/>
            <a:chExt cx="149437" cy="7747165"/>
          </a:xfrm>
        </p:grpSpPr>
        <p:sp>
          <p:nvSpPr>
            <p:cNvPr id="3" name="AutoShape 3"/>
            <p:cNvSpPr/>
            <p:nvPr/>
          </p:nvSpPr>
          <p:spPr>
            <a:xfrm>
              <a:off x="0" y="0"/>
              <a:ext cx="149437" cy="2280560"/>
            </a:xfrm>
            <a:prstGeom prst="rect">
              <a:avLst/>
            </a:prstGeom>
            <a:solidFill>
              <a:srgbClr val="FFC033"/>
            </a:solidFill>
          </p:spPr>
        </p:sp>
        <p:sp>
          <p:nvSpPr>
            <p:cNvPr id="4" name="AutoShape 4"/>
            <p:cNvSpPr/>
            <p:nvPr/>
          </p:nvSpPr>
          <p:spPr>
            <a:xfrm>
              <a:off x="60248" y="0"/>
              <a:ext cx="28940" cy="7747165"/>
            </a:xfrm>
            <a:prstGeom prst="rect">
              <a:avLst/>
            </a:prstGeom>
            <a:solidFill>
              <a:srgbClr val="FFFFFF"/>
            </a:solidFill>
          </p:spPr>
        </p:sp>
      </p:grpSp>
      <p:grpSp>
        <p:nvGrpSpPr>
          <p:cNvPr id="5" name="Group 5"/>
          <p:cNvGrpSpPr/>
          <p:nvPr/>
        </p:nvGrpSpPr>
        <p:grpSpPr>
          <a:xfrm>
            <a:off x="8737567" y="-508600"/>
            <a:ext cx="9747033" cy="4741570"/>
            <a:chOff x="0" y="0"/>
            <a:chExt cx="9375021" cy="4560600"/>
          </a:xfrm>
        </p:grpSpPr>
        <p:sp>
          <p:nvSpPr>
            <p:cNvPr id="6" name="Freeform 6"/>
            <p:cNvSpPr/>
            <p:nvPr/>
          </p:nvSpPr>
          <p:spPr>
            <a:xfrm>
              <a:off x="0" y="0"/>
              <a:ext cx="9375021" cy="4560600"/>
            </a:xfrm>
            <a:custGeom>
              <a:avLst/>
              <a:gdLst/>
              <a:ahLst/>
              <a:cxnLst/>
              <a:rect l="l" t="t" r="r" b="b"/>
              <a:pathLst>
                <a:path w="9375021" h="4560600">
                  <a:moveTo>
                    <a:pt x="9070221" y="0"/>
                  </a:moveTo>
                  <a:lnTo>
                    <a:pt x="304800" y="0"/>
                  </a:lnTo>
                  <a:cubicBezTo>
                    <a:pt x="135890" y="0"/>
                    <a:pt x="0" y="135890"/>
                    <a:pt x="0" y="304800"/>
                  </a:cubicBezTo>
                  <a:lnTo>
                    <a:pt x="0" y="4255800"/>
                  </a:lnTo>
                  <a:cubicBezTo>
                    <a:pt x="0" y="4424710"/>
                    <a:pt x="135890" y="4560600"/>
                    <a:pt x="304800" y="4560600"/>
                  </a:cubicBezTo>
                  <a:lnTo>
                    <a:pt x="9070221" y="4560600"/>
                  </a:lnTo>
                  <a:cubicBezTo>
                    <a:pt x="9239131" y="4560600"/>
                    <a:pt x="9375021" y="4424710"/>
                    <a:pt x="9375021" y="4255800"/>
                  </a:cubicBezTo>
                  <a:lnTo>
                    <a:pt x="9375021" y="304800"/>
                  </a:lnTo>
                  <a:cubicBezTo>
                    <a:pt x="9375021" y="135890"/>
                    <a:pt x="9239131" y="0"/>
                    <a:pt x="9070221" y="0"/>
                  </a:cubicBezTo>
                  <a:close/>
                </a:path>
              </a:pathLst>
            </a:custGeom>
            <a:solidFill>
              <a:srgbClr val="2E2E2E"/>
            </a:solidFill>
          </p:spPr>
        </p:sp>
      </p:grpSp>
      <p:pic>
        <p:nvPicPr>
          <p:cNvPr id="7" name="Picture 7"/>
          <p:cNvPicPr>
            <a:picLocks noChangeAspect="1"/>
          </p:cNvPicPr>
          <p:nvPr/>
        </p:nvPicPr>
        <p:blipFill>
          <a:blip r:embed="rId2">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rcRect/>
          <a:stretch>
            <a:fillRect/>
          </a:stretch>
        </p:blipFill>
        <p:spPr>
          <a:xfrm>
            <a:off x="16825656" y="9150283"/>
            <a:ext cx="433644" cy="108017"/>
          </a:xfrm>
          <a:prstGeom prst="rect">
            <a:avLst/>
          </a:prstGeom>
        </p:spPr>
      </p:pic>
      <p:grpSp>
        <p:nvGrpSpPr>
          <p:cNvPr id="8" name="Group 8"/>
          <p:cNvGrpSpPr/>
          <p:nvPr/>
        </p:nvGrpSpPr>
        <p:grpSpPr>
          <a:xfrm>
            <a:off x="901141" y="942735"/>
            <a:ext cx="452015" cy="452015"/>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C033"/>
            </a:solidFill>
          </p:spPr>
        </p:sp>
      </p:grpSp>
      <p:pic>
        <p:nvPicPr>
          <p:cNvPr id="10" name="Picture 10"/>
          <p:cNvPicPr>
            <a:picLocks noChangeAspect="1"/>
          </p:cNvPicPr>
          <p:nvPr/>
        </p:nvPicPr>
        <p:blipFill>
          <a:blip r:embed="rId4"/>
          <a:srcRect l="4893" r="4893"/>
          <a:stretch>
            <a:fillRect/>
          </a:stretch>
        </p:blipFill>
        <p:spPr>
          <a:xfrm>
            <a:off x="2247630" y="1957435"/>
            <a:ext cx="6537562" cy="7246857"/>
          </a:xfrm>
          <a:prstGeom prst="rect">
            <a:avLst/>
          </a:prstGeom>
        </p:spPr>
      </p:pic>
      <p:sp>
        <p:nvSpPr>
          <p:cNvPr id="11" name="TextBox 11"/>
          <p:cNvSpPr txBox="1"/>
          <p:nvPr/>
        </p:nvSpPr>
        <p:spPr>
          <a:xfrm>
            <a:off x="9386272" y="4812499"/>
            <a:ext cx="8306159" cy="4001095"/>
          </a:xfrm>
          <a:prstGeom prst="rect">
            <a:avLst/>
          </a:prstGeom>
          <a:solidFill>
            <a:schemeClr val="tx1">
              <a:lumMod val="75000"/>
              <a:lumOff val="25000"/>
            </a:schemeClr>
          </a:solidFill>
        </p:spPr>
        <p:txBody>
          <a:bodyPr lIns="0" tIns="0" rIns="0" bIns="0" rtlCol="0" anchor="t">
            <a:spAutoFit/>
          </a:bodyPr>
          <a:lstStyle/>
          <a:p>
            <a:pPr>
              <a:lnSpc>
                <a:spcPts val="3900"/>
              </a:lnSpc>
            </a:pPr>
            <a:r>
              <a:rPr lang="en-US" sz="2600" spc="78" dirty="0">
                <a:solidFill>
                  <a:srgbClr val="FFFFFF"/>
                </a:solidFill>
                <a:latin typeface="Aileron Regular"/>
              </a:rPr>
              <a:t>Tim Han was born in a middle-class family, he did not have too many facilities to avail. That is why, always, he believed in making the right use of every</a:t>
            </a:r>
          </a:p>
          <a:p>
            <a:pPr>
              <a:lnSpc>
                <a:spcPts val="3900"/>
              </a:lnSpc>
            </a:pPr>
            <a:r>
              <a:rPr lang="en-US" sz="2600" spc="78" dirty="0">
                <a:solidFill>
                  <a:srgbClr val="FFFFFF"/>
                </a:solidFill>
                <a:latin typeface="Aileron Regular"/>
              </a:rPr>
              <a:t>opportunity and time. As the CEO </a:t>
            </a:r>
            <a:r>
              <a:rPr lang="en-US" sz="2600" spc="78" dirty="0" smtClean="0">
                <a:solidFill>
                  <a:srgbClr val="FFFFFF"/>
                </a:solidFill>
                <a:latin typeface="Aileron Regular"/>
              </a:rPr>
              <a:t> of </a:t>
            </a:r>
            <a:r>
              <a:rPr lang="en-US" sz="2600" b="1" spc="78" dirty="0">
                <a:solidFill>
                  <a:srgbClr val="FFFFFF"/>
                </a:solidFill>
                <a:latin typeface="Aileron Regular"/>
                <a:hlinkClick r:id="rId5"/>
              </a:rPr>
              <a:t>Success Insider</a:t>
            </a:r>
            <a:r>
              <a:rPr lang="en-US" sz="2600" spc="78" dirty="0">
                <a:solidFill>
                  <a:srgbClr val="FFFFFF"/>
                </a:solidFill>
                <a:latin typeface="Aileron Regular"/>
              </a:rPr>
              <a:t>, his major aim is to help people in becoming their best version. His working principles and ethics have</a:t>
            </a:r>
          </a:p>
          <a:p>
            <a:pPr>
              <a:lnSpc>
                <a:spcPts val="3900"/>
              </a:lnSpc>
            </a:pPr>
            <a:r>
              <a:rPr lang="en-US" sz="2600" spc="78" dirty="0">
                <a:solidFill>
                  <a:srgbClr val="FFFFFF"/>
                </a:solidFill>
                <a:latin typeface="Aileron Regular"/>
              </a:rPr>
              <a:t>made him an inspiration for everyone.</a:t>
            </a:r>
          </a:p>
        </p:txBody>
      </p:sp>
      <p:sp>
        <p:nvSpPr>
          <p:cNvPr id="12" name="TextBox 12"/>
          <p:cNvSpPr txBox="1"/>
          <p:nvPr/>
        </p:nvSpPr>
        <p:spPr>
          <a:xfrm>
            <a:off x="9456186" y="1681210"/>
            <a:ext cx="3996928" cy="1366520"/>
          </a:xfrm>
          <a:prstGeom prst="rect">
            <a:avLst/>
          </a:prstGeom>
        </p:spPr>
        <p:txBody>
          <a:bodyPr lIns="0" tIns="0" rIns="0" bIns="0" rtlCol="0" anchor="t">
            <a:spAutoFit/>
          </a:bodyPr>
          <a:lstStyle/>
          <a:p>
            <a:pPr algn="ctr">
              <a:lnSpc>
                <a:spcPts val="11199"/>
              </a:lnSpc>
            </a:pPr>
            <a:r>
              <a:rPr lang="en-US" sz="7999">
                <a:solidFill>
                  <a:srgbClr val="FFFFFF"/>
                </a:solidFill>
                <a:latin typeface="Aileron Regular Bold"/>
              </a:rPr>
              <a:t>Tim Han</a:t>
            </a:r>
          </a:p>
        </p:txBody>
      </p:sp>
      <p:sp>
        <p:nvSpPr>
          <p:cNvPr id="13" name="TextBox 13"/>
          <p:cNvSpPr txBox="1"/>
          <p:nvPr/>
        </p:nvSpPr>
        <p:spPr>
          <a:xfrm>
            <a:off x="8096250" y="3183276"/>
            <a:ext cx="4896209" cy="514350"/>
          </a:xfrm>
          <a:prstGeom prst="rect">
            <a:avLst/>
          </a:prstGeom>
        </p:spPr>
        <p:txBody>
          <a:bodyPr lIns="0" tIns="0" rIns="0" bIns="0" rtlCol="0" anchor="t">
            <a:spAutoFit/>
          </a:bodyPr>
          <a:lstStyle/>
          <a:p>
            <a:pPr algn="ctr">
              <a:lnSpc>
                <a:spcPts val="4199"/>
              </a:lnSpc>
            </a:pPr>
            <a:r>
              <a:rPr lang="en-US" sz="2999">
                <a:solidFill>
                  <a:srgbClr val="FFC033"/>
                </a:solidFill>
                <a:latin typeface="Aileron Regular"/>
              </a:rPr>
              <a:t>About Life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22222"/>
        </a:solidFill>
        <a:effectLst/>
      </p:bgPr>
    </p:bg>
    <p:spTree>
      <p:nvGrpSpPr>
        <p:cNvPr id="1" name=""/>
        <p:cNvGrpSpPr/>
        <p:nvPr/>
      </p:nvGrpSpPr>
      <p:grpSpPr>
        <a:xfrm>
          <a:off x="0" y="0"/>
          <a:ext cx="0" cy="0"/>
          <a:chOff x="0" y="0"/>
          <a:chExt cx="0" cy="0"/>
        </a:xfrm>
      </p:grpSpPr>
      <p:grpSp>
        <p:nvGrpSpPr>
          <p:cNvPr id="2" name="Group 2"/>
          <p:cNvGrpSpPr/>
          <p:nvPr/>
        </p:nvGrpSpPr>
        <p:grpSpPr>
          <a:xfrm>
            <a:off x="1028700" y="5460868"/>
            <a:ext cx="112078" cy="5810374"/>
            <a:chOff x="0" y="0"/>
            <a:chExt cx="149437" cy="7747165"/>
          </a:xfrm>
        </p:grpSpPr>
        <p:sp>
          <p:nvSpPr>
            <p:cNvPr id="3" name="AutoShape 3"/>
            <p:cNvSpPr/>
            <p:nvPr/>
          </p:nvSpPr>
          <p:spPr>
            <a:xfrm>
              <a:off x="0" y="0"/>
              <a:ext cx="149437" cy="2280560"/>
            </a:xfrm>
            <a:prstGeom prst="rect">
              <a:avLst/>
            </a:prstGeom>
            <a:solidFill>
              <a:srgbClr val="FFC033"/>
            </a:solidFill>
          </p:spPr>
        </p:sp>
        <p:sp>
          <p:nvSpPr>
            <p:cNvPr id="4" name="AutoShape 4"/>
            <p:cNvSpPr/>
            <p:nvPr/>
          </p:nvSpPr>
          <p:spPr>
            <a:xfrm>
              <a:off x="60248" y="0"/>
              <a:ext cx="28940" cy="7747165"/>
            </a:xfrm>
            <a:prstGeom prst="rect">
              <a:avLst/>
            </a:prstGeom>
            <a:solidFill>
              <a:srgbClr val="FFFFFF"/>
            </a:solidFill>
          </p:spPr>
        </p:sp>
      </p:grpSp>
      <p:grpSp>
        <p:nvGrpSpPr>
          <p:cNvPr id="5" name="Group 5"/>
          <p:cNvGrpSpPr>
            <a:grpSpLocks noChangeAspect="1"/>
          </p:cNvGrpSpPr>
          <p:nvPr/>
        </p:nvGrpSpPr>
        <p:grpSpPr>
          <a:xfrm>
            <a:off x="14078963" y="5429250"/>
            <a:ext cx="4085161" cy="4857750"/>
            <a:chOff x="0" y="0"/>
            <a:chExt cx="6350000" cy="9525000"/>
          </a:xfrm>
        </p:grpSpPr>
        <p:sp>
          <p:nvSpPr>
            <p:cNvPr id="6" name="Freeform 6"/>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2"/>
              <a:stretch>
                <a:fillRect l="-50515" r="-50515"/>
              </a:stretch>
            </a:blipFill>
          </p:spPr>
        </p:sp>
      </p:grpSp>
      <p:grpSp>
        <p:nvGrpSpPr>
          <p:cNvPr id="7" name="Group 7"/>
          <p:cNvGrpSpPr>
            <a:grpSpLocks noChangeAspect="1"/>
          </p:cNvGrpSpPr>
          <p:nvPr/>
        </p:nvGrpSpPr>
        <p:grpSpPr>
          <a:xfrm>
            <a:off x="11676043" y="28575"/>
            <a:ext cx="5056766" cy="5056766"/>
            <a:chOff x="0" y="0"/>
            <a:chExt cx="6350000" cy="6350000"/>
          </a:xfrm>
        </p:grpSpPr>
        <p:sp>
          <p:nvSpPr>
            <p:cNvPr id="8" name="Freeform 8"/>
            <p:cNvSpPr/>
            <p:nvPr/>
          </p:nvSpPr>
          <p:spPr>
            <a:xfrm>
              <a:off x="0" y="0"/>
              <a:ext cx="6350000" cy="6351270"/>
            </a:xfrm>
            <a:custGeom>
              <a:avLst/>
              <a:gdLst/>
              <a:ahLst/>
              <a:cxnLst/>
              <a:rect l="l" t="t" r="r" b="b"/>
              <a:pathLst>
                <a:path w="6350000" h="6351270">
                  <a:moveTo>
                    <a:pt x="0" y="5955030"/>
                  </a:moveTo>
                  <a:lnTo>
                    <a:pt x="0" y="394970"/>
                  </a:lnTo>
                  <a:cubicBezTo>
                    <a:pt x="0" y="176530"/>
                    <a:pt x="176530" y="0"/>
                    <a:pt x="394970" y="0"/>
                  </a:cubicBezTo>
                  <a:lnTo>
                    <a:pt x="5956300" y="0"/>
                  </a:lnTo>
                  <a:cubicBezTo>
                    <a:pt x="6173470" y="0"/>
                    <a:pt x="6350000" y="176530"/>
                    <a:pt x="6350000" y="394970"/>
                  </a:cubicBezTo>
                  <a:cubicBezTo>
                    <a:pt x="6350000" y="394970"/>
                    <a:pt x="6350000" y="394970"/>
                    <a:pt x="6350000" y="394970"/>
                  </a:cubicBezTo>
                  <a:lnTo>
                    <a:pt x="6350000" y="5956300"/>
                  </a:lnTo>
                  <a:cubicBezTo>
                    <a:pt x="6350000" y="6174740"/>
                    <a:pt x="6173470" y="6351270"/>
                    <a:pt x="5955030" y="6351270"/>
                  </a:cubicBezTo>
                  <a:lnTo>
                    <a:pt x="5955030" y="6351270"/>
                  </a:lnTo>
                  <a:lnTo>
                    <a:pt x="394970" y="6351270"/>
                  </a:lnTo>
                  <a:cubicBezTo>
                    <a:pt x="176530" y="6350000"/>
                    <a:pt x="0" y="6173470"/>
                    <a:pt x="0" y="5955030"/>
                  </a:cubicBezTo>
                  <a:cubicBezTo>
                    <a:pt x="0" y="5955030"/>
                    <a:pt x="0" y="5955030"/>
                    <a:pt x="0" y="5955030"/>
                  </a:cubicBezTo>
                  <a:close/>
                </a:path>
              </a:pathLst>
            </a:custGeom>
            <a:blipFill>
              <a:blip r:embed="rId3"/>
              <a:stretch>
                <a:fillRect t="-178" b="-198"/>
              </a:stretch>
            </a:blipFill>
          </p:spPr>
        </p:sp>
      </p:grpSp>
      <p:grpSp>
        <p:nvGrpSpPr>
          <p:cNvPr id="9" name="Group 9"/>
          <p:cNvGrpSpPr>
            <a:grpSpLocks noChangeAspect="1"/>
          </p:cNvGrpSpPr>
          <p:nvPr/>
        </p:nvGrpSpPr>
        <p:grpSpPr>
          <a:xfrm>
            <a:off x="9296400" y="5372100"/>
            <a:ext cx="4622276" cy="4914900"/>
            <a:chOff x="0" y="0"/>
            <a:chExt cx="6350000" cy="6350000"/>
          </a:xfrm>
        </p:grpSpPr>
        <p:sp>
          <p:nvSpPr>
            <p:cNvPr id="10" name="Freeform 10"/>
            <p:cNvSpPr/>
            <p:nvPr/>
          </p:nvSpPr>
          <p:spPr>
            <a:xfrm>
              <a:off x="0" y="0"/>
              <a:ext cx="6350000" cy="6351270"/>
            </a:xfrm>
            <a:custGeom>
              <a:avLst/>
              <a:gdLst/>
              <a:ahLst/>
              <a:cxnLst/>
              <a:rect l="l" t="t" r="r" b="b"/>
              <a:pathLst>
                <a:path w="6350000" h="6351270">
                  <a:moveTo>
                    <a:pt x="0" y="5955030"/>
                  </a:moveTo>
                  <a:lnTo>
                    <a:pt x="0" y="394970"/>
                  </a:lnTo>
                  <a:cubicBezTo>
                    <a:pt x="0" y="176530"/>
                    <a:pt x="176530" y="0"/>
                    <a:pt x="394970" y="0"/>
                  </a:cubicBezTo>
                  <a:lnTo>
                    <a:pt x="5956300" y="0"/>
                  </a:lnTo>
                  <a:cubicBezTo>
                    <a:pt x="6173470" y="0"/>
                    <a:pt x="6350000" y="176530"/>
                    <a:pt x="6350000" y="394970"/>
                  </a:cubicBezTo>
                  <a:cubicBezTo>
                    <a:pt x="6350000" y="394970"/>
                    <a:pt x="6350000" y="394970"/>
                    <a:pt x="6350000" y="394970"/>
                  </a:cubicBezTo>
                  <a:lnTo>
                    <a:pt x="6350000" y="5956300"/>
                  </a:lnTo>
                  <a:cubicBezTo>
                    <a:pt x="6350000" y="6174740"/>
                    <a:pt x="6173470" y="6351270"/>
                    <a:pt x="5955030" y="6351270"/>
                  </a:cubicBezTo>
                  <a:lnTo>
                    <a:pt x="5955030" y="6351270"/>
                  </a:lnTo>
                  <a:lnTo>
                    <a:pt x="394970" y="6351270"/>
                  </a:lnTo>
                  <a:cubicBezTo>
                    <a:pt x="176530" y="6350000"/>
                    <a:pt x="0" y="6173470"/>
                    <a:pt x="0" y="5955030"/>
                  </a:cubicBezTo>
                  <a:cubicBezTo>
                    <a:pt x="0" y="5955030"/>
                    <a:pt x="0" y="5955030"/>
                    <a:pt x="0" y="5955030"/>
                  </a:cubicBezTo>
                  <a:close/>
                </a:path>
              </a:pathLst>
            </a:custGeom>
            <a:blipFill>
              <a:blip r:embed="rId4"/>
              <a:stretch>
                <a:fillRect l="-10" r="-10" b="-20"/>
              </a:stretch>
            </a:blipFill>
          </p:spPr>
        </p:sp>
      </p:grpSp>
      <p:grpSp>
        <p:nvGrpSpPr>
          <p:cNvPr id="13" name="Group 13"/>
          <p:cNvGrpSpPr/>
          <p:nvPr/>
        </p:nvGrpSpPr>
        <p:grpSpPr>
          <a:xfrm>
            <a:off x="1505557" y="2579517"/>
            <a:ext cx="7809893" cy="5156181"/>
            <a:chOff x="0" y="-57150"/>
            <a:chExt cx="10413191" cy="6874909"/>
          </a:xfrm>
        </p:grpSpPr>
        <p:sp>
          <p:nvSpPr>
            <p:cNvPr id="14" name="TextBox 14"/>
            <p:cNvSpPr txBox="1"/>
            <p:nvPr/>
          </p:nvSpPr>
          <p:spPr>
            <a:xfrm>
              <a:off x="0" y="1482965"/>
              <a:ext cx="10082991" cy="5334794"/>
            </a:xfrm>
            <a:prstGeom prst="rect">
              <a:avLst/>
            </a:prstGeom>
          </p:spPr>
          <p:txBody>
            <a:bodyPr wrap="square" lIns="0" tIns="0" rIns="0" bIns="0" rtlCol="0" anchor="t">
              <a:spAutoFit/>
            </a:bodyPr>
            <a:lstStyle/>
            <a:p>
              <a:pPr>
                <a:lnSpc>
                  <a:spcPts val="3900"/>
                </a:lnSpc>
              </a:pPr>
              <a:r>
                <a:rPr lang="en-US" sz="2600" spc="77" dirty="0">
                  <a:solidFill>
                    <a:srgbClr val="FFFFFF"/>
                  </a:solidFill>
                  <a:latin typeface="Aileron Regular"/>
                </a:rPr>
                <a:t>Tim Han is a world-renowned coach, author, entrepreneur and international speaker and the founder of Success Insider. What started as the world’s fastest growing personal development YouTube channel in 2016 has transformed and today represents a community of experts helping people like you, rapidly reach success in their own lives.</a:t>
              </a:r>
            </a:p>
          </p:txBody>
        </p:sp>
        <p:sp>
          <p:nvSpPr>
            <p:cNvPr id="15" name="TextBox 15"/>
            <p:cNvSpPr txBox="1"/>
            <p:nvPr/>
          </p:nvSpPr>
          <p:spPr>
            <a:xfrm>
              <a:off x="0" y="-57150"/>
              <a:ext cx="10413191" cy="616184"/>
            </a:xfrm>
            <a:prstGeom prst="rect">
              <a:avLst/>
            </a:prstGeom>
          </p:spPr>
          <p:txBody>
            <a:bodyPr lIns="0" tIns="0" rIns="0" bIns="0" rtlCol="0" anchor="t">
              <a:spAutoFit/>
            </a:bodyPr>
            <a:lstStyle/>
            <a:p>
              <a:pPr>
                <a:lnSpc>
                  <a:spcPts val="3920"/>
                </a:lnSpc>
              </a:pPr>
              <a:r>
                <a:rPr lang="en-US" sz="2800">
                  <a:solidFill>
                    <a:srgbClr val="FFC033"/>
                  </a:solidFill>
                  <a:latin typeface="HK Grotesk Medium"/>
                </a:rPr>
                <a:t>Journey of Success</a:t>
              </a:r>
            </a:p>
          </p:txBody>
        </p:sp>
      </p:grpSp>
      <p:grpSp>
        <p:nvGrpSpPr>
          <p:cNvPr id="16" name="Group 16"/>
          <p:cNvGrpSpPr/>
          <p:nvPr/>
        </p:nvGrpSpPr>
        <p:grpSpPr>
          <a:xfrm>
            <a:off x="615391" y="942735"/>
            <a:ext cx="452015" cy="452015"/>
            <a:chOff x="0" y="0"/>
            <a:chExt cx="6350000" cy="6350000"/>
          </a:xfrm>
        </p:grpSpPr>
        <p:sp>
          <p:nvSpPr>
            <p:cNvPr id="17" name="Freeform 17"/>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C033"/>
            </a:solidFill>
          </p:spPr>
        </p:sp>
      </p:grpSp>
      <p:sp>
        <p:nvSpPr>
          <p:cNvPr id="18" name="TextBox 18"/>
          <p:cNvSpPr txBox="1"/>
          <p:nvPr/>
        </p:nvSpPr>
        <p:spPr>
          <a:xfrm>
            <a:off x="1319458" y="957310"/>
            <a:ext cx="3996928" cy="1366520"/>
          </a:xfrm>
          <a:prstGeom prst="rect">
            <a:avLst/>
          </a:prstGeom>
        </p:spPr>
        <p:txBody>
          <a:bodyPr lIns="0" tIns="0" rIns="0" bIns="0" rtlCol="0" anchor="t">
            <a:spAutoFit/>
          </a:bodyPr>
          <a:lstStyle/>
          <a:p>
            <a:pPr algn="ctr">
              <a:lnSpc>
                <a:spcPts val="11199"/>
              </a:lnSpc>
            </a:pPr>
            <a:r>
              <a:rPr lang="en-US" sz="7999">
                <a:solidFill>
                  <a:srgbClr val="FFFFFF"/>
                </a:solidFill>
                <a:latin typeface="Aileron Regular Bold"/>
              </a:rPr>
              <a:t>Tim Han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22222"/>
        </a:solidFill>
        <a:effectLst/>
      </p:bgPr>
    </p:bg>
    <p:spTree>
      <p:nvGrpSpPr>
        <p:cNvPr id="1" name=""/>
        <p:cNvGrpSpPr/>
        <p:nvPr/>
      </p:nvGrpSpPr>
      <p:grpSpPr>
        <a:xfrm>
          <a:off x="0" y="0"/>
          <a:ext cx="0" cy="0"/>
          <a:chOff x="0" y="0"/>
          <a:chExt cx="0" cy="0"/>
        </a:xfrm>
      </p:grpSpPr>
      <p:grpSp>
        <p:nvGrpSpPr>
          <p:cNvPr id="2" name="Group 2"/>
          <p:cNvGrpSpPr/>
          <p:nvPr/>
        </p:nvGrpSpPr>
        <p:grpSpPr>
          <a:xfrm>
            <a:off x="1028700" y="5460868"/>
            <a:ext cx="112078" cy="5810374"/>
            <a:chOff x="0" y="0"/>
            <a:chExt cx="149437" cy="7747165"/>
          </a:xfrm>
        </p:grpSpPr>
        <p:sp>
          <p:nvSpPr>
            <p:cNvPr id="3" name="AutoShape 3"/>
            <p:cNvSpPr/>
            <p:nvPr/>
          </p:nvSpPr>
          <p:spPr>
            <a:xfrm>
              <a:off x="0" y="0"/>
              <a:ext cx="149437" cy="2280560"/>
            </a:xfrm>
            <a:prstGeom prst="rect">
              <a:avLst/>
            </a:prstGeom>
            <a:solidFill>
              <a:srgbClr val="FFC033"/>
            </a:solidFill>
          </p:spPr>
        </p:sp>
        <p:sp>
          <p:nvSpPr>
            <p:cNvPr id="4" name="AutoShape 4"/>
            <p:cNvSpPr/>
            <p:nvPr/>
          </p:nvSpPr>
          <p:spPr>
            <a:xfrm>
              <a:off x="60248" y="0"/>
              <a:ext cx="28940" cy="7747165"/>
            </a:xfrm>
            <a:prstGeom prst="rect">
              <a:avLst/>
            </a:prstGeom>
            <a:solidFill>
              <a:srgbClr val="FFFFFF"/>
            </a:solidFill>
          </p:spPr>
        </p:sp>
      </p:grpSp>
      <p:grpSp>
        <p:nvGrpSpPr>
          <p:cNvPr id="5" name="Group 5"/>
          <p:cNvGrpSpPr/>
          <p:nvPr/>
        </p:nvGrpSpPr>
        <p:grpSpPr>
          <a:xfrm>
            <a:off x="2362239" y="1530106"/>
            <a:ext cx="7359755" cy="3351013"/>
            <a:chOff x="0" y="0"/>
            <a:chExt cx="9813007" cy="4468018"/>
          </a:xfrm>
        </p:grpSpPr>
        <p:sp>
          <p:nvSpPr>
            <p:cNvPr id="6" name="TextBox 6"/>
            <p:cNvSpPr txBox="1"/>
            <p:nvPr/>
          </p:nvSpPr>
          <p:spPr>
            <a:xfrm>
              <a:off x="0" y="66675"/>
              <a:ext cx="9813007" cy="1544648"/>
            </a:xfrm>
            <a:prstGeom prst="rect">
              <a:avLst/>
            </a:prstGeom>
          </p:spPr>
          <p:txBody>
            <a:bodyPr lIns="0" tIns="0" rIns="0" bIns="0" rtlCol="0" anchor="t">
              <a:spAutoFit/>
            </a:bodyPr>
            <a:lstStyle/>
            <a:p>
              <a:pPr>
                <a:lnSpc>
                  <a:spcPts val="8800"/>
                </a:lnSpc>
              </a:pPr>
              <a:r>
                <a:rPr lang="en-US" sz="8000">
                  <a:solidFill>
                    <a:srgbClr val="FFC033"/>
                  </a:solidFill>
                  <a:latin typeface="HK Grotesk Bold"/>
                </a:rPr>
                <a:t>Contact</a:t>
              </a:r>
              <a:r>
                <a:rPr lang="en-US" sz="8000">
                  <a:solidFill>
                    <a:srgbClr val="FFFFFF"/>
                  </a:solidFill>
                  <a:latin typeface="HK Grotesk Bold"/>
                </a:rPr>
                <a:t> Us</a:t>
              </a:r>
            </a:p>
          </p:txBody>
        </p:sp>
        <p:sp>
          <p:nvSpPr>
            <p:cNvPr id="7" name="TextBox 7"/>
            <p:cNvSpPr txBox="1"/>
            <p:nvPr/>
          </p:nvSpPr>
          <p:spPr>
            <a:xfrm>
              <a:off x="0" y="1890252"/>
              <a:ext cx="8222739" cy="2577766"/>
            </a:xfrm>
            <a:prstGeom prst="rect">
              <a:avLst/>
            </a:prstGeom>
          </p:spPr>
          <p:txBody>
            <a:bodyPr lIns="0" tIns="0" rIns="0" bIns="0" rtlCol="0" anchor="t">
              <a:spAutoFit/>
            </a:bodyPr>
            <a:lstStyle/>
            <a:p>
              <a:pPr>
                <a:lnSpc>
                  <a:spcPts val="3919"/>
                </a:lnSpc>
              </a:pPr>
              <a:r>
                <a:rPr lang="en-US" sz="2800">
                  <a:solidFill>
                    <a:srgbClr val="FFFFFF"/>
                  </a:solidFill>
                  <a:latin typeface="Aileron Regular"/>
                </a:rPr>
                <a:t>For general inquiries, please e-mail us at </a:t>
              </a:r>
              <a:r>
                <a:rPr lang="en-US" sz="2800" u="sng">
                  <a:solidFill>
                    <a:srgbClr val="FFFFFF"/>
                  </a:solidFill>
                  <a:latin typeface="Aileron Regular"/>
                </a:rPr>
                <a:t>support@successinsider.com</a:t>
              </a:r>
              <a:r>
                <a:rPr lang="en-US" sz="2800">
                  <a:solidFill>
                    <a:srgbClr val="FFFFFF"/>
                  </a:solidFill>
                  <a:latin typeface="Aileron Regular"/>
                </a:rPr>
                <a:t> or use the contact form below and we'll respond within 48 hours.</a:t>
              </a:r>
            </a:p>
          </p:txBody>
        </p:sp>
      </p:grpSp>
      <p:pic>
        <p:nvPicPr>
          <p:cNvPr id="8" name="Picture 8"/>
          <p:cNvPicPr>
            <a:picLocks noChangeAspect="1"/>
          </p:cNvPicPr>
          <p:nvPr/>
        </p:nvPicPr>
        <p:blipFill>
          <a:blip r:embed="rId2">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rcRect/>
          <a:stretch>
            <a:fillRect/>
          </a:stretch>
        </p:blipFill>
        <p:spPr>
          <a:xfrm>
            <a:off x="16825656" y="9150283"/>
            <a:ext cx="433644" cy="108017"/>
          </a:xfrm>
          <a:prstGeom prst="rect">
            <a:avLst/>
          </a:prstGeom>
        </p:spPr>
      </p:pic>
      <p:grpSp>
        <p:nvGrpSpPr>
          <p:cNvPr id="9" name="Group 9"/>
          <p:cNvGrpSpPr/>
          <p:nvPr/>
        </p:nvGrpSpPr>
        <p:grpSpPr>
          <a:xfrm>
            <a:off x="901141" y="942735"/>
            <a:ext cx="452015" cy="452015"/>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C033"/>
            </a:solidFill>
          </p:spPr>
        </p:sp>
      </p:grpSp>
      <p:pic>
        <p:nvPicPr>
          <p:cNvPr id="11" name="Picture 11"/>
          <p:cNvPicPr>
            <a:picLocks noChangeAspect="1"/>
          </p:cNvPicPr>
          <p:nvPr/>
        </p:nvPicPr>
        <p:blipFill>
          <a:blip r:embed="rId4"/>
          <a:srcRect/>
          <a:stretch>
            <a:fillRect/>
          </a:stretch>
        </p:blipFill>
        <p:spPr>
          <a:xfrm>
            <a:off x="2122254" y="5583316"/>
            <a:ext cx="5960722" cy="4447615"/>
          </a:xfrm>
          <a:prstGeom prst="rect">
            <a:avLst/>
          </a:prstGeom>
        </p:spPr>
      </p:pic>
      <p:grpSp>
        <p:nvGrpSpPr>
          <p:cNvPr id="12" name="Group 12"/>
          <p:cNvGrpSpPr/>
          <p:nvPr/>
        </p:nvGrpSpPr>
        <p:grpSpPr>
          <a:xfrm>
            <a:off x="9425993" y="6205065"/>
            <a:ext cx="7171064" cy="1224566"/>
            <a:chOff x="0" y="-66675"/>
            <a:chExt cx="9561418" cy="1632756"/>
          </a:xfrm>
        </p:grpSpPr>
        <p:sp>
          <p:nvSpPr>
            <p:cNvPr id="13" name="TextBox 13"/>
            <p:cNvSpPr txBox="1"/>
            <p:nvPr/>
          </p:nvSpPr>
          <p:spPr>
            <a:xfrm>
              <a:off x="0" y="-66675"/>
              <a:ext cx="9561418" cy="676275"/>
            </a:xfrm>
            <a:prstGeom prst="rect">
              <a:avLst/>
            </a:prstGeom>
          </p:spPr>
          <p:txBody>
            <a:bodyPr lIns="0" tIns="0" rIns="0" bIns="0" rtlCol="0" anchor="t">
              <a:spAutoFit/>
            </a:bodyPr>
            <a:lstStyle/>
            <a:p>
              <a:pPr>
                <a:lnSpc>
                  <a:spcPts val="4200"/>
                </a:lnSpc>
              </a:pPr>
              <a:r>
                <a:rPr lang="en-US" sz="3000">
                  <a:solidFill>
                    <a:srgbClr val="FFC033"/>
                  </a:solidFill>
                  <a:latin typeface="Aileron Regular Bold"/>
                </a:rPr>
                <a:t>Website</a:t>
              </a:r>
            </a:p>
          </p:txBody>
        </p:sp>
        <p:sp>
          <p:nvSpPr>
            <p:cNvPr id="14" name="TextBox 14"/>
            <p:cNvSpPr txBox="1"/>
            <p:nvPr/>
          </p:nvSpPr>
          <p:spPr>
            <a:xfrm>
              <a:off x="0" y="865034"/>
              <a:ext cx="6736009" cy="701047"/>
            </a:xfrm>
            <a:prstGeom prst="rect">
              <a:avLst/>
            </a:prstGeom>
            <a:solidFill>
              <a:schemeClr val="accent1">
                <a:lumMod val="40000"/>
                <a:lumOff val="60000"/>
              </a:schemeClr>
            </a:solidFill>
          </p:spPr>
          <p:txBody>
            <a:bodyPr wrap="square" lIns="0" tIns="0" rIns="0" bIns="0" rtlCol="0" anchor="t">
              <a:spAutoFit/>
            </a:bodyPr>
            <a:lstStyle/>
            <a:p>
              <a:pPr>
                <a:lnSpc>
                  <a:spcPts val="4050"/>
                </a:lnSpc>
              </a:pPr>
              <a:r>
                <a:rPr lang="en-US" sz="2700" b="1" u="sng" spc="81" dirty="0">
                  <a:solidFill>
                    <a:srgbClr val="FFFFFF"/>
                  </a:solidFill>
                  <a:latin typeface="Abel" pitchFamily="2" charset="0"/>
                  <a:hlinkClick r:id="rId5"/>
                </a:rPr>
                <a:t>https://www.successinsider.com/</a:t>
              </a:r>
              <a:endParaRPr lang="en-US" sz="2700" b="1" u="sng" spc="81" dirty="0">
                <a:solidFill>
                  <a:srgbClr val="FFFFFF"/>
                </a:solidFill>
                <a:latin typeface="Abel" pitchFamily="2" charset="0"/>
              </a:endParaRPr>
            </a:p>
          </p:txBody>
        </p:sp>
      </p:grpSp>
      <p:pic>
        <p:nvPicPr>
          <p:cNvPr id="15" name="Picture 15"/>
          <p:cNvPicPr>
            <a:picLocks noChangeAspect="1"/>
          </p:cNvPicPr>
          <p:nvPr/>
        </p:nvPicPr>
        <p:blipFill>
          <a:blip r:embed="rId6"/>
          <a:srcRect/>
          <a:stretch>
            <a:fillRect/>
          </a:stretch>
        </p:blipFill>
        <p:spPr>
          <a:xfrm>
            <a:off x="10090894" y="2849493"/>
            <a:ext cx="7120781" cy="738781"/>
          </a:xfrm>
          <a:prstGeom prst="rect">
            <a:avLst/>
          </a:prstGeom>
        </p:spPr>
      </p:pic>
      <p:sp>
        <p:nvSpPr>
          <p:cNvPr id="16" name="TextBox 16"/>
          <p:cNvSpPr txBox="1"/>
          <p:nvPr/>
        </p:nvSpPr>
        <p:spPr>
          <a:xfrm>
            <a:off x="662965" y="4034235"/>
            <a:ext cx="955625" cy="436480"/>
          </a:xfrm>
          <a:prstGeom prst="rect">
            <a:avLst/>
          </a:prstGeom>
        </p:spPr>
        <p:txBody>
          <a:bodyPr lIns="0" tIns="0" rIns="0" bIns="0" rtlCol="0" anchor="t">
            <a:spAutoFit/>
          </a:bodyPr>
          <a:lstStyle/>
          <a:p>
            <a:pPr algn="ctr">
              <a:lnSpc>
                <a:spcPts val="3200"/>
              </a:lnSpc>
            </a:pPr>
            <a:r>
              <a:rPr lang="en-US" sz="3200">
                <a:solidFill>
                  <a:srgbClr val="FFFFFF">
                    <a:alpha val="9804"/>
                  </a:srgbClr>
                </a:solidFill>
                <a:latin typeface="HK Grotesk Bold"/>
              </a:rPr>
              <a:t>24</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22222"/>
        </a:solidFill>
        <a:effectLst/>
      </p:bgPr>
    </p:bg>
    <p:spTree>
      <p:nvGrpSpPr>
        <p:cNvPr id="1" name=""/>
        <p:cNvGrpSpPr/>
        <p:nvPr/>
      </p:nvGrpSpPr>
      <p:grpSpPr>
        <a:xfrm>
          <a:off x="0" y="0"/>
          <a:ext cx="0" cy="0"/>
          <a:chOff x="0" y="0"/>
          <a:chExt cx="0" cy="0"/>
        </a:xfrm>
      </p:grpSpPr>
      <p:grpSp>
        <p:nvGrpSpPr>
          <p:cNvPr id="2" name="Group 2"/>
          <p:cNvGrpSpPr/>
          <p:nvPr/>
        </p:nvGrpSpPr>
        <p:grpSpPr>
          <a:xfrm>
            <a:off x="1028700" y="5460868"/>
            <a:ext cx="112078" cy="5810374"/>
            <a:chOff x="0" y="0"/>
            <a:chExt cx="149437" cy="7747165"/>
          </a:xfrm>
        </p:grpSpPr>
        <p:sp>
          <p:nvSpPr>
            <p:cNvPr id="3" name="AutoShape 3"/>
            <p:cNvSpPr/>
            <p:nvPr/>
          </p:nvSpPr>
          <p:spPr>
            <a:xfrm>
              <a:off x="0" y="0"/>
              <a:ext cx="149437" cy="2280560"/>
            </a:xfrm>
            <a:prstGeom prst="rect">
              <a:avLst/>
            </a:prstGeom>
            <a:solidFill>
              <a:srgbClr val="FFC033"/>
            </a:solidFill>
          </p:spPr>
        </p:sp>
        <p:sp>
          <p:nvSpPr>
            <p:cNvPr id="4" name="AutoShape 4"/>
            <p:cNvSpPr/>
            <p:nvPr/>
          </p:nvSpPr>
          <p:spPr>
            <a:xfrm>
              <a:off x="60248" y="0"/>
              <a:ext cx="28940" cy="7747165"/>
            </a:xfrm>
            <a:prstGeom prst="rect">
              <a:avLst/>
            </a:prstGeom>
            <a:solidFill>
              <a:srgbClr val="FFFFFF"/>
            </a:solidFill>
          </p:spPr>
        </p:sp>
      </p:grpSp>
      <p:grpSp>
        <p:nvGrpSpPr>
          <p:cNvPr id="16" name="Group 16"/>
          <p:cNvGrpSpPr/>
          <p:nvPr/>
        </p:nvGrpSpPr>
        <p:grpSpPr>
          <a:xfrm>
            <a:off x="901141" y="942735"/>
            <a:ext cx="452015" cy="452015"/>
            <a:chOff x="0" y="0"/>
            <a:chExt cx="6350000" cy="6350000"/>
          </a:xfrm>
        </p:grpSpPr>
        <p:sp>
          <p:nvSpPr>
            <p:cNvPr id="17" name="Freeform 17"/>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C033"/>
            </a:solidFill>
          </p:spPr>
        </p:sp>
      </p:grpSp>
      <p:sp>
        <p:nvSpPr>
          <p:cNvPr id="19" name="TextBox 19"/>
          <p:cNvSpPr txBox="1"/>
          <p:nvPr/>
        </p:nvSpPr>
        <p:spPr>
          <a:xfrm>
            <a:off x="3596617" y="2888679"/>
            <a:ext cx="8176114" cy="1036242"/>
          </a:xfrm>
          <a:prstGeom prst="rect">
            <a:avLst/>
          </a:prstGeom>
        </p:spPr>
        <p:txBody>
          <a:bodyPr lIns="0" tIns="0" rIns="0" bIns="0" rtlCol="0" anchor="t">
            <a:spAutoFit/>
          </a:bodyPr>
          <a:lstStyle/>
          <a:p>
            <a:pPr>
              <a:lnSpc>
                <a:spcPts val="8320"/>
              </a:lnSpc>
            </a:pPr>
            <a:r>
              <a:rPr lang="en-US" sz="6400">
                <a:solidFill>
                  <a:srgbClr val="FFFFFF"/>
                </a:solidFill>
                <a:latin typeface="HK Grotesk Light"/>
              </a:rPr>
              <a:t>Social Media Links</a:t>
            </a:r>
          </a:p>
        </p:txBody>
      </p:sp>
      <p:sp>
        <p:nvSpPr>
          <p:cNvPr id="20" name="TextBox 20"/>
          <p:cNvSpPr txBox="1"/>
          <p:nvPr/>
        </p:nvSpPr>
        <p:spPr>
          <a:xfrm>
            <a:off x="12871093" y="7301581"/>
            <a:ext cx="3008070" cy="378981"/>
          </a:xfrm>
          <a:prstGeom prst="rect">
            <a:avLst/>
          </a:prstGeom>
        </p:spPr>
        <p:txBody>
          <a:bodyPr lIns="0" tIns="0" rIns="0" bIns="0" rtlCol="0" anchor="t">
            <a:spAutoFit/>
          </a:bodyPr>
          <a:lstStyle/>
          <a:p>
            <a:pPr>
              <a:lnSpc>
                <a:spcPts val="3150"/>
              </a:lnSpc>
            </a:pPr>
            <a:endParaRPr/>
          </a:p>
        </p:txBody>
      </p:sp>
      <p:pic>
        <p:nvPicPr>
          <p:cNvPr id="22" name="Picture 21" descr="facebook-square-icon-png-13.jpg">
            <a:hlinkClick r:id="rId2"/>
          </p:cNvPr>
          <p:cNvPicPr>
            <a:picLocks noChangeAspect="1"/>
          </p:cNvPicPr>
          <p:nvPr/>
        </p:nvPicPr>
        <p:blipFill>
          <a:blip r:embed="rId3">
            <a:lum contrast="30000"/>
          </a:blip>
          <a:stretch>
            <a:fillRect/>
          </a:stretch>
        </p:blipFill>
        <p:spPr>
          <a:xfrm>
            <a:off x="3200400" y="4305300"/>
            <a:ext cx="2225040" cy="2225040"/>
          </a:xfrm>
          <a:prstGeom prst="rect">
            <a:avLst/>
          </a:prstGeom>
        </p:spPr>
      </p:pic>
      <p:pic>
        <p:nvPicPr>
          <p:cNvPr id="23" name="Picture 22" descr="580b57fcd9996e24bc43c521.png">
            <a:hlinkClick r:id="rId4"/>
          </p:cNvPr>
          <p:cNvPicPr>
            <a:picLocks noChangeAspect="1"/>
          </p:cNvPicPr>
          <p:nvPr/>
        </p:nvPicPr>
        <p:blipFill>
          <a:blip r:embed="rId5" cstate="print"/>
          <a:stretch>
            <a:fillRect/>
          </a:stretch>
        </p:blipFill>
        <p:spPr>
          <a:xfrm>
            <a:off x="5715000" y="4686300"/>
            <a:ext cx="1600200" cy="1600200"/>
          </a:xfrm>
          <a:prstGeom prst="rect">
            <a:avLst/>
          </a:prstGeom>
        </p:spPr>
      </p:pic>
      <p:pic>
        <p:nvPicPr>
          <p:cNvPr id="24" name="Picture 23" descr="58e91afdeb97430e81906504.png">
            <a:hlinkClick r:id="rId6"/>
          </p:cNvPr>
          <p:cNvPicPr>
            <a:picLocks noChangeAspect="1"/>
          </p:cNvPicPr>
          <p:nvPr/>
        </p:nvPicPr>
        <p:blipFill>
          <a:blip r:embed="rId7"/>
          <a:stretch>
            <a:fillRect/>
          </a:stretch>
        </p:blipFill>
        <p:spPr>
          <a:xfrm>
            <a:off x="8001000" y="4762500"/>
            <a:ext cx="1371600" cy="13716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219</Words>
  <Application>Microsoft Office PowerPoint</Application>
  <PresentationFormat>Custom</PresentationFormat>
  <Paragraphs>21</Paragraphs>
  <Slides>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Arial</vt:lpstr>
      <vt:lpstr>HK Grotesk Bold</vt:lpstr>
      <vt:lpstr>Open Sans Bold</vt:lpstr>
      <vt:lpstr>Calibri</vt:lpstr>
      <vt:lpstr>Aileron Regular</vt:lpstr>
      <vt:lpstr>Aileron Regular Bold</vt:lpstr>
      <vt:lpstr>HK Grotesk Medium</vt:lpstr>
      <vt:lpstr>Abel</vt:lpstr>
      <vt:lpstr>HK Grotesk Light</vt:lpstr>
      <vt:lpstr>Office Theme</vt:lpstr>
      <vt:lpstr>Slide 1</vt:lpstr>
      <vt:lpstr>Slide 2</vt:lpstr>
      <vt:lpstr>Slide 3</vt:lpstr>
      <vt:lpstr>Slide 4</vt:lpstr>
      <vt:lpstr>Slide 5</vt:lpstr>
      <vt:lpstr>Slide 6</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Black and Yellow Fashion Marketing Social Media Report Presentation</dc:title>
  <cp:lastModifiedBy>user</cp:lastModifiedBy>
  <cp:revision>10</cp:revision>
  <dcterms:created xsi:type="dcterms:W3CDTF">2006-08-16T00:00:00Z</dcterms:created>
  <dcterms:modified xsi:type="dcterms:W3CDTF">2021-01-23T05:26:34Z</dcterms:modified>
  <dc:identifier>DAET8CGNDc4</dc:identifier>
</cp:coreProperties>
</file>