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68" r:id="rId1"/>
  </p:sldMasterIdLst>
  <p:sldIdLst>
    <p:sldId id="257" r:id="rId2"/>
  </p:sldIdLst>
  <p:sldSz cx="13681075" cy="19802475"/>
  <p:notesSz cx="6858000" cy="9144000"/>
  <p:defaultTextStyle>
    <a:defPPr>
      <a:defRPr lang="en-US"/>
    </a:defPPr>
    <a:lvl1pPr marL="0" algn="l" defTabSz="1826331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3166" algn="l" defTabSz="1826331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6331" algn="l" defTabSz="1826331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39497" algn="l" defTabSz="1826331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2662" algn="l" defTabSz="1826331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65828" algn="l" defTabSz="1826331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78993" algn="l" defTabSz="1826331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392159" algn="l" defTabSz="1826331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05324" algn="l" defTabSz="1826331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836" y="3684"/>
      </p:cViewPr>
      <p:guideLst>
        <p:guide orient="horz" pos="6237"/>
        <p:guide pos="43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6081" y="1760226"/>
            <a:ext cx="11628914" cy="12321539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1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2161" y="14301790"/>
            <a:ext cx="9576753" cy="3520441"/>
          </a:xfrm>
        </p:spPr>
        <p:txBody>
          <a:bodyPr>
            <a:normAutofit/>
          </a:bodyPr>
          <a:lstStyle>
            <a:lvl1pPr marL="0" indent="0" algn="ctr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31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26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394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526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65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789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3921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05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E388-5B89-4847-B92F-89B86CCDA9E6}" type="datetimeFigureOut">
              <a:rPr lang="en-GB" smtClean="0"/>
              <a:t>16/05/2022</a:t>
            </a:fld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C58D0F-0C1F-4B06-9422-E7E96215E733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E388-5B89-4847-B92F-89B86CCDA9E6}" type="datetimeFigureOut">
              <a:rPr lang="en-GB" smtClean="0"/>
              <a:t>16/05/2022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8D0F-0C1F-4B06-9422-E7E96215E733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918779" y="793022"/>
            <a:ext cx="3078242" cy="168962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054" y="793022"/>
            <a:ext cx="9006708" cy="1689627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E388-5B89-4847-B92F-89B86CCDA9E6}" type="datetimeFigureOut">
              <a:rPr lang="en-GB" smtClean="0"/>
              <a:t>16/05/2022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8D0F-0C1F-4B06-9422-E7E96215E733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E388-5B89-4847-B92F-89B86CCDA9E6}" type="datetimeFigureOut">
              <a:rPr lang="en-GB" smtClean="0"/>
              <a:t>16/05/2022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8D0F-0C1F-4B06-9422-E7E96215E733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0711" y="3960497"/>
            <a:ext cx="11628914" cy="7233405"/>
          </a:xfrm>
        </p:spPr>
        <p:txBody>
          <a:bodyPr anchor="b"/>
          <a:lstStyle>
            <a:lvl1pPr algn="ctr" defTabSz="1826331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96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0711" y="11748556"/>
            <a:ext cx="11628914" cy="3268322"/>
          </a:xfrm>
        </p:spPr>
        <p:txBody>
          <a:bodyPr anchor="t"/>
          <a:lstStyle>
            <a:lvl1pPr marL="0" indent="0" algn="ctr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1pPr>
            <a:lvl2pPr marL="913166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2pPr>
            <a:lvl3pPr marL="1826331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739497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4pPr>
            <a:lvl5pPr marL="3652662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5pPr>
            <a:lvl6pPr marL="4565828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6pPr>
            <a:lvl7pPr marL="5478993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7pPr>
            <a:lvl8pPr marL="6392159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8pPr>
            <a:lvl9pPr marL="7305324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E388-5B89-4847-B92F-89B86CCDA9E6}" type="datetimeFigureOut">
              <a:rPr lang="en-GB" smtClean="0"/>
              <a:t>16/05/2022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8D0F-0C1F-4B06-9422-E7E96215E733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Oval 6"/>
          <p:cNvSpPr/>
          <p:nvPr/>
        </p:nvSpPr>
        <p:spPr>
          <a:xfrm>
            <a:off x="6726536" y="11331419"/>
            <a:ext cx="126834" cy="24478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633" tIns="91317" rIns="182633" bIns="91317"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025804" y="11331419"/>
            <a:ext cx="126834" cy="24478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633" tIns="91317" rIns="182633" bIns="91317"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6428688" y="11331419"/>
            <a:ext cx="126834" cy="24478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633" tIns="91317" rIns="182633" bIns="91317"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54546" y="4620581"/>
            <a:ext cx="6042475" cy="13068718"/>
          </a:xfrm>
        </p:spPr>
        <p:txBody>
          <a:bodyPr/>
          <a:lstStyle>
            <a:lvl1pPr>
              <a:defRPr sz="4800"/>
            </a:lvl1pPr>
            <a:lvl2pPr>
              <a:defRPr sz="3200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E388-5B89-4847-B92F-89B86CCDA9E6}" type="datetimeFigureOut">
              <a:rPr lang="en-GB" smtClean="0"/>
              <a:t>16/05/2022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8D0F-0C1F-4B06-9422-E7E96215E733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47243" y="4620579"/>
            <a:ext cx="6047035" cy="1306963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055" y="4620579"/>
            <a:ext cx="6044851" cy="1760219"/>
          </a:xfrm>
        </p:spPr>
        <p:txBody>
          <a:bodyPr anchor="b">
            <a:noAutofit/>
          </a:bodyPr>
          <a:lstStyle>
            <a:lvl1pPr marL="0" indent="0" algn="ctr">
              <a:buNone/>
              <a:defRPr sz="4800" b="0"/>
            </a:lvl1pPr>
            <a:lvl2pPr marL="913166" indent="0">
              <a:buNone/>
              <a:defRPr sz="4000" b="1"/>
            </a:lvl2pPr>
            <a:lvl3pPr marL="1826331" indent="0">
              <a:buNone/>
              <a:defRPr sz="3600" b="1"/>
            </a:lvl3pPr>
            <a:lvl4pPr marL="2739497" indent="0">
              <a:buNone/>
              <a:defRPr sz="3200" b="1"/>
            </a:lvl4pPr>
            <a:lvl5pPr marL="3652662" indent="0">
              <a:buNone/>
              <a:defRPr sz="3200" b="1"/>
            </a:lvl5pPr>
            <a:lvl6pPr marL="4565828" indent="0">
              <a:buNone/>
              <a:defRPr sz="3200" b="1"/>
            </a:lvl6pPr>
            <a:lvl7pPr marL="5478993" indent="0">
              <a:buNone/>
              <a:defRPr sz="3200" b="1"/>
            </a:lvl7pPr>
            <a:lvl8pPr marL="6392159" indent="0">
              <a:buNone/>
              <a:defRPr sz="3200" b="1"/>
            </a:lvl8pPr>
            <a:lvl9pPr marL="7305324" indent="0">
              <a:buNone/>
              <a:defRPr sz="3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54555" y="4620579"/>
            <a:ext cx="6047225" cy="1760219"/>
          </a:xfrm>
        </p:spPr>
        <p:txBody>
          <a:bodyPr anchor="b">
            <a:noAutofit/>
          </a:bodyPr>
          <a:lstStyle>
            <a:lvl1pPr marL="0" indent="0" algn="ctr">
              <a:buNone/>
              <a:defRPr sz="4800" b="0"/>
            </a:lvl1pPr>
            <a:lvl2pPr marL="913166" indent="0">
              <a:buNone/>
              <a:defRPr sz="4000" b="1"/>
            </a:lvl2pPr>
            <a:lvl3pPr marL="1826331" indent="0">
              <a:buNone/>
              <a:defRPr sz="3600" b="1"/>
            </a:lvl3pPr>
            <a:lvl4pPr marL="2739497" indent="0">
              <a:buNone/>
              <a:defRPr sz="3200" b="1"/>
            </a:lvl4pPr>
            <a:lvl5pPr marL="3652662" indent="0">
              <a:buNone/>
              <a:defRPr sz="3200" b="1"/>
            </a:lvl5pPr>
            <a:lvl6pPr marL="4565828" indent="0">
              <a:buNone/>
              <a:defRPr sz="3200" b="1"/>
            </a:lvl6pPr>
            <a:lvl7pPr marL="5478993" indent="0">
              <a:buNone/>
              <a:defRPr sz="3200" b="1"/>
            </a:lvl7pPr>
            <a:lvl8pPr marL="6392159" indent="0">
              <a:buNone/>
              <a:defRPr sz="3200" b="1"/>
            </a:lvl8pPr>
            <a:lvl9pPr marL="7305324" indent="0">
              <a:buNone/>
              <a:defRPr sz="3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E388-5B89-4847-B92F-89B86CCDA9E6}" type="datetimeFigureOut">
              <a:rPr lang="en-GB" smtClean="0"/>
              <a:t>16/05/2022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8D0F-0C1F-4B06-9422-E7E96215E733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84054" y="6389599"/>
            <a:ext cx="6047035" cy="113006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991029" y="6389604"/>
            <a:ext cx="6047035" cy="112993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E388-5B89-4847-B92F-89B86CCDA9E6}" type="datetimeFigureOut">
              <a:rPr lang="en-GB" smtClean="0"/>
              <a:t>16/05/2022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8D0F-0C1F-4B06-9422-E7E96215E733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E388-5B89-4847-B92F-89B86CCDA9E6}" type="datetimeFigureOut">
              <a:rPr lang="en-GB" smtClean="0"/>
              <a:t>16/05/2022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8D0F-0C1F-4B06-9422-E7E96215E733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38077" y="770095"/>
            <a:ext cx="4500980" cy="6050758"/>
          </a:xfrm>
        </p:spPr>
        <p:txBody>
          <a:bodyPr anchor="b"/>
          <a:lstStyle>
            <a:lvl1pPr algn="ctr">
              <a:lnSpc>
                <a:spcPct val="100000"/>
              </a:lnSpc>
              <a:defRPr sz="56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966" y="788434"/>
            <a:ext cx="7474713" cy="16900865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38077" y="7040884"/>
            <a:ext cx="4500980" cy="10648416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3200"/>
            </a:lvl1pPr>
            <a:lvl2pPr marL="913166" indent="0">
              <a:buNone/>
              <a:defRPr sz="2400"/>
            </a:lvl2pPr>
            <a:lvl3pPr marL="1826331" indent="0">
              <a:buNone/>
              <a:defRPr sz="2000"/>
            </a:lvl3pPr>
            <a:lvl4pPr marL="2739497" indent="0">
              <a:buNone/>
              <a:defRPr sz="1800"/>
            </a:lvl4pPr>
            <a:lvl5pPr marL="3652662" indent="0">
              <a:buNone/>
              <a:defRPr sz="1800"/>
            </a:lvl5pPr>
            <a:lvl6pPr marL="4565828" indent="0">
              <a:buNone/>
              <a:defRPr sz="1800"/>
            </a:lvl6pPr>
            <a:lvl7pPr marL="5478993" indent="0">
              <a:buNone/>
              <a:defRPr sz="1800"/>
            </a:lvl7pPr>
            <a:lvl8pPr marL="6392159" indent="0">
              <a:buNone/>
              <a:defRPr sz="1800"/>
            </a:lvl8pPr>
            <a:lvl9pPr marL="7305324" indent="0">
              <a:buNone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E388-5B89-4847-B92F-89B86CCDA9E6}" type="datetimeFigureOut">
              <a:rPr lang="en-GB" smtClean="0"/>
              <a:t>16/05/2022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8D0F-0C1F-4B06-9422-E7E96215E733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2949" y="660081"/>
            <a:ext cx="8545920" cy="2585324"/>
          </a:xfrm>
        </p:spPr>
        <p:txBody>
          <a:bodyPr anchor="b"/>
          <a:lstStyle>
            <a:lvl1pPr algn="ctr">
              <a:lnSpc>
                <a:spcPct val="100000"/>
              </a:lnSpc>
              <a:defRPr sz="5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56437" y="3300414"/>
            <a:ext cx="9058960" cy="13112265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6400"/>
            </a:lvl1pPr>
            <a:lvl2pPr marL="913166" indent="0">
              <a:buNone/>
              <a:defRPr sz="5600"/>
            </a:lvl2pPr>
            <a:lvl3pPr marL="1826331" indent="0">
              <a:buNone/>
              <a:defRPr sz="4800"/>
            </a:lvl3pPr>
            <a:lvl4pPr marL="2739497" indent="0">
              <a:buNone/>
              <a:defRPr sz="4000"/>
            </a:lvl4pPr>
            <a:lvl5pPr marL="3652662" indent="0">
              <a:buNone/>
              <a:defRPr sz="4000"/>
            </a:lvl5pPr>
            <a:lvl6pPr marL="4565828" indent="0">
              <a:buNone/>
              <a:defRPr sz="4000"/>
            </a:lvl6pPr>
            <a:lvl7pPr marL="5478993" indent="0">
              <a:buNone/>
              <a:defRPr sz="4000"/>
            </a:lvl7pPr>
            <a:lvl8pPr marL="6392159" indent="0">
              <a:buNone/>
              <a:defRPr sz="4000"/>
            </a:lvl8pPr>
            <a:lvl9pPr marL="7305324" indent="0">
              <a:buNone/>
              <a:defRPr sz="4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2949" y="16777099"/>
            <a:ext cx="8545920" cy="1540193"/>
          </a:xfrm>
        </p:spPr>
        <p:txBody>
          <a:bodyPr>
            <a:normAutofit/>
          </a:bodyPr>
          <a:lstStyle>
            <a:lvl1pPr marL="0" indent="0" algn="ctr">
              <a:buNone/>
              <a:defRPr sz="3200"/>
            </a:lvl1pPr>
            <a:lvl2pPr marL="913166" indent="0">
              <a:buNone/>
              <a:defRPr sz="2400"/>
            </a:lvl2pPr>
            <a:lvl3pPr marL="1826331" indent="0">
              <a:buNone/>
              <a:defRPr sz="2000"/>
            </a:lvl3pPr>
            <a:lvl4pPr marL="2739497" indent="0">
              <a:buNone/>
              <a:defRPr sz="1800"/>
            </a:lvl4pPr>
            <a:lvl5pPr marL="3652662" indent="0">
              <a:buNone/>
              <a:defRPr sz="1800"/>
            </a:lvl5pPr>
            <a:lvl6pPr marL="4565828" indent="0">
              <a:buNone/>
              <a:defRPr sz="1800"/>
            </a:lvl6pPr>
            <a:lvl7pPr marL="5478993" indent="0">
              <a:buNone/>
              <a:defRPr sz="1800"/>
            </a:lvl7pPr>
            <a:lvl8pPr marL="6392159" indent="0">
              <a:buNone/>
              <a:defRPr sz="1800"/>
            </a:lvl8pPr>
            <a:lvl9pPr marL="7305324" indent="0">
              <a:buNone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E388-5B89-4847-B92F-89B86CCDA9E6}" type="datetimeFigureOut">
              <a:rPr lang="en-GB" smtClean="0"/>
              <a:t>16/05/2022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8D0F-0C1F-4B06-9422-E7E96215E733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054" y="0"/>
            <a:ext cx="12312968" cy="4620578"/>
          </a:xfrm>
          <a:prstGeom prst="rect">
            <a:avLst/>
          </a:prstGeom>
        </p:spPr>
        <p:txBody>
          <a:bodyPr vert="horz" lIns="182633" tIns="91317" rIns="182633" bIns="91317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054" y="4620581"/>
            <a:ext cx="12312968" cy="13068718"/>
          </a:xfrm>
          <a:prstGeom prst="rect">
            <a:avLst/>
          </a:prstGeom>
        </p:spPr>
        <p:txBody>
          <a:bodyPr vert="horz" lIns="182633" tIns="91317" rIns="182633" bIns="9131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20724" y="18353964"/>
            <a:ext cx="3120995" cy="1054297"/>
          </a:xfrm>
          <a:prstGeom prst="rect">
            <a:avLst/>
          </a:prstGeom>
        </p:spPr>
        <p:txBody>
          <a:bodyPr vert="horz" lIns="182633" tIns="91317" rIns="91317" bIns="91317" rtlCol="0" anchor="ctr"/>
          <a:lstStyle>
            <a:lvl1pPr algn="r"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48BDE388-5B89-4847-B92F-89B86CCDA9E6}" type="datetimeFigureOut">
              <a:rPr lang="en-GB" smtClean="0"/>
              <a:t>16/05/2022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86237" y="18353964"/>
            <a:ext cx="4261084" cy="1054297"/>
          </a:xfrm>
          <a:prstGeom prst="rect">
            <a:avLst/>
          </a:prstGeom>
        </p:spPr>
        <p:txBody>
          <a:bodyPr vert="horz" lIns="91317" tIns="91317" rIns="182633" bIns="91317" rtlCol="0" anchor="ctr"/>
          <a:lstStyle>
            <a:lvl1pPr algn="l"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82294" y="18353964"/>
            <a:ext cx="840816" cy="1054297"/>
          </a:xfrm>
          <a:prstGeom prst="rect">
            <a:avLst/>
          </a:prstGeom>
        </p:spPr>
        <p:txBody>
          <a:bodyPr vert="horz" lIns="54790" tIns="91317" rIns="91317" bIns="91317" rtlCol="0" anchor="ctr"/>
          <a:lstStyle>
            <a:lvl1pPr algn="l"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5C58D0F-0C1F-4B06-9422-E7E96215E733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Oval 6"/>
          <p:cNvSpPr/>
          <p:nvPr/>
        </p:nvSpPr>
        <p:spPr>
          <a:xfrm>
            <a:off x="12654343" y="18766974"/>
            <a:ext cx="126834" cy="24478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633" tIns="91317" rIns="182633" bIns="91317" rtlCol="0" anchor="ctr"/>
          <a:lstStyle/>
          <a:p>
            <a:pPr marL="0" algn="ctr" defTabSz="1826331" rtl="0" eaLnBrk="1" latinLnBrk="0" hangingPunct="1"/>
            <a:endParaRPr lang="en-US" sz="36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851511" y="18766974"/>
            <a:ext cx="126834" cy="24478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633" tIns="91317" rIns="182633" bIns="91317"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xStyles>
    <p:titleStyle>
      <a:lvl1pPr algn="ctr" defTabSz="1826331" rtl="0" eaLnBrk="1" latinLnBrk="0" hangingPunct="1">
        <a:lnSpc>
          <a:spcPts val="11584"/>
        </a:lnSpc>
        <a:spcBef>
          <a:spcPct val="0"/>
        </a:spcBef>
        <a:buNone/>
        <a:defRPr sz="108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684874" indent="-684874" algn="l" defTabSz="1826331" rtl="0" eaLnBrk="1" latinLnBrk="0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1483894" indent="-570728" algn="l" defTabSz="1826331" rtl="0" eaLnBrk="1" latinLnBrk="0" hangingPunct="1">
        <a:spcBef>
          <a:spcPct val="20000"/>
        </a:spcBef>
        <a:buFont typeface="Courier New" pitchFamily="49" charset="0"/>
        <a:buChar char="o"/>
        <a:defRPr sz="32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2282914" indent="-456583" algn="l" defTabSz="1826331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3196079" indent="-456583" algn="l" defTabSz="1826331" rtl="0" eaLnBrk="1" latinLnBrk="0" hangingPunct="1">
        <a:spcBef>
          <a:spcPct val="20000"/>
        </a:spcBef>
        <a:buFont typeface="Courier New" pitchFamily="49" charset="0"/>
        <a:buChar char="o"/>
        <a:defRPr sz="32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4109245" indent="-456583" algn="l" defTabSz="1826331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5022411" indent="-456583" algn="l" defTabSz="1826331" rtl="0" eaLnBrk="1" latinLnBrk="0" hangingPunct="1">
        <a:spcBef>
          <a:spcPct val="20000"/>
        </a:spcBef>
        <a:buFont typeface="Courier New" pitchFamily="49" charset="0"/>
        <a:buChar char="o"/>
        <a:defRPr sz="32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5935576" indent="-456583" algn="l" defTabSz="1826331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6848742" indent="-456583" algn="l" defTabSz="1826331" rtl="0" eaLnBrk="1" latinLnBrk="0" hangingPunct="1">
        <a:spcBef>
          <a:spcPct val="20000"/>
        </a:spcBef>
        <a:buFont typeface="Courier New" pitchFamily="49" charset="0"/>
        <a:buChar char="o"/>
        <a:defRPr sz="32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7761907" indent="-456583" algn="l" defTabSz="1826331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1826331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3166" algn="l" defTabSz="1826331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6331" algn="l" defTabSz="1826331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39497" algn="l" defTabSz="1826331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2662" algn="l" defTabSz="1826331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65828" algn="l" defTabSz="1826331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78993" algn="l" defTabSz="1826331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392159" algn="l" defTabSz="1826331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05324" algn="l" defTabSz="1826331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5364" y="34629"/>
            <a:ext cx="10061864" cy="1692662"/>
          </a:xfrm>
          <a:prstGeom prst="rect">
            <a:avLst/>
          </a:prstGeom>
          <a:noFill/>
        </p:spPr>
        <p:txBody>
          <a:bodyPr wrap="square" lIns="182633" tIns="91317" rIns="182633" bIns="91317" rtlCol="0">
            <a:spAutoFit/>
          </a:bodyPr>
          <a:lstStyle/>
          <a:p>
            <a:pPr algn="ctr"/>
            <a:r>
              <a:rPr lang="en-GB" sz="4800" b="1" dirty="0">
                <a:solidFill>
                  <a:schemeClr val="accent2"/>
                </a:solidFill>
              </a:rPr>
              <a:t>The ULTIMATE Steel Division 2 Tier List: 1v1 Random Map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46802" y="1727291"/>
            <a:ext cx="12784787" cy="0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2639464"/>
              </p:ext>
            </p:extLst>
          </p:nvPr>
        </p:nvGraphicFramePr>
        <p:xfrm>
          <a:off x="540211" y="2153914"/>
          <a:ext cx="12791380" cy="16846799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781380"/>
                <a:gridCol w="917500"/>
                <a:gridCol w="917500"/>
                <a:gridCol w="917500"/>
                <a:gridCol w="917500"/>
                <a:gridCol w="917500"/>
                <a:gridCol w="917500"/>
                <a:gridCol w="917500"/>
                <a:gridCol w="917500"/>
                <a:gridCol w="917500"/>
                <a:gridCol w="917500"/>
                <a:gridCol w="917500"/>
                <a:gridCol w="917500"/>
              </a:tblGrid>
              <a:tr h="291774">
                <a:tc gridSpan="2"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Weighting for overall tier:</a:t>
                      </a:r>
                      <a:endParaRPr lang="en-GB" sz="1200" dirty="0"/>
                    </a:p>
                  </a:txBody>
                  <a:tcPr marL="91207" marR="91207" marT="50292" marB="50292" anchor="ctr">
                    <a:lnB w="12700" cmpd="sng"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600" dirty="0"/>
                    </a:p>
                  </a:txBody>
                  <a:tcPr marL="45720" marR="45720" anchor="ctr"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i="1" dirty="0" smtClean="0"/>
                        <a:t>Low</a:t>
                      </a:r>
                      <a:endParaRPr lang="en-GB" sz="1200" b="0" i="1" dirty="0"/>
                    </a:p>
                  </a:txBody>
                  <a:tcPr marL="91207" marR="91207" marT="50292" marB="50292" anchor="ctr"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High</a:t>
                      </a:r>
                      <a:endParaRPr lang="en-GB" sz="1200" dirty="0"/>
                    </a:p>
                  </a:txBody>
                  <a:tcPr marL="91207" marR="91207" marT="50292" marB="50292" anchor="ctr"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Very high</a:t>
                      </a:r>
                      <a:endParaRPr lang="en-GB" sz="1200" dirty="0"/>
                    </a:p>
                  </a:txBody>
                  <a:tcPr marL="91207" marR="91207" marT="50292" marB="50292" anchor="ctr"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High</a:t>
                      </a:r>
                      <a:endParaRPr lang="en-GB" sz="1200" dirty="0"/>
                    </a:p>
                  </a:txBody>
                  <a:tcPr marL="91207" marR="91207" marT="50292" marB="50292" anchor="ctr"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/>
                        <a:t>Medium</a:t>
                      </a:r>
                      <a:endParaRPr lang="en-GB" sz="1200" b="0" dirty="0"/>
                    </a:p>
                  </a:txBody>
                  <a:tcPr marL="91207" marR="91207" marT="50292" marB="50292" anchor="ctr"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/>
                        <a:t>Medium</a:t>
                      </a:r>
                      <a:endParaRPr lang="en-GB" sz="1200" b="0" dirty="0"/>
                    </a:p>
                  </a:txBody>
                  <a:tcPr marL="91207" marR="91207" marT="50292" marB="50292" anchor="ctr"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i="1" dirty="0" smtClean="0"/>
                        <a:t>Low</a:t>
                      </a:r>
                      <a:endParaRPr lang="en-GB" sz="1200" b="0" i="1" dirty="0"/>
                    </a:p>
                  </a:txBody>
                  <a:tcPr marL="91207" marR="91207" marT="50292" marB="50292" anchor="ctr"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i="1" dirty="0" smtClean="0"/>
                        <a:t>Low</a:t>
                      </a:r>
                      <a:endParaRPr lang="en-GB" sz="1200" b="0" i="1" dirty="0"/>
                    </a:p>
                  </a:txBody>
                  <a:tcPr marL="91207" marR="91207" marT="50292" marB="50292" anchor="ctr"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/>
                        <a:t>Medium</a:t>
                      </a:r>
                      <a:endParaRPr lang="en-GB" sz="1200" b="0" dirty="0"/>
                    </a:p>
                  </a:txBody>
                  <a:tcPr marL="91207" marR="91207" marT="50292" marB="50292" anchor="ctr"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/>
                        <a:t>Medium</a:t>
                      </a:r>
                      <a:endParaRPr lang="en-GB" sz="1200" b="0" dirty="0"/>
                    </a:p>
                  </a:txBody>
                  <a:tcPr marL="91207" marR="91207" marT="50292" marB="50292" anchor="ctr"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/>
                        <a:t>Medium</a:t>
                      </a:r>
                      <a:endParaRPr lang="en-GB" sz="1200" b="0" dirty="0"/>
                    </a:p>
                  </a:txBody>
                  <a:tcPr marL="91207" marR="91207" marT="50292" marB="50292" anchor="ctr">
                    <a:lnB w="12700" cmpd="sng">
                      <a:noFill/>
                    </a:lnB>
                    <a:noFill/>
                  </a:tcPr>
                </a:tc>
              </a:tr>
              <a:tr h="663123"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Category</a:t>
                      </a:r>
                      <a:endParaRPr lang="en-GB" sz="1200" dirty="0"/>
                    </a:p>
                  </a:txBody>
                  <a:tcPr marL="91207" marR="91207" marT="50292" marB="50292" anchor="ctr">
                    <a:lnT w="12700" cmpd="sng">
                      <a:noFill/>
                    </a:lnT>
                    <a:lnB w="12700" cmpd="sng">
                      <a:noFill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Overall</a:t>
                      </a:r>
                      <a:r>
                        <a:rPr lang="en-GB" sz="1200" b="1" baseline="0" dirty="0" smtClean="0"/>
                        <a:t> Tier</a:t>
                      </a:r>
                      <a:endParaRPr lang="en-GB" sz="1200" b="1" dirty="0"/>
                    </a:p>
                  </a:txBody>
                  <a:tcPr marL="91207" marR="91207" marT="50292" marB="50292" anchor="ctr">
                    <a:lnT w="12700" cmpd="sng">
                      <a:noFill/>
                    </a:lnT>
                    <a:lnB w="12700" cmpd="sng">
                      <a:noFill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Opener</a:t>
                      </a:r>
                      <a:endParaRPr lang="en-GB" sz="1200" dirty="0"/>
                    </a:p>
                  </a:txBody>
                  <a:tcPr marL="91207" marR="91207" marT="50292" marB="50292" anchor="ctr">
                    <a:lnT w="12700" cmpd="sng">
                      <a:noFill/>
                    </a:lnT>
                    <a:lnB w="12700" cmpd="sng">
                      <a:noFill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Infantry:</a:t>
                      </a:r>
                      <a:r>
                        <a:rPr lang="en-GB" sz="1200" baseline="0" dirty="0" smtClean="0"/>
                        <a:t> CQC</a:t>
                      </a:r>
                      <a:endParaRPr lang="en-GB" sz="1200" dirty="0"/>
                    </a:p>
                  </a:txBody>
                  <a:tcPr marL="91207" marR="91207" marT="50292" marB="50292" anchor="ctr">
                    <a:lnT w="12700" cmpd="sng">
                      <a:noFill/>
                    </a:lnT>
                    <a:lnB w="12700" cmpd="sng">
                      <a:noFill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Infantry: Long Range</a:t>
                      </a:r>
                      <a:endParaRPr lang="en-GB" sz="1200" dirty="0"/>
                    </a:p>
                  </a:txBody>
                  <a:tcPr marL="91207" marR="91207" marT="50292" marB="50292" anchor="ctr">
                    <a:lnT w="12700" cmpd="sng">
                      <a:noFill/>
                    </a:lnT>
                    <a:lnB w="12700" cmpd="sng">
                      <a:noFill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Light &amp; Medium Armor</a:t>
                      </a:r>
                      <a:endParaRPr lang="en-GB" sz="1200" dirty="0"/>
                    </a:p>
                  </a:txBody>
                  <a:tcPr marL="91207" marR="91207" marT="50292" marB="50292" anchor="ctr">
                    <a:lnT w="12700" cmpd="sng">
                      <a:noFill/>
                    </a:lnT>
                    <a:lnB w="12700" cmpd="sng">
                      <a:noFill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Heavy Armor</a:t>
                      </a:r>
                      <a:endParaRPr lang="en-GB" sz="1200" dirty="0"/>
                    </a:p>
                  </a:txBody>
                  <a:tcPr marL="91207" marR="91207" marT="50292" marB="50292" anchor="ctr">
                    <a:lnT w="12700" cmpd="sng">
                      <a:noFill/>
                    </a:lnT>
                    <a:lnB w="12700" cmpd="sng">
                      <a:noFill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Light</a:t>
                      </a:r>
                      <a:r>
                        <a:rPr lang="en-GB" sz="1200" baseline="0" dirty="0" smtClean="0"/>
                        <a:t> &amp; Medium Anti-tank</a:t>
                      </a:r>
                      <a:endParaRPr lang="en-GB" sz="1200" dirty="0"/>
                    </a:p>
                  </a:txBody>
                  <a:tcPr marL="91207" marR="91207" marT="50292" marB="50292" anchor="ctr">
                    <a:lnT w="12700" cmpd="sng">
                      <a:noFill/>
                    </a:lnT>
                    <a:lnB w="12700" cmpd="sng">
                      <a:noFill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Heavy Anti-tank</a:t>
                      </a:r>
                      <a:endParaRPr lang="en-GB" sz="1200" dirty="0"/>
                    </a:p>
                  </a:txBody>
                  <a:tcPr marL="91207" marR="91207" marT="50292" marB="50292" anchor="ctr">
                    <a:lnT w="12700" cmpd="sng">
                      <a:noFill/>
                    </a:lnT>
                    <a:lnB w="12700" cmpd="sng">
                      <a:noFill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Air-to-Ground</a:t>
                      </a:r>
                      <a:endParaRPr lang="en-GB" sz="1200" dirty="0"/>
                    </a:p>
                  </a:txBody>
                  <a:tcPr marL="91207" marR="91207" marT="50292" marB="50292" anchor="ctr">
                    <a:lnT w="12700" cmpd="sng">
                      <a:noFill/>
                    </a:lnT>
                    <a:lnB w="12700" cmpd="sng">
                      <a:noFill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Air Defences</a:t>
                      </a:r>
                      <a:endParaRPr lang="en-GB" sz="1200" dirty="0"/>
                    </a:p>
                  </a:txBody>
                  <a:tcPr marL="91207" marR="91207" marT="50292" marB="50292" anchor="ctr">
                    <a:lnT w="12700" cmpd="sng">
                      <a:noFill/>
                    </a:lnT>
                    <a:lnB w="12700" cmpd="sng">
                      <a:noFill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Artillery</a:t>
                      </a:r>
                      <a:endParaRPr lang="en-GB" sz="1200" dirty="0"/>
                    </a:p>
                  </a:txBody>
                  <a:tcPr marL="91207" marR="91207" marT="50292" marB="50292" anchor="ctr">
                    <a:lnT w="12700" cmpd="sng">
                      <a:noFill/>
                    </a:lnT>
                    <a:lnB w="12700" cmpd="sng">
                      <a:noFill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Direct Fire</a:t>
                      </a:r>
                      <a:r>
                        <a:rPr lang="en-GB" sz="1200" baseline="0" dirty="0" smtClean="0"/>
                        <a:t> Support</a:t>
                      </a:r>
                      <a:endParaRPr lang="en-GB" sz="1200" dirty="0"/>
                    </a:p>
                  </a:txBody>
                  <a:tcPr marL="91207" marR="91207" marT="50292" marB="50292" anchor="ctr">
                    <a:lnT w="12700" cmpd="sng">
                      <a:noFill/>
                    </a:lnT>
                    <a:lnB w="12700" cmpd="sng">
                      <a:noFill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719654">
                <a:tc>
                  <a:txBody>
                    <a:bodyPr/>
                    <a:lstStyle/>
                    <a:p>
                      <a:pPr rtl="0" fontAlgn="b"/>
                      <a:endParaRPr lang="en-GB" sz="1200" dirty="0">
                        <a:effectLst/>
                      </a:endParaRPr>
                    </a:p>
                  </a:txBody>
                  <a:tcPr marL="57004" marR="57004" marT="20956" marB="20956" anchor="ctr">
                    <a:lnT w="12700" cmpd="sng">
                      <a:noFill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1" dirty="0"/>
                    </a:p>
                  </a:txBody>
                  <a:tcPr marL="91207" marR="91207" marT="50292" marB="50292" anchor="ctr">
                    <a:lnT w="12700" cmpd="sng">
                      <a:noFill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i="1" dirty="0" smtClean="0">
                          <a:solidFill>
                            <a:schemeClr val="tx1"/>
                          </a:solidFill>
                          <a:effectLst/>
                        </a:rPr>
                        <a:t>Fast recon vehicles &amp; transports</a:t>
                      </a:r>
                      <a:endParaRPr lang="en-GB" sz="1000" i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7004" marR="57004" marT="20956" marB="20956" anchor="ctr">
                    <a:lnT w="12700" cmpd="sng">
                      <a:noFill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i="1" dirty="0" smtClean="0">
                          <a:solidFill>
                            <a:schemeClr val="tx1"/>
                          </a:solidFill>
                          <a:effectLst/>
                        </a:rPr>
                        <a:t>Availability &amp; quality of infantry</a:t>
                      </a:r>
                      <a:r>
                        <a:rPr lang="en-GB" sz="1000" i="1" baseline="0" dirty="0" smtClean="0">
                          <a:solidFill>
                            <a:schemeClr val="tx1"/>
                          </a:solidFill>
                          <a:effectLst/>
                        </a:rPr>
                        <a:t> (&lt;300m range)</a:t>
                      </a:r>
                      <a:endParaRPr lang="en-GB" sz="1000" i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7004" marR="57004" marT="20956" marB="20956" anchor="ctr">
                    <a:lnT w="12700" cmpd="sng">
                      <a:noFill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i="1" dirty="0" smtClean="0">
                          <a:solidFill>
                            <a:schemeClr val="tx1"/>
                          </a:solidFill>
                          <a:effectLst/>
                        </a:rPr>
                        <a:t>Availability &amp; quality of infantry</a:t>
                      </a:r>
                      <a:r>
                        <a:rPr lang="en-GB" sz="1000" i="1" baseline="0" dirty="0" smtClean="0">
                          <a:solidFill>
                            <a:schemeClr val="tx1"/>
                          </a:solidFill>
                          <a:effectLst/>
                        </a:rPr>
                        <a:t> (&gt;300m range)</a:t>
                      </a:r>
                      <a:endParaRPr lang="en-GB" sz="1000" i="1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7004" marR="57004" marT="20956" marB="20956" anchor="ctr">
                    <a:lnT w="12700" cmpd="sng">
                      <a:noFill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i="1" dirty="0" smtClean="0">
                          <a:solidFill>
                            <a:schemeClr val="tx1"/>
                          </a:solidFill>
                          <a:effectLst/>
                        </a:rPr>
                        <a:t>Armored vehicles </a:t>
                      </a:r>
                      <a:r>
                        <a:rPr lang="en-GB" sz="1000" i="1" baseline="0" dirty="0" smtClean="0">
                          <a:solidFill>
                            <a:schemeClr val="tx1"/>
                          </a:solidFill>
                          <a:effectLst/>
                        </a:rPr>
                        <a:t>(&lt;100 pts)</a:t>
                      </a:r>
                      <a:endParaRPr lang="en-GB" sz="1000" i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7004" marR="57004" marT="20956" marB="20956" anchor="ctr">
                    <a:lnT w="12700" cmpd="sng">
                      <a:noFill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i="1" dirty="0" smtClean="0">
                          <a:solidFill>
                            <a:schemeClr val="tx1"/>
                          </a:solidFill>
                          <a:effectLst/>
                        </a:rPr>
                        <a:t>Tanks &amp; tank destroyers</a:t>
                      </a:r>
                      <a:endParaRPr lang="en-GB" sz="1000" i="1" baseline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i="1" baseline="0" dirty="0" smtClean="0">
                          <a:solidFill>
                            <a:schemeClr val="tx1"/>
                          </a:solidFill>
                          <a:effectLst/>
                        </a:rPr>
                        <a:t>(&gt;100 pts)</a:t>
                      </a:r>
                      <a:endParaRPr lang="en-GB" sz="1000" i="1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7004" marR="57004" marT="20956" marB="20956" anchor="ctr">
                    <a:lnT w="12700" cmpd="sng">
                      <a:noFill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i="1" dirty="0" smtClean="0">
                          <a:solidFill>
                            <a:schemeClr val="tx1"/>
                          </a:solidFill>
                          <a:effectLst/>
                        </a:rPr>
                        <a:t>Ability </a:t>
                      </a:r>
                      <a:r>
                        <a:rPr lang="en-GB" sz="1000" i="1" baseline="0" dirty="0" smtClean="0">
                          <a:solidFill>
                            <a:schemeClr val="tx1"/>
                          </a:solidFill>
                          <a:effectLst/>
                        </a:rPr>
                        <a:t>to defeat light &amp; medium armor</a:t>
                      </a:r>
                      <a:endParaRPr lang="en-GB" sz="1000" i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7004" marR="57004" marT="20956" marB="20956" anchor="ctr">
                    <a:lnT w="12700" cmpd="sng">
                      <a:noFill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i="1" dirty="0" smtClean="0">
                          <a:solidFill>
                            <a:schemeClr val="tx1"/>
                          </a:solidFill>
                          <a:effectLst/>
                        </a:rPr>
                        <a:t>Ability </a:t>
                      </a:r>
                      <a:r>
                        <a:rPr lang="en-GB" sz="1000" i="1" baseline="0" dirty="0" smtClean="0">
                          <a:solidFill>
                            <a:schemeClr val="tx1"/>
                          </a:solidFill>
                          <a:effectLst/>
                        </a:rPr>
                        <a:t>to defeat heavy armor</a:t>
                      </a:r>
                      <a:endParaRPr lang="en-GB" sz="1000" i="1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7004" marR="57004" marT="20956" marB="20956" anchor="ctr">
                    <a:lnT w="12700" cmpd="sng">
                      <a:noFill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i="1" dirty="0" smtClean="0">
                          <a:solidFill>
                            <a:schemeClr val="tx1"/>
                          </a:solidFill>
                          <a:effectLst/>
                        </a:rPr>
                        <a:t>Ground attack aircraft</a:t>
                      </a:r>
                      <a:endParaRPr lang="en-GB" sz="1000" i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7004" marR="57004" marT="20956" marB="20956" anchor="ctr">
                    <a:lnT w="12700" cmpd="sng">
                      <a:noFill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i="1" dirty="0" smtClean="0">
                          <a:solidFill>
                            <a:schemeClr val="tx1"/>
                          </a:solidFill>
                          <a:effectLst/>
                        </a:rPr>
                        <a:t>Anti-air guns &amp; fighter aircraft</a:t>
                      </a:r>
                      <a:endParaRPr lang="en-GB" sz="1000" i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7004" marR="57004" marT="20956" marB="20956" anchor="ctr">
                    <a:lnT w="12700" cmpd="sng">
                      <a:noFill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i="1" dirty="0" smtClean="0">
                          <a:solidFill>
                            <a:schemeClr val="tx1"/>
                          </a:solidFill>
                          <a:effectLst/>
                        </a:rPr>
                        <a:t>On-</a:t>
                      </a:r>
                      <a:r>
                        <a:rPr lang="en-GB" sz="1000" i="1" baseline="0" dirty="0" smtClean="0">
                          <a:solidFill>
                            <a:schemeClr val="tx1"/>
                          </a:solidFill>
                          <a:effectLst/>
                        </a:rPr>
                        <a:t> &amp; off-map artillery</a:t>
                      </a:r>
                      <a:endParaRPr lang="en-GB" sz="1000" i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7004" marR="57004" marT="20956" marB="20956" anchor="ctr">
                    <a:lnT w="12700" cmpd="sng">
                      <a:noFill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 i="1" dirty="0" smtClean="0">
                          <a:solidFill>
                            <a:schemeClr val="tx1"/>
                          </a:solidFill>
                          <a:effectLst/>
                        </a:rPr>
                        <a:t>Machine</a:t>
                      </a:r>
                      <a:r>
                        <a:rPr lang="en-GB" sz="1000" i="1" baseline="0" dirty="0" smtClean="0">
                          <a:solidFill>
                            <a:schemeClr val="tx1"/>
                          </a:solidFill>
                          <a:effectLst/>
                        </a:rPr>
                        <a:t> guns &amp; high explosives</a:t>
                      </a:r>
                      <a:endParaRPr lang="en-GB" sz="1000" i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7004" marR="57004" marT="20956" marB="20956" anchor="ctr">
                    <a:lnT w="12700" cmpd="sng">
                      <a:noFill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6th Airborne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S</a:t>
                      </a:r>
                      <a:endParaRPr lang="en-GB" sz="1200" b="1" dirty="0"/>
                    </a:p>
                  </a:txBody>
                  <a:tcPr marL="91207" marR="91207" marT="50292" marB="50292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EA4335"/>
                          </a:solidFill>
                          <a:effectLst/>
                        </a:rPr>
                        <a:t>1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20. Panzer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S</a:t>
                      </a:r>
                      <a:endParaRPr lang="en-GB" sz="1200" b="1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 smtClean="0">
                          <a:effectLst/>
                        </a:rPr>
                        <a:t>2</a:t>
                      </a:r>
                      <a:r>
                        <a:rPr lang="en-GB" sz="1200" baseline="0" dirty="0" smtClean="0">
                          <a:effectLst/>
                        </a:rPr>
                        <a:t>nd</a:t>
                      </a:r>
                      <a:r>
                        <a:rPr lang="en-GB" sz="1200" dirty="0" smtClean="0">
                          <a:effectLst/>
                        </a:rPr>
                        <a:t> Inf. </a:t>
                      </a:r>
                      <a:r>
                        <a:rPr lang="en-GB" sz="1200" dirty="0">
                          <a:effectLst/>
                        </a:rPr>
                        <a:t>Indianhead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A</a:t>
                      </a:r>
                      <a:endParaRPr lang="en-GB" sz="1200" b="1" dirty="0"/>
                    </a:p>
                  </a:txBody>
                  <a:tcPr marL="91207" marR="91207" marT="50292" marB="50292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EA4335"/>
                          </a:solidFill>
                          <a:effectLst/>
                        </a:rPr>
                        <a:t>1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 smtClean="0">
                          <a:effectLst/>
                        </a:rPr>
                        <a:t>FS.Pzr </a:t>
                      </a:r>
                      <a:r>
                        <a:rPr lang="en-GB" sz="1200" dirty="0">
                          <a:effectLst/>
                        </a:rPr>
                        <a:t>H. Göring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A</a:t>
                      </a:r>
                      <a:endParaRPr lang="en-GB" sz="1200" b="1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1e DFL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A</a:t>
                      </a:r>
                      <a:endParaRPr lang="en-GB" sz="1200" b="1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EA4335"/>
                          </a:solidFill>
                          <a:effectLst/>
                        </a:rPr>
                        <a:t>1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5. Panzer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A</a:t>
                      </a:r>
                      <a:endParaRPr lang="en-GB" sz="1200" b="1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2nd New Zealand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A</a:t>
                      </a:r>
                      <a:endParaRPr lang="en-GB" sz="1200" b="1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EA4335"/>
                          </a:solidFill>
                          <a:effectLst/>
                        </a:rPr>
                        <a:t>1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12. SS Pzr HJ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A</a:t>
                      </a:r>
                      <a:endParaRPr lang="en-GB" sz="1200" b="1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Task Force Butler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B</a:t>
                      </a:r>
                      <a:endParaRPr lang="en-GB" sz="1200" b="1" dirty="0"/>
                    </a:p>
                  </a:txBody>
                  <a:tcPr marL="91207" marR="91207" marT="50292" marB="50292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EA4335"/>
                          </a:solidFill>
                          <a:effectLst/>
                        </a:rPr>
                        <a:t>1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11. SS PzG Nordland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B</a:t>
                      </a:r>
                      <a:endParaRPr lang="en-GB" sz="1200" b="1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1 Piechoty T Koscuszki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B</a:t>
                      </a:r>
                      <a:endParaRPr lang="en-GB" sz="1200" b="1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EA4335"/>
                          </a:solidFill>
                          <a:effectLst/>
                        </a:rPr>
                        <a:t>1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3. Fallschirmjäger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B</a:t>
                      </a:r>
                      <a:endParaRPr lang="en-GB" sz="1200" b="1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EA4335"/>
                          </a:solidFill>
                          <a:effectLst/>
                        </a:rPr>
                        <a:t>1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1 Blindata 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B</a:t>
                      </a:r>
                      <a:endParaRPr lang="en-GB" sz="1200" b="1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EA4335"/>
                          </a:solidFill>
                          <a:effectLst/>
                        </a:rPr>
                        <a:t>1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Gruppe Harteneck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B</a:t>
                      </a:r>
                      <a:endParaRPr lang="en-GB" sz="1200" b="1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V. Toulon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B</a:t>
                      </a:r>
                      <a:endParaRPr lang="en-GB" sz="1200" b="1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EA4335"/>
                          </a:solidFill>
                          <a:effectLst/>
                        </a:rPr>
                        <a:t>1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2nd Guards Tanks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B</a:t>
                      </a:r>
                      <a:endParaRPr lang="en-GB" sz="1200" b="1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Pzr Div Tatra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B</a:t>
                      </a:r>
                      <a:endParaRPr lang="en-GB" sz="1200" b="1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5. SS Pzr Wiking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B</a:t>
                      </a:r>
                      <a:endParaRPr lang="en-GB" sz="1200" b="1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EA4335"/>
                          </a:solidFill>
                          <a:effectLst/>
                        </a:rPr>
                        <a:t>1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de-DE" sz="1200">
                          <a:effectLst/>
                        </a:rPr>
                        <a:t>17. SS PzG Götz von B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B</a:t>
                      </a:r>
                      <a:endParaRPr lang="en-GB" sz="1200" b="1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25. PzG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B</a:t>
                      </a:r>
                      <a:endParaRPr lang="en-GB" sz="1200" b="1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EA4335"/>
                          </a:solidFill>
                          <a:effectLst/>
                        </a:rPr>
                        <a:t>1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EA4335"/>
                          </a:solidFill>
                          <a:effectLst/>
                        </a:rPr>
                        <a:t>1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28. Jäger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B</a:t>
                      </a:r>
                      <a:endParaRPr lang="en-GB" sz="1200" b="1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EA4335"/>
                          </a:solidFill>
                          <a:effectLst/>
                        </a:rPr>
                        <a:t>1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1. Fallschirmjäger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B</a:t>
                      </a:r>
                      <a:endParaRPr lang="en-GB" sz="1200" b="1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EA4335"/>
                          </a:solidFill>
                          <a:effectLst/>
                        </a:rPr>
                        <a:t>1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29th Tanks Corps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B</a:t>
                      </a:r>
                      <a:endParaRPr lang="en-GB" sz="1200" b="1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3rd VDV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C</a:t>
                      </a:r>
                      <a:endParaRPr lang="en-GB" sz="1200" b="1" dirty="0"/>
                    </a:p>
                  </a:txBody>
                  <a:tcPr marL="91207" marR="91207" marT="50292" marB="50292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EA4335"/>
                          </a:solidFill>
                          <a:effectLst/>
                        </a:rPr>
                        <a:t>1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EA4335"/>
                          </a:solidFill>
                          <a:effectLst/>
                        </a:rPr>
                        <a:t>1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26th Guards Rifles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C</a:t>
                      </a:r>
                      <a:endParaRPr lang="en-GB" sz="1200" b="1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Podv. Gr. Bezuglogo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C</a:t>
                      </a:r>
                      <a:endParaRPr lang="en-GB" sz="1200" b="1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84th Guards Rifles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C</a:t>
                      </a:r>
                      <a:endParaRPr lang="en-GB" sz="1200" b="1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EA4335"/>
                          </a:solidFill>
                          <a:effectLst/>
                        </a:rPr>
                        <a:t>1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1 Pancerna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C</a:t>
                      </a:r>
                      <a:endParaRPr lang="en-GB" sz="1200" b="1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EA4335"/>
                          </a:solidFill>
                          <a:effectLst/>
                        </a:rPr>
                        <a:t>1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16. Panzer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C</a:t>
                      </a:r>
                      <a:endParaRPr lang="en-GB" sz="1200" b="1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PzG Grossdeutschland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C</a:t>
                      </a:r>
                      <a:endParaRPr lang="en-GB" sz="1200" b="1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97th Guards Rifles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C</a:t>
                      </a:r>
                      <a:endParaRPr lang="en-GB" sz="1200" b="1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EA4335"/>
                          </a:solidFill>
                          <a:effectLst/>
                        </a:rPr>
                        <a:t>1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44th Guards Rifles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C</a:t>
                      </a:r>
                      <a:endParaRPr lang="en-GB" sz="1200" b="1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EA4335"/>
                          </a:solidFill>
                          <a:effectLst/>
                        </a:rPr>
                        <a:t>1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7th Mechanized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C</a:t>
                      </a:r>
                      <a:endParaRPr lang="en-GB" sz="1200" b="1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EA4335"/>
                          </a:solidFill>
                          <a:effectLst/>
                        </a:rPr>
                        <a:t>1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Morskaya Gr. Bakhtina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C</a:t>
                      </a:r>
                      <a:endParaRPr lang="en-GB" sz="1200" b="1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EA4335"/>
                          </a:solidFill>
                          <a:effectLst/>
                        </a:rPr>
                        <a:t>1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4 Munte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C</a:t>
                      </a:r>
                      <a:endParaRPr lang="en-GB" sz="1200" b="1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EA4335"/>
                          </a:solidFill>
                          <a:effectLst/>
                        </a:rPr>
                        <a:t>1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184th Rifles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C</a:t>
                      </a:r>
                      <a:endParaRPr lang="en-GB" sz="1200" b="1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78. Sturm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C</a:t>
                      </a:r>
                      <a:endParaRPr lang="en-GB" sz="1200" b="1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EA4335"/>
                          </a:solidFill>
                          <a:effectLst/>
                        </a:rPr>
                        <a:t>1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EA4335"/>
                          </a:solidFill>
                          <a:effectLst/>
                        </a:rPr>
                        <a:t>1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 smtClean="0">
                          <a:effectLst/>
                        </a:rPr>
                        <a:t>Reserves 43rd Army</a:t>
                      </a:r>
                      <a:endParaRPr lang="en-GB" sz="1200" dirty="0">
                        <a:effectLst/>
                      </a:endParaRP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C</a:t>
                      </a:r>
                      <a:endParaRPr lang="en-GB" sz="1200" b="1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EA4335"/>
                          </a:solidFill>
                          <a:effectLst/>
                        </a:rPr>
                        <a:t>1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5 Cavalerie Mot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C</a:t>
                      </a:r>
                      <a:endParaRPr lang="en-GB" sz="1200" b="1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EA4335"/>
                          </a:solidFill>
                          <a:effectLst/>
                        </a:rPr>
                        <a:t>1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1 Lovas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D</a:t>
                      </a:r>
                      <a:endParaRPr lang="en-GB" sz="1200" dirty="0"/>
                    </a:p>
                  </a:txBody>
                  <a:tcPr marL="91207" marR="91207" marT="50292" marB="50292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EA4335"/>
                          </a:solidFill>
                          <a:effectLst/>
                        </a:rPr>
                        <a:t>1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Strachwitz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D</a:t>
                      </a:r>
                      <a:endParaRPr lang="en-GB" sz="1200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EA4335"/>
                          </a:solidFill>
                          <a:effectLst/>
                        </a:rPr>
                        <a:t>1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EA4335"/>
                          </a:solidFill>
                          <a:effectLst/>
                        </a:rPr>
                        <a:t>1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Armia Krajowa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D</a:t>
                      </a:r>
                      <a:endParaRPr lang="en-GB" sz="1200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EA4335"/>
                          </a:solidFill>
                          <a:effectLst/>
                        </a:rPr>
                        <a:t>1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14. Infanterie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D</a:t>
                      </a:r>
                      <a:endParaRPr lang="en-GB" sz="1200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EA4335"/>
                          </a:solidFill>
                          <a:effectLst/>
                        </a:rPr>
                        <a:t>1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Podv. Gr. Tyurina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D</a:t>
                      </a:r>
                      <a:endParaRPr lang="en-GB" sz="1200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EA4335"/>
                          </a:solidFill>
                          <a:effectLst/>
                        </a:rPr>
                        <a:t>1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Korück 559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D</a:t>
                      </a:r>
                      <a:endParaRPr lang="en-GB" sz="1200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3rd Guards Mechanized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D</a:t>
                      </a:r>
                      <a:endParaRPr lang="en-GB" sz="1200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EA4335"/>
                          </a:solidFill>
                          <a:effectLst/>
                        </a:rPr>
                        <a:t>1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9th Guards Cavalry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E</a:t>
                      </a:r>
                      <a:endParaRPr lang="en-GB" sz="1200" dirty="0"/>
                    </a:p>
                  </a:txBody>
                  <a:tcPr marL="91207" marR="91207" marT="50292" marB="50292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EA4335"/>
                          </a:solidFill>
                          <a:effectLst/>
                        </a:rPr>
                        <a:t>1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EA4335"/>
                          </a:solidFill>
                          <a:effectLst/>
                        </a:rPr>
                        <a:t>1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Podv. Gr. Fedyunkina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E</a:t>
                      </a:r>
                      <a:endParaRPr lang="en-GB" sz="1200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7th Estonian Rifles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E</a:t>
                      </a:r>
                      <a:endParaRPr lang="en-GB" sz="1200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EA4335"/>
                          </a:solidFill>
                          <a:effectLst/>
                        </a:rPr>
                        <a:t>1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EA4335"/>
                          </a:solidFill>
                          <a:effectLst/>
                        </a:rPr>
                        <a:t>1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52. Sicherungs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E</a:t>
                      </a:r>
                      <a:endParaRPr lang="en-GB" sz="1200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EA4335"/>
                          </a:solidFill>
                          <a:effectLst/>
                        </a:rPr>
                        <a:t>1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EA4335"/>
                          </a:solidFill>
                          <a:effectLst/>
                        </a:rPr>
                        <a:t>1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5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12. Tartalék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F</a:t>
                      </a:r>
                      <a:endParaRPr lang="en-GB" sz="1200" dirty="0"/>
                    </a:p>
                  </a:txBody>
                  <a:tcPr marL="91207" marR="91207" marT="50292" marB="50292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EA4335"/>
                          </a:solidFill>
                          <a:effectLst/>
                        </a:rPr>
                        <a:t>1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9525" cap="flat" cmpd="sng" algn="ctr">
                      <a:solidFill>
                        <a:schemeClr val="accent4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91774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19th Tanks Corps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F</a:t>
                      </a:r>
                      <a:endParaRPr lang="en-GB" sz="1200" dirty="0"/>
                    </a:p>
                  </a:txBody>
                  <a:tcPr marL="91207" marR="91207" marT="50292" marB="50292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EA4335"/>
                          </a:solidFill>
                          <a:effectLst/>
                        </a:rPr>
                        <a:t>1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EA4335"/>
                          </a:solidFill>
                          <a:effectLst/>
                        </a:rPr>
                        <a:t>1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EA4335"/>
                          </a:solidFill>
                          <a:effectLst/>
                        </a:rPr>
                        <a:t>1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F6D01"/>
                          </a:solidFill>
                          <a:effectLst/>
                        </a:rPr>
                        <a:t>2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4285F4"/>
                          </a:solidFill>
                          <a:effectLst/>
                        </a:rPr>
                        <a:t>4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dirty="0">
                          <a:solidFill>
                            <a:srgbClr val="FBBC04"/>
                          </a:solidFill>
                          <a:effectLst/>
                        </a:rPr>
                        <a:t>3</a:t>
                      </a:r>
                    </a:p>
                  </a:txBody>
                  <a:tcPr marL="57004" marR="57004" marT="20956" marB="20956" anchor="ctr"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85754" y="19024226"/>
            <a:ext cx="12614304" cy="553732"/>
          </a:xfrm>
          <a:prstGeom prst="rect">
            <a:avLst/>
          </a:prstGeom>
          <a:noFill/>
        </p:spPr>
        <p:txBody>
          <a:bodyPr wrap="square" lIns="182633" tIns="91317" rIns="182633" bIns="91317" rtlCol="0">
            <a:spAutoFit/>
          </a:bodyPr>
          <a:lstStyle/>
          <a:p>
            <a:r>
              <a:rPr lang="en-GB" sz="1200" b="1" dirty="0"/>
              <a:t>Note - includes the base game, all free DLCs and the following paid DLCs:</a:t>
            </a:r>
          </a:p>
          <a:p>
            <a:r>
              <a:rPr lang="en-GB" sz="1200" i="1" dirty="0"/>
              <a:t>Death on the Vistula, Black Sunday, Burning Baltics, Tribute to D Day, Storming Toulon, Battle of Rimini</a:t>
            </a:r>
          </a:p>
        </p:txBody>
      </p:sp>
      <p:sp>
        <p:nvSpPr>
          <p:cNvPr id="6" name="Rectangle 5"/>
          <p:cNvSpPr/>
          <p:nvPr/>
        </p:nvSpPr>
        <p:spPr>
          <a:xfrm rot="2700000">
            <a:off x="10970506" y="464074"/>
            <a:ext cx="3759472" cy="78426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633" tIns="91317" rIns="182633" bIns="91317" rtlCol="0" anchor="ctr"/>
          <a:lstStyle/>
          <a:p>
            <a:pPr algn="ctr"/>
            <a:r>
              <a:rPr lang="en-GB" sz="2400" dirty="0"/>
              <a:t>Powered by </a:t>
            </a:r>
          </a:p>
          <a:p>
            <a:pPr algn="ctr"/>
            <a:r>
              <a:rPr lang="en-GB" sz="2400" dirty="0"/>
              <a:t>Science™</a:t>
            </a:r>
          </a:p>
        </p:txBody>
      </p:sp>
    </p:spTree>
    <p:extLst>
      <p:ext uri="{BB962C8B-B14F-4D97-AF65-F5344CB8AC3E}">
        <p14:creationId xmlns:p14="http://schemas.microsoft.com/office/powerpoint/2010/main" val="82891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0</TotalTime>
  <Words>951</Words>
  <Application>Microsoft Office PowerPoint</Application>
  <PresentationFormat>Custom</PresentationFormat>
  <Paragraphs>718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Executive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2022-05-16T14:56:02Z</dcterms:created>
  <dcterms:modified xsi:type="dcterms:W3CDTF">2022-05-16T14:56:32Z</dcterms:modified>
</cp:coreProperties>
</file>