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9"/>
  </p:notesMasterIdLst>
  <p:sldIdLst>
    <p:sldId id="256" r:id="rId2"/>
    <p:sldId id="261" r:id="rId3"/>
    <p:sldId id="257" r:id="rId4"/>
    <p:sldId id="258" r:id="rId5"/>
    <p:sldId id="259" r:id="rId6"/>
    <p:sldId id="262" r:id="rId7"/>
    <p:sldId id="260" r:id="rId8"/>
    <p:sldId id="276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embeddedFontLst>
    <p:embeddedFont>
      <p:font typeface="Wingdings 2" panose="05020102010507070707" pitchFamily="18" charset="2"/>
      <p:regular r:id="rId30"/>
    </p:embeddedFon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1 FuturisXCondd" pitchFamily="2" charset="0"/>
      <p:bold r:id="rId3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66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598318-FD3B-4A23-8E96-167433792069}" type="doc">
      <dgm:prSet loTypeId="urn:microsoft.com/office/officeart/2005/8/layout/lProcess3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A797BD8-6962-4EE7-A039-E25AE5BD644E}">
      <dgm:prSet custT="1"/>
      <dgm:spPr/>
      <dgm:t>
        <a:bodyPr/>
        <a:lstStyle/>
        <a:p>
          <a:pPr algn="r" rtl="0"/>
          <a:r>
            <a:rPr lang="ru-RU" sz="2400" b="0" baseline="0" dirty="0" smtClean="0">
              <a:solidFill>
                <a:schemeClr val="tx2">
                  <a:lumMod val="90000"/>
                </a:schemeClr>
              </a:solidFill>
              <a:latin typeface="BellGothicC Blk BT" pitchFamily="50" charset="0"/>
            </a:rPr>
            <a:t>Для просмотра выставки </a:t>
          </a:r>
        </a:p>
        <a:p>
          <a:pPr algn="r" rtl="0"/>
          <a:r>
            <a:rPr lang="ru-RU" sz="2400" b="0" baseline="0" dirty="0" smtClean="0">
              <a:solidFill>
                <a:schemeClr val="tx2">
                  <a:lumMod val="90000"/>
                </a:schemeClr>
              </a:solidFill>
              <a:latin typeface="BellGothicC Blk BT" pitchFamily="50" charset="0"/>
            </a:rPr>
            <a:t>воспользуйтесь кнопками</a:t>
          </a:r>
        </a:p>
        <a:p>
          <a:pPr algn="r" rtl="0"/>
          <a:r>
            <a:rPr lang="ru-RU" sz="2000" b="0" baseline="0" dirty="0" smtClean="0">
              <a:solidFill>
                <a:schemeClr val="tx1">
                  <a:lumMod val="95000"/>
                </a:schemeClr>
              </a:solidFill>
              <a:latin typeface="AdverGothicRoughC" pitchFamily="50" charset="0"/>
            </a:rPr>
            <a:t>Далее, </a:t>
          </a:r>
        </a:p>
        <a:p>
          <a:pPr algn="r" rtl="0"/>
          <a:r>
            <a:rPr lang="ru-RU" sz="2000" b="0" baseline="0" dirty="0" smtClean="0">
              <a:solidFill>
                <a:schemeClr val="tx1">
                  <a:lumMod val="95000"/>
                </a:schemeClr>
              </a:solidFill>
              <a:latin typeface="AdverGothicRoughC" pitchFamily="50" charset="0"/>
            </a:rPr>
            <a:t>Назад, </a:t>
          </a:r>
          <a:br>
            <a:rPr lang="ru-RU" sz="2000" b="0" baseline="0" dirty="0" smtClean="0">
              <a:solidFill>
                <a:schemeClr val="tx1">
                  <a:lumMod val="95000"/>
                </a:schemeClr>
              </a:solidFill>
              <a:latin typeface="AdverGothicRoughC" pitchFamily="50" charset="0"/>
            </a:rPr>
          </a:br>
          <a:endParaRPr lang="ru-RU" sz="2000" b="0" baseline="0" dirty="0" smtClean="0">
            <a:solidFill>
              <a:schemeClr val="tx1">
                <a:lumMod val="95000"/>
              </a:schemeClr>
            </a:solidFill>
            <a:latin typeface="AdverGothicRoughC" pitchFamily="50" charset="0"/>
          </a:endParaRPr>
        </a:p>
        <a:p>
          <a:pPr algn="r" rtl="0"/>
          <a:r>
            <a:rPr lang="ru-RU" sz="2000" b="0" baseline="0" dirty="0" smtClean="0">
              <a:solidFill>
                <a:schemeClr val="tx1">
                  <a:lumMod val="95000"/>
                </a:schemeClr>
              </a:solidFill>
              <a:latin typeface="AdverGothicRoughC" pitchFamily="50" charset="0"/>
            </a:rPr>
            <a:t>Возврат к полке с журналами </a:t>
          </a:r>
        </a:p>
        <a:p>
          <a:pPr algn="r" rtl="0"/>
          <a:r>
            <a:rPr lang="ru-RU" sz="2000" b="0" baseline="0" dirty="0" smtClean="0">
              <a:solidFill>
                <a:schemeClr val="tx2">
                  <a:lumMod val="90000"/>
                </a:schemeClr>
              </a:solidFill>
              <a:latin typeface="AdverGothicRoughC" pitchFamily="50" charset="0"/>
            </a:rPr>
            <a:t> ( </a:t>
          </a:r>
          <a:r>
            <a:rPr lang="ru-RU" sz="2000" b="0" baseline="0" dirty="0" smtClean="0">
              <a:solidFill>
                <a:schemeClr val="tx2">
                  <a:lumMod val="90000"/>
                </a:schemeClr>
              </a:solidFill>
              <a:latin typeface="+mn-lt"/>
            </a:rPr>
            <a:t>изображения журналов </a:t>
          </a:r>
        </a:p>
        <a:p>
          <a:pPr algn="r" rtl="0"/>
          <a:r>
            <a:rPr lang="ru-RU" sz="2000" b="0" baseline="0" dirty="0" smtClean="0">
              <a:solidFill>
                <a:schemeClr val="tx2">
                  <a:lumMod val="90000"/>
                </a:schemeClr>
              </a:solidFill>
              <a:latin typeface="+mn-lt"/>
            </a:rPr>
            <a:t>также кликабельны</a:t>
          </a:r>
          <a:r>
            <a:rPr lang="ru-RU" sz="2000" b="0" baseline="0" dirty="0" smtClean="0">
              <a:solidFill>
                <a:schemeClr val="tx2">
                  <a:lumMod val="90000"/>
                </a:schemeClr>
              </a:solidFill>
              <a:latin typeface="AdverGothicRoughC" pitchFamily="50" charset="0"/>
            </a:rPr>
            <a:t>)</a:t>
          </a:r>
          <a:br>
            <a:rPr lang="ru-RU" sz="2000" b="0" baseline="0" dirty="0" smtClean="0">
              <a:solidFill>
                <a:schemeClr val="tx2">
                  <a:lumMod val="90000"/>
                </a:schemeClr>
              </a:solidFill>
              <a:latin typeface="AdverGothicRoughC" pitchFamily="50" charset="0"/>
            </a:rPr>
          </a:br>
          <a:r>
            <a:rPr lang="ru-RU" sz="2000" b="0" baseline="0" dirty="0" smtClean="0">
              <a:solidFill>
                <a:schemeClr val="tx1">
                  <a:lumMod val="95000"/>
                </a:schemeClr>
              </a:solidFill>
              <a:latin typeface="AdverGothicRoughC" pitchFamily="50" charset="0"/>
            </a:rPr>
            <a:t>и </a:t>
          </a:r>
          <a:br>
            <a:rPr lang="ru-RU" sz="2000" b="0" baseline="0" dirty="0" smtClean="0">
              <a:solidFill>
                <a:schemeClr val="tx1">
                  <a:lumMod val="95000"/>
                </a:schemeClr>
              </a:solidFill>
              <a:latin typeface="AdverGothicRoughC" pitchFamily="50" charset="0"/>
            </a:rPr>
          </a:br>
          <a:r>
            <a:rPr lang="ru-RU" sz="2000" b="0" baseline="0" dirty="0" smtClean="0">
              <a:solidFill>
                <a:schemeClr val="tx1">
                  <a:lumMod val="95000"/>
                </a:schemeClr>
              </a:solidFill>
              <a:latin typeface="AdverGothicRoughC" pitchFamily="50" charset="0"/>
            </a:rPr>
            <a:t>Завершить просмотр.</a:t>
          </a:r>
          <a:r>
            <a:rPr lang="ru-RU" sz="2000" b="0" baseline="0" dirty="0" smtClean="0">
              <a:solidFill>
                <a:schemeClr val="tx1">
                  <a:lumMod val="95000"/>
                </a:schemeClr>
              </a:solidFill>
            </a:rPr>
            <a:t/>
          </a:r>
          <a:br>
            <a:rPr lang="ru-RU" sz="2000" b="0" baseline="0" dirty="0" smtClean="0">
              <a:solidFill>
                <a:schemeClr val="tx1">
                  <a:lumMod val="95000"/>
                </a:schemeClr>
              </a:solidFill>
            </a:rPr>
          </a:br>
          <a:endParaRPr lang="ru-RU" sz="2000" dirty="0">
            <a:solidFill>
              <a:schemeClr val="tx1">
                <a:lumMod val="95000"/>
              </a:schemeClr>
            </a:solidFill>
          </a:endParaRPr>
        </a:p>
      </dgm:t>
    </dgm:pt>
    <dgm:pt modelId="{9FEF9C2D-87F7-4892-A9C4-8838C97B2747}" type="parTrans" cxnId="{B8182B49-E76F-47DC-9205-18CCA8FF2025}">
      <dgm:prSet/>
      <dgm:spPr/>
      <dgm:t>
        <a:bodyPr/>
        <a:lstStyle/>
        <a:p>
          <a:endParaRPr lang="ru-RU"/>
        </a:p>
      </dgm:t>
    </dgm:pt>
    <dgm:pt modelId="{33F437A4-0D0A-44BC-BD08-2818E8F25B9E}" type="sibTrans" cxnId="{B8182B49-E76F-47DC-9205-18CCA8FF2025}">
      <dgm:prSet/>
      <dgm:spPr/>
      <dgm:t>
        <a:bodyPr/>
        <a:lstStyle/>
        <a:p>
          <a:endParaRPr lang="ru-RU"/>
        </a:p>
      </dgm:t>
    </dgm:pt>
    <dgm:pt modelId="{65F07230-1327-41BE-80AC-A2E86EC9F172}" type="pres">
      <dgm:prSet presAssocID="{4F598318-FD3B-4A23-8E96-16743379206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39A95AC-B38E-4BAB-BC76-542700B8B2A4}" type="pres">
      <dgm:prSet presAssocID="{7A797BD8-6962-4EE7-A039-E25AE5BD644E}" presName="horFlow" presStyleCnt="0"/>
      <dgm:spPr/>
    </dgm:pt>
    <dgm:pt modelId="{23288D7F-B70B-46F4-85F9-8DCC87CC16D0}" type="pres">
      <dgm:prSet presAssocID="{7A797BD8-6962-4EE7-A039-E25AE5BD644E}" presName="bigChev" presStyleLbl="node1" presStyleIdx="0" presStyleCnt="1" custScaleX="100986" custScaleY="176547" custLinFactNeighborX="1145" custLinFactNeighborY="2130"/>
      <dgm:spPr/>
      <dgm:t>
        <a:bodyPr/>
        <a:lstStyle/>
        <a:p>
          <a:endParaRPr lang="ru-RU"/>
        </a:p>
      </dgm:t>
    </dgm:pt>
  </dgm:ptLst>
  <dgm:cxnLst>
    <dgm:cxn modelId="{B8182B49-E76F-47DC-9205-18CCA8FF2025}" srcId="{4F598318-FD3B-4A23-8E96-167433792069}" destId="{7A797BD8-6962-4EE7-A039-E25AE5BD644E}" srcOrd="0" destOrd="0" parTransId="{9FEF9C2D-87F7-4892-A9C4-8838C97B2747}" sibTransId="{33F437A4-0D0A-44BC-BD08-2818E8F25B9E}"/>
    <dgm:cxn modelId="{6D245998-76D1-4F06-BBEA-024072EC99C1}" type="presOf" srcId="{4F598318-FD3B-4A23-8E96-167433792069}" destId="{65F07230-1327-41BE-80AC-A2E86EC9F172}" srcOrd="0" destOrd="0" presId="urn:microsoft.com/office/officeart/2005/8/layout/lProcess3"/>
    <dgm:cxn modelId="{8E101767-E50F-4DC1-9CE7-7EAC6F2D8550}" type="presOf" srcId="{7A797BD8-6962-4EE7-A039-E25AE5BD644E}" destId="{23288D7F-B70B-46F4-85F9-8DCC87CC16D0}" srcOrd="0" destOrd="0" presId="urn:microsoft.com/office/officeart/2005/8/layout/lProcess3"/>
    <dgm:cxn modelId="{BC565EA4-15F0-42B7-BCF1-C4B4F52F5DF1}" type="presParOf" srcId="{65F07230-1327-41BE-80AC-A2E86EC9F172}" destId="{439A95AC-B38E-4BAB-BC76-542700B8B2A4}" srcOrd="0" destOrd="0" presId="urn:microsoft.com/office/officeart/2005/8/layout/lProcess3"/>
    <dgm:cxn modelId="{3EF2E4D1-CF24-456A-B37B-C366ED0DE0A9}" type="presParOf" srcId="{439A95AC-B38E-4BAB-BC76-542700B8B2A4}" destId="{23288D7F-B70B-46F4-85F9-8DCC87CC16D0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257474-2C06-480B-923A-DDC17D4DD623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BE4FE8-97D2-40E9-BFDE-8B5728DF74AC}">
      <dgm:prSet custT="1"/>
      <dgm:spPr/>
      <dgm:t>
        <a:bodyPr/>
        <a:lstStyle/>
        <a:p>
          <a:pPr rtl="0"/>
          <a:r>
            <a:rPr lang="ru-RU" sz="9600" b="1" baseline="0" dirty="0" smtClean="0">
              <a:solidFill>
                <a:schemeClr val="bg2">
                  <a:lumMod val="50000"/>
                </a:schemeClr>
              </a:solidFill>
            </a:rPr>
            <a:t>2018 год</a:t>
          </a:r>
          <a:endParaRPr lang="ru-RU" sz="9600" b="1" dirty="0">
            <a:solidFill>
              <a:schemeClr val="bg2">
                <a:lumMod val="50000"/>
              </a:schemeClr>
            </a:solidFill>
          </a:endParaRPr>
        </a:p>
      </dgm:t>
    </dgm:pt>
    <dgm:pt modelId="{F35357E7-6CF4-4B1C-8009-72F288281A9C}" type="parTrans" cxnId="{D63AB434-D10B-4EB5-AFF3-EF41BA3447D4}">
      <dgm:prSet/>
      <dgm:spPr/>
      <dgm:t>
        <a:bodyPr/>
        <a:lstStyle/>
        <a:p>
          <a:endParaRPr lang="ru-RU"/>
        </a:p>
      </dgm:t>
    </dgm:pt>
    <dgm:pt modelId="{1A027432-352C-450D-AF59-87DF5674E4A1}" type="sibTrans" cxnId="{D63AB434-D10B-4EB5-AFF3-EF41BA3447D4}">
      <dgm:prSet/>
      <dgm:spPr/>
      <dgm:t>
        <a:bodyPr/>
        <a:lstStyle/>
        <a:p>
          <a:endParaRPr lang="ru-RU"/>
        </a:p>
      </dgm:t>
    </dgm:pt>
    <dgm:pt modelId="{97053A0E-5038-4B09-9462-8516BF11A321}" type="pres">
      <dgm:prSet presAssocID="{78257474-2C06-480B-923A-DDC17D4DD62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DECA840-FA91-4683-8CD8-FF3E1FEB984C}" type="pres">
      <dgm:prSet presAssocID="{93BE4FE8-97D2-40E9-BFDE-8B5728DF74AC}" presName="horFlow" presStyleCnt="0"/>
      <dgm:spPr/>
    </dgm:pt>
    <dgm:pt modelId="{E6C6C88D-5FD9-48CD-853E-E0EA0743FC98}" type="pres">
      <dgm:prSet presAssocID="{93BE4FE8-97D2-40E9-BFDE-8B5728DF74AC}" presName="bigChev" presStyleLbl="node1" presStyleIdx="0" presStyleCnt="1" custScaleY="124686"/>
      <dgm:spPr/>
      <dgm:t>
        <a:bodyPr/>
        <a:lstStyle/>
        <a:p>
          <a:endParaRPr lang="ru-RU"/>
        </a:p>
      </dgm:t>
    </dgm:pt>
  </dgm:ptLst>
  <dgm:cxnLst>
    <dgm:cxn modelId="{D63AB434-D10B-4EB5-AFF3-EF41BA3447D4}" srcId="{78257474-2C06-480B-923A-DDC17D4DD623}" destId="{93BE4FE8-97D2-40E9-BFDE-8B5728DF74AC}" srcOrd="0" destOrd="0" parTransId="{F35357E7-6CF4-4B1C-8009-72F288281A9C}" sibTransId="{1A027432-352C-450D-AF59-87DF5674E4A1}"/>
    <dgm:cxn modelId="{2EC9F30C-C598-4DFF-8853-43F332C8C389}" type="presOf" srcId="{78257474-2C06-480B-923A-DDC17D4DD623}" destId="{97053A0E-5038-4B09-9462-8516BF11A321}" srcOrd="0" destOrd="0" presId="urn:microsoft.com/office/officeart/2005/8/layout/lProcess3"/>
    <dgm:cxn modelId="{71C30E85-B9D8-4ADF-8381-43E570465B71}" type="presOf" srcId="{93BE4FE8-97D2-40E9-BFDE-8B5728DF74AC}" destId="{E6C6C88D-5FD9-48CD-853E-E0EA0743FC98}" srcOrd="0" destOrd="0" presId="urn:microsoft.com/office/officeart/2005/8/layout/lProcess3"/>
    <dgm:cxn modelId="{1CC315A4-7676-492C-98F3-D1B1303562E0}" type="presParOf" srcId="{97053A0E-5038-4B09-9462-8516BF11A321}" destId="{0DECA840-FA91-4683-8CD8-FF3E1FEB984C}" srcOrd="0" destOrd="0" presId="urn:microsoft.com/office/officeart/2005/8/layout/lProcess3"/>
    <dgm:cxn modelId="{EC67080C-6403-443D-8823-DE6AACE2F663}" type="presParOf" srcId="{0DECA840-FA91-4683-8CD8-FF3E1FEB984C}" destId="{E6C6C88D-5FD9-48CD-853E-E0EA0743FC9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B6AB31-4765-43AA-9439-1C8C0CF4469C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0E372C4-1AB0-4735-84FA-8F40BF45C0CC}">
      <dgm:prSet custT="1"/>
      <dgm:spPr/>
      <dgm:t>
        <a:bodyPr/>
        <a:lstStyle/>
        <a:p>
          <a:pPr rtl="0"/>
          <a:r>
            <a:rPr lang="ru-RU" sz="9600" b="1" baseline="0" dirty="0" smtClean="0">
              <a:solidFill>
                <a:schemeClr val="accent6">
                  <a:lumMod val="50000"/>
                </a:schemeClr>
              </a:solidFill>
            </a:rPr>
            <a:t>2019 год</a:t>
          </a:r>
          <a:endParaRPr lang="ru-RU" sz="9600" b="1" dirty="0">
            <a:solidFill>
              <a:schemeClr val="accent6">
                <a:lumMod val="50000"/>
              </a:schemeClr>
            </a:solidFill>
          </a:endParaRPr>
        </a:p>
      </dgm:t>
    </dgm:pt>
    <dgm:pt modelId="{0B3CD561-C7FC-41FB-9C0F-693D27A10BCF}" type="parTrans" cxnId="{527FA6E9-1A09-4CCF-A056-D1C8233BC05F}">
      <dgm:prSet/>
      <dgm:spPr/>
      <dgm:t>
        <a:bodyPr/>
        <a:lstStyle/>
        <a:p>
          <a:endParaRPr lang="ru-RU"/>
        </a:p>
      </dgm:t>
    </dgm:pt>
    <dgm:pt modelId="{1DF04C2D-873F-46BA-A83E-44B4A3DB0C04}" type="sibTrans" cxnId="{527FA6E9-1A09-4CCF-A056-D1C8233BC05F}">
      <dgm:prSet/>
      <dgm:spPr/>
      <dgm:t>
        <a:bodyPr/>
        <a:lstStyle/>
        <a:p>
          <a:endParaRPr lang="ru-RU"/>
        </a:p>
      </dgm:t>
    </dgm:pt>
    <dgm:pt modelId="{38A14D35-6CF2-4F4F-9432-3F1633D93798}" type="pres">
      <dgm:prSet presAssocID="{AFB6AB31-4765-43AA-9439-1C8C0CF4469C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686A2A7-5AC5-4378-91AD-379544144D99}" type="pres">
      <dgm:prSet presAssocID="{40E372C4-1AB0-4735-84FA-8F40BF45C0CC}" presName="horFlow" presStyleCnt="0"/>
      <dgm:spPr/>
    </dgm:pt>
    <dgm:pt modelId="{2BEC0B6B-8F9B-4FA8-8FD8-6C598D8D1037}" type="pres">
      <dgm:prSet presAssocID="{40E372C4-1AB0-4735-84FA-8F40BF45C0CC}" presName="bigChev" presStyleLbl="node1" presStyleIdx="0" presStyleCnt="1" custScaleY="137500" custLinFactNeighborX="2911"/>
      <dgm:spPr/>
      <dgm:t>
        <a:bodyPr/>
        <a:lstStyle/>
        <a:p>
          <a:endParaRPr lang="ru-RU"/>
        </a:p>
      </dgm:t>
    </dgm:pt>
  </dgm:ptLst>
  <dgm:cxnLst>
    <dgm:cxn modelId="{527FA6E9-1A09-4CCF-A056-D1C8233BC05F}" srcId="{AFB6AB31-4765-43AA-9439-1C8C0CF4469C}" destId="{40E372C4-1AB0-4735-84FA-8F40BF45C0CC}" srcOrd="0" destOrd="0" parTransId="{0B3CD561-C7FC-41FB-9C0F-693D27A10BCF}" sibTransId="{1DF04C2D-873F-46BA-A83E-44B4A3DB0C04}"/>
    <dgm:cxn modelId="{55AD1163-6C15-41B5-B3E1-AE9BA0A9BF37}" type="presOf" srcId="{40E372C4-1AB0-4735-84FA-8F40BF45C0CC}" destId="{2BEC0B6B-8F9B-4FA8-8FD8-6C598D8D1037}" srcOrd="0" destOrd="0" presId="urn:microsoft.com/office/officeart/2005/8/layout/lProcess3"/>
    <dgm:cxn modelId="{49805556-FC79-492A-A89E-0514ABDC4890}" type="presOf" srcId="{AFB6AB31-4765-43AA-9439-1C8C0CF4469C}" destId="{38A14D35-6CF2-4F4F-9432-3F1633D93798}" srcOrd="0" destOrd="0" presId="urn:microsoft.com/office/officeart/2005/8/layout/lProcess3"/>
    <dgm:cxn modelId="{AD85FCBD-D3CF-409C-A8A3-93CB7232326D}" type="presParOf" srcId="{38A14D35-6CF2-4F4F-9432-3F1633D93798}" destId="{5686A2A7-5AC5-4378-91AD-379544144D99}" srcOrd="0" destOrd="0" presId="urn:microsoft.com/office/officeart/2005/8/layout/lProcess3"/>
    <dgm:cxn modelId="{FCF4F03B-61F0-491E-86B4-04BB8C9DD372}" type="presParOf" srcId="{5686A2A7-5AC5-4378-91AD-379544144D99}" destId="{2BEC0B6B-8F9B-4FA8-8FD8-6C598D8D1037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288D7F-B70B-46F4-85F9-8DCC87CC16D0}">
      <dsp:nvSpPr>
        <dsp:cNvPr id="0" name=""/>
        <dsp:cNvSpPr/>
      </dsp:nvSpPr>
      <dsp:spPr>
        <a:xfrm>
          <a:off x="16" y="4560"/>
          <a:ext cx="8643175" cy="6044111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baseline="0" dirty="0" smtClean="0">
              <a:solidFill>
                <a:schemeClr val="tx2">
                  <a:lumMod val="90000"/>
                </a:schemeClr>
              </a:solidFill>
              <a:latin typeface="BellGothicC Blk BT" pitchFamily="50" charset="0"/>
            </a:rPr>
            <a:t>Для просмотра выставки </a:t>
          </a:r>
        </a:p>
        <a:p>
          <a:pPr lvl="0" algn="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baseline="0" dirty="0" smtClean="0">
              <a:solidFill>
                <a:schemeClr val="tx2">
                  <a:lumMod val="90000"/>
                </a:schemeClr>
              </a:solidFill>
              <a:latin typeface="BellGothicC Blk BT" pitchFamily="50" charset="0"/>
            </a:rPr>
            <a:t>воспользуйтесь кнопками</a:t>
          </a:r>
        </a:p>
        <a:p>
          <a:pPr lvl="0" algn="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baseline="0" dirty="0" smtClean="0">
              <a:solidFill>
                <a:schemeClr val="tx1">
                  <a:lumMod val="95000"/>
                </a:schemeClr>
              </a:solidFill>
              <a:latin typeface="AdverGothicRoughC" pitchFamily="50" charset="0"/>
            </a:rPr>
            <a:t>Далее, </a:t>
          </a:r>
        </a:p>
        <a:p>
          <a:pPr lvl="0" algn="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baseline="0" dirty="0" smtClean="0">
              <a:solidFill>
                <a:schemeClr val="tx1">
                  <a:lumMod val="95000"/>
                </a:schemeClr>
              </a:solidFill>
              <a:latin typeface="AdverGothicRoughC" pitchFamily="50" charset="0"/>
            </a:rPr>
            <a:t>Назад, </a:t>
          </a:r>
          <a:br>
            <a:rPr lang="ru-RU" sz="2000" b="0" kern="1200" baseline="0" dirty="0" smtClean="0">
              <a:solidFill>
                <a:schemeClr val="tx1">
                  <a:lumMod val="95000"/>
                </a:schemeClr>
              </a:solidFill>
              <a:latin typeface="AdverGothicRoughC" pitchFamily="50" charset="0"/>
            </a:rPr>
          </a:br>
          <a:endParaRPr lang="ru-RU" sz="2000" b="0" kern="1200" baseline="0" dirty="0" smtClean="0">
            <a:solidFill>
              <a:schemeClr val="tx1">
                <a:lumMod val="95000"/>
              </a:schemeClr>
            </a:solidFill>
            <a:latin typeface="AdverGothicRoughC" pitchFamily="50" charset="0"/>
          </a:endParaRPr>
        </a:p>
        <a:p>
          <a:pPr lvl="0" algn="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baseline="0" dirty="0" smtClean="0">
              <a:solidFill>
                <a:schemeClr val="tx1">
                  <a:lumMod val="95000"/>
                </a:schemeClr>
              </a:solidFill>
              <a:latin typeface="AdverGothicRoughC" pitchFamily="50" charset="0"/>
            </a:rPr>
            <a:t>Возврат к полке с журналами </a:t>
          </a:r>
        </a:p>
        <a:p>
          <a:pPr lvl="0" algn="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baseline="0" dirty="0" smtClean="0">
              <a:solidFill>
                <a:schemeClr val="tx2">
                  <a:lumMod val="90000"/>
                </a:schemeClr>
              </a:solidFill>
              <a:latin typeface="AdverGothicRoughC" pitchFamily="50" charset="0"/>
            </a:rPr>
            <a:t> ( </a:t>
          </a:r>
          <a:r>
            <a:rPr lang="ru-RU" sz="2000" b="0" kern="1200" baseline="0" dirty="0" smtClean="0">
              <a:solidFill>
                <a:schemeClr val="tx2">
                  <a:lumMod val="90000"/>
                </a:schemeClr>
              </a:solidFill>
              <a:latin typeface="+mn-lt"/>
            </a:rPr>
            <a:t>изображения журналов </a:t>
          </a:r>
        </a:p>
        <a:p>
          <a:pPr lvl="0" algn="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baseline="0" dirty="0" smtClean="0">
              <a:solidFill>
                <a:schemeClr val="tx2">
                  <a:lumMod val="90000"/>
                </a:schemeClr>
              </a:solidFill>
              <a:latin typeface="+mn-lt"/>
            </a:rPr>
            <a:t>также кликабельны</a:t>
          </a:r>
          <a:r>
            <a:rPr lang="ru-RU" sz="2000" b="0" kern="1200" baseline="0" dirty="0" smtClean="0">
              <a:solidFill>
                <a:schemeClr val="tx2">
                  <a:lumMod val="90000"/>
                </a:schemeClr>
              </a:solidFill>
              <a:latin typeface="AdverGothicRoughC" pitchFamily="50" charset="0"/>
            </a:rPr>
            <a:t>)</a:t>
          </a:r>
          <a:br>
            <a:rPr lang="ru-RU" sz="2000" b="0" kern="1200" baseline="0" dirty="0" smtClean="0">
              <a:solidFill>
                <a:schemeClr val="tx2">
                  <a:lumMod val="90000"/>
                </a:schemeClr>
              </a:solidFill>
              <a:latin typeface="AdverGothicRoughC" pitchFamily="50" charset="0"/>
            </a:rPr>
          </a:br>
          <a:r>
            <a:rPr lang="ru-RU" sz="2000" b="0" kern="1200" baseline="0" dirty="0" smtClean="0">
              <a:solidFill>
                <a:schemeClr val="tx1">
                  <a:lumMod val="95000"/>
                </a:schemeClr>
              </a:solidFill>
              <a:latin typeface="AdverGothicRoughC" pitchFamily="50" charset="0"/>
            </a:rPr>
            <a:t>и </a:t>
          </a:r>
          <a:br>
            <a:rPr lang="ru-RU" sz="2000" b="0" kern="1200" baseline="0" dirty="0" smtClean="0">
              <a:solidFill>
                <a:schemeClr val="tx1">
                  <a:lumMod val="95000"/>
                </a:schemeClr>
              </a:solidFill>
              <a:latin typeface="AdverGothicRoughC" pitchFamily="50" charset="0"/>
            </a:rPr>
          </a:br>
          <a:r>
            <a:rPr lang="ru-RU" sz="2000" b="0" kern="1200" baseline="0" dirty="0" smtClean="0">
              <a:solidFill>
                <a:schemeClr val="tx1">
                  <a:lumMod val="95000"/>
                </a:schemeClr>
              </a:solidFill>
              <a:latin typeface="AdverGothicRoughC" pitchFamily="50" charset="0"/>
            </a:rPr>
            <a:t>Завершить просмотр.</a:t>
          </a:r>
          <a:r>
            <a:rPr lang="ru-RU" sz="2000" b="0" kern="1200" baseline="0" dirty="0" smtClean="0">
              <a:solidFill>
                <a:schemeClr val="tx1">
                  <a:lumMod val="95000"/>
                </a:schemeClr>
              </a:solidFill>
            </a:rPr>
            <a:t/>
          </a:r>
          <a:br>
            <a:rPr lang="ru-RU" sz="2000" b="0" kern="1200" baseline="0" dirty="0" smtClean="0">
              <a:solidFill>
                <a:schemeClr val="tx1">
                  <a:lumMod val="95000"/>
                </a:schemeClr>
              </a:solidFill>
            </a:rPr>
          </a:br>
          <a:endParaRPr lang="ru-RU" sz="2000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3022072" y="4560"/>
        <a:ext cx="2599064" cy="60441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C6C88D-5FD9-48CD-853E-E0EA0743FC98}">
      <dsp:nvSpPr>
        <dsp:cNvPr id="0" name=""/>
        <dsp:cNvSpPr/>
      </dsp:nvSpPr>
      <dsp:spPr>
        <a:xfrm>
          <a:off x="4018" y="2000"/>
          <a:ext cx="8221563" cy="410045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0" bIns="60960" numCol="1" spcCol="1270" anchor="ctr" anchorCtr="0">
          <a:noAutofit/>
        </a:bodyPr>
        <a:lstStyle/>
        <a:p>
          <a:pPr lvl="0" algn="ctr" defTabSz="4267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600" b="1" kern="1200" baseline="0" dirty="0" smtClean="0">
              <a:solidFill>
                <a:schemeClr val="bg2">
                  <a:lumMod val="50000"/>
                </a:schemeClr>
              </a:solidFill>
            </a:rPr>
            <a:t>2018 год</a:t>
          </a:r>
          <a:endParaRPr lang="ru-RU" sz="9600" b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054246" y="2000"/>
        <a:ext cx="4121108" cy="41004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EC0B6B-8F9B-4FA8-8FD8-6C598D8D1037}">
      <dsp:nvSpPr>
        <dsp:cNvPr id="0" name=""/>
        <dsp:cNvSpPr/>
      </dsp:nvSpPr>
      <dsp:spPr>
        <a:xfrm>
          <a:off x="0" y="0"/>
          <a:ext cx="8640960" cy="475252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0" bIns="60960" numCol="1" spcCol="1270" anchor="ctr" anchorCtr="0">
          <a:noAutofit/>
        </a:bodyPr>
        <a:lstStyle/>
        <a:p>
          <a:pPr lvl="0" algn="ctr" defTabSz="4267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600" b="1" kern="1200" baseline="0" dirty="0" smtClean="0">
              <a:solidFill>
                <a:schemeClr val="accent6">
                  <a:lumMod val="50000"/>
                </a:schemeClr>
              </a:solidFill>
            </a:rPr>
            <a:t>2019 год</a:t>
          </a:r>
          <a:endParaRPr lang="ru-RU" sz="9600" b="1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2376264" y="0"/>
        <a:ext cx="3888432" cy="47525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6FAA4-295E-447B-AF5A-0E194CD7AD36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29F57E-D29D-4BEE-87AB-E119B9222B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869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9F57E-D29D-4BEE-87AB-E119B9222BF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739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9F57E-D29D-4BEE-87AB-E119B9222BF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555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9F57E-D29D-4BEE-87AB-E119B9222BF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273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7141-2F33-4C2C-8A27-26738679F47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F1FEA1-6F3E-459C-BAA6-DDB55441987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7141-2F33-4C2C-8A27-26738679F47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1FEA1-6F3E-459C-BAA6-DDB5544198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7141-2F33-4C2C-8A27-26738679F47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1FEA1-6F3E-459C-BAA6-DDB5544198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7EA7141-2F33-4C2C-8A27-26738679F47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2F1FEA1-6F3E-459C-BAA6-DDB55441987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7141-2F33-4C2C-8A27-26738679F47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1FEA1-6F3E-459C-BAA6-DDB55441987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7141-2F33-4C2C-8A27-26738679F47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1FEA1-6F3E-459C-BAA6-DDB55441987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1FEA1-6F3E-459C-BAA6-DDB55441987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7141-2F33-4C2C-8A27-26738679F47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7141-2F33-4C2C-8A27-26738679F47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1FEA1-6F3E-459C-BAA6-DDB55441987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7141-2F33-4C2C-8A27-26738679F47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1FEA1-6F3E-459C-BAA6-DDB5544198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7EA7141-2F33-4C2C-8A27-26738679F47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2F1FEA1-6F3E-459C-BAA6-DDB55441987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7141-2F33-4C2C-8A27-26738679F47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F1FEA1-6F3E-459C-BAA6-DDB55441987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7EA7141-2F33-4C2C-8A27-26738679F47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2F1FEA1-6F3E-459C-BAA6-DDB55441987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26.jpeg"/><Relationship Id="rId7" Type="http://schemas.openxmlformats.org/officeDocument/2006/relationships/slide" Target="slide11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30.jpeg"/><Relationship Id="rId7" Type="http://schemas.openxmlformats.org/officeDocument/2006/relationships/slide" Target="slide7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35.jpeg"/><Relationship Id="rId7" Type="http://schemas.openxmlformats.org/officeDocument/2006/relationships/slide" Target="slide7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40.jpeg"/><Relationship Id="rId7" Type="http://schemas.openxmlformats.org/officeDocument/2006/relationships/slide" Target="slide12.xm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image" Target="../media/image44.jpeg"/><Relationship Id="rId7" Type="http://schemas.openxmlformats.org/officeDocument/2006/relationships/slide" Target="slide7.xm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9" Type="http://schemas.openxmlformats.org/officeDocument/2006/relationships/slide" Target="slide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image" Target="../media/image49.jpeg"/><Relationship Id="rId7" Type="http://schemas.openxmlformats.org/officeDocument/2006/relationships/slide" Target="slide7.xml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Relationship Id="rId9" Type="http://schemas.openxmlformats.org/officeDocument/2006/relationships/slide" Target="slide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image" Target="../media/image54.jpeg"/><Relationship Id="rId7" Type="http://schemas.openxmlformats.org/officeDocument/2006/relationships/slide" Target="slide7.xml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Relationship Id="rId9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image" Target="../media/image59.jpeg"/><Relationship Id="rId7" Type="http://schemas.openxmlformats.org/officeDocument/2006/relationships/slide" Target="slide7.xml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Relationship Id="rId9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64.jpeg"/><Relationship Id="rId7" Type="http://schemas.openxmlformats.org/officeDocument/2006/relationships/slide" Target="slide7.xml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5" Type="http://schemas.openxmlformats.org/officeDocument/2006/relationships/image" Target="../media/image66.jpeg"/><Relationship Id="rId4" Type="http://schemas.openxmlformats.org/officeDocument/2006/relationships/image" Target="../media/image65.jpeg"/><Relationship Id="rId9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69.jpeg"/><Relationship Id="rId7" Type="http://schemas.openxmlformats.org/officeDocument/2006/relationships/image" Target="../media/image73.jp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10" Type="http://schemas.openxmlformats.org/officeDocument/2006/relationships/slide" Target="slide18.xml"/><Relationship Id="rId4" Type="http://schemas.openxmlformats.org/officeDocument/2006/relationships/image" Target="../media/image70.jpeg"/><Relationship Id="rId9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3" Type="http://schemas.openxmlformats.org/officeDocument/2006/relationships/image" Target="../media/image75.jpeg"/><Relationship Id="rId7" Type="http://schemas.openxmlformats.org/officeDocument/2006/relationships/slide" Target="slide19.xml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7.xml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diagramLayout" Target="../diagrams/layout3.xml"/><Relationship Id="rId7" Type="http://schemas.openxmlformats.org/officeDocument/2006/relationships/slide" Target="slide20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3" Type="http://schemas.openxmlformats.org/officeDocument/2006/relationships/image" Target="../media/image79.jpeg"/><Relationship Id="rId7" Type="http://schemas.openxmlformats.org/officeDocument/2006/relationships/slide" Target="slide7.xml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2.jpg"/><Relationship Id="rId5" Type="http://schemas.openxmlformats.org/officeDocument/2006/relationships/image" Target="../media/image81.jpeg"/><Relationship Id="rId4" Type="http://schemas.openxmlformats.org/officeDocument/2006/relationships/image" Target="../media/image80.jpeg"/><Relationship Id="rId9" Type="http://schemas.openxmlformats.org/officeDocument/2006/relationships/slide" Target="slide2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image" Target="../media/image84.jpeg"/><Relationship Id="rId7" Type="http://schemas.openxmlformats.org/officeDocument/2006/relationships/slide" Target="slide7.xml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Relationship Id="rId9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3" Type="http://schemas.openxmlformats.org/officeDocument/2006/relationships/image" Target="../media/image89.jpeg"/><Relationship Id="rId7" Type="http://schemas.openxmlformats.org/officeDocument/2006/relationships/slide" Target="slide7.xml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2.jpeg"/><Relationship Id="rId5" Type="http://schemas.openxmlformats.org/officeDocument/2006/relationships/image" Target="../media/image91.jpeg"/><Relationship Id="rId4" Type="http://schemas.openxmlformats.org/officeDocument/2006/relationships/image" Target="../media/image90.jpeg"/><Relationship Id="rId9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image" Target="../media/image94.jpeg"/><Relationship Id="rId7" Type="http://schemas.openxmlformats.org/officeDocument/2006/relationships/slide" Target="slide7.xml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7.jpeg"/><Relationship Id="rId5" Type="http://schemas.openxmlformats.org/officeDocument/2006/relationships/image" Target="../media/image96.jpeg"/><Relationship Id="rId4" Type="http://schemas.openxmlformats.org/officeDocument/2006/relationships/image" Target="../media/image95.jpeg"/><Relationship Id="rId9" Type="http://schemas.openxmlformats.org/officeDocument/2006/relationships/slide" Target="sl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7" Type="http://schemas.openxmlformats.org/officeDocument/2006/relationships/slide" Target="slide25.xml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27.xml"/><Relationship Id="rId5" Type="http://schemas.openxmlformats.org/officeDocument/2006/relationships/slide" Target="slide7.xml"/><Relationship Id="rId4" Type="http://schemas.openxmlformats.org/officeDocument/2006/relationships/image" Target="../media/image10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diagramLayout" Target="../diagrams/layout1.xml"/><Relationship Id="rId7" Type="http://schemas.openxmlformats.org/officeDocument/2006/relationships/slide" Target="slide7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jpeg"/><Relationship Id="rId18" Type="http://schemas.openxmlformats.org/officeDocument/2006/relationships/slide" Target="slide16.xml"/><Relationship Id="rId26" Type="http://schemas.openxmlformats.org/officeDocument/2006/relationships/slide" Target="slide20.xml"/><Relationship Id="rId39" Type="http://schemas.openxmlformats.org/officeDocument/2006/relationships/slide" Target="slide6.xml"/><Relationship Id="rId21" Type="http://schemas.openxmlformats.org/officeDocument/2006/relationships/image" Target="../media/image12.jpeg"/><Relationship Id="rId34" Type="http://schemas.openxmlformats.org/officeDocument/2006/relationships/slide" Target="slide25.xml"/><Relationship Id="rId7" Type="http://schemas.openxmlformats.org/officeDocument/2006/relationships/image" Target="../media/image5.jpeg"/><Relationship Id="rId12" Type="http://schemas.openxmlformats.org/officeDocument/2006/relationships/slide" Target="slide13.xml"/><Relationship Id="rId17" Type="http://schemas.openxmlformats.org/officeDocument/2006/relationships/image" Target="../media/image10.jpeg"/><Relationship Id="rId25" Type="http://schemas.openxmlformats.org/officeDocument/2006/relationships/image" Target="../media/image14.jpeg"/><Relationship Id="rId33" Type="http://schemas.openxmlformats.org/officeDocument/2006/relationships/image" Target="../media/image18.jpeg"/><Relationship Id="rId38" Type="http://schemas.openxmlformats.org/officeDocument/2006/relationships/slide" Target="slide8.xml"/><Relationship Id="rId2" Type="http://schemas.openxmlformats.org/officeDocument/2006/relationships/notesSlide" Target="../notesSlides/notesSlide2.xml"/><Relationship Id="rId16" Type="http://schemas.openxmlformats.org/officeDocument/2006/relationships/slide" Target="slide15.xml"/><Relationship Id="rId20" Type="http://schemas.openxmlformats.org/officeDocument/2006/relationships/slide" Target="slide17.xml"/><Relationship Id="rId29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image" Target="../media/image7.jpeg"/><Relationship Id="rId24" Type="http://schemas.openxmlformats.org/officeDocument/2006/relationships/slide" Target="slide19.xml"/><Relationship Id="rId32" Type="http://schemas.openxmlformats.org/officeDocument/2006/relationships/slide" Target="slide24.xml"/><Relationship Id="rId37" Type="http://schemas.openxmlformats.org/officeDocument/2006/relationships/image" Target="../media/image20.jpeg"/><Relationship Id="rId5" Type="http://schemas.openxmlformats.org/officeDocument/2006/relationships/image" Target="../media/image4.jpeg"/><Relationship Id="rId15" Type="http://schemas.openxmlformats.org/officeDocument/2006/relationships/image" Target="../media/image9.jpeg"/><Relationship Id="rId23" Type="http://schemas.openxmlformats.org/officeDocument/2006/relationships/image" Target="../media/image13.png"/><Relationship Id="rId28" Type="http://schemas.openxmlformats.org/officeDocument/2006/relationships/slide" Target="slide22.xml"/><Relationship Id="rId36" Type="http://schemas.openxmlformats.org/officeDocument/2006/relationships/slide" Target="slide26.xml"/><Relationship Id="rId10" Type="http://schemas.openxmlformats.org/officeDocument/2006/relationships/slide" Target="slide12.xml"/><Relationship Id="rId19" Type="http://schemas.openxmlformats.org/officeDocument/2006/relationships/image" Target="../media/image11.jpeg"/><Relationship Id="rId31" Type="http://schemas.openxmlformats.org/officeDocument/2006/relationships/image" Target="../media/image17.jpeg"/><Relationship Id="rId4" Type="http://schemas.openxmlformats.org/officeDocument/2006/relationships/slide" Target="slide9.xml"/><Relationship Id="rId9" Type="http://schemas.openxmlformats.org/officeDocument/2006/relationships/image" Target="../media/image6.jpeg"/><Relationship Id="rId14" Type="http://schemas.openxmlformats.org/officeDocument/2006/relationships/slide" Target="slide14.xml"/><Relationship Id="rId22" Type="http://schemas.openxmlformats.org/officeDocument/2006/relationships/slide" Target="slide18.xml"/><Relationship Id="rId27" Type="http://schemas.openxmlformats.org/officeDocument/2006/relationships/image" Target="../media/image15.jpeg"/><Relationship Id="rId30" Type="http://schemas.openxmlformats.org/officeDocument/2006/relationships/slide" Target="slide23.xml"/><Relationship Id="rId35" Type="http://schemas.openxmlformats.org/officeDocument/2006/relationships/image" Target="../media/image19.jpeg"/><Relationship Id="rId8" Type="http://schemas.openxmlformats.org/officeDocument/2006/relationships/slide" Target="slide11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Layout" Target="../diagrams/layout2.xml"/><Relationship Id="rId7" Type="http://schemas.openxmlformats.org/officeDocument/2006/relationships/slide" Target="slide9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21.jpeg"/><Relationship Id="rId7" Type="http://schemas.openxmlformats.org/officeDocument/2006/relationships/slide" Target="slide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429000"/>
            <a:ext cx="8305800" cy="1224136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Интерактивная журнально-иллюстративная выставка</a:t>
            </a:r>
          </a:p>
          <a:p>
            <a:pPr algn="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1 FuturisXCondd" pitchFamily="2" charset="0"/>
              </a:rPr>
              <a:t>16+</a:t>
            </a:r>
          </a:p>
          <a:p>
            <a:endParaRPr lang="ru-RU" dirty="0"/>
          </a:p>
          <a:p>
            <a:pPr algn="r"/>
            <a:r>
              <a:rPr lang="ru-RU" sz="1800" dirty="0" smtClean="0">
                <a:solidFill>
                  <a:srgbClr val="002060"/>
                </a:solidFill>
              </a:rPr>
              <a:t>Подготовила: </a:t>
            </a:r>
          </a:p>
          <a:p>
            <a:pPr algn="r"/>
            <a:r>
              <a:rPr lang="ru-RU" sz="1800" dirty="0" smtClean="0">
                <a:solidFill>
                  <a:srgbClr val="002060"/>
                </a:solidFill>
              </a:rPr>
              <a:t>библиотекарь библиотеки-филиала №8</a:t>
            </a:r>
          </a:p>
          <a:p>
            <a:pPr algn="r"/>
            <a:r>
              <a:rPr lang="ru-RU" sz="1800" dirty="0" smtClean="0">
                <a:solidFill>
                  <a:srgbClr val="002060"/>
                </a:solidFill>
              </a:rPr>
              <a:t>Сорокина Ольга Борисовна</a:t>
            </a:r>
          </a:p>
          <a:p>
            <a:pPr algn="r"/>
            <a:endParaRPr lang="ru-RU" sz="180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1800" dirty="0" smtClean="0">
                <a:solidFill>
                  <a:srgbClr val="002060"/>
                </a:solidFill>
              </a:rPr>
              <a:t>Хабаровск 2019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908720"/>
            <a:ext cx="8305800" cy="223224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DendaNewBlackCondC" pitchFamily="50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DendaNewBlackCondC" pitchFamily="50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DendaNewBlackCondC" pitchFamily="50" charset="0"/>
              </a:rPr>
              <a:t>МБУК ЦСМБ Г. ХАБАРОВСКА</a:t>
            </a:r>
            <a:r>
              <a:rPr lang="ru-RU" dirty="0" smtClean="0">
                <a:solidFill>
                  <a:srgbClr val="C00000"/>
                </a:solidFill>
                <a:latin typeface="DendaNewBlackCondC" pitchFamily="50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DendaNewBlackCondC" pitchFamily="50" charset="0"/>
              </a:rPr>
            </a:br>
            <a:r>
              <a:rPr lang="ru-RU" dirty="0" smtClean="0">
                <a:solidFill>
                  <a:srgbClr val="002060"/>
                </a:solidFill>
                <a:latin typeface="DendaNewBlackCondC" pitchFamily="50" charset="0"/>
              </a:rPr>
              <a:t>Путешествие по страницам журнала «Родина»…</a:t>
            </a:r>
            <a:br>
              <a:rPr lang="ru-RU" dirty="0" smtClean="0">
                <a:solidFill>
                  <a:srgbClr val="002060"/>
                </a:solidFill>
                <a:latin typeface="DendaNewBlackCondC" pitchFamily="50" charset="0"/>
              </a:rPr>
            </a:br>
            <a:r>
              <a:rPr lang="ru-RU" dirty="0" smtClean="0">
                <a:solidFill>
                  <a:srgbClr val="002060"/>
                </a:solidFill>
                <a:latin typeface="DendaNewBlackCondC" pitchFamily="50" charset="0"/>
              </a:rPr>
              <a:t>(2018 – 2019 Г.Г.)</a:t>
            </a:r>
            <a:endParaRPr lang="ru-RU" dirty="0">
              <a:solidFill>
                <a:srgbClr val="002060"/>
              </a:solidFill>
              <a:latin typeface="DendaNewBlackCondC" pitchFamily="50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04248" y="5805264"/>
            <a:ext cx="2063055" cy="971028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hlinkClick r:id="rId2" action="ppaction://hlinksldjump"/>
              </a:rPr>
              <a:t>далее</a:t>
            </a:r>
            <a:endParaRPr lang="ru-RU" sz="28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07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1"/>
            <a:ext cx="8698360" cy="1728192"/>
          </a:xfrm>
          <a:solidFill>
            <a:schemeClr val="tx2">
              <a:lumMod val="90000"/>
            </a:schemeClr>
          </a:solidFill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AdverGothicRoughC" pitchFamily="50" charset="0"/>
              </a:rPr>
              <a:t>Шеваров  Д.  Дочка из дома Павлова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AdverGothicRoughC" pitchFamily="50" charset="0"/>
              </a:rPr>
              <a:t> 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latin typeface="AdverGothicRoughC" pitchFamily="50" charset="0"/>
              </a:rPr>
              <a:t>//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AdverGothicRoughC" pitchFamily="50" charset="0"/>
              </a:rPr>
              <a:t> Родина. – 2018. - №2. – С. 24-26.</a:t>
            </a:r>
            <a:b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AdverGothicRoughC" pitchFamily="50" charset="0"/>
              </a:rPr>
            </a:b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AdverGothicRoughC" pitchFamily="50" charset="0"/>
              </a:rPr>
              <a:t>     </a:t>
            </a:r>
            <a:r>
              <a:rPr lang="ru-RU" sz="1800" b="1" dirty="0" smtClean="0">
                <a:solidFill>
                  <a:schemeClr val="bg2">
                    <a:lumMod val="75000"/>
                  </a:schemeClr>
                </a:solidFill>
                <a:latin typeface="BellGothicC Blk BT" pitchFamily="50" charset="0"/>
              </a:rPr>
              <a:t>Зина Селезнёва  родилась 11 июля 1942 года и пеленками малышке служили солдатские портянки. Её судьба должна была войти в учебники и энциклопедии. Но, увы, имени Зинаиды Петровны Селезнёвой вы там не найдёте. А без неё история обороны дома Павлова остаётся неполной…</a:t>
            </a:r>
            <a:endParaRPr lang="ru-RU" sz="1800" b="1" dirty="0">
              <a:solidFill>
                <a:schemeClr val="bg2">
                  <a:lumMod val="75000"/>
                </a:schemeClr>
              </a:solidFill>
              <a:latin typeface="BellGothicC Blk BT" pitchFamily="50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763" y="1916832"/>
            <a:ext cx="2893293" cy="38114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4"/>
          <a:stretch/>
        </p:blipFill>
        <p:spPr>
          <a:xfrm>
            <a:off x="4314056" y="1916832"/>
            <a:ext cx="2706512" cy="38114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420888"/>
            <a:ext cx="2289648" cy="31683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396" y="2632966"/>
            <a:ext cx="2664296" cy="3599831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355293" y="5445224"/>
            <a:ext cx="2520280" cy="1296144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6" action="ppaction://hlinksldjump"/>
              </a:rPr>
              <a:t>Возврат к полке с журналами</a:t>
            </a:r>
            <a:endParaRPr lang="ru-RU" sz="20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732240" y="5229200"/>
            <a:ext cx="2411264" cy="1647154"/>
          </a:xfrm>
          <a:prstGeom prst="rightArrow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7" action="ppaction://hlinksldjump"/>
              </a:rPr>
              <a:t>далее</a:t>
            </a:r>
            <a:endParaRPr lang="ru-RU" sz="2800" b="1" dirty="0"/>
          </a:p>
        </p:txBody>
      </p:sp>
      <p:sp>
        <p:nvSpPr>
          <p:cNvPr id="9" name="Стрелка влево 8"/>
          <p:cNvSpPr/>
          <p:nvPr/>
        </p:nvSpPr>
        <p:spPr>
          <a:xfrm>
            <a:off x="0" y="5229200"/>
            <a:ext cx="2483768" cy="1647154"/>
          </a:xfrm>
          <a:prstGeom prst="leftArrow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8" action="ppaction://hlinksldjump"/>
              </a:rPr>
              <a:t>назад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29301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96944" cy="2664296"/>
          </a:xfrm>
          <a:solidFill>
            <a:schemeClr val="tx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700" u="heavy" dirty="0" smtClean="0">
                <a:ln w="3200">
                  <a:solidFill>
                    <a:schemeClr val="bg2">
                      <a:shade val="75000"/>
                      <a:alpha val="15000"/>
                    </a:schemeClr>
                  </a:solidFill>
                  <a:prstDash val="solid"/>
                  <a:round/>
                </a:ln>
                <a:solidFill>
                  <a:schemeClr val="accent6">
                    <a:lumMod val="50000"/>
                  </a:schemeClr>
                </a:solidFill>
                <a:effectLst>
                  <a:glow>
                    <a:schemeClr val="accent1">
                      <a:alpha val="94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DendaNewBlackCondC" pitchFamily="50" charset="0"/>
              </a:rPr>
              <a:t>Нордвик В. Капитан  Модя </a:t>
            </a:r>
            <a:r>
              <a:rPr lang="en-US" sz="2700" u="heavy" dirty="0" smtClean="0">
                <a:ln w="3200">
                  <a:solidFill>
                    <a:schemeClr val="bg2">
                      <a:shade val="75000"/>
                      <a:alpha val="15000"/>
                    </a:schemeClr>
                  </a:solidFill>
                  <a:prstDash val="solid"/>
                  <a:round/>
                </a:ln>
                <a:solidFill>
                  <a:schemeClr val="accent6">
                    <a:lumMod val="50000"/>
                  </a:schemeClr>
                </a:solidFill>
                <a:effectLst>
                  <a:glow>
                    <a:schemeClr val="accent1">
                      <a:alpha val="94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DendaNewBlackCondC" pitchFamily="50" charset="0"/>
              </a:rPr>
              <a:t>//</a:t>
            </a:r>
            <a:r>
              <a:rPr lang="ru-RU" sz="2700" u="heavy" dirty="0" smtClean="0">
                <a:ln w="3200">
                  <a:solidFill>
                    <a:schemeClr val="bg2">
                      <a:shade val="75000"/>
                      <a:alpha val="15000"/>
                    </a:schemeClr>
                  </a:solidFill>
                  <a:prstDash val="solid"/>
                  <a:round/>
                </a:ln>
                <a:solidFill>
                  <a:schemeClr val="accent6">
                    <a:lumMod val="50000"/>
                  </a:schemeClr>
                </a:solidFill>
                <a:effectLst>
                  <a:glow>
                    <a:schemeClr val="accent1">
                      <a:alpha val="94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DendaNewBlackCondC" pitchFamily="50" charset="0"/>
              </a:rPr>
              <a:t> Родина. </a:t>
            </a:r>
            <a:r>
              <a:rPr lang="ru-RU" sz="2700" b="1" u="heavy" dirty="0" smtClean="0">
                <a:ln w="3200">
                  <a:solidFill>
                    <a:schemeClr val="bg2">
                      <a:shade val="75000"/>
                      <a:alpha val="15000"/>
                    </a:schemeClr>
                  </a:solidFill>
                  <a:prstDash val="solid"/>
                  <a:round/>
                </a:ln>
                <a:solidFill>
                  <a:schemeClr val="accent6">
                    <a:lumMod val="50000"/>
                  </a:schemeClr>
                </a:solidFill>
                <a:effectLst>
                  <a:glow>
                    <a:schemeClr val="accent1">
                      <a:alpha val="94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DendaNewBlackCondC" pitchFamily="50" charset="0"/>
              </a:rPr>
              <a:t>– 2018. - №3. </a:t>
            </a:r>
            <a:r>
              <a:rPr lang="ru-RU" sz="2700" u="heavy" dirty="0" smtClean="0">
                <a:ln w="3200">
                  <a:solidFill>
                    <a:schemeClr val="bg2">
                      <a:shade val="75000"/>
                      <a:alpha val="15000"/>
                    </a:schemeClr>
                  </a:solidFill>
                  <a:prstDash val="solid"/>
                  <a:round/>
                </a:ln>
                <a:solidFill>
                  <a:schemeClr val="accent6">
                    <a:lumMod val="50000"/>
                  </a:schemeClr>
                </a:solidFill>
                <a:effectLst>
                  <a:glow>
                    <a:schemeClr val="accent1">
                      <a:alpha val="94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DendaNewBlackCondC" pitchFamily="50" charset="0"/>
              </a:rPr>
              <a:t>– С. 68-79.</a:t>
            </a:r>
            <a:r>
              <a:rPr lang="ru-RU" sz="2700" u="heavy" dirty="0">
                <a:ln w="3200">
                  <a:solidFill>
                    <a:schemeClr val="bg2">
                      <a:shade val="75000"/>
                      <a:alpha val="15000"/>
                    </a:schemeClr>
                  </a:solidFill>
                  <a:prstDash val="solid"/>
                  <a:round/>
                </a:ln>
                <a:solidFill>
                  <a:schemeClr val="accent6">
                    <a:lumMod val="50000"/>
                  </a:schemeClr>
                </a:solidFill>
                <a:effectLst>
                  <a:glow>
                    <a:schemeClr val="accent1">
                      <a:alpha val="94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DendaNewBlackCondC" pitchFamily="50" charset="0"/>
              </a:rPr>
              <a:t/>
            </a:r>
            <a:br>
              <a:rPr lang="ru-RU" sz="2700" u="heavy" dirty="0">
                <a:ln w="3200">
                  <a:solidFill>
                    <a:schemeClr val="bg2">
                      <a:shade val="75000"/>
                      <a:alpha val="15000"/>
                    </a:schemeClr>
                  </a:solidFill>
                  <a:prstDash val="solid"/>
                  <a:round/>
                </a:ln>
                <a:solidFill>
                  <a:schemeClr val="accent6">
                    <a:lumMod val="50000"/>
                  </a:schemeClr>
                </a:solidFill>
                <a:effectLst>
                  <a:glow>
                    <a:schemeClr val="accent1">
                      <a:alpha val="94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DendaNewBlackCondC" pitchFamily="50" charset="0"/>
              </a:rPr>
            </a:br>
            <a:r>
              <a:rPr lang="ru-RU" sz="2200" dirty="0" smtClean="0">
                <a:solidFill>
                  <a:srgbClr val="FFFF00"/>
                </a:solidFill>
              </a:rPr>
              <a:t>     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Кино  в очередной раз доказало, что  остаётся  важнейшим из искусств. Снятый  без  видимого информационного  повода  и  привязки к  какой-либо дате художественный фильм «Движение вверх» рассказал о  победе  сборной СССР  по баскетболу  над  американцами  в  финале мюнхенской Олимпиады-1972 и взорвал  отечественный  прокат. Картина  собрала  в  кинотеатрах более  двух  миллиардов рублей и стала  абсолютным  российским  рекордсменом.</a:t>
            </a:r>
            <a:br>
              <a:rPr lang="ru-RU" sz="1800" b="1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</a:b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Участников  исторического  матча, в котором всё решилось в последние три секунды, с нашей стороны почти не осталось. К  счастью, жив, здоров, готов  общаться  капитан  той  советской команды, ныне  гражданин  независимой Литвы  Модестас  Пауласкас…</a:t>
            </a:r>
            <a:endParaRPr lang="ru-RU" sz="1800" b="1" dirty="0">
              <a:solidFill>
                <a:schemeClr val="tx2">
                  <a:lumMod val="10000"/>
                </a:schemeClr>
              </a:solidFill>
              <a:latin typeface="+mn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852936"/>
            <a:ext cx="2002294" cy="27843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188" y="3016142"/>
            <a:ext cx="2086191" cy="29411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586" y="3015373"/>
            <a:ext cx="2064482" cy="294118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069" y="2852936"/>
            <a:ext cx="2074495" cy="28343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08" y="2924944"/>
            <a:ext cx="2224300" cy="3217972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3563888" y="5445224"/>
            <a:ext cx="2448272" cy="1326337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7" action="ppaction://hlinksldjump"/>
              </a:rPr>
              <a:t>Возврат к полке с журналами</a:t>
            </a:r>
            <a:endParaRPr lang="ru-RU" sz="2000" b="1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2198" y="5371176"/>
            <a:ext cx="2483768" cy="1412777"/>
          </a:xfrm>
          <a:prstGeom prst="leftArrow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8" action="ppaction://hlinksldjump"/>
              </a:rPr>
              <a:t>назад</a:t>
            </a:r>
            <a:endParaRPr lang="ru-RU" sz="28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526292" y="5445224"/>
            <a:ext cx="2555776" cy="1356904"/>
          </a:xfrm>
          <a:prstGeom prst="rightArrow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9" action="ppaction://hlinksldjump"/>
              </a:rPr>
              <a:t>далее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99695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7570" cy="2376264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Экштут  С. Он был знаком  с «Незнакомкой»  </a:t>
            </a:r>
            <a:r>
              <a:rPr lang="en-US" sz="2200" b="1" dirty="0" smtClean="0">
                <a:solidFill>
                  <a:schemeClr val="accent6">
                    <a:lumMod val="50000"/>
                  </a:schemeClr>
                </a:solidFill>
              </a:rPr>
              <a:t>//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 Родина. – 2018. - №4. – С. 34-39.</a:t>
            </a: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</a:rPr>
              <a:t>2 марта  1883 года  в  здании Императорской  Академии  наук  в  Петербурге  открылась  11-я  выставка  Товарищества  передвижных  художественных выставок. Сенсацией стала  картина «Неизвестная» кисти  Ивана  Николаевича  Крамского. Посетители  безуспешно  пытались  угадать  имя  запечатленной  мастером  дамы.  На  все  скромные  и  не  очень  скромные  вопросы  лидер  передвижников отвечал  уклончиво, чем  лишь  раззадоривал  жадную  до  скандалов  публику…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611" y="2778320"/>
            <a:ext cx="2265045" cy="31409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656" y="2781532"/>
            <a:ext cx="2301981" cy="31409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1" y="2781531"/>
            <a:ext cx="2343216" cy="37821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374032"/>
            <a:ext cx="4216451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7" y="2492896"/>
            <a:ext cx="2182050" cy="3312368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419872" y="5575344"/>
            <a:ext cx="2387259" cy="1196270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7" action="ppaction://hlinksldjump"/>
              </a:rPr>
              <a:t>Возврат к полке с журналами</a:t>
            </a:r>
            <a:endParaRPr lang="ru-RU" sz="2000" b="1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6804247" y="5575343"/>
            <a:ext cx="2294751" cy="1252093"/>
          </a:xfrm>
          <a:prstGeom prst="rightArrow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8" action="ppaction://hlinksldjump"/>
              </a:rPr>
              <a:t>далее</a:t>
            </a:r>
            <a:endParaRPr lang="ru-RU" sz="2800" b="1" dirty="0"/>
          </a:p>
        </p:txBody>
      </p:sp>
      <p:sp>
        <p:nvSpPr>
          <p:cNvPr id="10" name="Стрелка влево 9"/>
          <p:cNvSpPr/>
          <p:nvPr/>
        </p:nvSpPr>
        <p:spPr>
          <a:xfrm>
            <a:off x="0" y="5445224"/>
            <a:ext cx="2339752" cy="1351697"/>
          </a:xfrm>
          <a:prstGeom prst="leftArrow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9" action="ppaction://hlinksldjump"/>
              </a:rPr>
              <a:t>назад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73770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897360"/>
          </a:xfrm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Калинин М. «Я везде  собирала  цветы…»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 //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Родина. – 2018. - №5. -С. 20-22.</a:t>
            </a: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  <a:latin typeface="AcsiomaSuperShockC" pitchFamily="50" charset="0"/>
              </a:rPr>
              <a:t/>
            </a:r>
            <a:br>
              <a:rPr lang="ru-RU" sz="2700" dirty="0" smtClean="0">
                <a:solidFill>
                  <a:schemeClr val="accent6">
                    <a:lumMod val="50000"/>
                  </a:schemeClr>
                </a:solidFill>
                <a:latin typeface="AcsiomaSuperShockC" pitchFamily="50" charset="0"/>
              </a:rPr>
            </a:b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  <a:latin typeface="AcsiomaSuperShockC" pitchFamily="50" charset="0"/>
              </a:rPr>
              <a:t>     </a:t>
            </a: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  <a:t>Лидия  Гавриловна Чурина ( в  девичестве  Норицына ), уроженка  села  Висим</a:t>
            </a:r>
            <a:b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  <a:t>Добрянского  района  Пермского  края, прошла  фронтовыми  дорогами  России, Украины, Молдавии, Польши, Германии, Австрии.  Домой  вернулась  осенью  1946 года  из Вены  с  медалью «За победу над Германией». Её  воспоминания  о  войне, написанные  мелким, плотным  почерком, бережно  хранит  племянница  Л.М. Симонова...</a:t>
            </a:r>
            <a:endParaRPr lang="ru-RU" sz="1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371" y="2086000"/>
            <a:ext cx="2531616" cy="35275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987" y="2082949"/>
            <a:ext cx="2565617" cy="35275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697" y="2636912"/>
            <a:ext cx="2520280" cy="34103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9" y="2625675"/>
            <a:ext cx="2317268" cy="3432834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3395142" y="5459779"/>
            <a:ext cx="2400994" cy="1313657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6" action="ppaction://hlinksldjump"/>
              </a:rPr>
              <a:t>Возврат к полке с журналами</a:t>
            </a:r>
            <a:endParaRPr lang="ru-RU" sz="2000" b="1" dirty="0"/>
          </a:p>
        </p:txBody>
      </p:sp>
      <p:sp>
        <p:nvSpPr>
          <p:cNvPr id="8" name="Стрелка влево 7"/>
          <p:cNvSpPr/>
          <p:nvPr/>
        </p:nvSpPr>
        <p:spPr>
          <a:xfrm>
            <a:off x="0" y="5459778"/>
            <a:ext cx="2391286" cy="1369224"/>
          </a:xfrm>
          <a:prstGeom prst="leftArrow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hlinkClick r:id="rId7" action="ppaction://hlinksldjump"/>
              </a:rPr>
              <a:t>назад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6804248" y="5459779"/>
            <a:ext cx="2284404" cy="1369224"/>
          </a:xfrm>
          <a:prstGeom prst="rightArrow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8" action="ppaction://hlinksldjump"/>
              </a:rPr>
              <a:t>далее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28798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2399"/>
            <a:ext cx="8496944" cy="2116834"/>
          </a:xfrm>
          <a:solidFill>
            <a:schemeClr val="tx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700" b="1" u="sng" dirty="0" smtClean="0">
                <a:solidFill>
                  <a:schemeClr val="accent6">
                    <a:lumMod val="50000"/>
                  </a:schemeClr>
                </a:solidFill>
              </a:rPr>
              <a:t>Нордвик В. Львиная доля </a:t>
            </a:r>
            <a:r>
              <a:rPr lang="en-US" sz="2700" b="1" u="sng" dirty="0" smtClean="0">
                <a:solidFill>
                  <a:schemeClr val="accent6">
                    <a:lumMod val="50000"/>
                  </a:schemeClr>
                </a:solidFill>
              </a:rPr>
              <a:t>// </a:t>
            </a:r>
            <a:r>
              <a:rPr lang="ru-RU" sz="2700" b="1" u="sng" dirty="0" smtClean="0">
                <a:solidFill>
                  <a:schemeClr val="accent6">
                    <a:lumMod val="50000"/>
                  </a:schemeClr>
                </a:solidFill>
              </a:rPr>
              <a:t>Родина. -2018. - №6. – С. 16-27.</a:t>
            </a:r>
            <a:br>
              <a:rPr lang="ru-RU" sz="27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rgbClr val="0070C0"/>
                </a:solidFill>
              </a:rPr>
              <a:t>     </a:t>
            </a:r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Казалось  бы, Валентина  Тимофеевна  Яшина давно  рассказала  о  легендарном  муже всё, что  могла  и  хотела. Тем  более  в  преддверии  домашнего  чемпионата  мира по футболу, когда  журналисты  в  очередь  записывались  к  ней. Однако  в  загашнике  нашлось  несколько  не  самых затертых историй…</a:t>
            </a:r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823" y="2261618"/>
            <a:ext cx="2332272" cy="31683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095" y="2269233"/>
            <a:ext cx="2319514" cy="31759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406" y="3356992"/>
            <a:ext cx="1780578" cy="24325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984" y="3365351"/>
            <a:ext cx="1805386" cy="24513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48880"/>
            <a:ext cx="2635099" cy="3573016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2980606" y="5533098"/>
            <a:ext cx="2445965" cy="1152128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7" action="ppaction://hlinksldjump"/>
              </a:rPr>
              <a:t>Возврат к полке с журналами</a:t>
            </a:r>
            <a:endParaRPr lang="ru-RU" sz="2000" b="1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6804248" y="5445225"/>
            <a:ext cx="2296541" cy="1383828"/>
          </a:xfrm>
          <a:prstGeom prst="rightArrow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8" action="ppaction://hlinksldjump"/>
              </a:rPr>
              <a:t>далее</a:t>
            </a:r>
            <a:endParaRPr lang="ru-RU" sz="2800" b="1" dirty="0"/>
          </a:p>
        </p:txBody>
      </p:sp>
      <p:sp>
        <p:nvSpPr>
          <p:cNvPr id="10" name="Стрелка влево 9"/>
          <p:cNvSpPr/>
          <p:nvPr/>
        </p:nvSpPr>
        <p:spPr>
          <a:xfrm>
            <a:off x="0" y="5445225"/>
            <a:ext cx="2376129" cy="1371650"/>
          </a:xfrm>
          <a:prstGeom prst="leftArrow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9" action="ppaction://hlinksldjump"/>
              </a:rPr>
              <a:t>назад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27491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2399"/>
            <a:ext cx="8640960" cy="2259008"/>
          </a:xfrm>
          <a:solidFill>
            <a:schemeClr val="tx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700" b="1" u="sng" dirty="0" smtClean="0">
                <a:solidFill>
                  <a:schemeClr val="accent6">
                    <a:lumMod val="50000"/>
                  </a:schemeClr>
                </a:solidFill>
              </a:rPr>
              <a:t>Нордвик В. </a:t>
            </a:r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  <a:t>Земля Сотникова </a:t>
            </a:r>
            <a:r>
              <a:rPr lang="en-US" sz="2200" b="1" u="sng" dirty="0" smtClean="0">
                <a:solidFill>
                  <a:schemeClr val="accent6">
                    <a:lumMod val="50000"/>
                  </a:schemeClr>
                </a:solidFill>
              </a:rPr>
              <a:t>//</a:t>
            </a:r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  <a:t> Родина. – 2018. - №7. – С. 46-55.</a:t>
            </a:r>
            <a:b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rgbClr val="FFC000"/>
                </a:solidFill>
              </a:rPr>
              <a:t>     </a:t>
            </a: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  <a:t>Чтобы  добраться из Москвы  до села Ижма  в  Республике Коми, сначала  надо 2 часа  лететь  до Сыктывкара или Ухты. Потом – ехать. Затем – ехать –ехать. И ещё – ехать-ехать-ехать…</a:t>
            </a:r>
            <a:b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  <a:t>Прежде  в Ижме был  свой  аэропорт, его  открыли в  1978-м. Маленький, но  для райцентра  вполне  хватало.  А  в начале нулевых  хозяйство  ликвидировали  как  бы за  ненадобностью, сохранив  лишь  вертолётную  площадку. Приглядывал за ней Сергей Сотников, последний и единственный штатный сотрудник.  Михалыч, как  его  зовут  в  Ижме, продолжал  по  доброй  воле, вне  служебных  обязанностей, следить и  за  вычеркнутой  изо  всех  реестров взлётно-посадочной полосой. Именно  на  неё  7 сентября 2010 года  совершил  вынужденную посадку ТУ-154 якутской  авиакомпании  «Алроса»…</a:t>
            </a:r>
            <a:endParaRPr lang="ru-RU" sz="1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291" y="2524894"/>
            <a:ext cx="2304256" cy="31298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547" y="2528503"/>
            <a:ext cx="2280760" cy="31298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994" y="3943325"/>
            <a:ext cx="2800699" cy="25500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343" y="2411407"/>
            <a:ext cx="3744416" cy="16784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972069"/>
            <a:ext cx="2363870" cy="305412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203848" y="5733256"/>
            <a:ext cx="2314947" cy="1008112"/>
          </a:xfrm>
          <a:prstGeom prst="roundRect">
            <a:avLst/>
          </a:prstGeom>
          <a:solidFill>
            <a:schemeClr val="tx2">
              <a:lumMod val="5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7" action="ppaction://hlinksldjump"/>
              </a:rPr>
              <a:t>Возврат к полке с журналами</a:t>
            </a:r>
            <a:endParaRPr lang="ru-RU" sz="2000" b="1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6910307" y="5394061"/>
            <a:ext cx="2207444" cy="1416981"/>
          </a:xfrm>
          <a:prstGeom prst="rightArrow">
            <a:avLst/>
          </a:prstGeom>
          <a:solidFill>
            <a:schemeClr val="tx2">
              <a:lumMod val="5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8" action="ppaction://hlinksldjump"/>
              </a:rPr>
              <a:t>далее</a:t>
            </a:r>
            <a:endParaRPr lang="ru-RU" sz="2400" b="1" dirty="0"/>
          </a:p>
        </p:txBody>
      </p:sp>
      <p:sp>
        <p:nvSpPr>
          <p:cNvPr id="10" name="Стрелка влево 9"/>
          <p:cNvSpPr/>
          <p:nvPr/>
        </p:nvSpPr>
        <p:spPr>
          <a:xfrm>
            <a:off x="21010" y="5435118"/>
            <a:ext cx="2325291" cy="1375924"/>
          </a:xfrm>
          <a:prstGeom prst="leftArrow">
            <a:avLst/>
          </a:prstGeom>
          <a:solidFill>
            <a:schemeClr val="tx2">
              <a:lumMod val="5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9" action="ppaction://hlinksldjump"/>
              </a:rPr>
              <a:t>назад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6484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640960" cy="2268488"/>
          </a:xfrm>
          <a:solidFill>
            <a:schemeClr val="tx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200" b="1" u="sng" dirty="0" smtClean="0">
                <a:solidFill>
                  <a:srgbClr val="002060"/>
                </a:solidFill>
              </a:rPr>
              <a:t>Нордвик В. Это «Прожито» не зря! </a:t>
            </a:r>
            <a:r>
              <a:rPr lang="en-US" sz="2200" b="1" u="sng" dirty="0" smtClean="0">
                <a:solidFill>
                  <a:srgbClr val="002060"/>
                </a:solidFill>
              </a:rPr>
              <a:t>//</a:t>
            </a:r>
            <a:r>
              <a:rPr lang="ru-RU" sz="2200" b="1" u="sng" dirty="0" smtClean="0">
                <a:solidFill>
                  <a:srgbClr val="002060"/>
                </a:solidFill>
              </a:rPr>
              <a:t> Родина. – 2018. - №8. – С. 42-53.</a:t>
            </a:r>
            <a:br>
              <a:rPr lang="ru-RU" sz="2200" b="1" u="sng" dirty="0" smtClean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smtClean="0">
                <a:solidFill>
                  <a:srgbClr val="FFFF00"/>
                </a:solidFill>
              </a:rPr>
              <a:t>    </a:t>
            </a:r>
            <a:r>
              <a:rPr lang="ru-RU" sz="1800" b="1" dirty="0" smtClean="0">
                <a:solidFill>
                  <a:schemeClr val="bg2">
                    <a:lumMod val="75000"/>
                  </a:schemeClr>
                </a:solidFill>
              </a:rPr>
              <a:t>35-летний  кандидат  исторических  наук  Миша  Мельниченко  снимает комнату  в  старой  коммуналке  на  Покровском бульваре, где  главным  предметом интерьера служат  полки. Обычные. Книжные. Правда, значительную  их часть занимают  разномастные  тетради  и блокноты. Дневники. Частные. Личные.</a:t>
            </a:r>
            <a:br>
              <a:rPr lang="ru-RU" sz="18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bg2">
                    <a:lumMod val="75000"/>
                  </a:schemeClr>
                </a:solidFill>
              </a:rPr>
              <a:t>Последние  три  с  лишним  года  Миша  и занят  тем, что  читает  эти  записи. Во многом  его  усилиями  создан  уникальный  интернет-проект  «Прожито», по  сути, народный архив памяти…</a:t>
            </a:r>
            <a:endParaRPr lang="ru-RU" sz="1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171" y="2276872"/>
            <a:ext cx="2405162" cy="32129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333" y="2276872"/>
            <a:ext cx="2355642" cy="32129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041" y="3068960"/>
            <a:ext cx="2126320" cy="28803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890" y="3058058"/>
            <a:ext cx="2123953" cy="29021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7" y="2564904"/>
            <a:ext cx="2307370" cy="324036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275856" y="5677211"/>
            <a:ext cx="2273860" cy="1107504"/>
          </a:xfrm>
          <a:prstGeom prst="roundRect">
            <a:avLst>
              <a:gd name="adj" fmla="val 36439"/>
            </a:avLst>
          </a:prstGeom>
          <a:solidFill>
            <a:schemeClr val="tx2">
              <a:lumMod val="5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7" action="ppaction://hlinksldjump"/>
              </a:rPr>
              <a:t>Возврат к полке с журналами</a:t>
            </a:r>
            <a:endParaRPr lang="ru-RU" sz="2000" b="1" dirty="0"/>
          </a:p>
        </p:txBody>
      </p:sp>
      <p:sp>
        <p:nvSpPr>
          <p:cNvPr id="9" name="Стрелка влево 8"/>
          <p:cNvSpPr/>
          <p:nvPr/>
        </p:nvSpPr>
        <p:spPr>
          <a:xfrm>
            <a:off x="-21555" y="5432527"/>
            <a:ext cx="2379726" cy="1334626"/>
          </a:xfrm>
          <a:prstGeom prst="leftArrow">
            <a:avLst/>
          </a:prstGeom>
          <a:solidFill>
            <a:schemeClr val="tx2">
              <a:lumMod val="5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8" action="ppaction://hlinksldjump"/>
              </a:rPr>
              <a:t>назад</a:t>
            </a:r>
            <a:endParaRPr lang="ru-RU" sz="2400" b="1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6928361" y="5480984"/>
            <a:ext cx="2213679" cy="1303731"/>
          </a:xfrm>
          <a:prstGeom prst="rightArrow">
            <a:avLst/>
          </a:prstGeom>
          <a:solidFill>
            <a:schemeClr val="tx2">
              <a:lumMod val="5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9" action="ppaction://hlinksldjump"/>
              </a:rPr>
              <a:t>далее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09654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19" y="152400"/>
            <a:ext cx="8683171" cy="1980456"/>
          </a:xfrm>
          <a:solidFill>
            <a:schemeClr val="tx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  <a:t>Шеваров  Д. Маленького  принца  звали  Егорушка </a:t>
            </a:r>
            <a:r>
              <a:rPr lang="en-US" sz="2200" b="1" u="sng" dirty="0" smtClean="0">
                <a:solidFill>
                  <a:schemeClr val="accent6">
                    <a:lumMod val="50000"/>
                  </a:schemeClr>
                </a:solidFill>
              </a:rPr>
              <a:t>//</a:t>
            </a:r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  <a:t> Родина. -2018. - № 9. – С. 36-41.</a:t>
            </a:r>
            <a:b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200" b="1" dirty="0">
                <a:solidFill>
                  <a:srgbClr val="FFFF00"/>
                </a:solidFill>
              </a:rPr>
              <a:t> </a:t>
            </a:r>
            <a:r>
              <a:rPr lang="ru-RU" sz="2200" b="1" dirty="0" smtClean="0">
                <a:solidFill>
                  <a:srgbClr val="FFFF00"/>
                </a:solidFill>
              </a:rPr>
              <a:t>    </a:t>
            </a:r>
            <a:r>
              <a:rPr lang="ru-RU" sz="18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130 лет  назад  вышла  в  свет  повесть  Чехова «Степь».</a:t>
            </a:r>
            <a:br>
              <a:rPr lang="ru-RU" sz="18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r>
              <a:rPr lang="ru-RU" sz="1800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   60 лет  назад  впервые  был  переведён  на  русский  язык «Маленький принц». </a:t>
            </a:r>
            <a:br>
              <a:rPr lang="ru-RU" sz="18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r>
              <a:rPr lang="ru-RU" sz="18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Два  гениальных  писателя, которые  не  называли  себя  писателями. «Я – доктор», - говорил Чехов. «Я – лётчик», - говорил Экзюпери. </a:t>
            </a:r>
            <a:br>
              <a:rPr lang="ru-RU" sz="18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r>
              <a:rPr lang="ru-RU" sz="18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   Если  бы  они  встретились  в  жизни – поняли бы  друг  друга  с  полуслова…</a:t>
            </a:r>
            <a:endParaRPr lang="ru-RU" sz="1800" b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671" y="2132856"/>
            <a:ext cx="2311599" cy="31683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270" y="2132856"/>
            <a:ext cx="2286700" cy="31447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5" y="2448862"/>
            <a:ext cx="1986426" cy="27330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601" y="3573016"/>
            <a:ext cx="2083173" cy="29236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51" y="2852936"/>
            <a:ext cx="2240186" cy="3038345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275856" y="5676405"/>
            <a:ext cx="2056293" cy="1119202"/>
          </a:xfrm>
          <a:prstGeom prst="roundRect">
            <a:avLst/>
          </a:prstGeom>
          <a:solidFill>
            <a:schemeClr val="tx2">
              <a:lumMod val="5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7" action="ppaction://hlinksldjump"/>
              </a:rPr>
              <a:t>Возврат к полке с журналами</a:t>
            </a:r>
            <a:endParaRPr lang="ru-RU" sz="2000" b="1" dirty="0"/>
          </a:p>
        </p:txBody>
      </p:sp>
      <p:sp>
        <p:nvSpPr>
          <p:cNvPr id="9" name="Стрелка влево 8"/>
          <p:cNvSpPr/>
          <p:nvPr/>
        </p:nvSpPr>
        <p:spPr>
          <a:xfrm>
            <a:off x="34801" y="5490683"/>
            <a:ext cx="2262709" cy="1359934"/>
          </a:xfrm>
          <a:prstGeom prst="leftArrow">
            <a:avLst/>
          </a:prstGeom>
          <a:solidFill>
            <a:schemeClr val="tx2">
              <a:lumMod val="5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8" action="ppaction://hlinksldjump"/>
              </a:rPr>
              <a:t>назад</a:t>
            </a:r>
            <a:endParaRPr lang="ru-RU" sz="2400" b="1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7070500" y="5445224"/>
            <a:ext cx="2066207" cy="1412776"/>
          </a:xfrm>
          <a:prstGeom prst="rightArrow">
            <a:avLst/>
          </a:prstGeom>
          <a:solidFill>
            <a:schemeClr val="tx2">
              <a:lumMod val="5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9" action="ppaction://hlinksldjump"/>
              </a:rPr>
              <a:t>далее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87722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712968" cy="2052464"/>
          </a:xfrm>
          <a:solidFill>
            <a:schemeClr val="tx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  <a:t>Экштут  С. «Ишачок» для двоих </a:t>
            </a:r>
            <a:r>
              <a:rPr lang="en-US" sz="2200" b="1" u="sng" dirty="0" smtClean="0">
                <a:solidFill>
                  <a:schemeClr val="accent6">
                    <a:lumMod val="50000"/>
                  </a:schemeClr>
                </a:solidFill>
              </a:rPr>
              <a:t>//</a:t>
            </a:r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  <a:t> Родина. – 2018. - №10. – С. 42-45.</a:t>
            </a:r>
            <a:b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>  </a:t>
            </a:r>
            <a:r>
              <a:rPr lang="ru-RU" sz="2200" b="1" dirty="0" smtClean="0">
                <a:solidFill>
                  <a:schemeClr val="tx2">
                    <a:lumMod val="10000"/>
                  </a:schemeClr>
                </a:solidFill>
              </a:rPr>
              <a:t>Лётчик-истребитель  И-16  Сергей  Грицевец  сел  под  носом противника, чтобы  спасти  сбитого  друга.</a:t>
            </a:r>
            <a:br>
              <a:rPr lang="ru-RU" sz="22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200" b="1" dirty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sz="2200" b="1" dirty="0" smtClean="0">
                <a:solidFill>
                  <a:schemeClr val="tx2">
                    <a:lumMod val="10000"/>
                  </a:schemeClr>
                </a:solidFill>
              </a:rPr>
              <a:t>    Моральный  эффект  беспримерного  подвига  был  огромен. С  этого  дня господство в воздухе  медленно, но  верно  стало  переходить  к  советским  лётчикам.</a:t>
            </a:r>
            <a:endParaRPr lang="ru-RU" sz="2200" b="1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922" y="2204864"/>
            <a:ext cx="2272179" cy="31930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103" y="2186879"/>
            <a:ext cx="2373114" cy="32110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892" y="3090210"/>
            <a:ext cx="2183536" cy="30041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428" y="3094113"/>
            <a:ext cx="2234476" cy="30002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3" y="2803588"/>
            <a:ext cx="2265265" cy="325388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471582" y="5620316"/>
            <a:ext cx="2143040" cy="1134841"/>
          </a:xfrm>
          <a:prstGeom prst="roundRect">
            <a:avLst/>
          </a:prstGeom>
          <a:solidFill>
            <a:schemeClr val="tx2">
              <a:lumMod val="5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7" action="ppaction://hlinksldjump"/>
              </a:rPr>
              <a:t>Возврат к полке с журналами</a:t>
            </a:r>
            <a:endParaRPr lang="ru-RU" sz="2000" b="1" dirty="0"/>
          </a:p>
        </p:txBody>
      </p:sp>
      <p:sp>
        <p:nvSpPr>
          <p:cNvPr id="9" name="Стрелка влево 8"/>
          <p:cNvSpPr/>
          <p:nvPr/>
        </p:nvSpPr>
        <p:spPr>
          <a:xfrm>
            <a:off x="26343" y="5513905"/>
            <a:ext cx="2124337" cy="1340767"/>
          </a:xfrm>
          <a:prstGeom prst="leftArrow">
            <a:avLst/>
          </a:prstGeom>
          <a:solidFill>
            <a:schemeClr val="tx2">
              <a:lumMod val="5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8" action="ppaction://hlinksldjump"/>
              </a:rPr>
              <a:t>назад</a:t>
            </a:r>
            <a:endParaRPr lang="ru-RU" sz="2400" b="1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7046833" y="5517475"/>
            <a:ext cx="2088232" cy="1340525"/>
          </a:xfrm>
          <a:prstGeom prst="rightArrow">
            <a:avLst/>
          </a:prstGeom>
          <a:solidFill>
            <a:schemeClr val="tx2">
              <a:lumMod val="5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9" action="ppaction://hlinksldjump"/>
              </a:rPr>
              <a:t>далее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58813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2398"/>
            <a:ext cx="8636236" cy="2556521"/>
          </a:xfrm>
          <a:solidFill>
            <a:schemeClr val="tx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200" b="1" u="sng" dirty="0" smtClean="0">
                <a:solidFill>
                  <a:schemeClr val="tx2">
                    <a:lumMod val="10000"/>
                  </a:schemeClr>
                </a:solidFill>
              </a:rPr>
              <a:t>Смирнов А. Чуден  Днепр  при  стихшей  канонаде </a:t>
            </a:r>
            <a:r>
              <a:rPr lang="en-US" sz="2200" b="1" u="sng" dirty="0" smtClean="0">
                <a:solidFill>
                  <a:schemeClr val="tx2">
                    <a:lumMod val="10000"/>
                  </a:schemeClr>
                </a:solidFill>
              </a:rPr>
              <a:t>//</a:t>
            </a:r>
            <a:r>
              <a:rPr lang="ru-RU" sz="2200" b="1" u="sng" dirty="0" smtClean="0">
                <a:solidFill>
                  <a:schemeClr val="tx2">
                    <a:lumMod val="10000"/>
                  </a:schemeClr>
                </a:solidFill>
              </a:rPr>
              <a:t> Родина. – </a:t>
            </a:r>
            <a:r>
              <a:rPr lang="ru-RU" sz="2200" b="1" u="sng" dirty="0" smtClean="0">
                <a:solidFill>
                  <a:schemeClr val="bg2">
                    <a:lumMod val="75000"/>
                  </a:schemeClr>
                </a:solidFill>
              </a:rPr>
              <a:t>2018. - №11. </a:t>
            </a:r>
            <a:r>
              <a:rPr lang="ru-RU" sz="2200" b="1" u="sng" dirty="0" smtClean="0">
                <a:solidFill>
                  <a:schemeClr val="tx2">
                    <a:lumMod val="10000"/>
                  </a:schemeClr>
                </a:solidFill>
              </a:rPr>
              <a:t>– С. 56-61.</a:t>
            </a:r>
            <a:br>
              <a:rPr lang="ru-RU" sz="2200" b="1" u="sng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b="1" dirty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   </a:t>
            </a:r>
            <a:r>
              <a:rPr lang="ru-RU" sz="1800" b="1" dirty="0" smtClean="0">
                <a:solidFill>
                  <a:srgbClr val="002060"/>
                </a:solidFill>
              </a:rPr>
              <a:t>Ровно  10 веков назад, осень.  1018 года, немцы  впервые  покинули  Киев. То  были саксонские  рыцари, помогавшие Святополку Окаянному  в  его борьбе  с Ярославом  Мудрым  и  14  августа  вошедшие  в столицу  Руси.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>
                <a:solidFill>
                  <a:srgbClr val="002060"/>
                </a:solidFill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</a:rPr>
              <a:t>    Век назад, в декабре 1918 –го, немецкие  войска, проигравшие  Первую мировую войну, второй  раз  ушли  с  Украины.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>
                <a:solidFill>
                  <a:srgbClr val="002060"/>
                </a:solidFill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</a:rPr>
              <a:t>    А  третий  раз они очистили  Киев  три  четверти  века  назад.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>
                <a:solidFill>
                  <a:srgbClr val="002060"/>
                </a:solidFill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</a:rPr>
              <a:t>    6 ноября 1943 года…</a:t>
            </a: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675" y="2708920"/>
            <a:ext cx="2262893" cy="30963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568" y="2708920"/>
            <a:ext cx="2376264" cy="31125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172" y="3550704"/>
            <a:ext cx="1913092" cy="26369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550704"/>
            <a:ext cx="1939492" cy="26369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988840"/>
            <a:ext cx="1889359" cy="28803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0" y="2794161"/>
            <a:ext cx="2181523" cy="341630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3436371" y="5654667"/>
            <a:ext cx="2174943" cy="1111585"/>
          </a:xfrm>
          <a:prstGeom prst="roundRect">
            <a:avLst/>
          </a:prstGeom>
          <a:solidFill>
            <a:schemeClr val="tx2">
              <a:lumMod val="5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8" action="ppaction://hlinksldjump"/>
              </a:rPr>
              <a:t>Возврат к полке с журналами</a:t>
            </a:r>
            <a:endParaRPr lang="ru-RU" sz="2000" b="1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6948264" y="5445225"/>
            <a:ext cx="2141321" cy="1399616"/>
          </a:xfrm>
          <a:prstGeom prst="rightArrow">
            <a:avLst/>
          </a:prstGeom>
          <a:solidFill>
            <a:schemeClr val="tx2">
              <a:lumMod val="5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9" action="ppaction://hlinksldjump"/>
              </a:rPr>
              <a:t>далее</a:t>
            </a:r>
            <a:endParaRPr lang="ru-RU" sz="2400" b="1" dirty="0"/>
          </a:p>
        </p:txBody>
      </p:sp>
      <p:sp>
        <p:nvSpPr>
          <p:cNvPr id="11" name="Стрелка влево 10"/>
          <p:cNvSpPr/>
          <p:nvPr/>
        </p:nvSpPr>
        <p:spPr>
          <a:xfrm>
            <a:off x="34752" y="5445225"/>
            <a:ext cx="2305000" cy="1400910"/>
          </a:xfrm>
          <a:prstGeom prst="leftArrow">
            <a:avLst/>
          </a:prstGeom>
          <a:solidFill>
            <a:schemeClr val="tx2">
              <a:lumMod val="5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10" action="ppaction://hlinksldjump"/>
              </a:rPr>
              <a:t>назад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29900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14069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Уважаемые  читатели!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Данная  интерактивная  выставка представлена 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для  ознакомления  с  журналом.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588224" y="5309170"/>
            <a:ext cx="2304256" cy="1296144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3" action="ppaction://hlinksldjump"/>
              </a:rPr>
              <a:t>далее</a:t>
            </a:r>
            <a:endParaRPr lang="ru-RU" sz="2800" b="1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107504" y="4797152"/>
            <a:ext cx="2952328" cy="2008807"/>
          </a:xfrm>
          <a:prstGeom prst="leftArrow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4" action="ppaction://hlinksldjump"/>
              </a:rPr>
              <a:t>назад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17424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2399"/>
            <a:ext cx="8712968" cy="1958356"/>
          </a:xfrm>
          <a:solidFill>
            <a:schemeClr val="tx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  <a:t>Бобров Г. Юность  с «Максимом» </a:t>
            </a:r>
            <a:r>
              <a:rPr lang="en-US" sz="2200" b="1" u="sng" dirty="0" smtClean="0">
                <a:solidFill>
                  <a:schemeClr val="accent6">
                    <a:lumMod val="50000"/>
                  </a:schemeClr>
                </a:solidFill>
              </a:rPr>
              <a:t>//</a:t>
            </a:r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  <a:t> Родина. – 2018. - №12. – С. 24-26.</a:t>
            </a:r>
            <a:b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rgbClr val="FFFF00"/>
                </a:solidFill>
              </a:rPr>
              <a:t>     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</a:rPr>
              <a:t>Восемнадцать  ему  исполнилось  через  четыре  месяца  после начала  войны. Но получить  лейтенантские «кубики» курсант  пулеметно-минометного  училища Воронов не успел: началось  летнее  наступление  гитлеровской  группировки «Юг», и  курсантов  бросили  на  передовую – под  Сталинград…</a:t>
            </a:r>
            <a:endParaRPr lang="ru-RU" sz="2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046" y="2132856"/>
            <a:ext cx="2492126" cy="33942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774" y="2110755"/>
            <a:ext cx="2445871" cy="33942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975" y="3154598"/>
            <a:ext cx="2168503" cy="2962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6" y="2726916"/>
            <a:ext cx="2313806" cy="3278064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3552235" y="5550246"/>
            <a:ext cx="2237474" cy="1214239"/>
          </a:xfrm>
          <a:prstGeom prst="roundRect">
            <a:avLst/>
          </a:prstGeom>
          <a:solidFill>
            <a:schemeClr val="tx2">
              <a:lumMod val="5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6" action="ppaction://hlinksldjump"/>
              </a:rPr>
              <a:t>Возврат к полке с журналами</a:t>
            </a:r>
            <a:endParaRPr lang="ru-RU" sz="2000" b="1" dirty="0"/>
          </a:p>
        </p:txBody>
      </p:sp>
      <p:sp>
        <p:nvSpPr>
          <p:cNvPr id="8" name="Стрелка влево 7"/>
          <p:cNvSpPr/>
          <p:nvPr/>
        </p:nvSpPr>
        <p:spPr>
          <a:xfrm>
            <a:off x="19176" y="5514131"/>
            <a:ext cx="2536600" cy="1330871"/>
          </a:xfrm>
          <a:prstGeom prst="leftArrow">
            <a:avLst/>
          </a:prstGeom>
          <a:solidFill>
            <a:schemeClr val="tx2">
              <a:lumMod val="5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7" action="ppaction://hlinksldjump"/>
              </a:rPr>
              <a:t>назад</a:t>
            </a:r>
            <a:endParaRPr lang="ru-RU" sz="2400" b="1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6765866" y="5536951"/>
            <a:ext cx="2390720" cy="1339974"/>
          </a:xfrm>
          <a:prstGeom prst="rightArrow">
            <a:avLst/>
          </a:prstGeom>
          <a:solidFill>
            <a:schemeClr val="tx2">
              <a:lumMod val="5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8" action="ppaction://hlinksldjump"/>
              </a:rPr>
              <a:t>далее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57905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394200105"/>
              </p:ext>
            </p:extLst>
          </p:nvPr>
        </p:nvGraphicFramePr>
        <p:xfrm>
          <a:off x="251520" y="476672"/>
          <a:ext cx="864096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Стрелка влево 1"/>
          <p:cNvSpPr/>
          <p:nvPr/>
        </p:nvSpPr>
        <p:spPr>
          <a:xfrm>
            <a:off x="0" y="5311130"/>
            <a:ext cx="2627784" cy="1512168"/>
          </a:xfrm>
          <a:prstGeom prst="leftArrow">
            <a:avLst/>
          </a:prstGeom>
          <a:solidFill>
            <a:schemeClr val="tx2">
              <a:lumMod val="5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7" action="ppaction://hlinksldjump"/>
              </a:rPr>
              <a:t>назад</a:t>
            </a:r>
            <a:endParaRPr lang="ru-RU" sz="24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732240" y="5258546"/>
            <a:ext cx="2411760" cy="1564752"/>
          </a:xfrm>
          <a:prstGeom prst="rightArrow">
            <a:avLst/>
          </a:prstGeom>
          <a:solidFill>
            <a:schemeClr val="tx2">
              <a:lumMod val="5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8" action="ppaction://hlinksldjump"/>
              </a:rPr>
              <a:t>далее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90744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712968" cy="2268488"/>
          </a:xfrm>
          <a:solidFill>
            <a:schemeClr val="tx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  <a:t>Черенева В. Зерно жизни </a:t>
            </a:r>
            <a:r>
              <a:rPr lang="en-US" sz="2200" b="1" u="sng" dirty="0" smtClean="0">
                <a:solidFill>
                  <a:schemeClr val="accent6">
                    <a:lumMod val="50000"/>
                  </a:schemeClr>
                </a:solidFill>
              </a:rPr>
              <a:t>// </a:t>
            </a:r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  <a:t>Родина. – 2019. - №1. – С. 18-23.</a:t>
            </a:r>
            <a:b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800" dirty="0"/>
              <a:t> </a:t>
            </a:r>
            <a:r>
              <a:rPr lang="ru-RU" sz="1800" dirty="0" smtClean="0"/>
              <a:t>    </a:t>
            </a:r>
            <a:r>
              <a:rPr lang="ru-RU" sz="1800" b="1" dirty="0" smtClean="0">
                <a:solidFill>
                  <a:schemeClr val="bg2">
                    <a:lumMod val="75000"/>
                  </a:schemeClr>
                </a:solidFill>
              </a:rPr>
              <a:t>В центре  Петербурга, на  Исаакиевской площади, стоит  приметное  здание  в  стиле  итальянского Ренессанса. Здесь в  блокаду  хранились  тонны семян – уникальная коллекция, собранная выдающимся ученым Николаем Вавиловым, первым  директором Всесоюзного  института растениеводства (ВИР). В 1940 году он был  арестован по  обвинению  в  антисоветской  деятельности  и в  январе  1943 года скончался в  саратовской  тюрьме №1 от крупозного воспаления легких и истощения.</a:t>
            </a:r>
            <a:br>
              <a:rPr lang="ru-RU" sz="18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1800" b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bg2">
                    <a:lumMod val="75000"/>
                  </a:schemeClr>
                </a:solidFill>
              </a:rPr>
              <a:t>    От истощения в блокаду  умерли и многие  его сотрудники. Но  они  смогли сохранить  тонны бесценных  семян, каждое  из которых было  на  вес  жизни…</a:t>
            </a:r>
            <a:endParaRPr lang="ru-RU" sz="1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457909"/>
            <a:ext cx="2068723" cy="28529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443" y="2443733"/>
            <a:ext cx="2096331" cy="28812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614" y="3429000"/>
            <a:ext cx="1888150" cy="26347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764" y="3429000"/>
            <a:ext cx="1905894" cy="25914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7" y="2708920"/>
            <a:ext cx="2109564" cy="306896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222806" y="5487228"/>
            <a:ext cx="2285297" cy="1294968"/>
          </a:xfrm>
          <a:prstGeom prst="roundRect">
            <a:avLst/>
          </a:prstGeom>
          <a:solidFill>
            <a:schemeClr val="tx2">
              <a:lumMod val="50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7" action="ppaction://hlinksldjump"/>
              </a:rPr>
              <a:t>Возврат к полке с журналами</a:t>
            </a:r>
            <a:endParaRPr lang="ru-RU" sz="2000" b="1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6854495" y="5285449"/>
            <a:ext cx="2289505" cy="1500373"/>
          </a:xfrm>
          <a:prstGeom prst="rightArrow">
            <a:avLst/>
          </a:prstGeom>
          <a:solidFill>
            <a:schemeClr val="tx2">
              <a:lumMod val="50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8" action="ppaction://hlinksldjump"/>
              </a:rPr>
              <a:t>далее</a:t>
            </a:r>
            <a:endParaRPr lang="ru-RU" sz="2400" b="1" dirty="0"/>
          </a:p>
        </p:txBody>
      </p:sp>
      <p:sp>
        <p:nvSpPr>
          <p:cNvPr id="10" name="Стрелка влево 9"/>
          <p:cNvSpPr/>
          <p:nvPr/>
        </p:nvSpPr>
        <p:spPr>
          <a:xfrm>
            <a:off x="35497" y="5332826"/>
            <a:ext cx="2304256" cy="1452995"/>
          </a:xfrm>
          <a:prstGeom prst="leftArrow">
            <a:avLst/>
          </a:prstGeom>
          <a:solidFill>
            <a:schemeClr val="tx2">
              <a:lumMod val="50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9" action="ppaction://hlinksldjump"/>
              </a:rPr>
              <a:t>назад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91126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568952" cy="2592288"/>
          </a:xfrm>
          <a:solidFill>
            <a:schemeClr val="tx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  <a:t>Нордвик В. 12 подвигов  Владимира Родобольского </a:t>
            </a:r>
            <a:r>
              <a:rPr lang="en-US" sz="2200" b="1" u="sng" dirty="0" smtClean="0">
                <a:solidFill>
                  <a:schemeClr val="accent6">
                    <a:lumMod val="50000"/>
                  </a:schemeClr>
                </a:solidFill>
              </a:rPr>
              <a:t>//</a:t>
            </a:r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  <a:t> Родина.- 2019. - №2. – С. 18-28.</a:t>
            </a:r>
            <a:b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800" dirty="0"/>
              <a:t> </a:t>
            </a:r>
            <a:r>
              <a:rPr lang="ru-RU" sz="1800" dirty="0" smtClean="0"/>
              <a:t>    </a:t>
            </a:r>
            <a:r>
              <a:rPr lang="ru-RU" sz="1800" b="1" dirty="0" smtClean="0">
                <a:solidFill>
                  <a:schemeClr val="bg2">
                    <a:lumMod val="75000"/>
                  </a:schemeClr>
                </a:solidFill>
              </a:rPr>
              <a:t>В феврале  1989-го Игорь Родобольский одним из последних  улетал из  Афганистана  на  своём  Ми-8, в  декабре 1994-го в  числе  первых  на  таком же  вертолёте  входил в мятежную Ичкерию. Потом была  вторая  чеченская  кампания. Более  десяти лет на войне…</a:t>
            </a:r>
            <a:br>
              <a:rPr lang="ru-RU" sz="18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1800" b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bg2">
                    <a:lumMod val="75000"/>
                  </a:schemeClr>
                </a:solidFill>
              </a:rPr>
              <a:t>    В наградном  листе  Игоря Олеговича  описаны  двенадцать  эпизодов, за  каждый из которых можно  давать Героя России. Подполковника  Родобольского  трижды собирались  представить к званию, в итоге  вручили Золотую Звезду в декабре 2003-го. Рассказывают, сотрудница, готовившая документы  для  указа Президента, расплакалась, читая  описание  подвигов вертолётчика…</a:t>
            </a:r>
            <a:endParaRPr lang="ru-RU" sz="1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203" y="2636912"/>
            <a:ext cx="2261131" cy="30692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334" y="2636912"/>
            <a:ext cx="2167128" cy="30692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091" y="3861048"/>
            <a:ext cx="1859392" cy="26179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996" y="3861048"/>
            <a:ext cx="1931879" cy="26541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1" y="2931876"/>
            <a:ext cx="2232248" cy="313216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278214" y="5500825"/>
            <a:ext cx="2160240" cy="1241437"/>
          </a:xfrm>
          <a:prstGeom prst="roundRect">
            <a:avLst/>
          </a:prstGeom>
          <a:solidFill>
            <a:schemeClr val="tx2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7" action="ppaction://hlinksldjump"/>
              </a:rPr>
              <a:t>Возврат к полке с журналами</a:t>
            </a:r>
            <a:endParaRPr lang="ru-RU" sz="2000" b="1" dirty="0"/>
          </a:p>
        </p:txBody>
      </p:sp>
      <p:sp>
        <p:nvSpPr>
          <p:cNvPr id="9" name="Стрелка влево 8"/>
          <p:cNvSpPr/>
          <p:nvPr/>
        </p:nvSpPr>
        <p:spPr>
          <a:xfrm>
            <a:off x="0" y="5373216"/>
            <a:ext cx="2321899" cy="1484783"/>
          </a:xfrm>
          <a:prstGeom prst="leftArrow">
            <a:avLst/>
          </a:prstGeom>
          <a:solidFill>
            <a:schemeClr val="tx2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8" action="ppaction://hlinksldjump"/>
              </a:rPr>
              <a:t>назад</a:t>
            </a:r>
            <a:endParaRPr lang="ru-RU" sz="2400" b="1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6804248" y="5373217"/>
            <a:ext cx="2266130" cy="1484784"/>
          </a:xfrm>
          <a:prstGeom prst="rightArrow">
            <a:avLst/>
          </a:prstGeom>
          <a:solidFill>
            <a:schemeClr val="tx2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9" action="ppaction://hlinksldjump"/>
              </a:rPr>
              <a:t>далее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0823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3"/>
            <a:ext cx="8784976" cy="2782428"/>
          </a:xfrm>
          <a:solidFill>
            <a:schemeClr val="tx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  <a:t>Зайцева Е. Сладкое – женщинам! </a:t>
            </a:r>
            <a:r>
              <a:rPr lang="en-US" sz="2200" b="1" u="sng" dirty="0" smtClean="0">
                <a:solidFill>
                  <a:schemeClr val="accent6">
                    <a:lumMod val="50000"/>
                  </a:schemeClr>
                </a:solidFill>
              </a:rPr>
              <a:t>// </a:t>
            </a:r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  <a:t>Родина. – 2019. - №3. С. 90-93.</a:t>
            </a:r>
            <a:b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800" dirty="0"/>
              <a:t> </a:t>
            </a:r>
            <a:r>
              <a:rPr lang="ru-RU" sz="1800" dirty="0" smtClean="0"/>
              <a:t>    </a:t>
            </a:r>
            <a:r>
              <a:rPr lang="ru-RU" sz="1800" b="1" dirty="0" smtClean="0">
                <a:solidFill>
                  <a:schemeClr val="bg2">
                    <a:lumMod val="75000"/>
                  </a:schemeClr>
                </a:solidFill>
              </a:rPr>
              <a:t>Томас Эдисон, помимо лампочки, изобрёл промышленный способ вощения бумаги – за это его называли «папой фантика». А отцом отечественной леденцовой карамели стал Фёдор Матвеевич Ландрин, который в 1848 году открыл на Выборгской стороне в Санкт-Петербурге первую мастерскую по производству леденцов. Конечно, ни Эдисон, ни Ландрин не представляли, что наши бабушки и прабабушки после 1917 года будут лакомиться карамельками с отнюдь не сладкими названиями «Декабристы», «Республиканская», «Ильич», «Стенька Разин», «Интернационал», «Красноармейская звезда», «Серп  и молот».</a:t>
            </a:r>
            <a:br>
              <a:rPr lang="ru-RU" sz="18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1800" b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bg2">
                    <a:lumMod val="75000"/>
                  </a:schemeClr>
                </a:solidFill>
              </a:rPr>
              <a:t>    А ещё без трёх фамилий – Адольфа Сиу, Алексея  Абрикосова  и Теодора  Эйнема – невозможно представить отечественную «шоколадную» историю…</a:t>
            </a:r>
            <a:endParaRPr lang="ru-RU" sz="1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470" y="2877357"/>
            <a:ext cx="2331581" cy="31683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050" y="2899061"/>
            <a:ext cx="2372925" cy="31683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149080"/>
            <a:ext cx="1482561" cy="20608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737" y="4149080"/>
            <a:ext cx="1490970" cy="20608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0" y="3151820"/>
            <a:ext cx="2221190" cy="306896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419872" y="5517232"/>
            <a:ext cx="2125039" cy="1227237"/>
          </a:xfrm>
          <a:prstGeom prst="roundRect">
            <a:avLst/>
          </a:prstGeom>
          <a:solidFill>
            <a:schemeClr val="tx2">
              <a:lumMod val="50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7" action="ppaction://hlinksldjump"/>
              </a:rPr>
              <a:t>Возврат к полке с журналами</a:t>
            </a:r>
            <a:endParaRPr lang="ru-RU" sz="2000" b="1" dirty="0"/>
          </a:p>
        </p:txBody>
      </p:sp>
      <p:sp>
        <p:nvSpPr>
          <p:cNvPr id="9" name="Стрелка влево 8"/>
          <p:cNvSpPr/>
          <p:nvPr/>
        </p:nvSpPr>
        <p:spPr>
          <a:xfrm>
            <a:off x="0" y="5179504"/>
            <a:ext cx="2555776" cy="1608929"/>
          </a:xfrm>
          <a:prstGeom prst="leftArrow">
            <a:avLst/>
          </a:prstGeom>
          <a:solidFill>
            <a:schemeClr val="tx2">
              <a:lumMod val="50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8" action="ppaction://hlinksldjump"/>
              </a:rPr>
              <a:t>назад</a:t>
            </a:r>
            <a:endParaRPr lang="ru-RU" sz="2400" b="1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6804248" y="5301208"/>
            <a:ext cx="2305025" cy="1489003"/>
          </a:xfrm>
          <a:prstGeom prst="rightArrow">
            <a:avLst/>
          </a:prstGeom>
          <a:solidFill>
            <a:schemeClr val="tx2">
              <a:lumMod val="50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9" action="ppaction://hlinksldjump"/>
              </a:rPr>
              <a:t>далее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82252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1617982"/>
          </a:xfrm>
          <a:solidFill>
            <a:schemeClr val="tx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>Мичман Виктор Слюсаренко: «Я всплыл с 1000 метров…» </a:t>
            </a:r>
            <a:r>
              <a:rPr lang="en-US" sz="2000" b="1" u="sng" dirty="0" smtClean="0">
                <a:solidFill>
                  <a:schemeClr val="accent6">
                    <a:lumMod val="50000"/>
                  </a:schemeClr>
                </a:solidFill>
              </a:rPr>
              <a:t>//</a:t>
            </a: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> Родина. -2019. - №4. – С. 24-28.</a:t>
            </a:r>
            <a:b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r>
              <a:rPr lang="ru-RU" sz="1800" b="1" dirty="0" smtClean="0">
                <a:solidFill>
                  <a:schemeClr val="bg2">
                    <a:lumMod val="75000"/>
                  </a:schemeClr>
                </a:solidFill>
              </a:rPr>
              <a:t>7 апреля 1989 года в Норвежском море затонула атомная подводная лодка К-278 «Комсомолец». Официальная причина – пожар на борту. Погибли 42 советских моряка, 27 были спасены. Но только мичман Виктор  Слюсаренко выжил, оказавшись на глубине 1000 метров…</a:t>
            </a:r>
            <a:endParaRPr lang="ru-RU" sz="1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816544"/>
            <a:ext cx="2328044" cy="32173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780" y="1806622"/>
            <a:ext cx="2360523" cy="32272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389311"/>
            <a:ext cx="1864119" cy="25444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183" y="3413450"/>
            <a:ext cx="1851338" cy="25202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348880"/>
            <a:ext cx="2195736" cy="3368826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543801" y="5605287"/>
            <a:ext cx="2160240" cy="1188665"/>
          </a:xfrm>
          <a:prstGeom prst="roundRect">
            <a:avLst/>
          </a:prstGeom>
          <a:solidFill>
            <a:schemeClr val="tx2">
              <a:lumMod val="50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7" action="ppaction://hlinksldjump"/>
              </a:rPr>
              <a:t>Возврат к полке с журналами</a:t>
            </a:r>
            <a:endParaRPr lang="ru-RU" sz="2000" b="1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6884303" y="5372485"/>
            <a:ext cx="2203331" cy="1522459"/>
          </a:xfrm>
          <a:prstGeom prst="rightArrow">
            <a:avLst/>
          </a:prstGeom>
          <a:solidFill>
            <a:schemeClr val="tx2">
              <a:lumMod val="50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8" action="ppaction://hlinksldjump"/>
              </a:rPr>
              <a:t>далее</a:t>
            </a:r>
            <a:endParaRPr lang="ru-RU" sz="2400" b="1" dirty="0"/>
          </a:p>
        </p:txBody>
      </p:sp>
      <p:sp>
        <p:nvSpPr>
          <p:cNvPr id="10" name="Стрелка влево 9"/>
          <p:cNvSpPr/>
          <p:nvPr/>
        </p:nvSpPr>
        <p:spPr>
          <a:xfrm>
            <a:off x="35868" y="5271493"/>
            <a:ext cx="2488604" cy="1568945"/>
          </a:xfrm>
          <a:prstGeom prst="leftArrow">
            <a:avLst/>
          </a:prstGeom>
          <a:solidFill>
            <a:schemeClr val="tx2">
              <a:lumMod val="50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9" action="ppaction://hlinksldjump"/>
              </a:rPr>
              <a:t>назад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7316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841" y="152400"/>
            <a:ext cx="8700639" cy="1764432"/>
          </a:xfrm>
          <a:solidFill>
            <a:schemeClr val="tx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  <a:t>Потапова Ю. Кедровая колонна танкиста Терехова </a:t>
            </a:r>
            <a:r>
              <a:rPr lang="en-US" sz="2200" b="1" u="sng" dirty="0" smtClean="0">
                <a:solidFill>
                  <a:schemeClr val="accent6">
                    <a:lumMod val="50000"/>
                  </a:schemeClr>
                </a:solidFill>
              </a:rPr>
              <a:t>// </a:t>
            </a:r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</a:rPr>
              <a:t>Родина.- 2019. - №5. – С. 30-31. </a:t>
            </a:r>
            <a:r>
              <a:rPr lang="ru-RU" sz="22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1600" dirty="0"/>
              <a:t> </a:t>
            </a:r>
            <a:r>
              <a:rPr lang="ru-RU" sz="1600" dirty="0" smtClean="0"/>
              <a:t>    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</a:rPr>
              <a:t>Каждый  год по  весне  кемеровчанин  Анатолий  Михайлович  Терехов  покупает  в  лесничестве  полторы сотни саженцев. И, бережно  упаковав  в картонные  коробки, отправляется в  дальний  путь. Последние  тридцать  шесть лет он высаживает  кедровые  аллеи там, где воевал и где погибли братья и друзья…</a:t>
            </a:r>
            <a:endParaRPr lang="ru-RU" sz="1800" b="1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698" y="2177724"/>
            <a:ext cx="2793454" cy="38884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166661"/>
            <a:ext cx="2838171" cy="38884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55676"/>
            <a:ext cx="2747095" cy="3772212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3688085" y="5565204"/>
            <a:ext cx="2203673" cy="1278476"/>
          </a:xfrm>
          <a:prstGeom prst="roundRect">
            <a:avLst/>
          </a:prstGeom>
          <a:solidFill>
            <a:schemeClr val="tx2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5" action="ppaction://hlinksldjump"/>
              </a:rPr>
              <a:t>Возврат к полке с журналами</a:t>
            </a:r>
            <a:endParaRPr lang="ru-RU" sz="2000" b="1" dirty="0"/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6660232" y="5373216"/>
            <a:ext cx="2418568" cy="1422492"/>
          </a:xfrm>
          <a:prstGeom prst="stripedRightArrow">
            <a:avLst/>
          </a:prstGeom>
          <a:solidFill>
            <a:schemeClr val="tx2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6" action="ppaction://hlinksldjump"/>
              </a:rPr>
              <a:t>далее</a:t>
            </a:r>
            <a:endParaRPr lang="ru-RU" sz="2400" b="1" dirty="0"/>
          </a:p>
        </p:txBody>
      </p:sp>
      <p:sp>
        <p:nvSpPr>
          <p:cNvPr id="8" name="Стрелка влево 7"/>
          <p:cNvSpPr/>
          <p:nvPr/>
        </p:nvSpPr>
        <p:spPr>
          <a:xfrm>
            <a:off x="-27756" y="5373362"/>
            <a:ext cx="2363935" cy="1484784"/>
          </a:xfrm>
          <a:prstGeom prst="leftArrow">
            <a:avLst/>
          </a:prstGeom>
          <a:solidFill>
            <a:schemeClr val="tx2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hlinkClick r:id="rId7" action="ppaction://hlinksldjump"/>
              </a:rPr>
              <a:t>назад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27761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444952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МБУК ЦСМБ г. Хабаровска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Наш сайт: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hab-csmb.ru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chemeClr val="tx2">
                    <a:lumMod val="10000"/>
                  </a:schemeClr>
                </a:solidFill>
              </a:rPr>
              <a:t>Библиотека-филиал № 8</a:t>
            </a:r>
            <a:br>
              <a:rPr lang="ru-RU" b="1" dirty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10000"/>
                  </a:schemeClr>
                </a:solidFill>
              </a:rPr>
              <a:t>Тел.: (4212) 51 44 98</a:t>
            </a:r>
            <a:br>
              <a:rPr lang="ru-RU" b="1" dirty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10000"/>
                  </a:schemeClr>
                </a:solidFill>
              </a:rPr>
              <a:t>Наш адрес:</a:t>
            </a:r>
            <a:br>
              <a:rPr lang="ru-RU" b="1" dirty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10000"/>
                  </a:schemeClr>
                </a:solidFill>
              </a:rPr>
              <a:t>Ул. Рокоссовского, 40</a:t>
            </a:r>
            <a:br>
              <a:rPr lang="ru-RU" b="1" dirty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10000"/>
                  </a:schemeClr>
                </a:solidFill>
              </a:rPr>
              <a:t>E-mail: bsc13.2011@mail.ru</a:t>
            </a:r>
            <a:r>
              <a:rPr lang="ru-RU" dirty="0">
                <a:solidFill>
                  <a:srgbClr val="640000"/>
                </a:solidFill>
              </a:rPr>
              <a:t/>
            </a:r>
            <a:br>
              <a:rPr lang="ru-RU" dirty="0">
                <a:solidFill>
                  <a:srgbClr val="640000"/>
                </a:solidFill>
              </a:rPr>
            </a:br>
            <a:r>
              <a:rPr lang="ru-RU" dirty="0" smtClean="0">
                <a:solidFill>
                  <a:srgbClr val="640000"/>
                </a:solidFill>
              </a:rPr>
              <a:t/>
            </a:r>
            <a:br>
              <a:rPr lang="ru-RU" dirty="0" smtClean="0">
                <a:solidFill>
                  <a:srgbClr val="640000"/>
                </a:solidFill>
              </a:rPr>
            </a:br>
            <a:endParaRPr lang="ru-RU" dirty="0">
              <a:solidFill>
                <a:srgbClr val="640000"/>
              </a:solidFill>
            </a:endParaRPr>
          </a:p>
        </p:txBody>
      </p:sp>
      <p:sp>
        <p:nvSpPr>
          <p:cNvPr id="3" name="Стрелка влево 2"/>
          <p:cNvSpPr/>
          <p:nvPr/>
        </p:nvSpPr>
        <p:spPr>
          <a:xfrm>
            <a:off x="0" y="5013175"/>
            <a:ext cx="2483768" cy="1739205"/>
          </a:xfrm>
          <a:prstGeom prst="leftArrow">
            <a:avLst/>
          </a:prstGeom>
          <a:solidFill>
            <a:schemeClr val="tx2">
              <a:lumMod val="5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2" action="ppaction://hlinksldjump"/>
              </a:rPr>
              <a:t>назад</a:t>
            </a:r>
            <a:endParaRPr lang="ru-RU" sz="28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516216" y="5517232"/>
            <a:ext cx="2520280" cy="1224136"/>
          </a:xfrm>
          <a:prstGeom prst="roundRect">
            <a:avLst/>
          </a:prstGeom>
          <a:solidFill>
            <a:schemeClr val="tx2">
              <a:lumMod val="5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3" action="ppaction://hlinksldjump"/>
              </a:rPr>
              <a:t>Завершить просмотр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69949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13176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Популярный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исторический  журнал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«Родина» — это продолжение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традиций  научно-популярной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исторической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журналистики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, заложенных создателями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одноименного  дореволюционного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издания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еще  в  1879  году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Современная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«Родина» выходит с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января  1989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года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и 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неизменно предоставляет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читателю  богатый  просветительский  материал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Учредители  журнала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Правительство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Российской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Федерации  и 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Администрация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Президента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Российской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Федерации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Главный  редактор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—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Владислав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Александрович Фронин.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804248" y="5301710"/>
            <a:ext cx="2210544" cy="1300821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2" action="ppaction://hlinksldjump"/>
              </a:rPr>
              <a:t>далее</a:t>
            </a:r>
            <a:endParaRPr lang="ru-RU" sz="2800" b="1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0" y="5157193"/>
            <a:ext cx="2592288" cy="1589856"/>
          </a:xfrm>
          <a:prstGeom prst="leftArrow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3" action="ppaction://hlinksldjump"/>
              </a:rPr>
              <a:t>назад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80424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004792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журнале 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публикуются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материалы  по  истории 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с  древнейших  времен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до наших дней,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великих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исторических  личностях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, поворотных событиях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российской  истории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житье-бытье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простого  человека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;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очерки  о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научных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и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географических открытиях, об орденах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и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медалях, об истории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чинов  и  мундиров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судьбе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россиян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, давно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эмигрировавших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, но оставшихся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русскими  в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душе и передавшими свою любовь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к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Родине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потомкам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.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Авторы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журнала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— известные историки, археологи, писатели, публицисты.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516216" y="5301208"/>
            <a:ext cx="2448272" cy="1296144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2" action="ppaction://hlinksldjump"/>
              </a:rPr>
              <a:t>далее</a:t>
            </a:r>
            <a:endParaRPr lang="ru-RU" sz="2800" b="1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104131" y="5157192"/>
            <a:ext cx="2664296" cy="1592796"/>
          </a:xfrm>
          <a:prstGeom prst="leftArrow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3" action="ppaction://hlinksldjump"/>
              </a:rPr>
              <a:t>назад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83645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13176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Значимую  часть  журнала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занимает «Научная библиотека «Родины».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Это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редакционный раздел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для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тех,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кто  профессионально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интересуется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историей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660232" y="5311071"/>
            <a:ext cx="2376264" cy="1296144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2" action="ppaction://hlinksldjump"/>
              </a:rPr>
              <a:t>далее</a:t>
            </a:r>
            <a:endParaRPr lang="ru-RU" sz="2800" b="1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101080" y="5085184"/>
            <a:ext cx="2808312" cy="1747918"/>
          </a:xfrm>
          <a:prstGeom prst="leftArrow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3" action="ppaction://hlinksldjump"/>
              </a:rPr>
              <a:t>назад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09634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69549790"/>
              </p:ext>
            </p:extLst>
          </p:nvPr>
        </p:nvGraphicFramePr>
        <p:xfrm>
          <a:off x="249288" y="404664"/>
          <a:ext cx="8643192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6732240" y="5517232"/>
            <a:ext cx="2210544" cy="1229864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7" action="ppaction://hlinksldjump"/>
              </a:rPr>
              <a:t>далее</a:t>
            </a:r>
            <a:endParaRPr lang="ru-RU" sz="2800" b="1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19100" y="5229200"/>
            <a:ext cx="2450504" cy="1628800"/>
          </a:xfrm>
          <a:prstGeom prst="leftArrow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8" action="ppaction://hlinksldjump"/>
              </a:rPr>
              <a:t>назад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32643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60648"/>
            <a:ext cx="9108504" cy="6480720"/>
          </a:xfrm>
          <a:prstGeom prst="rect">
            <a:avLst/>
          </a:prstGeom>
        </p:spPr>
      </p:pic>
      <p:pic>
        <p:nvPicPr>
          <p:cNvPr id="3" name="Рисунок 2">
            <a:hlinkClick r:id="rId4" action="ppaction://hlinksldjump" highlightClick="1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24" y="53303"/>
            <a:ext cx="1087429" cy="1431482"/>
          </a:xfrm>
          <a:prstGeom prst="rect">
            <a:avLst/>
          </a:prstGeom>
        </p:spPr>
      </p:pic>
      <p:pic>
        <p:nvPicPr>
          <p:cNvPr id="4" name="Рисунок 3">
            <a:hlinkClick r:id="rId6" action="ppaction://hlinksldjump" highlightClick="1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7" y="36765"/>
            <a:ext cx="1096498" cy="1448020"/>
          </a:xfrm>
          <a:prstGeom prst="rect">
            <a:avLst/>
          </a:prstGeom>
        </p:spPr>
      </p:pic>
      <p:pic>
        <p:nvPicPr>
          <p:cNvPr id="5" name="Рисунок 4">
            <a:hlinkClick r:id="rId8" action="ppaction://hlinksldjump" highlightClick="1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-11585"/>
            <a:ext cx="1133500" cy="1496370"/>
          </a:xfrm>
          <a:prstGeom prst="rect">
            <a:avLst/>
          </a:prstGeom>
        </p:spPr>
      </p:pic>
      <p:pic>
        <p:nvPicPr>
          <p:cNvPr id="6" name="Рисунок 5">
            <a:hlinkClick r:id="rId10" action="ppaction://hlinksldjump" highlightClick="1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-7610"/>
            <a:ext cx="1159141" cy="1492395"/>
          </a:xfrm>
          <a:prstGeom prst="rect">
            <a:avLst/>
          </a:prstGeom>
        </p:spPr>
      </p:pic>
      <p:pic>
        <p:nvPicPr>
          <p:cNvPr id="7" name="Рисунок 6">
            <a:hlinkClick r:id="rId12" action="ppaction://hlinksldjump" highlightClick="1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-7610"/>
            <a:ext cx="1126224" cy="1492395"/>
          </a:xfrm>
          <a:prstGeom prst="rect">
            <a:avLst/>
          </a:prstGeom>
        </p:spPr>
      </p:pic>
      <p:pic>
        <p:nvPicPr>
          <p:cNvPr id="8" name="Рисунок 7">
            <a:hlinkClick r:id="rId14" action="ppaction://hlinksldjump" highlightClick="1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24" y="2005701"/>
            <a:ext cx="1287188" cy="1745340"/>
          </a:xfrm>
          <a:prstGeom prst="rect">
            <a:avLst/>
          </a:prstGeom>
        </p:spPr>
      </p:pic>
      <p:pic>
        <p:nvPicPr>
          <p:cNvPr id="9" name="Рисунок 8">
            <a:hlinkClick r:id="rId16" action="ppaction://hlinksldjump" highlightClick="1"/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856" y="1975497"/>
            <a:ext cx="1374260" cy="1775544"/>
          </a:xfrm>
          <a:prstGeom prst="rect">
            <a:avLst/>
          </a:prstGeom>
        </p:spPr>
      </p:pic>
      <p:pic>
        <p:nvPicPr>
          <p:cNvPr id="10" name="Рисунок 9">
            <a:hlinkClick r:id="rId18" action="ppaction://hlinksldjump" highlightClick="1"/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574" y="1867034"/>
            <a:ext cx="1440160" cy="1901201"/>
          </a:xfrm>
          <a:prstGeom prst="rect">
            <a:avLst/>
          </a:prstGeom>
        </p:spPr>
      </p:pic>
      <p:pic>
        <p:nvPicPr>
          <p:cNvPr id="11" name="Рисунок 10">
            <a:hlinkClick r:id="rId20" action="ppaction://hlinksldjump" highlightClick="1"/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872" y="1778196"/>
            <a:ext cx="1454588" cy="1972845"/>
          </a:xfrm>
          <a:prstGeom prst="rect">
            <a:avLst/>
          </a:prstGeom>
        </p:spPr>
      </p:pic>
      <p:pic>
        <p:nvPicPr>
          <p:cNvPr id="12" name="Рисунок 11">
            <a:hlinkClick r:id="rId22" action="ppaction://hlinksldjump" highlightClick="1"/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592" y="1674024"/>
            <a:ext cx="1593656" cy="2077017"/>
          </a:xfrm>
          <a:prstGeom prst="rect">
            <a:avLst/>
          </a:prstGeom>
        </p:spPr>
      </p:pic>
      <p:pic>
        <p:nvPicPr>
          <p:cNvPr id="13" name="Рисунок 12">
            <a:hlinkClick r:id="rId24" action="ppaction://hlinksldjump" highlightClick="1"/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882136"/>
            <a:ext cx="1426710" cy="1974048"/>
          </a:xfrm>
          <a:prstGeom prst="rect">
            <a:avLst/>
          </a:prstGeom>
        </p:spPr>
      </p:pic>
      <p:pic>
        <p:nvPicPr>
          <p:cNvPr id="14" name="Рисунок 13">
            <a:hlinkClick r:id="rId26" action="ppaction://hlinksldjump" highlightClick="1"/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850" y="3875325"/>
            <a:ext cx="1575723" cy="2032682"/>
          </a:xfrm>
          <a:prstGeom prst="rect">
            <a:avLst/>
          </a:prstGeom>
        </p:spPr>
      </p:pic>
      <p:pic>
        <p:nvPicPr>
          <p:cNvPr id="15" name="Рисунок 14">
            <a:hlinkClick r:id="rId28" action="ppaction://hlinksldjump" highlightClick="1"/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528225"/>
            <a:ext cx="1209542" cy="1604366"/>
          </a:xfrm>
          <a:prstGeom prst="rect">
            <a:avLst/>
          </a:prstGeom>
        </p:spPr>
      </p:pic>
      <p:pic>
        <p:nvPicPr>
          <p:cNvPr id="16" name="Рисунок 15">
            <a:hlinkClick r:id="rId30" action="ppaction://hlinksldjump" highlightClick="1"/>
          </p:cNvPr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410" y="3528224"/>
            <a:ext cx="1228218" cy="1608141"/>
          </a:xfrm>
          <a:prstGeom prst="rect">
            <a:avLst/>
          </a:prstGeom>
        </p:spPr>
      </p:pic>
      <p:pic>
        <p:nvPicPr>
          <p:cNvPr id="17" name="Рисунок 16">
            <a:hlinkClick r:id="rId32" action="ppaction://hlinksldjump" highlightClick="1"/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528224"/>
            <a:ext cx="1219536" cy="1604367"/>
          </a:xfrm>
          <a:prstGeom prst="rect">
            <a:avLst/>
          </a:prstGeom>
        </p:spPr>
      </p:pic>
      <p:pic>
        <p:nvPicPr>
          <p:cNvPr id="18" name="Рисунок 17">
            <a:hlinkClick r:id="rId34" action="ppaction://hlinksldjump" highlightClick="1"/>
          </p:cNvPr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715986"/>
            <a:ext cx="1224136" cy="1661329"/>
          </a:xfrm>
          <a:prstGeom prst="rect">
            <a:avLst/>
          </a:prstGeom>
        </p:spPr>
      </p:pic>
      <p:pic>
        <p:nvPicPr>
          <p:cNvPr id="19" name="Рисунок 18">
            <a:hlinkClick r:id="rId36" action="ppaction://hlinksldjump" highlightClick="1"/>
          </p:cNvPr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789" y="4715986"/>
            <a:ext cx="1254483" cy="1661329"/>
          </a:xfrm>
          <a:prstGeom prst="rect">
            <a:avLst/>
          </a:prstGeom>
        </p:spPr>
      </p:pic>
      <p:sp>
        <p:nvSpPr>
          <p:cNvPr id="20" name="Скругленный прямоугольник 19"/>
          <p:cNvSpPr/>
          <p:nvPr/>
        </p:nvSpPr>
        <p:spPr>
          <a:xfrm>
            <a:off x="7122252" y="5517232"/>
            <a:ext cx="1947080" cy="1224136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38" action="ppaction://hlinksldjump"/>
              </a:rPr>
              <a:t>далее</a:t>
            </a:r>
            <a:endParaRPr lang="ru-RU" sz="2800" b="1" dirty="0"/>
          </a:p>
        </p:txBody>
      </p:sp>
      <p:sp>
        <p:nvSpPr>
          <p:cNvPr id="21" name="Стрелка влево 20"/>
          <p:cNvSpPr/>
          <p:nvPr/>
        </p:nvSpPr>
        <p:spPr>
          <a:xfrm>
            <a:off x="0" y="5368416"/>
            <a:ext cx="2508175" cy="1484784"/>
          </a:xfrm>
          <a:prstGeom prst="leftArrow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hlinkClick r:id="rId39" action="ppaction://hlinksldjump"/>
              </a:rPr>
              <a:t>назад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54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702572375"/>
              </p:ext>
            </p:extLst>
          </p:nvPr>
        </p:nvGraphicFramePr>
        <p:xfrm>
          <a:off x="395536" y="692696"/>
          <a:ext cx="822960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 flipH="1">
            <a:off x="6585892" y="5445224"/>
            <a:ext cx="2448272" cy="1278979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7" action="ppaction://hlinksldjump"/>
              </a:rPr>
              <a:t>далее</a:t>
            </a:r>
            <a:endParaRPr lang="ru-RU" sz="2800" b="1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26342" y="5085184"/>
            <a:ext cx="2745458" cy="1772816"/>
          </a:xfrm>
          <a:prstGeom prst="leftArrow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8" action="ppaction://hlinksldjump"/>
              </a:rPr>
              <a:t>назад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08745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865294"/>
          </a:xfrm>
          <a:solidFill>
            <a:schemeClr val="tx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200" u="sng" dirty="0" smtClean="0">
                <a:solidFill>
                  <a:schemeClr val="accent6">
                    <a:lumMod val="50000"/>
                  </a:schemeClr>
                </a:solidFill>
                <a:latin typeface="AGLettericaCondensedC" pitchFamily="50" charset="0"/>
              </a:rPr>
              <a:t>Штраус О. Обоз </a:t>
            </a:r>
            <a:r>
              <a:rPr lang="en-US" sz="2200" u="sng" dirty="0" smtClean="0">
                <a:solidFill>
                  <a:schemeClr val="accent6">
                    <a:lumMod val="50000"/>
                  </a:schemeClr>
                </a:solidFill>
                <a:latin typeface="AGLettericaCondensedC" pitchFamily="50" charset="0"/>
              </a:rPr>
              <a:t>//</a:t>
            </a:r>
            <a:r>
              <a:rPr lang="ru-RU" sz="2200" u="sng" dirty="0">
                <a:solidFill>
                  <a:schemeClr val="accent6">
                    <a:lumMod val="50000"/>
                  </a:schemeClr>
                </a:solidFill>
                <a:latin typeface="AGLettericaCondensedC" pitchFamily="50" charset="0"/>
              </a:rPr>
              <a:t> </a:t>
            </a:r>
            <a:r>
              <a:rPr lang="ru-RU" sz="2200" u="sng" dirty="0" smtClean="0">
                <a:solidFill>
                  <a:schemeClr val="accent6">
                    <a:lumMod val="50000"/>
                  </a:schemeClr>
                </a:solidFill>
                <a:latin typeface="AGLettericaCondensedC" pitchFamily="50" charset="0"/>
              </a:rPr>
              <a:t>Родина. – 2018. - №1. – С. 42-47.</a:t>
            </a:r>
            <a:br>
              <a:rPr lang="ru-RU" sz="2200" u="sng" dirty="0" smtClean="0">
                <a:solidFill>
                  <a:schemeClr val="accent6">
                    <a:lumMod val="50000"/>
                  </a:schemeClr>
                </a:solidFill>
                <a:latin typeface="AGLettericaCondensedC" pitchFamily="50" charset="0"/>
              </a:rPr>
            </a:b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AGLettericaCondensedC" pitchFamily="50" charset="0"/>
              </a:rPr>
              <a:t>     </a:t>
            </a:r>
            <a:r>
              <a:rPr lang="ru-RU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7</a:t>
            </a:r>
            <a:r>
              <a:rPr lang="ru-RU" sz="1800" b="1" dirty="0" smtClean="0">
                <a:ln w="3200">
                  <a:noFill/>
                  <a:prstDash val="solid"/>
                  <a:round/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5 ЛЕТ НАЗАД БЫЛА ПРОРВАНА БЛОКАДА </a:t>
            </a:r>
            <a:r>
              <a:rPr lang="ru-RU" sz="1800" b="1" dirty="0">
                <a:ln w="3200">
                  <a:noFill/>
                  <a:prstDash val="solid"/>
                  <a:round/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Л</a:t>
            </a:r>
            <a:r>
              <a:rPr lang="ru-RU" sz="1800" b="1" dirty="0" smtClean="0">
                <a:ln w="3200">
                  <a:noFill/>
                  <a:prstDash val="solid"/>
                  <a:round/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ЕНИНГРАДА . НО ПОЧТИ ЗА ГОД  ДО  ЭТОГО  ЛИНИЮ ФРОНТА ПЕРЕСЕКЛИ  И  ПРОРВАЛИСЬ  В  ГОЛОДНЫЙ  ГОРОД  223  ПОДВОДЫ  С ПРОДУКТАМИ, СОБРАННЫМИ КОЛХОЗНИКАМИ НА ОККУПИРОВАННЫХ НЕМЦАМИ ТЕРРИТОРИЯХ. 17 ТОНН МЯСА, МАСЛА, ГРИБОВ… Как смогли пробиться к своим? Как удалось в глубоком тылу у немцев собрать такое количество драгоценной еды? Об этом вспоминают участники легендарного Обоза…</a:t>
            </a:r>
            <a:endParaRPr lang="ru-RU" sz="1800" b="1" dirty="0">
              <a:ln w="3200">
                <a:noFill/>
                <a:prstDash val="solid"/>
                <a:round/>
              </a:ln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880" y="2046428"/>
            <a:ext cx="2735088" cy="37550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046428"/>
            <a:ext cx="2537869" cy="34843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053934"/>
            <a:ext cx="2742872" cy="36369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677" y="3657125"/>
            <a:ext cx="2662825" cy="21729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Скругленный прямоугольник 6"/>
          <p:cNvSpPr/>
          <p:nvPr/>
        </p:nvSpPr>
        <p:spPr>
          <a:xfrm>
            <a:off x="3491880" y="5487975"/>
            <a:ext cx="2448272" cy="1327273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7" action="ppaction://hlinksldjump"/>
              </a:rPr>
              <a:t>Возврат к полке с журналами</a:t>
            </a:r>
            <a:endParaRPr lang="ru-RU" sz="2000" b="1" dirty="0"/>
          </a:p>
        </p:txBody>
      </p:sp>
      <p:sp>
        <p:nvSpPr>
          <p:cNvPr id="8" name="Стрелка влево 7"/>
          <p:cNvSpPr/>
          <p:nvPr/>
        </p:nvSpPr>
        <p:spPr>
          <a:xfrm>
            <a:off x="15676" y="5301208"/>
            <a:ext cx="2684116" cy="1533022"/>
          </a:xfrm>
          <a:prstGeom prst="leftArrow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8" action="ppaction://hlinksldjump"/>
              </a:rPr>
              <a:t>назад</a:t>
            </a:r>
            <a:endParaRPr lang="ru-RU" sz="2800" b="1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6588224" y="5301208"/>
            <a:ext cx="2555776" cy="1556793"/>
          </a:xfrm>
          <a:prstGeom prst="rightArrow">
            <a:avLst/>
          </a:prstGeom>
          <a:solidFill>
            <a:schemeClr val="tx2">
              <a:lumMod val="5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9" action="ppaction://hlinksldjump"/>
              </a:rPr>
              <a:t>далее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02450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925</TotalTime>
  <Words>2080</Words>
  <Application>Microsoft Office PowerPoint</Application>
  <PresentationFormat>Экран (4:3)</PresentationFormat>
  <Paragraphs>113</Paragraphs>
  <Slides>27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7" baseType="lpstr">
      <vt:lpstr>Arial</vt:lpstr>
      <vt:lpstr>DendaNewBlackCondC</vt:lpstr>
      <vt:lpstr>Wingdings 2</vt:lpstr>
      <vt:lpstr>AcsiomaSuperShockC</vt:lpstr>
      <vt:lpstr>BellGothicC Blk BT</vt:lpstr>
      <vt:lpstr>AGLettericaCondensedC</vt:lpstr>
      <vt:lpstr>Calibri</vt:lpstr>
      <vt:lpstr>AdverGothicRoughC</vt:lpstr>
      <vt:lpstr>1 FuturisXCondd</vt:lpstr>
      <vt:lpstr>Бумажная</vt:lpstr>
      <vt:lpstr> МБУК ЦСМБ Г. ХАБАРОВСКА Путешествие по страницам журнала «Родина»… (2018 – 2019 Г.Г.)</vt:lpstr>
      <vt:lpstr>Уважаемые  читатели! Данная  интерактивная  выставка представлена   для  ознакомления  с  журналом.</vt:lpstr>
      <vt:lpstr>Популярный  исторический  журнал «Родина» — это продолжение  традиций  научно-популярной исторической  журналистики, заложенных создателями  одноименного  дореволюционного издания  еще  в  1879  году.  Современная «Родина» выходит с  января  1989 года  и  неизменно предоставляет  читателю  богатый  просветительский  материал.  Учредители  журнала:  Правительство Российской Федерации  и  Администрация  Президента Российской  Федерации.  Главный  редактор — Владислав Александрович Фронин.</vt:lpstr>
      <vt:lpstr>В журнале  публикуются  материалы  по  истории  с  древнейших  времен до наших дней,  о великих  исторических  личностях, поворотных событиях  российской  истории,  о житье-бытье  простого  человека;  очерки  о научных  и географических открытиях, об орденах  и медалях, об истории  чинов  и  мундиров,  о судьбе  россиян, давно  эмигрировавших, но оставшихся  русскими  в душе и передавшими свою любовь  к Родине  потомкам.  Авторы  журнала — известные историки, археологи, писатели, публицисты.</vt:lpstr>
      <vt:lpstr>    Значимую  часть  журнала занимает «Научная библиотека «Родины».      Это редакционный раздел  для тех,  кто  профессионально интересуется  историей.</vt:lpstr>
      <vt:lpstr>Презентация PowerPoint</vt:lpstr>
      <vt:lpstr>Презентация PowerPoint</vt:lpstr>
      <vt:lpstr>Презентация PowerPoint</vt:lpstr>
      <vt:lpstr>Штраус О. Обоз // Родина. – 2018. - №1. – С. 42-47.      75 ЛЕТ НАЗАД БЫЛА ПРОРВАНА БЛОКАДА ЛЕНИНГРАДА . НО ПОЧТИ ЗА ГОД  ДО  ЭТОГО  ЛИНИЮ ФРОНТА ПЕРЕСЕКЛИ  И  ПРОРВАЛИСЬ  В  ГОЛОДНЫЙ  ГОРОД  223  ПОДВОДЫ  С ПРОДУКТАМИ, СОБРАННЫМИ КОЛХОЗНИКАМИ НА ОККУПИРОВАННЫХ НЕМЦАМИ ТЕРРИТОРИЯХ. 17 ТОНН МЯСА, МАСЛА, ГРИБОВ… Как смогли пробиться к своим? Как удалось в глубоком тылу у немцев собрать такое количество драгоценной еды? Об этом вспоминают участники легендарного Обоза…</vt:lpstr>
      <vt:lpstr>Шеваров  Д.  Дочка из дома Павлова // Родина. – 2018. - №2. – С. 24-26.      Зина Селезнёва  родилась 11 июля 1942 года и пеленками малышке служили солдатские портянки. Её судьба должна была войти в учебники и энциклопедии. Но, увы, имени Зинаиды Петровны Селезнёвой вы там не найдёте. А без неё история обороны дома Павлова остаётся неполной…</vt:lpstr>
      <vt:lpstr>Нордвик В. Капитан  Модя // Родина. – 2018. - №3. – С. 68-79.      Кино  в очередной раз доказало, что  остаётся  важнейшим из искусств. Снятый  без  видимого информационного  повода  и  привязки к  какой-либо дате художественный фильм «Движение вверх» рассказал о  победе  сборной СССР  по баскетболу  над  американцами  в  финале мюнхенской Олимпиады-1972 и взорвал  отечественный  прокат. Картина  собрала  в  кинотеатрах более  двух  миллиардов рублей и стала  абсолютным  российским  рекордсменом. Участников  исторического  матча, в котором всё решилось в последние три секунды, с нашей стороны почти не осталось. К  счастью, жив, здоров, готов  общаться  капитан  той  советской команды, ныне  гражданин  независимой Литвы  Модестас  Пауласкас…</vt:lpstr>
      <vt:lpstr>Экштут  С. Он был знаком  с «Незнакомкой»  // Родина. – 2018. - №4. – С. 34-39.      2 марта  1883 года  в  здании Императорской  Академии  наук  в  Петербурге  открылась  11-я  выставка  Товарищества  передвижных  художественных выставок. Сенсацией стала  картина «Неизвестная» кисти  Ивана  Николаевича  Крамского. Посетители  безуспешно  пытались  угадать  имя  запечатленной  мастером  дамы.  На  все  скромные  и  не  очень  скромные  вопросы  лидер  передвижников отвечал  уклончиво, чем  лишь  раззадоривал  жадную  до  скандалов  публику…</vt:lpstr>
      <vt:lpstr>Калинин М. «Я везде  собирала  цветы…» // Родина. – 2018. - №5. -С. 20-22.      Лидия  Гавриловна Чурина ( в  девичестве  Норицына ), уроженка  села  Висим Добрянского  района  Пермского  края, прошла  фронтовыми  дорогами  России, Украины, Молдавии, Польши, Германии, Австрии.  Домой  вернулась  осенью  1946 года  из Вены  с  медалью «За победу над Германией». Её  воспоминания  о  войне, написанные  мелким, плотным  почерком, бережно  хранит  племянница  Л.М. Симонова...</vt:lpstr>
      <vt:lpstr>Нордвик В. Львиная доля // Родина. -2018. - №6. – С. 16-27.      Казалось  бы, Валентина  Тимофеевна  Яшина давно  рассказала  о  легендарном  муже всё, что  могла  и  хотела. Тем  более  в  преддверии  домашнего  чемпионата  мира по футболу, когда  журналисты  в  очередь  записывались  к  ней. Однако  в  загашнике  нашлось  несколько  не  самых затертых историй…</vt:lpstr>
      <vt:lpstr>Нордвик В. Земля Сотникова // Родина. – 2018. - №7. – С. 46-55.      Чтобы  добраться из Москвы  до села Ижма  в  Республике Коми, сначала  надо 2 часа  лететь  до Сыктывкара или Ухты. Потом – ехать. Затем – ехать –ехать. И ещё – ехать-ехать-ехать… Прежде  в Ижме был  свой  аэропорт, его  открыли в  1978-м. Маленький, но  для райцентра  вполне  хватало.  А  в начале нулевых  хозяйство  ликвидировали  как  бы за  ненадобностью, сохранив  лишь  вертолётную  площадку. Приглядывал за ней Сергей Сотников, последний и единственный штатный сотрудник.  Михалыч, как  его  зовут  в  Ижме, продолжал  по  доброй  воле, вне  служебных  обязанностей, следить и  за  вычеркнутой  изо  всех  реестров взлётно-посадочной полосой. Именно  на  неё  7 сентября 2010 года  совершил  вынужденную посадку ТУ-154 якутской  авиакомпании  «Алроса»…</vt:lpstr>
      <vt:lpstr>Нордвик В. Это «Прожито» не зря! // Родина. – 2018. - №8. – С. 42-53.      35-летний  кандидат  исторических  наук  Миша  Мельниченко  снимает комнату  в  старой  коммуналке  на  Покровском бульваре, где  главным  предметом интерьера служат  полки. Обычные. Книжные. Правда, значительную  их часть занимают  разномастные  тетради  и блокноты. Дневники. Частные. Личные. Последние  три  с  лишним  года  Миша  и занят  тем, что  читает  эти  записи. Во многом  его  усилиями  создан  уникальный  интернет-проект  «Прожито», по  сути, народный архив памяти…</vt:lpstr>
      <vt:lpstr>Шеваров  Д. Маленького  принца  звали  Егорушка // Родина. -2018. - № 9. – С. 36-41.      130 лет  назад  вышла  в  свет  повесть  Чехова «Степь».       60 лет  назад  впервые  был  переведён  на  русский  язык «Маленький принц».  Два  гениальных  писателя, которые  не  называли  себя  писателями. «Я – доктор», - говорил Чехов. «Я – лётчик», - говорил Экзюпери.       Если  бы  они  встретились  в  жизни – поняли бы  друг  друга  с  полуслова…</vt:lpstr>
      <vt:lpstr>Экштут  С. «Ишачок» для двоих // Родина. – 2018. - №10. – С. 42-45.   Лётчик-истребитель  И-16  Сергей  Грицевец  сел  под  носом противника, чтобы  спасти  сбитого  друга.      Моральный  эффект  беспримерного  подвига  был  огромен. С  этого  дня господство в воздухе  медленно, но  верно  стало  переходить  к  советским  лётчикам.</vt:lpstr>
      <vt:lpstr>Смирнов А. Чуден  Днепр  при  стихшей  канонаде // Родина. – 2018. - №11. – С. 56-61.     Ровно  10 веков назад, осень.  1018 года, немцы  впервые  покинули  Киев. То  были саксонские  рыцари, помогавшие Святополку Окаянному  в  его борьбе  с Ярославом  Мудрым  и  14  августа  вошедшие  в столицу  Руси.      Век назад, в декабре 1918 –го, немецкие  войска, проигравшие  Первую мировую войну, второй  раз  ушли  с  Украины.      А  третий  раз они очистили  Киев  три  четверти  века  назад.      6 ноября 1943 года…</vt:lpstr>
      <vt:lpstr>Бобров Г. Юность  с «Максимом» // Родина. – 2018. - №12. – С. 24-26.      Восемнадцать  ему  исполнилось  через  четыре  месяца  после начала  войны. Но получить  лейтенантские «кубики» курсант  пулеметно-минометного  училища Воронов не успел: началось  летнее  наступление  гитлеровской  группировки «Юг», и  курсантов  бросили  на  передовую – под  Сталинград…</vt:lpstr>
      <vt:lpstr>Презентация PowerPoint</vt:lpstr>
      <vt:lpstr>Черенева В. Зерно жизни // Родина. – 2019. - №1. – С. 18-23.      В центре  Петербурга, на  Исаакиевской площади, стоит  приметное  здание  в  стиле  итальянского Ренессанса. Здесь в  блокаду  хранились  тонны семян – уникальная коллекция, собранная выдающимся ученым Николаем Вавиловым, первым  директором Всесоюзного  института растениеводства (ВИР). В 1940 году он был  арестован по  обвинению  в  антисоветской  деятельности  и в  январе  1943 года скончался в  саратовской  тюрьме №1 от крупозного воспаления легких и истощения.      От истощения в блокаду  умерли и многие  его сотрудники. Но  они  смогли сохранить  тонны бесценных  семян, каждое  из которых было  на  вес  жизни…</vt:lpstr>
      <vt:lpstr>Нордвик В. 12 подвигов  Владимира Родобольского // Родина.- 2019. - №2. – С. 18-28.      В феврале  1989-го Игорь Родобольский одним из последних  улетал из  Афганистана  на  своём  Ми-8, в  декабре 1994-го в  числе  первых  на  таком же  вертолёте  входил в мятежную Ичкерию. Потом была  вторая  чеченская  кампания. Более  десяти лет на войне…      В наградном  листе  Игоря Олеговича  описаны  двенадцать  эпизодов, за  каждый из которых можно  давать Героя России. Подполковника  Родобольского  трижды собирались  представить к званию, в итоге  вручили Золотую Звезду в декабре 2003-го. Рассказывают, сотрудница, готовившая документы  для  указа Президента, расплакалась, читая  описание  подвигов вертолётчика…</vt:lpstr>
      <vt:lpstr>Зайцева Е. Сладкое – женщинам! // Родина. – 2019. - №3. С. 90-93.      Томас Эдисон, помимо лампочки, изобрёл промышленный способ вощения бумаги – за это его называли «папой фантика». А отцом отечественной леденцовой карамели стал Фёдор Матвеевич Ландрин, который в 1848 году открыл на Выборгской стороне в Санкт-Петербурге первую мастерскую по производству леденцов. Конечно, ни Эдисон, ни Ландрин не представляли, что наши бабушки и прабабушки после 1917 года будут лакомиться карамельками с отнюдь не сладкими названиями «Декабристы», «Республиканская», «Ильич», «Стенька Разин», «Интернационал», «Красноармейская звезда», «Серп  и молот».      А ещё без трёх фамилий – Адольфа Сиу, Алексея  Абрикосова  и Теодора  Эйнема – невозможно представить отечественную «шоколадную» историю…</vt:lpstr>
      <vt:lpstr>Мичман Виктор Слюсаренко: «Я всплыл с 1000 метров…» // Родина. -2019. - №4. – С. 24-28.      7 апреля 1989 года в Норвежском море затонула атомная подводная лодка К-278 «Комсомолец». Официальная причина – пожар на борту. Погибли 42 советских моряка, 27 были спасены. Но только мичман Виктор  Слюсаренко выжил, оказавшись на глубине 1000 метров…</vt:lpstr>
      <vt:lpstr>Потапова Ю. Кедровая колонна танкиста Терехова // Родина.- 2019. - №5. – С. 30-31.       Каждый  год по  весне  кемеровчанин  Анатолий  Михайлович  Терехов  покупает  в  лесничестве  полторы сотни саженцев. И, бережно  упаковав  в картонные  коробки, отправляется в  дальний  путь. Последние  тридцать  шесть лет он высаживает  кедровые  аллеи там, где воевал и где погибли братья и друзья…</vt:lpstr>
      <vt:lpstr>МБУК ЦСМБ г. Хабаровска Наш сайт: hab-csmb.ru  Библиотека-филиал № 8 Тел.: (4212) 51 44 98 Наш адрес: Ул. Рокоссовского, 40 E-mail: bsc13.2011@mail.ru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МБУК ЦСМБ Г. ХАБАРОВСКА Путешествие по страницам журнала «Родина»…</dc:title>
  <dc:creator>Филиал № 8</dc:creator>
  <cp:lastModifiedBy>TIPOGRAFIYJULIY</cp:lastModifiedBy>
  <cp:revision>91</cp:revision>
  <dcterms:created xsi:type="dcterms:W3CDTF">2019-05-20T02:49:04Z</dcterms:created>
  <dcterms:modified xsi:type="dcterms:W3CDTF">2021-01-26T05:08:24Z</dcterms:modified>
</cp:coreProperties>
</file>