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61" r:id="rId4"/>
    <p:sldId id="262" r:id="rId5"/>
    <p:sldId id="263" r:id="rId6"/>
    <p:sldId id="264" r:id="rId7"/>
    <p:sldId id="265" r:id="rId8"/>
    <p:sldId id="258" r:id="rId9"/>
    <p:sldId id="260" r:id="rId10"/>
    <p:sldId id="259" r:id="rId11"/>
  </p:sldIdLst>
  <p:sldSz cx="6858000" cy="9144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2C05C"/>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52" d="100"/>
          <a:sy n="52" d="100"/>
        </p:scale>
        <p:origin x="-2052" y="-90"/>
      </p:cViewPr>
      <p:guideLst>
        <p:guide orient="horz" pos="2880"/>
        <p:guide pos="216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p:nvPr/>
        </p:nvSpPr>
        <p:spPr>
          <a:xfrm>
            <a:off x="5257800" y="203199"/>
            <a:ext cx="1485900" cy="874166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14300" y="205231"/>
            <a:ext cx="5029200" cy="87376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5257800" y="2737280"/>
            <a:ext cx="1485900" cy="2438400"/>
          </a:xfrm>
        </p:spPr>
        <p:txBody>
          <a:bodyPr anchor="ctr">
            <a:normAutofit/>
          </a:bodyPr>
          <a:lstStyle>
            <a:lvl1pPr marL="0" indent="0" algn="l">
              <a:buNone/>
              <a:defRPr sz="19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0" name="Date Placeholder 9"/>
          <p:cNvSpPr>
            <a:spLocks noGrp="1"/>
          </p:cNvSpPr>
          <p:nvPr>
            <p:ph type="dt" sz="half" idx="10"/>
          </p:nvPr>
        </p:nvSpPr>
        <p:spPr/>
        <p:txBody>
          <a:bodyPr/>
          <a:lstStyle>
            <a:lvl1pPr>
              <a:defRPr>
                <a:solidFill>
                  <a:schemeClr val="bg2"/>
                </a:solidFill>
              </a:defRPr>
            </a:lvl1pPr>
          </a:lstStyle>
          <a:p>
            <a:fld id="{1D8BD707-D9CF-40AE-B4C6-C98DA3205C09}" type="datetimeFigureOut">
              <a:rPr lang="en-US" smtClean="0"/>
              <a:pPr/>
              <a:t>2/16/2015</a:t>
            </a:fld>
            <a:endParaRPr lang="en-US"/>
          </a:p>
        </p:txBody>
      </p:sp>
      <p:sp>
        <p:nvSpPr>
          <p:cNvPr id="11" name="Slide Number Placeholder 10"/>
          <p:cNvSpPr>
            <a:spLocks noGrp="1"/>
          </p:cNvSpPr>
          <p:nvPr>
            <p:ph type="sldNum" sz="quarter" idx="11"/>
          </p:nvPr>
        </p:nvSpPr>
        <p:spPr/>
        <p:txBody>
          <a:bodyPr/>
          <a:lstStyle>
            <a:lvl1pPr>
              <a:defRPr>
                <a:solidFill>
                  <a:srgbClr val="FFFFFF"/>
                </a:solidFill>
              </a:defRPr>
            </a:lvl1pPr>
          </a:lstStyle>
          <a:p>
            <a:fld id="{B6F15528-21DE-4FAA-801E-634DDDAF4B2B}" type="slidenum">
              <a:rPr lang="en-US" smtClean="0"/>
              <a:pPr/>
              <a:t>‹#›</a:t>
            </a:fld>
            <a:endParaRPr lang="en-US"/>
          </a:p>
        </p:txBody>
      </p:sp>
      <p:sp>
        <p:nvSpPr>
          <p:cNvPr id="12" name="Footer Placeholder 11"/>
          <p:cNvSpPr>
            <a:spLocks noGrp="1"/>
          </p:cNvSpPr>
          <p:nvPr>
            <p:ph type="ftr" sz="quarter" idx="12"/>
          </p:nvPr>
        </p:nvSpPr>
        <p:spPr/>
        <p:txBody>
          <a:bodyPr/>
          <a:lstStyle>
            <a:lvl1pPr>
              <a:defRPr>
                <a:solidFill>
                  <a:schemeClr val="bg2"/>
                </a:solidFill>
              </a:defRPr>
            </a:lvl1pPr>
          </a:lstStyle>
          <a:p>
            <a:endParaRPr lang="en-US"/>
          </a:p>
        </p:txBody>
      </p:sp>
      <p:sp>
        <p:nvSpPr>
          <p:cNvPr id="13" name="Title 12"/>
          <p:cNvSpPr>
            <a:spLocks noGrp="1"/>
          </p:cNvSpPr>
          <p:nvPr>
            <p:ph type="title"/>
          </p:nvPr>
        </p:nvSpPr>
        <p:spPr>
          <a:xfrm>
            <a:off x="342900" y="2737280"/>
            <a:ext cx="4743450" cy="2438400"/>
          </a:xfrm>
        </p:spPr>
        <p:txBody>
          <a:bodyPr/>
          <a:lstStyle>
            <a:lvl1pPr algn="r">
              <a:defRPr sz="4200" spc="150" baseline="0"/>
            </a:lvl1pPr>
          </a:lstStyle>
          <a:p>
            <a:r>
              <a:rPr lang="en-US" smtClean="0"/>
              <a:t>Click to edit Master title style</a:t>
            </a:r>
            <a:endParaRPr lang="en-US" dirty="0"/>
          </a:p>
        </p:txBody>
      </p:sp>
    </p:spTree>
  </p:cSld>
  <p:clrMapOvr>
    <a:masterClrMapping/>
  </p:clrMapOvr>
  <p:transition spd="slow" advClick="0" advTm="11000">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2/16/2015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transition spd="slow" advClick="0" advTm="11000">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114300" y="196425"/>
            <a:ext cx="5029200" cy="874166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5257800" y="196425"/>
            <a:ext cx="1467035" cy="8741664"/>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Vertical Title 1"/>
          <p:cNvSpPr>
            <a:spLocks noGrp="1"/>
          </p:cNvSpPr>
          <p:nvPr>
            <p:ph type="title" orient="vert"/>
          </p:nvPr>
        </p:nvSpPr>
        <p:spPr>
          <a:xfrm>
            <a:off x="5372100" y="366185"/>
            <a:ext cx="1257300" cy="7802033"/>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342900" y="366185"/>
            <a:ext cx="4514850" cy="780203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pPr/>
              <a:t>2/16/2015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lvl1pPr>
              <a:defRPr>
                <a:solidFill>
                  <a:schemeClr val="bg2"/>
                </a:solidFill>
              </a:defRPr>
            </a:lvl1pPr>
          </a:lstStyle>
          <a:p>
            <a:fld id="{B6F15528-21DE-4FAA-801E-634DDDAF4B2B}" type="slidenum">
              <a:rPr lang="en-US" smtClean="0"/>
              <a:pPr/>
              <a:t>‹#›</a:t>
            </a:fld>
            <a:endParaRPr lang="en-US"/>
          </a:p>
        </p:txBody>
      </p:sp>
    </p:spTree>
  </p:cSld>
  <p:clrMapOvr>
    <a:masterClrMapping/>
  </p:clrMapOvr>
  <p:transition spd="slow" advClick="0" advTm="11000">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pPr/>
              <a:t>2/16/2015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
        <p:nvSpPr>
          <p:cNvPr id="7" name="Title 6"/>
          <p:cNvSpPr>
            <a:spLocks noGrp="1"/>
          </p:cNvSpPr>
          <p:nvPr>
            <p:ph type="title"/>
          </p:nvPr>
        </p:nvSpPr>
        <p:spPr/>
        <p:txBody>
          <a:bodyPr/>
          <a:lstStyle/>
          <a:p>
            <a:r>
              <a:rPr lang="en-US" smtClean="0"/>
              <a:t>Click to edit Master title style</a:t>
            </a:r>
            <a:endParaRPr lang="en-US"/>
          </a:p>
        </p:txBody>
      </p:sp>
    </p:spTree>
  </p:cSld>
  <p:clrMapOvr>
    <a:masterClrMapping/>
  </p:clrMapOvr>
  <p:transition spd="slow" advClick="0" advTm="11000">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Rectangle 6"/>
          <p:cNvSpPr/>
          <p:nvPr/>
        </p:nvSpPr>
        <p:spPr>
          <a:xfrm>
            <a:off x="5257800" y="203199"/>
            <a:ext cx="1485900" cy="8741664"/>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14300" y="205231"/>
            <a:ext cx="5029200" cy="87376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5372100" y="3856369"/>
            <a:ext cx="1200151" cy="2194560"/>
          </a:xfrm>
        </p:spPr>
        <p:txBody>
          <a:bodyPr anchor="ctr"/>
          <a:lstStyle>
            <a:lvl1pPr marL="0" indent="0">
              <a:buNone/>
              <a:defRPr sz="2000">
                <a:solidFill>
                  <a:schemeClr val="bg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9" name="Date Placeholder 8"/>
          <p:cNvSpPr>
            <a:spLocks noGrp="1"/>
          </p:cNvSpPr>
          <p:nvPr>
            <p:ph type="dt" sz="half" idx="10"/>
          </p:nvPr>
        </p:nvSpPr>
        <p:spPr/>
        <p:txBody>
          <a:bodyPr/>
          <a:lstStyle>
            <a:lvl1pPr>
              <a:defRPr>
                <a:solidFill>
                  <a:srgbClr val="FFFFFF"/>
                </a:solidFill>
              </a:defRPr>
            </a:lvl1pPr>
          </a:lstStyle>
          <a:p>
            <a:fld id="{1D8BD707-D9CF-40AE-B4C6-C98DA3205C09}" type="datetimeFigureOut">
              <a:rPr lang="en-US" smtClean="0"/>
              <a:pPr/>
              <a:t>2/16/2015</a:t>
            </a:fld>
            <a:endParaRPr lang="en-US"/>
          </a:p>
        </p:txBody>
      </p:sp>
      <p:sp>
        <p:nvSpPr>
          <p:cNvPr id="10" name="Slide Number Placeholder 9"/>
          <p:cNvSpPr>
            <a:spLocks noGrp="1"/>
          </p:cNvSpPr>
          <p:nvPr>
            <p:ph type="sldNum" sz="quarter" idx="11"/>
          </p:nvPr>
        </p:nvSpPr>
        <p:spPr/>
        <p:txBody>
          <a:bodyPr/>
          <a:lstStyle>
            <a:lvl1pPr>
              <a:defRPr>
                <a:solidFill>
                  <a:schemeClr val="bg2"/>
                </a:solidFill>
              </a:defRPr>
            </a:lvl1pPr>
          </a:lstStyle>
          <a:p>
            <a:fld id="{B6F15528-21DE-4FAA-801E-634DDDAF4B2B}" type="slidenum">
              <a:rPr lang="en-US" smtClean="0"/>
              <a:pPr/>
              <a:t>‹#›</a:t>
            </a:fld>
            <a:endParaRPr lang="en-US"/>
          </a:p>
        </p:txBody>
      </p:sp>
      <p:sp>
        <p:nvSpPr>
          <p:cNvPr id="11" name="Footer Placeholder 10"/>
          <p:cNvSpPr>
            <a:spLocks noGrp="1"/>
          </p:cNvSpPr>
          <p:nvPr>
            <p:ph type="ftr" sz="quarter" idx="12"/>
          </p:nvPr>
        </p:nvSpPr>
        <p:spPr/>
        <p:txBody>
          <a:bodyPr/>
          <a:lstStyle>
            <a:lvl1pPr>
              <a:defRPr>
                <a:solidFill>
                  <a:srgbClr val="FFFFFF"/>
                </a:solidFill>
              </a:defRPr>
            </a:lvl1pPr>
          </a:lstStyle>
          <a:p>
            <a:endParaRPr lang="en-US"/>
          </a:p>
        </p:txBody>
      </p:sp>
      <p:sp>
        <p:nvSpPr>
          <p:cNvPr id="12" name="Title 11"/>
          <p:cNvSpPr>
            <a:spLocks noGrp="1"/>
          </p:cNvSpPr>
          <p:nvPr>
            <p:ph type="title"/>
          </p:nvPr>
        </p:nvSpPr>
        <p:spPr>
          <a:xfrm>
            <a:off x="285750" y="3856369"/>
            <a:ext cx="4743450" cy="2194560"/>
          </a:xfrm>
        </p:spPr>
        <p:txBody>
          <a:bodyPr/>
          <a:lstStyle>
            <a:lvl1pPr algn="r">
              <a:defRPr sz="4200" spc="150" baseline="0"/>
            </a:lvl1pPr>
          </a:lstStyle>
          <a:p>
            <a:r>
              <a:rPr lang="en-US" smtClean="0"/>
              <a:t>Click to edit Master title style</a:t>
            </a:r>
            <a:endParaRPr lang="en-US" dirty="0"/>
          </a:p>
        </p:txBody>
      </p:sp>
    </p:spTree>
  </p:cSld>
  <p:clrMapOvr>
    <a:masterClrMapping/>
  </p:clrMapOvr>
  <p:transition spd="slow" advClick="0" advTm="11000">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342900" y="2292096"/>
            <a:ext cx="3028950" cy="587654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3486150" y="2292096"/>
            <a:ext cx="3028950" cy="587654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1D8BD707-D9CF-40AE-B4C6-C98DA3205C09}" type="datetimeFigureOut">
              <a:rPr lang="en-US" smtClean="0"/>
              <a:pPr/>
              <a:t>2/16/2015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8" name="Title 7"/>
          <p:cNvSpPr>
            <a:spLocks noGrp="1"/>
          </p:cNvSpPr>
          <p:nvPr>
            <p:ph type="title"/>
          </p:nvPr>
        </p:nvSpPr>
        <p:spPr/>
        <p:txBody>
          <a:bodyPr/>
          <a:lstStyle/>
          <a:p>
            <a:r>
              <a:rPr lang="en-US" smtClean="0"/>
              <a:t>Click to edit Master title style</a:t>
            </a:r>
            <a:endParaRPr lang="en-US"/>
          </a:p>
        </p:txBody>
      </p:sp>
    </p:spTree>
  </p:cSld>
  <p:clrMapOvr>
    <a:masterClrMapping/>
  </p:clrMapOvr>
  <p:transition spd="slow" advClick="0" advTm="11000">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342900" y="2296584"/>
            <a:ext cx="3030141" cy="853016"/>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42900" y="3251200"/>
            <a:ext cx="3030141" cy="491701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3483769" y="2296584"/>
            <a:ext cx="3031331" cy="853016"/>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3483769" y="3251200"/>
            <a:ext cx="3031331" cy="491701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1D8BD707-D9CF-40AE-B4C6-C98DA3205C09}" type="datetimeFigureOut">
              <a:rPr lang="en-US" smtClean="0"/>
              <a:pPr/>
              <a:t>2/16/2015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
        <p:nvSpPr>
          <p:cNvPr id="10" name="Title 9"/>
          <p:cNvSpPr>
            <a:spLocks noGrp="1"/>
          </p:cNvSpPr>
          <p:nvPr>
            <p:ph type="title"/>
          </p:nvPr>
        </p:nvSpPr>
        <p:spPr/>
        <p:txBody>
          <a:bodyPr/>
          <a:lstStyle/>
          <a:p>
            <a:r>
              <a:rPr lang="en-US" smtClean="0"/>
              <a:t>Click to edit Master title style</a:t>
            </a:r>
            <a:endParaRPr lang="en-US"/>
          </a:p>
        </p:txBody>
      </p:sp>
    </p:spTree>
  </p:cSld>
  <p:clrMapOvr>
    <a:masterClrMapping/>
  </p:clrMapOvr>
  <p:transition spd="slow" advClick="0" advTm="11000">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1D8BD707-D9CF-40AE-B4C6-C98DA3205C09}" type="datetimeFigureOut">
              <a:rPr lang="en-US" smtClean="0"/>
              <a:pPr/>
              <a:t>2/16/2015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
        <p:nvSpPr>
          <p:cNvPr id="6" name="Title 5"/>
          <p:cNvSpPr>
            <a:spLocks noGrp="1"/>
          </p:cNvSpPr>
          <p:nvPr>
            <p:ph type="title"/>
          </p:nvPr>
        </p:nvSpPr>
        <p:spPr/>
        <p:txBody>
          <a:bodyPr/>
          <a:lstStyle/>
          <a:p>
            <a:r>
              <a:rPr lang="en-US" smtClean="0"/>
              <a:t>Click to edit Master title style</a:t>
            </a:r>
            <a:endParaRPr lang="en-US"/>
          </a:p>
        </p:txBody>
      </p:sp>
    </p:spTree>
  </p:cSld>
  <p:clrMapOvr>
    <a:masterClrMapping/>
  </p:clrMapOvr>
  <p:transition spd="slow" advClick="0" advTm="11000">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Rectangle 4"/>
          <p:cNvSpPr/>
          <p:nvPr/>
        </p:nvSpPr>
        <p:spPr>
          <a:xfrm>
            <a:off x="114300" y="201225"/>
            <a:ext cx="6623852" cy="874166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fld id="{1D8BD707-D9CF-40AE-B4C6-C98DA3205C09}" type="datetimeFigureOut">
              <a:rPr lang="en-US" smtClean="0"/>
              <a:pPr/>
              <a:t>2/16/2015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transition spd="slow" advClick="0" advTm="11000">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10" name="Rectangle 9"/>
          <p:cNvSpPr/>
          <p:nvPr/>
        </p:nvSpPr>
        <p:spPr>
          <a:xfrm>
            <a:off x="0" y="0"/>
            <a:ext cx="6858000" cy="9144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5257800" y="201168"/>
            <a:ext cx="1485900" cy="874166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9" name="Rectangle 8"/>
          <p:cNvSpPr/>
          <p:nvPr/>
        </p:nvSpPr>
        <p:spPr>
          <a:xfrm>
            <a:off x="114300" y="203200"/>
            <a:ext cx="5029200" cy="87376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457200" y="406401"/>
            <a:ext cx="4400550" cy="7804151"/>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5369814" y="2840736"/>
            <a:ext cx="1255014" cy="3755136"/>
          </a:xfrm>
        </p:spPr>
        <p:txBody>
          <a:bodyPr tIns="0"/>
          <a:lstStyle>
            <a:lvl1pPr marL="0" indent="0">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2/16/2015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ln>
            <a:noFill/>
          </a:ln>
        </p:spPr>
        <p:txBody>
          <a:bodyPr/>
          <a:lstStyle>
            <a:lvl1pPr>
              <a:defRPr>
                <a:solidFill>
                  <a:srgbClr val="FFFFFF"/>
                </a:solidFill>
              </a:defRPr>
            </a:lvl1pPr>
          </a:lstStyle>
          <a:p>
            <a:fld id="{B6F15528-21DE-4FAA-801E-634DDDAF4B2B}" type="slidenum">
              <a:rPr lang="en-US" smtClean="0"/>
              <a:pPr/>
              <a:t>‹#›</a:t>
            </a:fld>
            <a:endParaRPr lang="en-US"/>
          </a:p>
        </p:txBody>
      </p:sp>
      <p:sp>
        <p:nvSpPr>
          <p:cNvPr id="11" name="Title 10"/>
          <p:cNvSpPr>
            <a:spLocks noGrp="1"/>
          </p:cNvSpPr>
          <p:nvPr>
            <p:ph type="title"/>
          </p:nvPr>
        </p:nvSpPr>
        <p:spPr>
          <a:xfrm>
            <a:off x="5369814" y="609600"/>
            <a:ext cx="1256745" cy="2231136"/>
          </a:xfrm>
        </p:spPr>
        <p:txBody>
          <a:bodyPr anchor="b"/>
          <a:lstStyle>
            <a:lvl1pPr algn="l">
              <a:defRPr sz="2000" spc="150" baseline="0"/>
            </a:lvl1pPr>
          </a:lstStyle>
          <a:p>
            <a:r>
              <a:rPr lang="en-US" smtClean="0"/>
              <a:t>Click to edit Master title style</a:t>
            </a:r>
            <a:endParaRPr lang="en-US" dirty="0"/>
          </a:p>
        </p:txBody>
      </p:sp>
    </p:spTree>
  </p:cSld>
  <p:clrMapOvr>
    <a:overrideClrMapping bg1="lt1" tx1="dk1" bg2="lt2" tx2="dk2" accent1="accent1" accent2="accent2" accent3="accent3" accent4="accent4" accent5="accent5" accent6="accent6" hlink="hlink" folHlink="folHlink"/>
  </p:clrMapOvr>
  <p:transition spd="slow" advClick="0" advTm="11000">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0"/>
            <a:ext cx="6858000" cy="9144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9" name="Rectangle 8"/>
          <p:cNvSpPr/>
          <p:nvPr/>
        </p:nvSpPr>
        <p:spPr>
          <a:xfrm>
            <a:off x="5257800" y="201168"/>
            <a:ext cx="1485900" cy="874166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114300" y="203200"/>
            <a:ext cx="5029200" cy="8737600"/>
          </a:xfrm>
        </p:spPr>
        <p:txBody>
          <a:bodyPr anchor="ctr"/>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5372100" y="2844800"/>
            <a:ext cx="1257300" cy="3962400"/>
          </a:xfrm>
        </p:spPr>
        <p:txBody>
          <a:bodyPr tIns="0"/>
          <a:lstStyle>
            <a:lvl1pPr marL="0" indent="0">
              <a:buNone/>
              <a:defRPr sz="14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2/16/2015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10" name="Title 9"/>
          <p:cNvSpPr>
            <a:spLocks noGrp="1"/>
          </p:cNvSpPr>
          <p:nvPr>
            <p:ph type="title"/>
          </p:nvPr>
        </p:nvSpPr>
        <p:spPr>
          <a:xfrm>
            <a:off x="5372100" y="613664"/>
            <a:ext cx="1257300" cy="2231136"/>
          </a:xfrm>
        </p:spPr>
        <p:txBody>
          <a:bodyPr anchor="b"/>
          <a:lstStyle>
            <a:lvl1pPr algn="l">
              <a:defRPr sz="2000" spc="150" baseline="0">
                <a:solidFill>
                  <a:schemeClr val="tx2"/>
                </a:solidFill>
              </a:defRPr>
            </a:lvl1pPr>
          </a:lstStyle>
          <a:p>
            <a:r>
              <a:rPr lang="en-US" smtClean="0"/>
              <a:t>Click to edit Master title style</a:t>
            </a:r>
            <a:endParaRPr lang="en-US" dirty="0"/>
          </a:p>
        </p:txBody>
      </p:sp>
    </p:spTree>
  </p:cSld>
  <p:clrMapOvr>
    <a:overrideClrMapping bg1="dk1" tx1="lt1" bg2="dk2" tx2="lt2" accent1="accent1" accent2="accent2" accent3="accent3" accent4="accent4" accent5="accent5" accent6="accent6" hlink="hlink" folHlink="folHlink"/>
  </p:clrMapOvr>
  <p:transition spd="slow" advClick="0" advTm="11000">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FFF200"/>
            </a:gs>
            <a:gs pos="45000">
              <a:srgbClr val="FF7A00"/>
            </a:gs>
            <a:gs pos="70000">
              <a:srgbClr val="FF0300"/>
            </a:gs>
            <a:gs pos="100000">
              <a:srgbClr val="4D0808"/>
            </a:gs>
          </a:gsLst>
          <a:lin ang="5400000" scaled="0"/>
          <a:tileRect/>
        </a:gradFill>
        <a:effectLst/>
      </p:bgPr>
    </p:bg>
    <p:spTree>
      <p:nvGrpSpPr>
        <p:cNvPr id="1" name=""/>
        <p:cNvGrpSpPr/>
        <p:nvPr/>
      </p:nvGrpSpPr>
      <p:grpSpPr>
        <a:xfrm>
          <a:off x="0" y="0"/>
          <a:ext cx="0" cy="0"/>
          <a:chOff x="0" y="0"/>
          <a:chExt cx="0" cy="0"/>
        </a:xfrm>
      </p:grpSpPr>
      <p:sp>
        <p:nvSpPr>
          <p:cNvPr id="9" name="Rectangle 8"/>
          <p:cNvSpPr/>
          <p:nvPr/>
        </p:nvSpPr>
        <p:spPr>
          <a:xfrm>
            <a:off x="114300" y="2179962"/>
            <a:ext cx="6623852" cy="67273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14300" y="203201"/>
            <a:ext cx="6610535" cy="179526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285750" y="474463"/>
            <a:ext cx="6285945" cy="1405859"/>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285750" y="2292095"/>
            <a:ext cx="6305920" cy="5876544"/>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278166" y="8475133"/>
            <a:ext cx="1600200" cy="365760"/>
          </a:xfrm>
          <a:prstGeom prst="rect">
            <a:avLst/>
          </a:prstGeom>
        </p:spPr>
        <p:txBody>
          <a:bodyPr vert="horz" lIns="91440" tIns="45720" rIns="91440" bIns="45720" rtlCol="0" anchor="ctr"/>
          <a:lstStyle>
            <a:lvl1pPr algn="l">
              <a:defRPr sz="1100">
                <a:solidFill>
                  <a:schemeClr val="tx2"/>
                </a:solidFill>
              </a:defRPr>
            </a:lvl1pPr>
          </a:lstStyle>
          <a:p>
            <a:fld id="{1D8BD707-D9CF-40AE-B4C6-C98DA3205C09}" type="datetimeFigureOut">
              <a:rPr lang="en-US" smtClean="0"/>
              <a:pPr/>
              <a:t>2/16/2015</a:t>
            </a:fld>
            <a:endParaRPr lang="en-US"/>
          </a:p>
        </p:txBody>
      </p:sp>
      <p:sp>
        <p:nvSpPr>
          <p:cNvPr id="5" name="Footer Placeholder 4"/>
          <p:cNvSpPr>
            <a:spLocks noGrp="1"/>
          </p:cNvSpPr>
          <p:nvPr>
            <p:ph type="ftr" sz="quarter" idx="3"/>
          </p:nvPr>
        </p:nvSpPr>
        <p:spPr>
          <a:xfrm>
            <a:off x="2286000" y="8475133"/>
            <a:ext cx="2514600" cy="365760"/>
          </a:xfrm>
          <a:prstGeom prst="rect">
            <a:avLst/>
          </a:prstGeom>
        </p:spPr>
        <p:txBody>
          <a:bodyPr vert="horz" lIns="91440" tIns="45720" rIns="91440" bIns="45720" rtlCol="0" anchor="ctr"/>
          <a:lstStyle>
            <a:lvl1pPr algn="ctr">
              <a:defRPr sz="1100">
                <a:solidFill>
                  <a:schemeClr val="tx2"/>
                </a:solidFill>
              </a:defRPr>
            </a:lvl1pPr>
          </a:lstStyle>
          <a:p>
            <a:endParaRPr lang="en-US"/>
          </a:p>
        </p:txBody>
      </p:sp>
      <p:sp>
        <p:nvSpPr>
          <p:cNvPr id="6" name="Slide Number Placeholder 5"/>
          <p:cNvSpPr>
            <a:spLocks noGrp="1"/>
          </p:cNvSpPr>
          <p:nvPr>
            <p:ph type="sldNum" sz="quarter" idx="4"/>
          </p:nvPr>
        </p:nvSpPr>
        <p:spPr>
          <a:xfrm>
            <a:off x="6176010" y="8473440"/>
            <a:ext cx="437225" cy="365760"/>
          </a:xfrm>
          <a:prstGeom prst="rect">
            <a:avLst/>
          </a:prstGeom>
          <a:ln w="19050">
            <a:noFill/>
          </a:ln>
        </p:spPr>
        <p:txBody>
          <a:bodyPr vert="horz" lIns="91440" tIns="45720" rIns="91440" bIns="45720" rtlCol="0" anchor="ctr"/>
          <a:lstStyle>
            <a:lvl1pPr algn="ctr">
              <a:defRPr sz="1100">
                <a:solidFill>
                  <a:schemeClr val="tx2"/>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spd="slow" advClick="0" advTm="11000">
    <p:fade/>
  </p:transition>
  <p:txStyles>
    <p:titleStyle>
      <a:lvl1pPr algn="ctr" defTabSz="914400" rtl="0" eaLnBrk="1" latinLnBrk="0" hangingPunct="1">
        <a:spcBef>
          <a:spcPct val="0"/>
        </a:spcBef>
        <a:buNone/>
        <a:defRPr sz="3200" kern="1200" cap="all" spc="200" baseline="0">
          <a:ln>
            <a:noFill/>
          </a:ln>
          <a:solidFill>
            <a:schemeClr val="bg1"/>
          </a:solidFill>
          <a:effectLst/>
          <a:latin typeface="+mj-lt"/>
          <a:ea typeface="+mj-ea"/>
          <a:cs typeface="+mj-cs"/>
        </a:defRPr>
      </a:lvl1pPr>
    </p:titleStyle>
    <p:bodyStyle>
      <a:lvl1pPr marL="274320" indent="-228600" algn="l" defTabSz="914400" rtl="0" eaLnBrk="1" latinLnBrk="0" hangingPunct="1">
        <a:spcBef>
          <a:spcPct val="20000"/>
        </a:spcBef>
        <a:buClr>
          <a:schemeClr val="accent1"/>
        </a:buClr>
        <a:buFont typeface="Wingdings 2" pitchFamily="18" charset="2"/>
        <a:buChar char=""/>
        <a:defRPr sz="2000" kern="1200" spc="150" baseline="0">
          <a:solidFill>
            <a:schemeClr val="tx2"/>
          </a:solidFill>
          <a:latin typeface="+mn-lt"/>
          <a:ea typeface="+mn-ea"/>
          <a:cs typeface="+mn-cs"/>
        </a:defRPr>
      </a:lvl1pPr>
      <a:lvl2pPr marL="548640" indent="-182880" algn="l" defTabSz="914400" rtl="0" eaLnBrk="1" latinLnBrk="0" hangingPunct="1">
        <a:spcBef>
          <a:spcPct val="20000"/>
        </a:spcBef>
        <a:buClr>
          <a:schemeClr val="accent2"/>
        </a:buClr>
        <a:buFont typeface="Wingdings" pitchFamily="2" charset="2"/>
        <a:buChar char="§"/>
        <a:defRPr sz="1800" kern="1200" spc="100" baseline="0">
          <a:solidFill>
            <a:schemeClr val="tx2"/>
          </a:solidFill>
          <a:latin typeface="+mn-lt"/>
          <a:ea typeface="+mn-ea"/>
          <a:cs typeface="+mn-cs"/>
        </a:defRPr>
      </a:lvl2pPr>
      <a:lvl3pPr marL="822960" indent="-182880" algn="l" defTabSz="914400" rtl="0" eaLnBrk="1" latinLnBrk="0" hangingPunct="1">
        <a:spcBef>
          <a:spcPct val="20000"/>
        </a:spcBef>
        <a:buClr>
          <a:schemeClr val="accent3"/>
        </a:buClr>
        <a:buFont typeface="Wingdings" pitchFamily="2" charset="2"/>
        <a:buChar char="§"/>
        <a:defRPr sz="1600" kern="1200" spc="100" baseline="0">
          <a:solidFill>
            <a:schemeClr val="tx2"/>
          </a:solidFill>
          <a:latin typeface="+mn-lt"/>
          <a:ea typeface="+mn-ea"/>
          <a:cs typeface="+mn-cs"/>
        </a:defRPr>
      </a:lvl3pPr>
      <a:lvl4pPr marL="1097280" indent="-182880" algn="l" defTabSz="914400" rtl="0" eaLnBrk="1" latinLnBrk="0" hangingPunct="1">
        <a:spcBef>
          <a:spcPct val="20000"/>
        </a:spcBef>
        <a:buClr>
          <a:schemeClr val="accent4"/>
        </a:buClr>
        <a:buFont typeface="Wingdings" pitchFamily="2" charset="2"/>
        <a:buChar char="§"/>
        <a:defRPr sz="1400" kern="1200">
          <a:solidFill>
            <a:schemeClr val="tx2"/>
          </a:solidFill>
          <a:latin typeface="+mn-lt"/>
          <a:ea typeface="+mn-ea"/>
          <a:cs typeface="+mn-cs"/>
        </a:defRPr>
      </a:lvl4pPr>
      <a:lvl5pPr marL="1280160" indent="-182880" algn="l" defTabSz="914400" rtl="0" eaLnBrk="1" latinLnBrk="0" hangingPunct="1">
        <a:spcBef>
          <a:spcPct val="20000"/>
        </a:spcBef>
        <a:buClr>
          <a:schemeClr val="accent6"/>
        </a:buClr>
        <a:buFont typeface="Wingdings" pitchFamily="2" charset="2"/>
        <a:buChar char="§"/>
        <a:defRPr sz="1300" kern="1200" spc="100" baseline="0">
          <a:solidFill>
            <a:schemeClr val="tx2"/>
          </a:solidFill>
          <a:latin typeface="+mn-lt"/>
          <a:ea typeface="+mn-ea"/>
          <a:cs typeface="+mn-cs"/>
        </a:defRPr>
      </a:lvl5pPr>
      <a:lvl6pPr marL="1554480" indent="-182880" algn="l" defTabSz="914400" rtl="0" eaLnBrk="1" latinLnBrk="0" hangingPunct="1">
        <a:spcBef>
          <a:spcPct val="20000"/>
        </a:spcBef>
        <a:buClr>
          <a:schemeClr val="accent1"/>
        </a:buClr>
        <a:buFont typeface="Wingdings" pitchFamily="2" charset="2"/>
        <a:buChar char="§"/>
        <a:defRPr sz="1200" kern="1200">
          <a:solidFill>
            <a:schemeClr val="tx2"/>
          </a:solidFill>
          <a:latin typeface="+mn-lt"/>
          <a:ea typeface="+mn-ea"/>
          <a:cs typeface="+mn-cs"/>
        </a:defRPr>
      </a:lvl6pPr>
      <a:lvl7pPr marL="1828800" indent="-182880" algn="l" defTabSz="914400" rtl="0" eaLnBrk="1" latinLnBrk="0" hangingPunct="1">
        <a:spcBef>
          <a:spcPct val="20000"/>
        </a:spcBef>
        <a:buClr>
          <a:schemeClr val="accent2"/>
        </a:buClr>
        <a:buFont typeface="Wingdings" pitchFamily="2" charset="2"/>
        <a:buChar char="§"/>
        <a:defRPr sz="1200" kern="1200">
          <a:solidFill>
            <a:schemeClr val="tx2"/>
          </a:solidFill>
          <a:latin typeface="+mn-lt"/>
          <a:ea typeface="+mn-ea"/>
          <a:cs typeface="+mn-cs"/>
        </a:defRPr>
      </a:lvl7pPr>
      <a:lvl8pPr marL="2103120" indent="-182880" algn="l" defTabSz="914400" rtl="0" eaLnBrk="1" latinLnBrk="0" hangingPunct="1">
        <a:spcBef>
          <a:spcPct val="20000"/>
        </a:spcBef>
        <a:buClr>
          <a:schemeClr val="accent3"/>
        </a:buClr>
        <a:buFont typeface="Wingdings" pitchFamily="2" charset="2"/>
        <a:buChar char="§"/>
        <a:defRPr sz="1200" kern="1200">
          <a:solidFill>
            <a:schemeClr val="tx2"/>
          </a:solidFill>
          <a:latin typeface="+mn-lt"/>
          <a:ea typeface="+mn-ea"/>
          <a:cs typeface="+mn-cs"/>
        </a:defRPr>
      </a:lvl8pPr>
      <a:lvl9pPr marL="2377440" indent="-182880" algn="l" defTabSz="914400" rtl="0" eaLnBrk="1" latinLnBrk="0" hangingPunct="1">
        <a:spcBef>
          <a:spcPct val="20000"/>
        </a:spcBef>
        <a:buClr>
          <a:schemeClr val="accent5"/>
        </a:buClr>
        <a:buFont typeface="Wingdings" pitchFamily="2" charset="2"/>
        <a:buChar char="§"/>
        <a:defRPr sz="12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thecarpenters.com.sg/" TargetMode="External"/><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8" Type="http://schemas.openxmlformats.org/officeDocument/2006/relationships/image" Target="../media/image17.png"/><Relationship Id="rId13" Type="http://schemas.openxmlformats.org/officeDocument/2006/relationships/image" Target="../media/image20.jpeg"/><Relationship Id="rId3" Type="http://schemas.openxmlformats.org/officeDocument/2006/relationships/hyperlink" Target="https://www.facebook.com/pages/Singapore-HDB-Interior-Design/1485578485041127" TargetMode="External"/><Relationship Id="rId7" Type="http://schemas.openxmlformats.org/officeDocument/2006/relationships/hyperlink" Target="http://www.pinterest.com/DesignHDB" TargetMode="External"/><Relationship Id="rId12" Type="http://schemas.openxmlformats.org/officeDocument/2006/relationships/image" Target="../media/image19.png"/><Relationship Id="rId2" Type="http://schemas.openxmlformats.org/officeDocument/2006/relationships/hyperlink" Target="http://thecarpenters.com.sg/" TargetMode="External"/><Relationship Id="rId1" Type="http://schemas.openxmlformats.org/officeDocument/2006/relationships/slideLayout" Target="../slideLayouts/slideLayout9.xml"/><Relationship Id="rId6" Type="http://schemas.openxmlformats.org/officeDocument/2006/relationships/image" Target="../media/image16.png"/><Relationship Id="rId11" Type="http://schemas.openxmlformats.org/officeDocument/2006/relationships/hyperlink" Target="https://www.youtube.com/InteriorDesignHDB" TargetMode="External"/><Relationship Id="rId5" Type="http://schemas.openxmlformats.org/officeDocument/2006/relationships/hyperlink" Target="https://plus.google.com/u/0/101737741173339074765/posts" TargetMode="External"/><Relationship Id="rId10" Type="http://schemas.openxmlformats.org/officeDocument/2006/relationships/image" Target="../media/image18.png"/><Relationship Id="rId4" Type="http://schemas.openxmlformats.org/officeDocument/2006/relationships/image" Target="../media/image15.png"/><Relationship Id="rId9" Type="http://schemas.openxmlformats.org/officeDocument/2006/relationships/hyperlink" Target="https://twitter.com/The_Car_Penters" TargetMode="External"/></Relationships>
</file>

<file path=ppt/slides/_rels/slide2.xml.rels><?xml version="1.0" encoding="UTF-8" standalone="yes"?>
<Relationships xmlns="http://schemas.openxmlformats.org/package/2006/relationships"><Relationship Id="rId3" Type="http://schemas.openxmlformats.org/officeDocument/2006/relationships/hyperlink" Target="http://thecarpenters.com.sg/" TargetMode="External"/><Relationship Id="rId2" Type="http://schemas.openxmlformats.org/officeDocument/2006/relationships/hyperlink" Target="http://thecarpenters.com.sg/profile/history/" TargetMode="External"/><Relationship Id="rId1" Type="http://schemas.openxmlformats.org/officeDocument/2006/relationships/slideLayout" Target="../slideLayouts/slideLayout5.xml"/><Relationship Id="rId5" Type="http://schemas.openxmlformats.org/officeDocument/2006/relationships/image" Target="../media/image5.jpeg"/><Relationship Id="rId4" Type="http://schemas.openxmlformats.org/officeDocument/2006/relationships/image" Target="../media/image4.jpeg"/></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hyperlink" Target="http://thecarpenters.com.sg/" TargetMode="External"/><Relationship Id="rId1" Type="http://schemas.openxmlformats.org/officeDocument/2006/relationships/slideLayout" Target="../slideLayouts/slideLayout7.xml"/><Relationship Id="rId4" Type="http://schemas.openxmlformats.org/officeDocument/2006/relationships/hyperlink" Target="http://thecarpenters.com.sg/profile/carpentry/" TargetMode="External"/></Relationships>
</file>

<file path=ppt/slides/_rels/slide4.xml.rels><?xml version="1.0" encoding="UTF-8" standalone="yes"?>
<Relationships xmlns="http://schemas.openxmlformats.org/package/2006/relationships"><Relationship Id="rId3" Type="http://schemas.openxmlformats.org/officeDocument/2006/relationships/hyperlink" Target="http://thecarpenters.com.sg/" TargetMode="External"/><Relationship Id="rId2" Type="http://schemas.openxmlformats.org/officeDocument/2006/relationships/hyperlink" Target="http://thecarpenters.com.sg/profile/quality/" TargetMode="External"/><Relationship Id="rId1" Type="http://schemas.openxmlformats.org/officeDocument/2006/relationships/slideLayout" Target="../slideLayouts/slideLayout5.xml"/><Relationship Id="rId4" Type="http://schemas.openxmlformats.org/officeDocument/2006/relationships/image" Target="../media/image7.jpeg"/></Relationships>
</file>

<file path=ppt/slides/_rels/slide5.xml.rels><?xml version="1.0" encoding="UTF-8" standalone="yes"?>
<Relationships xmlns="http://schemas.openxmlformats.org/package/2006/relationships"><Relationship Id="rId3" Type="http://schemas.openxmlformats.org/officeDocument/2006/relationships/hyperlink" Target="http://thecarpenters.com.sg/" TargetMode="External"/><Relationship Id="rId2" Type="http://schemas.openxmlformats.org/officeDocument/2006/relationships/hyperlink" Target="http://thecarpenters.com.sg/profile/service/" TargetMode="External"/><Relationship Id="rId1" Type="http://schemas.openxmlformats.org/officeDocument/2006/relationships/slideLayout" Target="../slideLayouts/slideLayout5.xml"/><Relationship Id="rId5" Type="http://schemas.openxmlformats.org/officeDocument/2006/relationships/image" Target="../media/image9.jpeg"/><Relationship Id="rId4" Type="http://schemas.openxmlformats.org/officeDocument/2006/relationships/image" Target="../media/image8.jpeg"/></Relationships>
</file>

<file path=ppt/slides/_rels/slide6.xml.rels><?xml version="1.0" encoding="UTF-8" standalone="yes"?>
<Relationships xmlns="http://schemas.openxmlformats.org/package/2006/relationships"><Relationship Id="rId3" Type="http://schemas.openxmlformats.org/officeDocument/2006/relationships/hyperlink" Target="http://thecarpenters.com.sg/" TargetMode="External"/><Relationship Id="rId2" Type="http://schemas.openxmlformats.org/officeDocument/2006/relationships/hyperlink" Target="http://thecarpenters.com.sg/portfolio/" TargetMode="External"/><Relationship Id="rId1" Type="http://schemas.openxmlformats.org/officeDocument/2006/relationships/slideLayout" Target="../slideLayouts/slideLayout5.xml"/><Relationship Id="rId4" Type="http://schemas.openxmlformats.org/officeDocument/2006/relationships/image" Target="../media/image10.jpeg"/></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hyperlink" Target="http://thecarpenters.com.sg/profile/history/" TargetMode="External"/><Relationship Id="rId1" Type="http://schemas.openxmlformats.org/officeDocument/2006/relationships/slideLayout" Target="../slideLayouts/slideLayout5.xml"/><Relationship Id="rId5" Type="http://schemas.openxmlformats.org/officeDocument/2006/relationships/image" Target="../media/image11.jpeg"/><Relationship Id="rId4" Type="http://schemas.openxmlformats.org/officeDocument/2006/relationships/hyperlink" Target="http://thecarpenters.com.sg/"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hyperlink" Target="http://thecarpenters.com.sg/profile/carpentry/" TargetMode="External"/><Relationship Id="rId1" Type="http://schemas.openxmlformats.org/officeDocument/2006/relationships/slideLayout" Target="../slideLayouts/slideLayout5.xml"/><Relationship Id="rId5" Type="http://schemas.openxmlformats.org/officeDocument/2006/relationships/image" Target="../media/image12.jpeg"/><Relationship Id="rId4" Type="http://schemas.openxmlformats.org/officeDocument/2006/relationships/hyperlink" Target="http://thecarpenters.com.sg/" TargetMode="External"/></Relationships>
</file>

<file path=ppt/slides/_rels/slide9.xml.rels><?xml version="1.0" encoding="UTF-8" standalone="yes"?>
<Relationships xmlns="http://schemas.openxmlformats.org/package/2006/relationships"><Relationship Id="rId3" Type="http://schemas.openxmlformats.org/officeDocument/2006/relationships/hyperlink" Target="http://thecarpenters.com.sg/" TargetMode="External"/><Relationship Id="rId2" Type="http://schemas.openxmlformats.org/officeDocument/2006/relationships/hyperlink" Target="http://thecarpenters.com.sg/profile/service/" TargetMode="External"/><Relationship Id="rId1" Type="http://schemas.openxmlformats.org/officeDocument/2006/relationships/slideLayout" Target="../slideLayouts/slideLayout5.xml"/><Relationship Id="rId5" Type="http://schemas.openxmlformats.org/officeDocument/2006/relationships/image" Target="../media/image14.jpeg"/><Relationship Id="rId4" Type="http://schemas.openxmlformats.org/officeDocument/2006/relationships/image" Target="../media/image1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228600" y="5384800"/>
            <a:ext cx="6400800" cy="3378200"/>
          </a:xfrm>
          <a:prstGeom prst="snip2DiagRect">
            <a:avLst/>
          </a:prstGeom>
          <a:solidFill>
            <a:schemeClr val="accent1"/>
          </a:solidFill>
        </p:spPr>
        <p:txBody>
          <a:bodyPr>
            <a:noAutofit/>
          </a:bodyPr>
          <a:lstStyle/>
          <a:p>
            <a:pPr algn="just"/>
            <a:r>
              <a:rPr lang="en-US" sz="1800" b="1" dirty="0" smtClean="0"/>
              <a:t>When you invest in a home, it is normally a lifetime commitment that's why you need to maintain and improve it regularly to make sure it's still valuable. On the other hand, when people starts to think of expenses they need to face in maintaining their home and make the property value raise higher, they seem to lose hope and give up with their idea of starting luxury home renovations. There are some improvements you can make that won't break your bank and cost you your life savings</a:t>
            </a:r>
            <a:r>
              <a:rPr lang="en-US" sz="1800" b="1" dirty="0" smtClean="0"/>
              <a:t>.</a:t>
            </a:r>
            <a:endParaRPr lang="en-US" sz="1800" b="1" dirty="0" smtClean="0"/>
          </a:p>
        </p:txBody>
      </p:sp>
      <p:sp>
        <p:nvSpPr>
          <p:cNvPr id="2" name="Title 1"/>
          <p:cNvSpPr>
            <a:spLocks noGrp="1"/>
          </p:cNvSpPr>
          <p:nvPr>
            <p:ph type="title"/>
          </p:nvPr>
        </p:nvSpPr>
        <p:spPr>
          <a:xfrm>
            <a:off x="114300" y="3968320"/>
            <a:ext cx="6743700" cy="1213280"/>
          </a:xfrm>
          <a:solidFill>
            <a:srgbClr val="FFC000"/>
          </a:solidFill>
        </p:spPr>
        <p:txBody>
          <a:bodyPr/>
          <a:lstStyle/>
          <a:p>
            <a:pPr algn="ctr"/>
            <a:r>
              <a:rPr lang="en-US" sz="3600" b="1" cap="none" dirty="0" err="1" smtClean="0">
                <a:ln>
                  <a:solidFill>
                    <a:srgbClr val="FF0000"/>
                  </a:solidFill>
                </a:ln>
                <a:hlinkClick r:id="rId2"/>
              </a:rPr>
              <a:t>Hdb</a:t>
            </a:r>
            <a:r>
              <a:rPr lang="en-US" sz="3600" b="1" cap="none" dirty="0" smtClean="0">
                <a:ln>
                  <a:solidFill>
                    <a:srgbClr val="FF0000"/>
                  </a:solidFill>
                </a:ln>
                <a:hlinkClick r:id="rId2"/>
              </a:rPr>
              <a:t> Home Design Renovation Singapore</a:t>
            </a:r>
            <a:endParaRPr lang="en-US" sz="3600" b="1" cap="none" dirty="0">
              <a:ln>
                <a:solidFill>
                  <a:srgbClr val="FF0000"/>
                </a:solidFill>
              </a:ln>
            </a:endParaRPr>
          </a:p>
        </p:txBody>
      </p:sp>
      <p:pic>
        <p:nvPicPr>
          <p:cNvPr id="4" name="Picture 2" descr="C:\Documents and Settings\ADMIN\Desktop\Vaibhav\Vaib Video\YEN LAU- 3VA-4FEB15\6- Hdb Home Design Renovation Singapore\Images\IMG_4090-copy.jpg">
            <a:hlinkClick r:id="rId2"/>
          </p:cNvPr>
          <p:cNvPicPr>
            <a:picLocks noChangeAspect="1" noChangeArrowheads="1"/>
          </p:cNvPicPr>
          <p:nvPr/>
        </p:nvPicPr>
        <p:blipFill>
          <a:blip r:embed="rId3"/>
          <a:srcRect/>
          <a:stretch>
            <a:fillRect/>
          </a:stretch>
        </p:blipFill>
        <p:spPr bwMode="auto">
          <a:xfrm>
            <a:off x="114300" y="203201"/>
            <a:ext cx="4057650" cy="3420336"/>
          </a:xfrm>
          <a:prstGeom prst="rect">
            <a:avLst/>
          </a:prstGeom>
          <a:noFill/>
        </p:spPr>
      </p:pic>
      <p:pic>
        <p:nvPicPr>
          <p:cNvPr id="1027" name="Picture 3" descr="C:\Documents and Settings\ADMIN\Desktop\Vaibhav\Vaib Video\YEN LAU- 3VA-4FEB15\6- Hdb Home Design Renovation Singapore\Images\IMG_0948.jpg"/>
          <p:cNvPicPr>
            <a:picLocks noChangeAspect="1" noChangeArrowheads="1"/>
          </p:cNvPicPr>
          <p:nvPr/>
        </p:nvPicPr>
        <p:blipFill>
          <a:blip r:embed="rId4"/>
          <a:srcRect/>
          <a:stretch>
            <a:fillRect/>
          </a:stretch>
        </p:blipFill>
        <p:spPr bwMode="auto">
          <a:xfrm>
            <a:off x="4229100" y="203200"/>
            <a:ext cx="2514600" cy="3454400"/>
          </a:xfrm>
          <a:prstGeom prst="rect">
            <a:avLst/>
          </a:prstGeom>
          <a:noFill/>
        </p:spPr>
      </p:pic>
    </p:spTree>
    <p:extLst>
      <p:ext uri="{BB962C8B-B14F-4D97-AF65-F5344CB8AC3E}">
        <p14:creationId xmlns="" xmlns:p14="http://schemas.microsoft.com/office/powerpoint/2010/main" val="215353849"/>
      </p:ext>
    </p:extLst>
  </p:cSld>
  <p:clrMapOvr>
    <a:masterClrMapping/>
  </p:clrMapOvr>
  <p:transition spd="slow" advClick="0" advTm="11000">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2"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Folded Corner 11"/>
          <p:cNvSpPr/>
          <p:nvPr/>
        </p:nvSpPr>
        <p:spPr>
          <a:xfrm>
            <a:off x="5543550" y="2032000"/>
            <a:ext cx="914400" cy="5994400"/>
          </a:xfrm>
          <a:prstGeom prst="foldedCorner">
            <a:avLst/>
          </a:prstGeom>
        </p:spPr>
        <p:style>
          <a:lnRef idx="1">
            <a:schemeClr val="dk1"/>
          </a:lnRef>
          <a:fillRef idx="3">
            <a:schemeClr val="dk1"/>
          </a:fillRef>
          <a:effectRef idx="2">
            <a:schemeClr val="dk1"/>
          </a:effectRef>
          <a:fontRef idx="minor">
            <a:schemeClr val="lt1"/>
          </a:fontRef>
        </p:style>
        <p:txBody>
          <a:bodyPr rtlCol="0" anchor="ctr"/>
          <a:lstStyle/>
          <a:p>
            <a:pPr algn="ctr"/>
            <a:endParaRPr lang="en-US"/>
          </a:p>
        </p:txBody>
      </p:sp>
      <p:sp>
        <p:nvSpPr>
          <p:cNvPr id="4" name="Text Placeholder 3"/>
          <p:cNvSpPr>
            <a:spLocks noGrp="1"/>
          </p:cNvSpPr>
          <p:nvPr>
            <p:ph type="body" sz="half" idx="2"/>
          </p:nvPr>
        </p:nvSpPr>
        <p:spPr>
          <a:xfrm>
            <a:off x="5346123" y="711200"/>
            <a:ext cx="1257300" cy="889000"/>
          </a:xfrm>
        </p:spPr>
        <p:txBody>
          <a:bodyPr>
            <a:noAutofit/>
          </a:bodyPr>
          <a:lstStyle/>
          <a:p>
            <a:pPr algn="ctr"/>
            <a:r>
              <a:rPr lang="en-US" sz="1600" b="1" dirty="0" err="1" smtClean="0">
                <a:solidFill>
                  <a:srgbClr val="FF0000"/>
                </a:solidFill>
              </a:rPr>
              <a:t>Hdb</a:t>
            </a:r>
            <a:r>
              <a:rPr lang="en-US" sz="1600" b="1" dirty="0" smtClean="0">
                <a:solidFill>
                  <a:srgbClr val="FF0000"/>
                </a:solidFill>
              </a:rPr>
              <a:t> Home Design Singapore</a:t>
            </a:r>
            <a:endParaRPr lang="en-US" sz="1600" b="1" dirty="0">
              <a:solidFill>
                <a:srgbClr val="FF0000"/>
              </a:solidFill>
            </a:endParaRPr>
          </a:p>
        </p:txBody>
      </p:sp>
      <p:sp>
        <p:nvSpPr>
          <p:cNvPr id="2" name="Title 1"/>
          <p:cNvSpPr>
            <a:spLocks noGrp="1"/>
          </p:cNvSpPr>
          <p:nvPr>
            <p:ph type="title"/>
          </p:nvPr>
        </p:nvSpPr>
        <p:spPr>
          <a:xfrm>
            <a:off x="285750" y="7823200"/>
            <a:ext cx="4800600" cy="707136"/>
          </a:xfrm>
        </p:spPr>
        <p:txBody>
          <a:bodyPr/>
          <a:lstStyle/>
          <a:p>
            <a:pPr algn="ctr"/>
            <a:r>
              <a:rPr lang="en-US" sz="3200" b="1" u="sng" cap="none" dirty="0" smtClean="0">
                <a:solidFill>
                  <a:srgbClr val="FF0000"/>
                </a:solidFill>
                <a:hlinkClick r:id="rId2"/>
              </a:rPr>
              <a:t>thecarpenters.com.sg</a:t>
            </a:r>
            <a:endParaRPr lang="en-US" sz="3200" b="1" u="sng" cap="none" dirty="0">
              <a:solidFill>
                <a:srgbClr val="FF0000"/>
              </a:solidFill>
            </a:endParaRPr>
          </a:p>
        </p:txBody>
      </p:sp>
      <p:pic>
        <p:nvPicPr>
          <p:cNvPr id="7" name="Picture 4">
            <a:hlinkClick r:id="rId3"/>
          </p:cNvPr>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5746173" y="2253673"/>
            <a:ext cx="457200" cy="812800"/>
          </a:xfrm>
          <a:prstGeom prst="rect">
            <a:avLst/>
          </a:prstGeom>
          <a:noFill/>
          <a:extLst>
            <a:ext uri="{909E8E84-426E-40DD-AFC4-6F175D3DCCD1}">
              <a14:hiddenFill xmlns="" xmlns:a14="http://schemas.microsoft.com/office/drawing/2010/main">
                <a:solidFill>
                  <a:srgbClr val="FFFFFF"/>
                </a:solidFill>
              </a14:hiddenFill>
            </a:ext>
          </a:extLst>
        </p:spPr>
      </p:pic>
      <p:pic>
        <p:nvPicPr>
          <p:cNvPr id="8" name="Picture 5">
            <a:hlinkClick r:id="rId5"/>
          </p:cNvPr>
          <p:cNvPicPr>
            <a:picLocks noChangeAspect="1" noChangeArrowheads="1"/>
          </p:cNvPicPr>
          <p:nvPr/>
        </p:nvPicPr>
        <p:blipFill>
          <a:blip r:embed="rId6" cstate="print">
            <a:extLst>
              <a:ext uri="{28A0092B-C50C-407E-A947-70E740481C1C}">
                <a14:useLocalDpi xmlns="" xmlns:a14="http://schemas.microsoft.com/office/drawing/2010/main" val="0"/>
              </a:ext>
            </a:extLst>
          </a:blip>
          <a:srcRect/>
          <a:stretch>
            <a:fillRect/>
          </a:stretch>
        </p:blipFill>
        <p:spPr bwMode="auto">
          <a:xfrm>
            <a:off x="5746173" y="3269673"/>
            <a:ext cx="457200" cy="812800"/>
          </a:xfrm>
          <a:prstGeom prst="rect">
            <a:avLst/>
          </a:prstGeom>
          <a:noFill/>
          <a:extLst>
            <a:ext uri="{909E8E84-426E-40DD-AFC4-6F175D3DCCD1}">
              <a14:hiddenFill xmlns="" xmlns:a14="http://schemas.microsoft.com/office/drawing/2010/main">
                <a:solidFill>
                  <a:srgbClr val="FFFFFF"/>
                </a:solidFill>
              </a14:hiddenFill>
            </a:ext>
          </a:extLst>
        </p:spPr>
      </p:pic>
      <p:pic>
        <p:nvPicPr>
          <p:cNvPr id="9" name="Picture 6">
            <a:hlinkClick r:id="rId7"/>
          </p:cNvPr>
          <p:cNvPicPr>
            <a:picLocks noChangeAspect="1" noChangeArrowheads="1"/>
          </p:cNvPicPr>
          <p:nvPr/>
        </p:nvPicPr>
        <p:blipFill>
          <a:blip r:embed="rId8" cstate="print">
            <a:extLst>
              <a:ext uri="{28A0092B-C50C-407E-A947-70E740481C1C}">
                <a14:useLocalDpi xmlns="" xmlns:a14="http://schemas.microsoft.com/office/drawing/2010/main" val="0"/>
              </a:ext>
            </a:extLst>
          </a:blip>
          <a:srcRect/>
          <a:stretch>
            <a:fillRect/>
          </a:stretch>
        </p:blipFill>
        <p:spPr bwMode="auto">
          <a:xfrm>
            <a:off x="5746173" y="4285673"/>
            <a:ext cx="457200" cy="812800"/>
          </a:xfrm>
          <a:prstGeom prst="rect">
            <a:avLst/>
          </a:prstGeom>
          <a:noFill/>
          <a:extLst>
            <a:ext uri="{909E8E84-426E-40DD-AFC4-6F175D3DCCD1}">
              <a14:hiddenFill xmlns="" xmlns:a14="http://schemas.microsoft.com/office/drawing/2010/main">
                <a:solidFill>
                  <a:srgbClr val="FFFFFF"/>
                </a:solidFill>
              </a14:hiddenFill>
            </a:ext>
          </a:extLst>
        </p:spPr>
      </p:pic>
      <p:pic>
        <p:nvPicPr>
          <p:cNvPr id="10" name="Picture 7">
            <a:hlinkClick r:id="rId9"/>
          </p:cNvPr>
          <p:cNvPicPr>
            <a:picLocks noChangeAspect="1" noChangeArrowheads="1"/>
          </p:cNvPicPr>
          <p:nvPr/>
        </p:nvPicPr>
        <p:blipFill>
          <a:blip r:embed="rId10" cstate="print">
            <a:extLst>
              <a:ext uri="{28A0092B-C50C-407E-A947-70E740481C1C}">
                <a14:useLocalDpi xmlns="" xmlns:a14="http://schemas.microsoft.com/office/drawing/2010/main" val="0"/>
              </a:ext>
            </a:extLst>
          </a:blip>
          <a:srcRect/>
          <a:stretch>
            <a:fillRect/>
          </a:stretch>
        </p:blipFill>
        <p:spPr bwMode="auto">
          <a:xfrm>
            <a:off x="5746173" y="5301673"/>
            <a:ext cx="457200" cy="812800"/>
          </a:xfrm>
          <a:prstGeom prst="rect">
            <a:avLst/>
          </a:prstGeom>
          <a:noFill/>
          <a:extLst>
            <a:ext uri="{909E8E84-426E-40DD-AFC4-6F175D3DCCD1}">
              <a14:hiddenFill xmlns="" xmlns:a14="http://schemas.microsoft.com/office/drawing/2010/main">
                <a:solidFill>
                  <a:srgbClr val="FFFFFF"/>
                </a:solidFill>
              </a14:hiddenFill>
            </a:ext>
          </a:extLst>
        </p:spPr>
      </p:pic>
      <p:pic>
        <p:nvPicPr>
          <p:cNvPr id="11" name="Picture 8">
            <a:hlinkClick r:id="rId11"/>
          </p:cNvPr>
          <p:cNvPicPr>
            <a:picLocks noChangeAspect="1" noChangeArrowheads="1"/>
          </p:cNvPicPr>
          <p:nvPr/>
        </p:nvPicPr>
        <p:blipFill>
          <a:blip r:embed="rId12" cstate="print">
            <a:extLst>
              <a:ext uri="{28A0092B-C50C-407E-A947-70E740481C1C}">
                <a14:useLocalDpi xmlns="" xmlns:a14="http://schemas.microsoft.com/office/drawing/2010/main" val="0"/>
              </a:ext>
            </a:extLst>
          </a:blip>
          <a:srcRect/>
          <a:stretch>
            <a:fillRect/>
          </a:stretch>
        </p:blipFill>
        <p:spPr bwMode="auto">
          <a:xfrm>
            <a:off x="5746173" y="6419273"/>
            <a:ext cx="457200" cy="812800"/>
          </a:xfrm>
          <a:prstGeom prst="rect">
            <a:avLst/>
          </a:prstGeom>
          <a:noFill/>
          <a:extLst>
            <a:ext uri="{909E8E84-426E-40DD-AFC4-6F175D3DCCD1}">
              <a14:hiddenFill xmlns="" xmlns:a14="http://schemas.microsoft.com/office/drawing/2010/main">
                <a:solidFill>
                  <a:srgbClr val="FFFFFF"/>
                </a:solidFill>
              </a14:hiddenFill>
            </a:ext>
          </a:extLst>
        </p:spPr>
      </p:pic>
      <p:pic>
        <p:nvPicPr>
          <p:cNvPr id="10246" name="Picture 6" descr="C:\Documents and Settings\ADMIN\Desktop\Vaibhav\Vaib Video\YEN LAU- 3VA-4FEB15\6- Hdb Home Design Renovation Singapore\Images\punggol-walk-img_9360.jpg"/>
          <p:cNvPicPr>
            <a:picLocks noGrp="1" noChangeAspect="1" noChangeArrowheads="1"/>
          </p:cNvPicPr>
          <p:nvPr>
            <p:ph type="pic" idx="1"/>
          </p:nvPr>
        </p:nvPicPr>
        <p:blipFill>
          <a:blip r:embed="rId13"/>
          <a:srcRect l="26102" r="26102"/>
          <a:stretch>
            <a:fillRect/>
          </a:stretch>
        </p:blipFill>
        <p:spPr bwMode="auto">
          <a:xfrm>
            <a:off x="114300" y="203200"/>
            <a:ext cx="5029200" cy="7010400"/>
          </a:xfrm>
          <a:prstGeom prst="rect">
            <a:avLst/>
          </a:prstGeom>
          <a:noFill/>
        </p:spPr>
      </p:pic>
    </p:spTree>
    <p:extLst>
      <p:ext uri="{BB962C8B-B14F-4D97-AF65-F5344CB8AC3E}">
        <p14:creationId xmlns="" xmlns:p14="http://schemas.microsoft.com/office/powerpoint/2010/main" val="3516059195"/>
      </p:ext>
    </p:extLst>
  </p:cSld>
  <p:clrMapOvr>
    <a:masterClrMapping/>
  </p:clrMapOvr>
  <p:transition spd="slow" advClick="0" advTm="11000">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fade">
                                      <p:cBhvr>
                                        <p:cTn id="13" dur="500"/>
                                        <p:tgtEl>
                                          <p:spTgt spid="2"/>
                                        </p:tgtEl>
                                      </p:cBhvr>
                                    </p:animEffect>
                                  </p:childTnLst>
                                </p:cTn>
                              </p:par>
                              <p:par>
                                <p:cTn id="14" presetID="10" presetClass="entr" presetSubtype="0" fill="hold"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fade">
                                      <p:cBhvr>
                                        <p:cTn id="16" dur="500"/>
                                        <p:tgtEl>
                                          <p:spTgt spid="7"/>
                                        </p:tgtEl>
                                      </p:cBhvr>
                                    </p:animEffect>
                                  </p:childTnLst>
                                </p:cTn>
                              </p:par>
                              <p:par>
                                <p:cTn id="17" presetID="10" presetClass="entr" presetSubtype="0" fill="hold" nodeType="with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500"/>
                                        <p:tgtEl>
                                          <p:spTgt spid="8"/>
                                        </p:tgtEl>
                                      </p:cBhvr>
                                    </p:animEffect>
                                  </p:childTnLst>
                                </p:cTn>
                              </p:par>
                              <p:par>
                                <p:cTn id="20" presetID="10" presetClass="entr" presetSubtype="0" fill="hold" nodeType="with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500"/>
                                        <p:tgtEl>
                                          <p:spTgt spid="9"/>
                                        </p:tgtEl>
                                      </p:cBhvr>
                                    </p:animEffect>
                                  </p:childTnLst>
                                </p:cTn>
                              </p:par>
                              <p:par>
                                <p:cTn id="23" presetID="10" presetClass="entr" presetSubtype="0" fill="hold" nodeType="with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fade">
                                      <p:cBhvr>
                                        <p:cTn id="25" dur="500"/>
                                        <p:tgtEl>
                                          <p:spTgt spid="10"/>
                                        </p:tgtEl>
                                      </p:cBhvr>
                                    </p:animEffect>
                                  </p:childTnLst>
                                </p:cTn>
                              </p:par>
                              <p:par>
                                <p:cTn id="26" presetID="10" presetClass="entr" presetSubtype="0" fill="hold" nodeType="withEffect">
                                  <p:stCondLst>
                                    <p:cond delay="0"/>
                                  </p:stCondLst>
                                  <p:childTnLst>
                                    <p:set>
                                      <p:cBhvr>
                                        <p:cTn id="27" dur="1" fill="hold">
                                          <p:stCondLst>
                                            <p:cond delay="0"/>
                                          </p:stCondLst>
                                        </p:cTn>
                                        <p:tgtEl>
                                          <p:spTgt spid="11"/>
                                        </p:tgtEl>
                                        <p:attrNameLst>
                                          <p:attrName>style.visibility</p:attrName>
                                        </p:attrNameLst>
                                      </p:cBhvr>
                                      <p:to>
                                        <p:strVal val="visible"/>
                                      </p:to>
                                    </p:set>
                                    <p:animEffect transition="in" filter="fade">
                                      <p:cBhvr>
                                        <p:cTn id="28"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4" grpId="0" build="p"/>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5750" y="228600"/>
            <a:ext cx="6285945" cy="973337"/>
          </a:xfrm>
        </p:spPr>
        <p:txBody>
          <a:bodyPr/>
          <a:lstStyle/>
          <a:p>
            <a:r>
              <a:rPr lang="en-US" b="1" cap="none" dirty="0" smtClean="0">
                <a:hlinkClick r:id="rId2"/>
              </a:rPr>
              <a:t>Home And Decor Singapore</a:t>
            </a:r>
            <a:endParaRPr lang="en-US" b="1" cap="none" dirty="0"/>
          </a:p>
        </p:txBody>
      </p:sp>
      <p:sp>
        <p:nvSpPr>
          <p:cNvPr id="6" name="Text Placeholder 5"/>
          <p:cNvSpPr>
            <a:spLocks noGrp="1"/>
          </p:cNvSpPr>
          <p:nvPr>
            <p:ph type="body" idx="1"/>
          </p:nvPr>
        </p:nvSpPr>
        <p:spPr>
          <a:xfrm>
            <a:off x="152400" y="4343400"/>
            <a:ext cx="6477000" cy="2590800"/>
          </a:xfrm>
          <a:solidFill>
            <a:srgbClr val="FFC000"/>
          </a:solidFill>
        </p:spPr>
        <p:txBody>
          <a:bodyPr>
            <a:noAutofit/>
          </a:bodyPr>
          <a:lstStyle/>
          <a:p>
            <a:pPr algn="just"/>
            <a:r>
              <a:rPr lang="en-US" sz="1600" b="1" dirty="0" smtClean="0">
                <a:solidFill>
                  <a:srgbClr val="FF0000"/>
                </a:solidFill>
              </a:rPr>
              <a:t>Home renovation not only increases the value of your home, but it also enhances the appeal of your home and makes it a more comfortable place to live. In order to complete the renovation work done perfectly, you need to hire the service of a reliable home renovation contractor. As there are numerous contractors available in the market, it is important to choose the one who can deliver a successful home renovation project. You can get references and recommendations from your friends or colleagues who have hired a contractor in the recent past</a:t>
            </a:r>
            <a:r>
              <a:rPr lang="en-US" sz="1600" dirty="0" smtClean="0">
                <a:solidFill>
                  <a:srgbClr val="FF0000"/>
                </a:solidFill>
              </a:rPr>
              <a:t>. </a:t>
            </a:r>
            <a:endParaRPr lang="en-US" sz="1600" b="1" dirty="0" smtClean="0">
              <a:solidFill>
                <a:srgbClr val="FF0000"/>
              </a:solidFill>
            </a:endParaRPr>
          </a:p>
        </p:txBody>
      </p:sp>
      <p:pic>
        <p:nvPicPr>
          <p:cNvPr id="4" name="Picture 2" descr="C:\Documents and Settings\ADMIN\Desktop\Vaibhav\Vaib Video\YEN LAU- 3VA-4FEB15\6- Hdb Home Design Renovation Singapore\Images\img_4092-copy.jpg">
            <a:hlinkClick r:id="rId3"/>
          </p:cNvPr>
          <p:cNvPicPr>
            <a:picLocks noGrp="1" noChangeAspect="1" noChangeArrowheads="1"/>
          </p:cNvPicPr>
          <p:nvPr>
            <p:ph sz="half" idx="2"/>
          </p:nvPr>
        </p:nvPicPr>
        <p:blipFill>
          <a:blip r:embed="rId4"/>
          <a:srcRect/>
          <a:stretch>
            <a:fillRect/>
          </a:stretch>
        </p:blipFill>
        <p:spPr bwMode="auto">
          <a:xfrm>
            <a:off x="0" y="1295400"/>
            <a:ext cx="6858000" cy="2985516"/>
          </a:xfrm>
          <a:prstGeom prst="rect">
            <a:avLst/>
          </a:prstGeom>
          <a:noFill/>
        </p:spPr>
      </p:pic>
      <p:pic>
        <p:nvPicPr>
          <p:cNvPr id="2051" name="Picture 3" descr="C:\Documents and Settings\ADMIN\Desktop\Vaibhav\Vaib Video\YEN LAU- 3VA-4FEB15\6- Hdb Home Design Renovation Singapore\Images\IMG_3540.jpg"/>
          <p:cNvPicPr>
            <a:picLocks noChangeAspect="1" noChangeArrowheads="1"/>
          </p:cNvPicPr>
          <p:nvPr/>
        </p:nvPicPr>
        <p:blipFill>
          <a:blip r:embed="rId5"/>
          <a:srcRect/>
          <a:stretch>
            <a:fillRect/>
          </a:stretch>
        </p:blipFill>
        <p:spPr bwMode="auto">
          <a:xfrm>
            <a:off x="228599" y="7010400"/>
            <a:ext cx="6400801" cy="1828800"/>
          </a:xfrm>
          <a:prstGeom prst="rect">
            <a:avLst/>
          </a:prstGeom>
          <a:ln>
            <a:noFill/>
          </a:ln>
          <a:effectLst>
            <a:softEdge rad="112500"/>
          </a:effectLst>
        </p:spPr>
      </p:pic>
    </p:spTree>
    <p:extLst>
      <p:ext uri="{BB962C8B-B14F-4D97-AF65-F5344CB8AC3E}">
        <p14:creationId xmlns="" xmlns:p14="http://schemas.microsoft.com/office/powerpoint/2010/main" val="1339285392"/>
      </p:ext>
    </p:extLst>
  </p:cSld>
  <p:clrMapOvr>
    <a:masterClrMapping/>
  </p:clrMapOvr>
  <p:transition spd="slow" advClick="0" advTm="1100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Documents and Settings\ADMIN\Desktop\Vaibhav\Vaib Video\YEN LAU- 3VA-4FEB15\6- Hdb Home Design Renovation Singapore\Images\artists-impression-adam-park-2_0-672x372.jpg">
            <a:hlinkClick r:id="rId2"/>
          </p:cNvPr>
          <p:cNvPicPr>
            <a:picLocks noChangeAspect="1" noChangeArrowheads="1"/>
          </p:cNvPicPr>
          <p:nvPr/>
        </p:nvPicPr>
        <p:blipFill>
          <a:blip r:embed="rId3"/>
          <a:srcRect/>
          <a:stretch>
            <a:fillRect/>
          </a:stretch>
        </p:blipFill>
        <p:spPr bwMode="auto">
          <a:xfrm>
            <a:off x="228600" y="304800"/>
            <a:ext cx="6400800" cy="3505200"/>
          </a:xfrm>
          <a:prstGeom prst="rect">
            <a:avLst/>
          </a:prstGeom>
          <a:noFill/>
        </p:spPr>
      </p:pic>
      <p:sp>
        <p:nvSpPr>
          <p:cNvPr id="8" name="Notched Right Arrow 7"/>
          <p:cNvSpPr/>
          <p:nvPr/>
        </p:nvSpPr>
        <p:spPr>
          <a:xfrm>
            <a:off x="0" y="3886200"/>
            <a:ext cx="6858000" cy="1161633"/>
          </a:xfrm>
          <a:prstGeom prst="notchedRightArrow">
            <a:avLst/>
          </a:prstGeom>
          <a:solidFill>
            <a:srgbClr val="FF0000"/>
          </a:solidFill>
        </p:spPr>
        <p:txBody>
          <a:bodyPr wrap="square">
            <a:spAutoFit/>
          </a:bodyPr>
          <a:lstStyle/>
          <a:p>
            <a:pPr algn="ctr"/>
            <a:r>
              <a:rPr lang="en-US" sz="3200" b="1" dirty="0" smtClean="0">
                <a:hlinkClick r:id="rId4"/>
              </a:rPr>
              <a:t>Home Renovation Singapore</a:t>
            </a:r>
            <a:endParaRPr lang="en-US" sz="3200" b="1" dirty="0"/>
          </a:p>
        </p:txBody>
      </p:sp>
      <p:sp>
        <p:nvSpPr>
          <p:cNvPr id="9" name="Rectangle 8"/>
          <p:cNvSpPr/>
          <p:nvPr/>
        </p:nvSpPr>
        <p:spPr>
          <a:xfrm>
            <a:off x="228600" y="5118080"/>
            <a:ext cx="6477000" cy="3416320"/>
          </a:xfrm>
          <a:prstGeom prst="rect">
            <a:avLst/>
          </a:prstGeom>
          <a:solidFill>
            <a:srgbClr val="F2C05C"/>
          </a:solidFill>
        </p:spPr>
        <p:txBody>
          <a:bodyPr wrap="square">
            <a:spAutoFit/>
          </a:bodyPr>
          <a:lstStyle/>
          <a:p>
            <a:pPr algn="just"/>
            <a:r>
              <a:rPr lang="en-US" b="1" dirty="0" smtClean="0">
                <a:solidFill>
                  <a:schemeClr val="accent2">
                    <a:lumMod val="50000"/>
                  </a:schemeClr>
                </a:solidFill>
              </a:rPr>
              <a:t>Home renovation services include construction, renovation of a particular area within your home, addition or change in interior and exterior, changes in design as well as management of the entire project. The renovation companies provide design ideas based on your budget by comparing it to the implementation cost. In case you have just bought a piece of land; they can guide you about the structure and lay down the plans for your new home as well as plan your landscape for your new home. If you already have a house standing on the land, they can come in and demolish and further construct a house based on what you are looking for. This is done from scratch. They will advise you on the kind of structure, size as well as construction costs. </a:t>
            </a:r>
            <a:endParaRPr lang="en-US" b="1" dirty="0">
              <a:solidFill>
                <a:schemeClr val="accent2">
                  <a:lumMod val="50000"/>
                </a:schemeClr>
              </a:solidFill>
            </a:endParaRPr>
          </a:p>
        </p:txBody>
      </p:sp>
    </p:spTree>
  </p:cSld>
  <p:clrMapOvr>
    <a:masterClrMapping/>
  </p:clrMapOvr>
  <p:transition spd="slow" advClick="0" advTm="11000">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342900" y="2286000"/>
            <a:ext cx="6515100" cy="1447800"/>
          </a:xfrm>
          <a:solidFill>
            <a:schemeClr val="accent1"/>
          </a:solidFill>
        </p:spPr>
        <p:txBody>
          <a:bodyPr>
            <a:noAutofit/>
          </a:bodyPr>
          <a:lstStyle/>
          <a:p>
            <a:pPr algn="just"/>
            <a:r>
              <a:rPr lang="en-US" sz="1800" b="1" dirty="0" smtClean="0">
                <a:solidFill>
                  <a:schemeClr val="bg1"/>
                </a:solidFill>
              </a:rPr>
              <a:t>Renovating your home may be a hassle but it can give you a nice sense of accomplishment when you see the results. It will also increase the resale value of your home. Just remember to be patient and have a thorough preparation ahead of time</a:t>
            </a:r>
            <a:r>
              <a:rPr lang="en-US" sz="1800" b="1" dirty="0" smtClean="0">
                <a:solidFill>
                  <a:schemeClr val="bg1"/>
                </a:solidFill>
              </a:rPr>
              <a:t>.</a:t>
            </a:r>
            <a:endParaRPr lang="en-US" sz="1800" b="1" dirty="0" smtClean="0">
              <a:solidFill>
                <a:schemeClr val="bg1"/>
              </a:solidFill>
            </a:endParaRPr>
          </a:p>
        </p:txBody>
      </p:sp>
      <p:sp>
        <p:nvSpPr>
          <p:cNvPr id="6" name="Title 5"/>
          <p:cNvSpPr>
            <a:spLocks noGrp="1"/>
          </p:cNvSpPr>
          <p:nvPr>
            <p:ph type="title"/>
          </p:nvPr>
        </p:nvSpPr>
        <p:spPr/>
        <p:txBody>
          <a:bodyPr/>
          <a:lstStyle/>
          <a:p>
            <a:r>
              <a:rPr lang="en-US" dirty="0" err="1" smtClean="0">
                <a:hlinkClick r:id="rId2"/>
              </a:rPr>
              <a:t>Hdb</a:t>
            </a:r>
            <a:r>
              <a:rPr lang="en-US" dirty="0" smtClean="0">
                <a:hlinkClick r:id="rId2"/>
              </a:rPr>
              <a:t> Home Design Singapore</a:t>
            </a:r>
            <a:endParaRPr lang="en-US" dirty="0"/>
          </a:p>
        </p:txBody>
      </p:sp>
      <p:pic>
        <p:nvPicPr>
          <p:cNvPr id="4098" name="Picture 2" descr="C:\Documents and Settings\ADMIN\Desktop\Vaibhav\Vaib Video\YEN LAU- 3VA-4FEB15\6- Hdb Home Design Renovation Singapore\Images\0005.2.jpg">
            <a:hlinkClick r:id="rId3"/>
          </p:cNvPr>
          <p:cNvPicPr>
            <a:picLocks noGrp="1" noChangeAspect="1" noChangeArrowheads="1"/>
          </p:cNvPicPr>
          <p:nvPr>
            <p:ph sz="half" idx="2"/>
          </p:nvPr>
        </p:nvPicPr>
        <p:blipFill>
          <a:blip r:embed="rId4"/>
          <a:srcRect/>
          <a:stretch>
            <a:fillRect/>
          </a:stretch>
        </p:blipFill>
        <p:spPr bwMode="auto">
          <a:xfrm>
            <a:off x="0" y="4013645"/>
            <a:ext cx="6705600" cy="2844355"/>
          </a:xfrm>
          <a:prstGeom prst="rect">
            <a:avLst/>
          </a:prstGeom>
          <a:noFill/>
        </p:spPr>
      </p:pic>
      <p:sp>
        <p:nvSpPr>
          <p:cNvPr id="8" name="Rectangle 7"/>
          <p:cNvSpPr/>
          <p:nvPr/>
        </p:nvSpPr>
        <p:spPr>
          <a:xfrm>
            <a:off x="0" y="7210961"/>
            <a:ext cx="6477000" cy="1323439"/>
          </a:xfrm>
          <a:prstGeom prst="rect">
            <a:avLst/>
          </a:prstGeom>
          <a:solidFill>
            <a:schemeClr val="accent1"/>
          </a:solidFill>
        </p:spPr>
        <p:txBody>
          <a:bodyPr wrap="square">
            <a:spAutoFit/>
          </a:bodyPr>
          <a:lstStyle/>
          <a:p>
            <a:pPr algn="just"/>
            <a:r>
              <a:rPr lang="en-US" sz="2000" b="1" dirty="0" smtClean="0">
                <a:solidFill>
                  <a:schemeClr val="bg1"/>
                </a:solidFill>
              </a:rPr>
              <a:t>Home renovation can be pretty expensive and most often, is a big hassle for a lot of people. When you are planning to renovate your home and transform it to what you have always wanted, you will have to consider a lot of factors</a:t>
            </a:r>
            <a:r>
              <a:rPr lang="en-US" sz="2000" b="1" dirty="0" smtClean="0">
                <a:solidFill>
                  <a:schemeClr val="bg1"/>
                </a:solidFill>
              </a:rPr>
              <a:t>.</a:t>
            </a:r>
            <a:endParaRPr lang="en-US" sz="2000" b="1" dirty="0">
              <a:solidFill>
                <a:schemeClr val="bg1"/>
              </a:solidFill>
            </a:endParaRPr>
          </a:p>
        </p:txBody>
      </p:sp>
    </p:spTree>
  </p:cSld>
  <p:clrMapOvr>
    <a:masterClrMapping/>
  </p:clrMapOvr>
  <p:transition spd="slow" advClick="0" advTm="11000">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342900" y="2286000"/>
            <a:ext cx="6134100" cy="2895600"/>
          </a:xfrm>
        </p:spPr>
        <p:txBody>
          <a:bodyPr>
            <a:normAutofit fontScale="85000" lnSpcReduction="10000"/>
          </a:bodyPr>
          <a:lstStyle/>
          <a:p>
            <a:pPr algn="just"/>
            <a:r>
              <a:rPr lang="en-US" b="1" dirty="0" smtClean="0">
                <a:solidFill>
                  <a:srgbClr val="FF0000"/>
                </a:solidFill>
              </a:rPr>
              <a:t>Each and every room of your home is undoubtedly very important and needs special care and attention in its decoration. But when it comes to your kids room then you need to be extra cautious as your kids bedroom design should go well with the likes and dislikes of your child. While decorating your kids bedroom due consideration should be given to all aspect like bedding, wall color, decor and other</a:t>
            </a:r>
            <a:r>
              <a:rPr lang="en-US" b="1" dirty="0" smtClean="0">
                <a:solidFill>
                  <a:srgbClr val="FF0000"/>
                </a:solidFill>
              </a:rPr>
              <a:t>.</a:t>
            </a:r>
            <a:endParaRPr lang="en-US" b="1" dirty="0">
              <a:solidFill>
                <a:srgbClr val="FF0000"/>
              </a:solidFill>
            </a:endParaRPr>
          </a:p>
        </p:txBody>
      </p:sp>
      <p:sp>
        <p:nvSpPr>
          <p:cNvPr id="6" name="Title 5"/>
          <p:cNvSpPr>
            <a:spLocks noGrp="1"/>
          </p:cNvSpPr>
          <p:nvPr>
            <p:ph type="title"/>
          </p:nvPr>
        </p:nvSpPr>
        <p:spPr/>
        <p:txBody>
          <a:bodyPr/>
          <a:lstStyle/>
          <a:p>
            <a:r>
              <a:rPr lang="en-US" sz="4000" cap="none" spc="0" dirty="0" smtClean="0">
                <a:ln w="18415" cmpd="sng">
                  <a:solidFill>
                    <a:srgbClr val="FF0000"/>
                  </a:solidFill>
                  <a:prstDash val="solid"/>
                </a:ln>
                <a:solidFill>
                  <a:srgbClr val="FFFFFF"/>
                </a:solidFill>
                <a:effectLst>
                  <a:outerShdw blurRad="63500" dir="3600000" algn="tl" rotWithShape="0">
                    <a:srgbClr val="000000">
                      <a:alpha val="70000"/>
                    </a:srgbClr>
                  </a:outerShdw>
                </a:effectLst>
                <a:hlinkClick r:id="rId2"/>
              </a:rPr>
              <a:t>Kids Room Design Singapore</a:t>
            </a:r>
            <a:endParaRPr lang="en-US" sz="4000" cap="none" spc="0" dirty="0">
              <a:ln w="18415" cmpd="sng">
                <a:solidFill>
                  <a:srgbClr val="FF0000"/>
                </a:solidFill>
                <a:prstDash val="solid"/>
              </a:ln>
              <a:solidFill>
                <a:srgbClr val="FFFFFF"/>
              </a:solidFill>
              <a:effectLst>
                <a:outerShdw blurRad="63500" dir="3600000" algn="tl" rotWithShape="0">
                  <a:srgbClr val="000000">
                    <a:alpha val="70000"/>
                  </a:srgbClr>
                </a:outerShdw>
              </a:effectLst>
            </a:endParaRPr>
          </a:p>
        </p:txBody>
      </p:sp>
      <p:pic>
        <p:nvPicPr>
          <p:cNvPr id="5122" name="Picture 2" descr="C:\Documents and Settings\ADMIN\Desktop\Vaibhav\Vaib Video\YEN LAU- 3VA-4FEB15\6- Hdb Home Design Renovation Singapore\Images\chua-chu-kang-ave-5-img_11098.jpg">
            <a:hlinkClick r:id="rId3"/>
          </p:cNvPr>
          <p:cNvPicPr>
            <a:picLocks noGrp="1" noChangeAspect="1" noChangeArrowheads="1"/>
          </p:cNvPicPr>
          <p:nvPr>
            <p:ph sz="half" idx="2"/>
          </p:nvPr>
        </p:nvPicPr>
        <p:blipFill>
          <a:blip r:embed="rId4" cstate="print"/>
          <a:srcRect/>
          <a:stretch>
            <a:fillRect/>
          </a:stretch>
        </p:blipFill>
        <p:spPr bwMode="auto">
          <a:xfrm>
            <a:off x="228600" y="5373687"/>
            <a:ext cx="3276600" cy="3236914"/>
          </a:xfrm>
          <a:prstGeom prst="rect">
            <a:avLst/>
          </a:prstGeom>
          <a:ln>
            <a:noFill/>
          </a:ln>
          <a:effectLst>
            <a:glow rad="63500">
              <a:schemeClr val="accent2">
                <a:satMod val="175000"/>
                <a:alpha val="40000"/>
              </a:schemeClr>
            </a:glow>
            <a:softEdge rad="112500"/>
          </a:effectLst>
        </p:spPr>
      </p:pic>
      <p:pic>
        <p:nvPicPr>
          <p:cNvPr id="5123" name="Picture 3" descr="C:\Documents and Settings\ADMIN\Desktop\Vaibhav\Vaib Video\YEN LAU- 3VA-4FEB15\6- Hdb Home Design Renovation Singapore\Images\compassvale-walk-img_8426-672x372.jpg"/>
          <p:cNvPicPr>
            <a:picLocks noChangeAspect="1" noChangeArrowheads="1"/>
          </p:cNvPicPr>
          <p:nvPr/>
        </p:nvPicPr>
        <p:blipFill>
          <a:blip r:embed="rId5"/>
          <a:srcRect/>
          <a:stretch>
            <a:fillRect/>
          </a:stretch>
        </p:blipFill>
        <p:spPr bwMode="auto">
          <a:xfrm>
            <a:off x="3581400" y="5410200"/>
            <a:ext cx="3027228" cy="3200400"/>
          </a:xfrm>
          <a:prstGeom prst="rect">
            <a:avLst/>
          </a:prstGeom>
          <a:ln>
            <a:noFill/>
          </a:ln>
          <a:effectLst>
            <a:glow rad="63500">
              <a:schemeClr val="accent2">
                <a:satMod val="175000"/>
                <a:alpha val="40000"/>
              </a:schemeClr>
            </a:glow>
            <a:softEdge rad="112500"/>
          </a:effectLst>
        </p:spPr>
      </p:pic>
    </p:spTree>
  </p:cSld>
  <p:clrMapOvr>
    <a:masterClrMapping/>
  </p:clrMapOvr>
  <p:transition spd="slow" advClick="0" advTm="11000">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342900" y="2286000"/>
            <a:ext cx="6286500" cy="1676400"/>
          </a:xfrm>
        </p:spPr>
        <p:txBody>
          <a:bodyPr>
            <a:noAutofit/>
          </a:bodyPr>
          <a:lstStyle/>
          <a:p>
            <a:pPr algn="just"/>
            <a:r>
              <a:rPr lang="en-US" sz="1600" b="1" dirty="0" smtClean="0">
                <a:ln>
                  <a:solidFill>
                    <a:srgbClr val="FF0000"/>
                  </a:solidFill>
                </a:ln>
              </a:rPr>
              <a:t>Everyone dreams of the having most beautiful and unique place to live. Your home needs a lot of attention, proper care, and maintenance. You need to make various changes inside as well as outside so it looks beautiful and is well maintained. Many home owners consider renovations and additions to spruce up their living space</a:t>
            </a:r>
            <a:r>
              <a:rPr lang="en-US" sz="1600" b="1" dirty="0" smtClean="0">
                <a:ln>
                  <a:solidFill>
                    <a:srgbClr val="FF0000"/>
                  </a:solidFill>
                </a:ln>
              </a:rPr>
              <a:t>.</a:t>
            </a:r>
            <a:endParaRPr lang="en-US" sz="1600" b="1" dirty="0" smtClean="0">
              <a:ln>
                <a:solidFill>
                  <a:srgbClr val="FF0000"/>
                </a:solidFill>
              </a:ln>
            </a:endParaRPr>
          </a:p>
        </p:txBody>
      </p:sp>
      <p:sp>
        <p:nvSpPr>
          <p:cNvPr id="4" name="Text Placeholder 3"/>
          <p:cNvSpPr>
            <a:spLocks noGrp="1"/>
          </p:cNvSpPr>
          <p:nvPr>
            <p:ph type="body" sz="quarter" idx="3"/>
          </p:nvPr>
        </p:nvSpPr>
        <p:spPr>
          <a:xfrm>
            <a:off x="228600" y="6781800"/>
            <a:ext cx="6400800" cy="1981200"/>
          </a:xfrm>
        </p:spPr>
        <p:txBody>
          <a:bodyPr>
            <a:noAutofit/>
          </a:bodyPr>
          <a:lstStyle/>
          <a:p>
            <a:pPr algn="just"/>
            <a:r>
              <a:rPr lang="en-US" sz="1600" b="1" dirty="0" smtClean="0">
                <a:solidFill>
                  <a:srgbClr val="00B0F0"/>
                </a:solidFill>
              </a:rPr>
              <a:t>A renovation can be a simply matter of adding a bathroom to a complete gut and rebuild of the home. A renovation you can give your home a whole new look and feel. Many people consider doing renovations on their own; however, it is advisable to hire a general contractor for any kind of renovations or additions. General contractors are professionals with great experience and will provide you with the best results on time and on budget</a:t>
            </a:r>
            <a:r>
              <a:rPr lang="en-US" sz="1600" b="1" dirty="0" smtClean="0">
                <a:solidFill>
                  <a:srgbClr val="00B0F0"/>
                </a:solidFill>
              </a:rPr>
              <a:t>.</a:t>
            </a:r>
            <a:endParaRPr lang="en-US" sz="1600" b="1" dirty="0" smtClean="0">
              <a:solidFill>
                <a:srgbClr val="00B0F0"/>
              </a:solidFill>
            </a:endParaRPr>
          </a:p>
        </p:txBody>
      </p:sp>
      <p:sp>
        <p:nvSpPr>
          <p:cNvPr id="6" name="Title 5"/>
          <p:cNvSpPr>
            <a:spLocks noGrp="1"/>
          </p:cNvSpPr>
          <p:nvPr>
            <p:ph type="title"/>
          </p:nvPr>
        </p:nvSpPr>
        <p:spPr/>
        <p:txBody>
          <a:bodyPr/>
          <a:lstStyle/>
          <a:p>
            <a:r>
              <a:rPr lang="en-US" sz="4000" dirty="0" err="1" smtClean="0">
                <a:solidFill>
                  <a:srgbClr val="FFFF00"/>
                </a:solidFill>
                <a:hlinkClick r:id="rId2"/>
              </a:rPr>
              <a:t>Hdb</a:t>
            </a:r>
            <a:r>
              <a:rPr lang="en-US" sz="4000" dirty="0" smtClean="0">
                <a:solidFill>
                  <a:srgbClr val="FFFF00"/>
                </a:solidFill>
                <a:hlinkClick r:id="rId2"/>
              </a:rPr>
              <a:t> Home Design Singapore</a:t>
            </a:r>
            <a:endParaRPr lang="en-US" sz="4000" dirty="0">
              <a:solidFill>
                <a:srgbClr val="FFFF00"/>
              </a:solidFill>
            </a:endParaRPr>
          </a:p>
        </p:txBody>
      </p:sp>
      <p:pic>
        <p:nvPicPr>
          <p:cNvPr id="6146" name="Picture 2" descr="C:\Documents and Settings\ADMIN\Desktop\Vaibhav\Vaib Video\YEN LAU- 3VA-4FEB15\6- Hdb Home Design Renovation Singapore\Images\IMG_4130-copy.JPG">
            <a:hlinkClick r:id="rId3"/>
          </p:cNvPr>
          <p:cNvPicPr>
            <a:picLocks noGrp="1" noChangeAspect="1" noChangeArrowheads="1"/>
          </p:cNvPicPr>
          <p:nvPr>
            <p:ph sz="half" idx="2"/>
          </p:nvPr>
        </p:nvPicPr>
        <p:blipFill>
          <a:blip r:embed="rId4"/>
          <a:srcRect/>
          <a:stretch>
            <a:fillRect/>
          </a:stretch>
        </p:blipFill>
        <p:spPr bwMode="auto">
          <a:xfrm>
            <a:off x="304800" y="4114799"/>
            <a:ext cx="6248400" cy="2514601"/>
          </a:xfrm>
          <a:prstGeom prst="rect">
            <a:avLst/>
          </a:prstGeom>
          <a:ln>
            <a:noFill/>
          </a:ln>
          <a:effectLst>
            <a:glow rad="63500">
              <a:schemeClr val="accent3">
                <a:satMod val="175000"/>
                <a:alpha val="40000"/>
              </a:schemeClr>
            </a:glow>
            <a:softEdge rad="112500"/>
          </a:effectLst>
        </p:spPr>
      </p:pic>
    </p:spTree>
  </p:cSld>
  <p:clrMapOvr>
    <a:masterClrMapping/>
  </p:clrMapOvr>
  <p:transition spd="slow" advClick="0" advTm="11000">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381000" y="2209800"/>
            <a:ext cx="2915841" cy="4267200"/>
          </a:xfrm>
          <a:solidFill>
            <a:srgbClr val="C00000"/>
          </a:solidFill>
        </p:spPr>
        <p:txBody>
          <a:bodyPr>
            <a:noAutofit/>
          </a:bodyPr>
          <a:lstStyle/>
          <a:p>
            <a:pPr algn="just"/>
            <a:r>
              <a:rPr lang="en-US" sz="1600" b="1" dirty="0" smtClean="0">
                <a:solidFill>
                  <a:schemeClr val="bg1"/>
                </a:solidFill>
              </a:rPr>
              <a:t>Although many people still think of interior design services as a luxury that only the rich enjoy, the reality is that hiring an interior designer can be a good budgeting decision for anyone interested in changing their home decor. Interior designers can offer ideas to fit any budget, and they have access to a wide arrange of discounts and products that can save you even more money. </a:t>
            </a:r>
            <a:endParaRPr lang="en-US" sz="1600" b="1" dirty="0">
              <a:solidFill>
                <a:schemeClr val="bg1"/>
              </a:solidFill>
            </a:endParaRPr>
          </a:p>
        </p:txBody>
      </p:sp>
      <p:sp>
        <p:nvSpPr>
          <p:cNvPr id="4" name="Text Placeholder 3"/>
          <p:cNvSpPr>
            <a:spLocks noGrp="1"/>
          </p:cNvSpPr>
          <p:nvPr>
            <p:ph type="body" sz="quarter" idx="3"/>
          </p:nvPr>
        </p:nvSpPr>
        <p:spPr>
          <a:xfrm>
            <a:off x="3657600" y="4419600"/>
            <a:ext cx="2878931" cy="4267200"/>
          </a:xfrm>
          <a:solidFill>
            <a:srgbClr val="0070C0"/>
          </a:solidFill>
        </p:spPr>
        <p:txBody>
          <a:bodyPr>
            <a:noAutofit/>
          </a:bodyPr>
          <a:lstStyle/>
          <a:p>
            <a:pPr algn="just"/>
            <a:r>
              <a:rPr lang="en-US" sz="1600" b="1" dirty="0" smtClean="0">
                <a:solidFill>
                  <a:schemeClr val="bg1"/>
                </a:solidFill>
              </a:rPr>
              <a:t>With all of the different options available for today's home improvement projects, many people find themselves overwhelmed with all of the details. Professional interior designers have seen many different projects over the course of their careers, and a good designer can easily kick-start your project and show you how to make planning your home decor a breeze</a:t>
            </a:r>
            <a:r>
              <a:rPr lang="en-US" sz="1600" b="1" dirty="0" smtClean="0">
                <a:solidFill>
                  <a:schemeClr val="bg1"/>
                </a:solidFill>
              </a:rPr>
              <a:t>.</a:t>
            </a:r>
            <a:endParaRPr lang="en-US" sz="1600" b="1" dirty="0" smtClean="0">
              <a:solidFill>
                <a:schemeClr val="bg1"/>
              </a:solidFill>
            </a:endParaRPr>
          </a:p>
        </p:txBody>
      </p:sp>
      <p:sp>
        <p:nvSpPr>
          <p:cNvPr id="6" name="Title 5"/>
          <p:cNvSpPr>
            <a:spLocks noGrp="1"/>
          </p:cNvSpPr>
          <p:nvPr>
            <p:ph type="title"/>
          </p:nvPr>
        </p:nvSpPr>
        <p:spPr/>
        <p:txBody>
          <a:bodyPr/>
          <a:lstStyle/>
          <a:p>
            <a:r>
              <a:rPr lang="en-US" sz="4000" b="1" cap="none" spc="0" dirty="0" smtClean="0">
                <a:ln w="1905"/>
                <a:effectLst>
                  <a:innerShdw blurRad="69850" dist="43180" dir="5400000">
                    <a:srgbClr val="000000">
                      <a:alpha val="65000"/>
                    </a:srgbClr>
                  </a:innerShdw>
                </a:effectLst>
                <a:hlinkClick r:id="rId2"/>
              </a:rPr>
              <a:t>Home And Decor Singapore</a:t>
            </a:r>
            <a:endParaRPr lang="en-US" sz="4000" b="1" cap="none" spc="0" dirty="0">
              <a:ln w="1905"/>
              <a:effectLst>
                <a:innerShdw blurRad="69850" dist="43180" dir="5400000">
                  <a:srgbClr val="000000">
                    <a:alpha val="65000"/>
                  </a:srgbClr>
                </a:innerShdw>
              </a:effectLst>
            </a:endParaRPr>
          </a:p>
        </p:txBody>
      </p:sp>
      <p:pic>
        <p:nvPicPr>
          <p:cNvPr id="7170" name="Picture 2" descr="C:\Documents and Settings\ADMIN\Desktop\Vaibhav\Vaib Video\YEN LAU- 3VA-4FEB15\6- Hdb Home Design Renovation Singapore\Images\compassvale-walk-img_8426-672x372.jpg"/>
          <p:cNvPicPr>
            <a:picLocks noGrp="1" noChangeAspect="1" noChangeArrowheads="1"/>
          </p:cNvPicPr>
          <p:nvPr>
            <p:ph sz="half" idx="2"/>
          </p:nvPr>
        </p:nvPicPr>
        <p:blipFill>
          <a:blip r:embed="rId3"/>
          <a:srcRect/>
          <a:stretch>
            <a:fillRect/>
          </a:stretch>
        </p:blipFill>
        <p:spPr bwMode="auto">
          <a:xfrm>
            <a:off x="304800" y="6629400"/>
            <a:ext cx="3030538" cy="1981200"/>
          </a:xfrm>
          <a:prstGeom prst="rect">
            <a:avLst/>
          </a:prstGeom>
          <a:noFill/>
        </p:spPr>
      </p:pic>
      <p:pic>
        <p:nvPicPr>
          <p:cNvPr id="7171" name="Picture 3" descr="C:\Documents and Settings\ADMIN\Desktop\Vaibhav\Vaib Video\YEN LAU- 3VA-4FEB15\6- Hdb Home Design Renovation Singapore\Images\IMG_0880.jpg">
            <a:hlinkClick r:id="rId4"/>
          </p:cNvPr>
          <p:cNvPicPr>
            <a:picLocks noGrp="1" noChangeAspect="1" noChangeArrowheads="1"/>
          </p:cNvPicPr>
          <p:nvPr>
            <p:ph sz="quarter" idx="4"/>
          </p:nvPr>
        </p:nvPicPr>
        <p:blipFill>
          <a:blip r:embed="rId5"/>
          <a:srcRect/>
          <a:stretch>
            <a:fillRect/>
          </a:stretch>
        </p:blipFill>
        <p:spPr bwMode="auto">
          <a:xfrm>
            <a:off x="3581400" y="2286000"/>
            <a:ext cx="3030537" cy="2019095"/>
          </a:xfrm>
          <a:prstGeom prst="rect">
            <a:avLst/>
          </a:prstGeom>
          <a:noFill/>
        </p:spPr>
      </p:pic>
    </p:spTree>
  </p:cSld>
  <p:clrMapOvr>
    <a:masterClrMapping/>
  </p:clrMapOvr>
  <p:transition spd="slow" advClick="0" advTm="11000">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228600" y="6096000"/>
            <a:ext cx="6400800" cy="2667000"/>
          </a:xfrm>
          <a:solidFill>
            <a:srgbClr val="0070C0"/>
          </a:solidFill>
        </p:spPr>
        <p:txBody>
          <a:bodyPr>
            <a:noAutofit/>
          </a:bodyPr>
          <a:lstStyle/>
          <a:p>
            <a:pPr algn="just"/>
            <a:r>
              <a:rPr lang="en-US" sz="1800" b="1" dirty="0" smtClean="0">
                <a:solidFill>
                  <a:schemeClr val="bg1"/>
                </a:solidFill>
              </a:rPr>
              <a:t>Many families always want to change how their old house looks depending on their lifestyle and their needs; therefore, they gather home renovation tips they can apply. They may require a more spacious house especially if their family is growing. They may want to conform to the latest house designs and go for the minimalist look. Their children may want to have separate rooms. They may also demand a place in the house where they can entertain their friends.</a:t>
            </a:r>
            <a:endParaRPr lang="en-US" sz="1800" b="1" dirty="0" smtClean="0">
              <a:solidFill>
                <a:schemeClr val="bg1"/>
              </a:solidFill>
            </a:endParaRPr>
          </a:p>
        </p:txBody>
      </p:sp>
      <p:sp>
        <p:nvSpPr>
          <p:cNvPr id="2" name="Title 1"/>
          <p:cNvSpPr>
            <a:spLocks noGrp="1"/>
          </p:cNvSpPr>
          <p:nvPr>
            <p:ph type="title"/>
          </p:nvPr>
        </p:nvSpPr>
        <p:spPr>
          <a:xfrm>
            <a:off x="3657600" y="304800"/>
            <a:ext cx="2914095" cy="1405859"/>
          </a:xfrm>
        </p:spPr>
        <p:txBody>
          <a:bodyPr/>
          <a:lstStyle/>
          <a:p>
            <a:r>
              <a:rPr lang="en-US" cap="none" dirty="0" smtClean="0">
                <a:ln>
                  <a:solidFill>
                    <a:srgbClr val="FF0000"/>
                  </a:solidFill>
                </a:ln>
                <a:hlinkClick r:id="rId2"/>
              </a:rPr>
              <a:t>Home Renovation Singapore</a:t>
            </a:r>
            <a:endParaRPr lang="en-US" cap="none" dirty="0">
              <a:ln>
                <a:solidFill>
                  <a:srgbClr val="FF0000"/>
                </a:solidFill>
              </a:ln>
              <a:hlinkClick r:id="rId2"/>
            </a:endParaRPr>
          </a:p>
        </p:txBody>
      </p:sp>
      <p:pic>
        <p:nvPicPr>
          <p:cNvPr id="8194" name="Picture 2" descr="C:\Documents and Settings\ADMIN\Desktop\Vaibhav\Vaib Video\YEN LAU- 3VA-4FEB15\6- Hdb Home Design Renovation Singapore\Images\0005.2.jpg"/>
          <p:cNvPicPr>
            <a:picLocks noChangeAspect="1" noChangeArrowheads="1"/>
          </p:cNvPicPr>
          <p:nvPr/>
        </p:nvPicPr>
        <p:blipFill>
          <a:blip r:embed="rId3"/>
          <a:srcRect/>
          <a:stretch>
            <a:fillRect/>
          </a:stretch>
        </p:blipFill>
        <p:spPr bwMode="auto">
          <a:xfrm>
            <a:off x="228599" y="304800"/>
            <a:ext cx="3429001" cy="1600200"/>
          </a:xfrm>
          <a:prstGeom prst="rect">
            <a:avLst/>
          </a:prstGeom>
          <a:noFill/>
        </p:spPr>
      </p:pic>
      <p:pic>
        <p:nvPicPr>
          <p:cNvPr id="8195" name="Picture 3" descr="C:\Documents and Settings\ADMIN\Desktop\Vaibhav\Vaib Video\YEN LAU- 3VA-4FEB15\6- Hdb Home Design Renovation Singapore\Images\punggol-central-2-img_11057.jpg">
            <a:hlinkClick r:id="rId4"/>
          </p:cNvPr>
          <p:cNvPicPr>
            <a:picLocks noGrp="1" noChangeAspect="1" noChangeArrowheads="1"/>
          </p:cNvPicPr>
          <p:nvPr>
            <p:ph sz="half" idx="2"/>
          </p:nvPr>
        </p:nvPicPr>
        <p:blipFill>
          <a:blip r:embed="rId5"/>
          <a:srcRect/>
          <a:stretch>
            <a:fillRect/>
          </a:stretch>
        </p:blipFill>
        <p:spPr bwMode="auto">
          <a:xfrm>
            <a:off x="228600" y="2362200"/>
            <a:ext cx="6400800" cy="3429000"/>
          </a:xfrm>
          <a:prstGeom prst="rect">
            <a:avLst/>
          </a:prstGeom>
          <a:noFill/>
        </p:spPr>
      </p:pic>
    </p:spTree>
    <p:extLst>
      <p:ext uri="{BB962C8B-B14F-4D97-AF65-F5344CB8AC3E}">
        <p14:creationId xmlns="" xmlns:p14="http://schemas.microsoft.com/office/powerpoint/2010/main" val="1593645785"/>
      </p:ext>
    </p:extLst>
  </p:cSld>
  <p:clrMapOvr>
    <a:masterClrMapping/>
  </p:clrMapOvr>
  <p:transition spd="slow" advClick="0" advTm="11000">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3"/>
          </p:nvPr>
        </p:nvSpPr>
        <p:spPr>
          <a:xfrm>
            <a:off x="5086350" y="2438400"/>
            <a:ext cx="1543050" cy="6096000"/>
          </a:xfrm>
        </p:spPr>
        <p:txBody>
          <a:bodyPr>
            <a:noAutofit/>
          </a:bodyPr>
          <a:lstStyle/>
          <a:p>
            <a:pPr algn="just"/>
            <a:r>
              <a:rPr lang="en-US" sz="1800" b="1" dirty="0" smtClean="0">
                <a:solidFill>
                  <a:srgbClr val="FF0000"/>
                </a:solidFill>
              </a:rPr>
              <a:t>Before you apply home renovation tips to your house, it is better to have a blueprint or a design to look at for proper guidance. This way, you will not depend on a trial and error project and will not waste money and materials. </a:t>
            </a:r>
          </a:p>
        </p:txBody>
      </p:sp>
      <p:sp>
        <p:nvSpPr>
          <p:cNvPr id="6" name="Title 5"/>
          <p:cNvSpPr>
            <a:spLocks noGrp="1"/>
          </p:cNvSpPr>
          <p:nvPr>
            <p:ph type="title"/>
          </p:nvPr>
        </p:nvSpPr>
        <p:spPr>
          <a:xfrm>
            <a:off x="285750" y="381000"/>
            <a:ext cx="2838450" cy="1405859"/>
          </a:xfrm>
        </p:spPr>
        <p:txBody>
          <a:bodyPr/>
          <a:lstStyle/>
          <a:p>
            <a:r>
              <a:rPr lang="en-US" sz="2800" dirty="0" err="1" smtClean="0">
                <a:solidFill>
                  <a:srgbClr val="FFFF00"/>
                </a:solidFill>
                <a:hlinkClick r:id="rId2"/>
              </a:rPr>
              <a:t>Hdb</a:t>
            </a:r>
            <a:r>
              <a:rPr lang="en-US" sz="2800" dirty="0" smtClean="0">
                <a:solidFill>
                  <a:srgbClr val="FFFF00"/>
                </a:solidFill>
                <a:hlinkClick r:id="rId2"/>
              </a:rPr>
              <a:t> Home Design Renovation Singapore</a:t>
            </a:r>
            <a:endParaRPr lang="en-US" sz="2800" dirty="0">
              <a:solidFill>
                <a:srgbClr val="FFFF00"/>
              </a:solidFill>
            </a:endParaRPr>
          </a:p>
        </p:txBody>
      </p:sp>
      <p:pic>
        <p:nvPicPr>
          <p:cNvPr id="9218" name="Picture 2" descr="C:\Documents and Settings\ADMIN\Desktop\Vaibhav\Vaib Video\YEN LAU- 3VA-4FEB15\6- Hdb Home Design Renovation Singapore\Images\IMG_3523.jpg">
            <a:hlinkClick r:id="rId3"/>
          </p:cNvPr>
          <p:cNvPicPr>
            <a:picLocks noGrp="1" noChangeAspect="1" noChangeArrowheads="1"/>
          </p:cNvPicPr>
          <p:nvPr>
            <p:ph sz="half" idx="2"/>
          </p:nvPr>
        </p:nvPicPr>
        <p:blipFill>
          <a:blip r:embed="rId4"/>
          <a:srcRect/>
          <a:stretch>
            <a:fillRect/>
          </a:stretch>
        </p:blipFill>
        <p:spPr bwMode="auto">
          <a:xfrm>
            <a:off x="228600" y="2350476"/>
            <a:ext cx="4686300" cy="3288324"/>
          </a:xfrm>
          <a:prstGeom prst="rect">
            <a:avLst/>
          </a:prstGeom>
          <a:noFill/>
        </p:spPr>
      </p:pic>
      <p:sp>
        <p:nvSpPr>
          <p:cNvPr id="13" name="Rectangle 12"/>
          <p:cNvSpPr/>
          <p:nvPr/>
        </p:nvSpPr>
        <p:spPr>
          <a:xfrm>
            <a:off x="228600" y="5796677"/>
            <a:ext cx="4648200" cy="2585323"/>
          </a:xfrm>
          <a:prstGeom prst="rect">
            <a:avLst/>
          </a:prstGeom>
        </p:spPr>
        <p:txBody>
          <a:bodyPr wrap="square">
            <a:spAutoFit/>
          </a:bodyPr>
          <a:lstStyle/>
          <a:p>
            <a:pPr algn="just"/>
            <a:r>
              <a:rPr lang="en-US" b="1" dirty="0" smtClean="0">
                <a:solidFill>
                  <a:srgbClr val="FF0000"/>
                </a:solidFill>
              </a:rPr>
              <a:t>There are also municipal building laws that the local housing authorities may require so before you undergo house remodeling, better familiarize yourself with these. Have an expert examine the structure of the whole house first, especially the exterior before going into the interior. The exterior structure must be sturdy so as to keep the interior safe.</a:t>
            </a:r>
            <a:endParaRPr lang="en-US" dirty="0"/>
          </a:p>
        </p:txBody>
      </p:sp>
      <p:pic>
        <p:nvPicPr>
          <p:cNvPr id="9219" name="Picture 3" descr="C:\Documents and Settings\ADMIN\Desktop\Vaibhav\Vaib Video\YEN LAU- 3VA-4FEB15\6- Hdb Home Design Renovation Singapore\Images\ang-mo-kio-img_9206-672x372.jpg"/>
          <p:cNvPicPr>
            <a:picLocks noGrp="1" noChangeAspect="1" noChangeArrowheads="1"/>
          </p:cNvPicPr>
          <p:nvPr>
            <p:ph sz="quarter" idx="4"/>
          </p:nvPr>
        </p:nvPicPr>
        <p:blipFill>
          <a:blip r:embed="rId5"/>
          <a:srcRect/>
          <a:stretch>
            <a:fillRect/>
          </a:stretch>
        </p:blipFill>
        <p:spPr bwMode="auto">
          <a:xfrm>
            <a:off x="3200400" y="195603"/>
            <a:ext cx="3657600" cy="1771650"/>
          </a:xfrm>
          <a:prstGeom prst="rect">
            <a:avLst/>
          </a:prstGeom>
          <a:noFill/>
        </p:spPr>
      </p:pic>
    </p:spTree>
  </p:cSld>
  <p:clrMapOvr>
    <a:masterClrMapping/>
  </p:clrMapOvr>
  <p:transition spd="slow" advClick="0" advTm="11000">
    <p:fade/>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Grid">
  <a:themeElements>
    <a:clrScheme name="Equity">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Grid">
      <a:maj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font script="Geor" typeface="Sylfaen"/>
      </a:majorFont>
      <a:min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font script="Geor" typeface="Sylfaen"/>
      </a:minorFont>
    </a:fontScheme>
    <a:fmtScheme name="Grid">
      <a:fillStyleLst>
        <a:solidFill>
          <a:schemeClr val="phClr"/>
        </a:solidFill>
        <a:solidFill>
          <a:schemeClr val="phClr">
            <a:tint val="50000"/>
          </a:schemeClr>
        </a:solidFill>
        <a:gradFill rotWithShape="1">
          <a:gsLst>
            <a:gs pos="0">
              <a:schemeClr val="phClr"/>
            </a:gs>
            <a:gs pos="90000">
              <a:schemeClr val="phClr">
                <a:shade val="100000"/>
              </a:schemeClr>
            </a:gs>
            <a:gs pos="100000">
              <a:schemeClr val="phClr">
                <a:shade val="85000"/>
              </a:schemeClr>
            </a:gs>
          </a:gsLst>
          <a:path path="circle">
            <a:fillToRect l="100000" t="100000" r="100000" b="100000"/>
          </a:path>
        </a:gra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effectStyle>
        <a:effectStyle>
          <a:effectLst>
            <a:outerShdw blurRad="31750" dist="25400" dir="5400000" rotWithShape="0">
              <a:srgbClr val="000000">
                <a:alpha val="50000"/>
              </a:srgbClr>
            </a:outerShdw>
          </a:effectLst>
        </a:effectStyle>
        <a:effectStyle>
          <a:effectLst>
            <a:outerShdw blurRad="38100" dist="25400" dir="5400000" rotWithShape="0">
              <a:srgbClr val="000000">
                <a:alpha val="45000"/>
              </a:srgbClr>
            </a:outerShdw>
          </a:effectLst>
          <a:scene3d>
            <a:camera prst="orthographicFront">
              <a:rot lat="0" lon="0" rev="0"/>
            </a:camera>
            <a:lightRig rig="brightRoom" dir="t"/>
          </a:scene3d>
          <a:sp3d extrusionH="12700" contourW="25400" prstMaterial="flat">
            <a:bevelT w="63500" h="152400" prst="angle"/>
            <a:contourClr>
              <a:schemeClr val="phClr">
                <a:shade val="30000"/>
              </a:schemeClr>
            </a:contourClr>
          </a:sp3d>
        </a:effectStyle>
      </a:effectStyleLst>
      <a:bgFillStyleLst>
        <a:solidFill>
          <a:schemeClr val="phClr"/>
        </a:solidFill>
        <a:solidFill>
          <a:schemeClr val="phClr">
            <a:tint val="90000"/>
            <a:shade val="93000"/>
            <a:satMod val="150000"/>
          </a:schemeClr>
        </a:solidFill>
        <a:blipFill rotWithShape="1">
          <a:blip xmlns:r="http://schemas.openxmlformats.org/officeDocument/2006/relationships" r:embed="rId1">
            <a:duotone>
              <a:schemeClr val="phClr">
                <a:tint val="95000"/>
              </a:schemeClr>
              <a:schemeClr val="phClr">
                <a:shade val="93000"/>
                <a:satMod val="11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Grid</Template>
  <TotalTime>114</TotalTime>
  <Words>1022</Words>
  <Application>Microsoft Office PowerPoint</Application>
  <PresentationFormat>On-screen Show (4:3)</PresentationFormat>
  <Paragraphs>24</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Grid</vt:lpstr>
      <vt:lpstr>Hdb Home Design Renovation Singapore</vt:lpstr>
      <vt:lpstr>Home And Decor Singapore</vt:lpstr>
      <vt:lpstr>Slide 3</vt:lpstr>
      <vt:lpstr>Hdb Home Design Singapore</vt:lpstr>
      <vt:lpstr>Kids Room Design Singapore</vt:lpstr>
      <vt:lpstr>Hdb Home Design Singapore</vt:lpstr>
      <vt:lpstr>Home And Decor Singapore</vt:lpstr>
      <vt:lpstr>Home Renovation Singapore</vt:lpstr>
      <vt:lpstr>Hdb Home Design Renovation Singapore</vt:lpstr>
      <vt:lpstr>thecarpenters.com.sg</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Car Loans Los Angeles</dc:title>
  <dc:creator>Ankit</dc:creator>
  <cp:lastModifiedBy>ABC</cp:lastModifiedBy>
  <cp:revision>152</cp:revision>
  <dcterms:created xsi:type="dcterms:W3CDTF">2006-08-16T00:00:00Z</dcterms:created>
  <dcterms:modified xsi:type="dcterms:W3CDTF">2015-02-16T06:48:02Z</dcterms:modified>
</cp:coreProperties>
</file>