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0018"/>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48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NZ"/>
          </a:p>
        </p:txBody>
      </p:sp>
      <p:sp>
        <p:nvSpPr>
          <p:cNvPr id="4" name="Date Placeholder 3"/>
          <p:cNvSpPr>
            <a:spLocks noGrp="1"/>
          </p:cNvSpPr>
          <p:nvPr>
            <p:ph type="dt" sz="half" idx="10"/>
          </p:nvPr>
        </p:nvSpPr>
        <p:spPr/>
        <p:txBody>
          <a:bodyPr/>
          <a:lstStyle/>
          <a:p>
            <a:fld id="{08803F87-F7C3-40D0-BF8E-0D3827E92839}" type="datetimeFigureOut">
              <a:rPr lang="en-NZ" smtClean="0"/>
              <a:t>6/07/2017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5390CD8-D24E-4AB0-BCCC-D1B1BA1494BB}" type="slidenum">
              <a:rPr lang="en-NZ" smtClean="0"/>
              <a:t>‹#›</a:t>
            </a:fld>
            <a:endParaRPr lang="en-NZ"/>
          </a:p>
        </p:txBody>
      </p:sp>
    </p:spTree>
    <p:extLst>
      <p:ext uri="{BB962C8B-B14F-4D97-AF65-F5344CB8AC3E}">
        <p14:creationId xmlns:p14="http://schemas.microsoft.com/office/powerpoint/2010/main" val="2950587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08803F87-F7C3-40D0-BF8E-0D3827E92839}" type="datetimeFigureOut">
              <a:rPr lang="en-NZ" smtClean="0"/>
              <a:t>6/07/2017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5390CD8-D24E-4AB0-BCCC-D1B1BA1494BB}" type="slidenum">
              <a:rPr lang="en-NZ" smtClean="0"/>
              <a:t>‹#›</a:t>
            </a:fld>
            <a:endParaRPr lang="en-NZ"/>
          </a:p>
        </p:txBody>
      </p:sp>
    </p:spTree>
    <p:extLst>
      <p:ext uri="{BB962C8B-B14F-4D97-AF65-F5344CB8AC3E}">
        <p14:creationId xmlns:p14="http://schemas.microsoft.com/office/powerpoint/2010/main" val="1455910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08803F87-F7C3-40D0-BF8E-0D3827E92839}" type="datetimeFigureOut">
              <a:rPr lang="en-NZ" smtClean="0"/>
              <a:t>6/07/2017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5390CD8-D24E-4AB0-BCCC-D1B1BA1494BB}" type="slidenum">
              <a:rPr lang="en-NZ" smtClean="0"/>
              <a:t>‹#›</a:t>
            </a:fld>
            <a:endParaRPr lang="en-NZ"/>
          </a:p>
        </p:txBody>
      </p:sp>
    </p:spTree>
    <p:extLst>
      <p:ext uri="{BB962C8B-B14F-4D97-AF65-F5344CB8AC3E}">
        <p14:creationId xmlns:p14="http://schemas.microsoft.com/office/powerpoint/2010/main" val="33275934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08803F87-F7C3-40D0-BF8E-0D3827E92839}" type="datetimeFigureOut">
              <a:rPr lang="en-NZ" smtClean="0"/>
              <a:t>6/07/2017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5390CD8-D24E-4AB0-BCCC-D1B1BA1494BB}" type="slidenum">
              <a:rPr lang="en-NZ" smtClean="0"/>
              <a:t>‹#›</a:t>
            </a:fld>
            <a:endParaRPr lang="en-NZ"/>
          </a:p>
        </p:txBody>
      </p:sp>
    </p:spTree>
    <p:extLst>
      <p:ext uri="{BB962C8B-B14F-4D97-AF65-F5344CB8AC3E}">
        <p14:creationId xmlns:p14="http://schemas.microsoft.com/office/powerpoint/2010/main" val="166257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8803F87-F7C3-40D0-BF8E-0D3827E92839}" type="datetimeFigureOut">
              <a:rPr lang="en-NZ" smtClean="0"/>
              <a:t>6/07/2017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5390CD8-D24E-4AB0-BCCC-D1B1BA1494BB}" type="slidenum">
              <a:rPr lang="en-NZ" smtClean="0"/>
              <a:t>‹#›</a:t>
            </a:fld>
            <a:endParaRPr lang="en-NZ"/>
          </a:p>
        </p:txBody>
      </p:sp>
    </p:spTree>
    <p:extLst>
      <p:ext uri="{BB962C8B-B14F-4D97-AF65-F5344CB8AC3E}">
        <p14:creationId xmlns:p14="http://schemas.microsoft.com/office/powerpoint/2010/main" val="2703279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p:cNvSpPr>
            <a:spLocks noGrp="1"/>
          </p:cNvSpPr>
          <p:nvPr>
            <p:ph type="dt" sz="half" idx="10"/>
          </p:nvPr>
        </p:nvSpPr>
        <p:spPr/>
        <p:txBody>
          <a:bodyPr/>
          <a:lstStyle/>
          <a:p>
            <a:fld id="{08803F87-F7C3-40D0-BF8E-0D3827E92839}" type="datetimeFigureOut">
              <a:rPr lang="en-NZ" smtClean="0"/>
              <a:t>6/07/2017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5390CD8-D24E-4AB0-BCCC-D1B1BA1494BB}" type="slidenum">
              <a:rPr lang="en-NZ" smtClean="0"/>
              <a:t>‹#›</a:t>
            </a:fld>
            <a:endParaRPr lang="en-NZ"/>
          </a:p>
        </p:txBody>
      </p:sp>
    </p:spTree>
    <p:extLst>
      <p:ext uri="{BB962C8B-B14F-4D97-AF65-F5344CB8AC3E}">
        <p14:creationId xmlns:p14="http://schemas.microsoft.com/office/powerpoint/2010/main" val="1872517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p:cNvSpPr>
            <a:spLocks noGrp="1"/>
          </p:cNvSpPr>
          <p:nvPr>
            <p:ph type="dt" sz="half" idx="10"/>
          </p:nvPr>
        </p:nvSpPr>
        <p:spPr/>
        <p:txBody>
          <a:bodyPr/>
          <a:lstStyle/>
          <a:p>
            <a:fld id="{08803F87-F7C3-40D0-BF8E-0D3827E92839}" type="datetimeFigureOut">
              <a:rPr lang="en-NZ" smtClean="0"/>
              <a:t>6/07/2017</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C5390CD8-D24E-4AB0-BCCC-D1B1BA1494BB}" type="slidenum">
              <a:rPr lang="en-NZ" smtClean="0"/>
              <a:t>‹#›</a:t>
            </a:fld>
            <a:endParaRPr lang="en-NZ"/>
          </a:p>
        </p:txBody>
      </p:sp>
    </p:spTree>
    <p:extLst>
      <p:ext uri="{BB962C8B-B14F-4D97-AF65-F5344CB8AC3E}">
        <p14:creationId xmlns:p14="http://schemas.microsoft.com/office/powerpoint/2010/main" val="1130154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Date Placeholder 2"/>
          <p:cNvSpPr>
            <a:spLocks noGrp="1"/>
          </p:cNvSpPr>
          <p:nvPr>
            <p:ph type="dt" sz="half" idx="10"/>
          </p:nvPr>
        </p:nvSpPr>
        <p:spPr/>
        <p:txBody>
          <a:bodyPr/>
          <a:lstStyle/>
          <a:p>
            <a:fld id="{08803F87-F7C3-40D0-BF8E-0D3827E92839}" type="datetimeFigureOut">
              <a:rPr lang="en-NZ" smtClean="0"/>
              <a:t>6/07/2017</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C5390CD8-D24E-4AB0-BCCC-D1B1BA1494BB}" type="slidenum">
              <a:rPr lang="en-NZ" smtClean="0"/>
              <a:t>‹#›</a:t>
            </a:fld>
            <a:endParaRPr lang="en-NZ"/>
          </a:p>
        </p:txBody>
      </p:sp>
    </p:spTree>
    <p:extLst>
      <p:ext uri="{BB962C8B-B14F-4D97-AF65-F5344CB8AC3E}">
        <p14:creationId xmlns:p14="http://schemas.microsoft.com/office/powerpoint/2010/main" val="41862514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803F87-F7C3-40D0-BF8E-0D3827E92839}" type="datetimeFigureOut">
              <a:rPr lang="en-NZ" smtClean="0"/>
              <a:t>6/07/2017</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C5390CD8-D24E-4AB0-BCCC-D1B1BA1494BB}" type="slidenum">
              <a:rPr lang="en-NZ" smtClean="0"/>
              <a:t>‹#›</a:t>
            </a:fld>
            <a:endParaRPr lang="en-NZ"/>
          </a:p>
        </p:txBody>
      </p:sp>
    </p:spTree>
    <p:extLst>
      <p:ext uri="{BB962C8B-B14F-4D97-AF65-F5344CB8AC3E}">
        <p14:creationId xmlns:p14="http://schemas.microsoft.com/office/powerpoint/2010/main" val="3282112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8803F87-F7C3-40D0-BF8E-0D3827E92839}" type="datetimeFigureOut">
              <a:rPr lang="en-NZ" smtClean="0"/>
              <a:t>6/07/2017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5390CD8-D24E-4AB0-BCCC-D1B1BA1494BB}" type="slidenum">
              <a:rPr lang="en-NZ" smtClean="0"/>
              <a:t>‹#›</a:t>
            </a:fld>
            <a:endParaRPr lang="en-NZ"/>
          </a:p>
        </p:txBody>
      </p:sp>
    </p:spTree>
    <p:extLst>
      <p:ext uri="{BB962C8B-B14F-4D97-AF65-F5344CB8AC3E}">
        <p14:creationId xmlns:p14="http://schemas.microsoft.com/office/powerpoint/2010/main" val="4222010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8803F87-F7C3-40D0-BF8E-0D3827E92839}" type="datetimeFigureOut">
              <a:rPr lang="en-NZ" smtClean="0"/>
              <a:t>6/07/2017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5390CD8-D24E-4AB0-BCCC-D1B1BA1494BB}" type="slidenum">
              <a:rPr lang="en-NZ" smtClean="0"/>
              <a:t>‹#›</a:t>
            </a:fld>
            <a:endParaRPr lang="en-NZ"/>
          </a:p>
        </p:txBody>
      </p:sp>
    </p:spTree>
    <p:extLst>
      <p:ext uri="{BB962C8B-B14F-4D97-AF65-F5344CB8AC3E}">
        <p14:creationId xmlns:p14="http://schemas.microsoft.com/office/powerpoint/2010/main" val="39097436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40000"/>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803F87-F7C3-40D0-BF8E-0D3827E92839}" type="datetimeFigureOut">
              <a:rPr lang="en-NZ" smtClean="0"/>
              <a:t>6/07/2017</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390CD8-D24E-4AB0-BCCC-D1B1BA1494BB}" type="slidenum">
              <a:rPr lang="en-NZ" smtClean="0"/>
              <a:t>‹#›</a:t>
            </a:fld>
            <a:endParaRPr lang="en-NZ"/>
          </a:p>
        </p:txBody>
      </p:sp>
    </p:spTree>
    <p:extLst>
      <p:ext uri="{BB962C8B-B14F-4D97-AF65-F5344CB8AC3E}">
        <p14:creationId xmlns:p14="http://schemas.microsoft.com/office/powerpoint/2010/main" val="37262509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4" name="TextBox 3"/>
          <p:cNvSpPr txBox="1"/>
          <p:nvPr/>
        </p:nvSpPr>
        <p:spPr>
          <a:xfrm>
            <a:off x="0" y="-32855"/>
            <a:ext cx="5220072" cy="2308324"/>
          </a:xfrm>
          <a:prstGeom prst="rect">
            <a:avLst/>
          </a:prstGeom>
          <a:noFill/>
        </p:spPr>
        <p:txBody>
          <a:bodyPr wrap="square" rtlCol="0">
            <a:spAutoFit/>
          </a:bodyPr>
          <a:lstStyle/>
          <a:p>
            <a:pPr algn="r"/>
            <a:r>
              <a:rPr lang="en-NZ" sz="7200" b="1" dirty="0">
                <a:ln w="31550" cmpd="sng">
                  <a:solidFill>
                    <a:srgbClr val="000066"/>
                  </a:solidFill>
                  <a:prstDash val="solid"/>
                </a:ln>
                <a:solidFill>
                  <a:srgbClr val="FFFFFF"/>
                </a:solidFill>
                <a:effectLst>
                  <a:outerShdw blurRad="41275" dist="12700" dir="12000000" algn="tl" rotWithShape="0">
                    <a:srgbClr val="000000">
                      <a:alpha val="40000"/>
                    </a:srgbClr>
                  </a:outerShdw>
                </a:effectLst>
              </a:rPr>
              <a:t>Overcoming  Opposition</a:t>
            </a:r>
          </a:p>
        </p:txBody>
      </p:sp>
      <p:sp>
        <p:nvSpPr>
          <p:cNvPr id="5" name="TextBox 4"/>
          <p:cNvSpPr txBox="1"/>
          <p:nvPr/>
        </p:nvSpPr>
        <p:spPr>
          <a:xfrm>
            <a:off x="2610036" y="4933501"/>
            <a:ext cx="6355788" cy="1938992"/>
          </a:xfrm>
          <a:prstGeom prst="rect">
            <a:avLst/>
          </a:prstGeom>
          <a:noFill/>
        </p:spPr>
        <p:txBody>
          <a:bodyPr wrap="square" rtlCol="0">
            <a:spAutoFit/>
          </a:bodyPr>
          <a:lstStyle/>
          <a:p>
            <a:pPr algn="r"/>
            <a:r>
              <a:rPr lang="en-NZ" sz="6000" b="1" dirty="0">
                <a:ln w="31550" cmpd="sng">
                  <a:solidFill>
                    <a:srgbClr val="000066"/>
                  </a:solidFill>
                  <a:prstDash val="solid"/>
                </a:ln>
                <a:solidFill>
                  <a:srgbClr val="FFFFFF"/>
                </a:solidFill>
                <a:effectLst>
                  <a:outerShdw blurRad="41275" dist="12700" dir="12000000" algn="tl" rotWithShape="0">
                    <a:srgbClr val="000000">
                      <a:alpha val="40000"/>
                    </a:srgbClr>
                  </a:outerShdw>
                </a:effectLst>
              </a:rPr>
              <a:t>Nehemiah </a:t>
            </a:r>
          </a:p>
          <a:p>
            <a:pPr algn="r"/>
            <a:r>
              <a:rPr lang="en-NZ" sz="6000" b="1" dirty="0">
                <a:ln w="31550" cmpd="sng">
                  <a:solidFill>
                    <a:srgbClr val="000066"/>
                  </a:solidFill>
                  <a:prstDash val="solid"/>
                </a:ln>
                <a:solidFill>
                  <a:srgbClr val="FFFFFF"/>
                </a:solidFill>
                <a:effectLst>
                  <a:outerShdw blurRad="41275" dist="12700" dir="12000000" algn="tl" rotWithShape="0">
                    <a:srgbClr val="000000">
                      <a:alpha val="40000"/>
                    </a:srgbClr>
                  </a:outerShdw>
                </a:effectLst>
              </a:rPr>
              <a:t>- Chapter Four </a:t>
            </a:r>
          </a:p>
        </p:txBody>
      </p:sp>
    </p:spTree>
    <p:extLst>
      <p:ext uri="{BB962C8B-B14F-4D97-AF65-F5344CB8AC3E}">
        <p14:creationId xmlns:p14="http://schemas.microsoft.com/office/powerpoint/2010/main" val="263195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832" y="0"/>
            <a:ext cx="8952656" cy="1107996"/>
          </a:xfrm>
          <a:prstGeom prst="rect">
            <a:avLst/>
          </a:prstGeom>
          <a:noFill/>
        </p:spPr>
        <p:txBody>
          <a:bodyPr wrap="square" rtlCol="0">
            <a:spAutoFit/>
          </a:bodyPr>
          <a:lstStyle/>
          <a:p>
            <a:r>
              <a:rPr lang="en-NZ" sz="6600" b="1" dirty="0">
                <a:ln w="31550" cmpd="sng">
                  <a:solidFill>
                    <a:srgbClr val="000066"/>
                  </a:solidFill>
                  <a:prstDash val="solid"/>
                </a:ln>
                <a:solidFill>
                  <a:srgbClr val="FFFFFF"/>
                </a:solidFill>
                <a:effectLst>
                  <a:outerShdw blurRad="41275" dist="12700" dir="12000000" algn="tl" rotWithShape="0">
                    <a:srgbClr val="000000">
                      <a:alpha val="40000"/>
                    </a:srgbClr>
                  </a:outerShdw>
                </a:effectLst>
              </a:rPr>
              <a:t>Overcoming Opposition</a:t>
            </a:r>
          </a:p>
        </p:txBody>
      </p:sp>
      <p:sp>
        <p:nvSpPr>
          <p:cNvPr id="4" name="TextBox 3"/>
          <p:cNvSpPr txBox="1"/>
          <p:nvPr/>
        </p:nvSpPr>
        <p:spPr>
          <a:xfrm>
            <a:off x="179512" y="980728"/>
            <a:ext cx="8964488" cy="4832092"/>
          </a:xfrm>
          <a:prstGeom prst="rect">
            <a:avLst/>
          </a:prstGeom>
          <a:noFill/>
        </p:spPr>
        <p:txBody>
          <a:bodyPr wrap="square" rtlCol="0">
            <a:spAutoFit/>
          </a:bodyPr>
          <a:lstStyle/>
          <a:p>
            <a:r>
              <a:rPr lang="en-NZ" sz="2800" b="1" dirty="0"/>
              <a:t>Nehemiah 4:1-3</a:t>
            </a:r>
          </a:p>
          <a:p>
            <a:r>
              <a:rPr lang="en-NZ" sz="2800" b="1" dirty="0"/>
              <a:t>When </a:t>
            </a:r>
            <a:r>
              <a:rPr lang="en-NZ" sz="2800" b="1" dirty="0" err="1"/>
              <a:t>Sanballat</a:t>
            </a:r>
            <a:r>
              <a:rPr lang="en-NZ" sz="2800" b="1" dirty="0"/>
              <a:t> heard that we were rebuilding the wall, he became angry and was greatly incensed. He ridiculed the Jews, and in the presence of his associates and the army of Samaria, he said, “What are those feeble Jews doing? Will they restore their wall? Will they offer sacrifices? Will they finish in a day? Can they bring the stones back to life from those heaps of rubble—burned as they are?”</a:t>
            </a:r>
          </a:p>
          <a:p>
            <a:r>
              <a:rPr lang="en-NZ" sz="2800" b="1" dirty="0" err="1"/>
              <a:t>Tobiah</a:t>
            </a:r>
            <a:r>
              <a:rPr lang="en-NZ" sz="2800" b="1" dirty="0"/>
              <a:t> the Ammonite, who was at his side, said, “What they are building—even a fox climbing up on it would break down their wall of stones!”</a:t>
            </a:r>
          </a:p>
        </p:txBody>
      </p:sp>
      <p:sp>
        <p:nvSpPr>
          <p:cNvPr id="5" name="TextBox 4"/>
          <p:cNvSpPr txBox="1"/>
          <p:nvPr/>
        </p:nvSpPr>
        <p:spPr>
          <a:xfrm>
            <a:off x="383704" y="5838652"/>
            <a:ext cx="8208912" cy="830997"/>
          </a:xfrm>
          <a:prstGeom prst="rect">
            <a:avLst/>
          </a:prstGeom>
          <a:solidFill>
            <a:schemeClr val="accent1"/>
          </a:solidFill>
        </p:spPr>
        <p:txBody>
          <a:bodyPr wrap="square" rtlCol="0">
            <a:spAutoFit/>
          </a:bodyPr>
          <a:lstStyle/>
          <a:p>
            <a:r>
              <a:rPr lang="en-NZ" sz="2400" dirty="0">
                <a:latin typeface="Arial Black" panose="020B0A04020102020204" pitchFamily="34" charset="0"/>
              </a:rPr>
              <a:t>DOUBT - character, vision, faith, confidence, intentions, ability</a:t>
            </a:r>
          </a:p>
        </p:txBody>
      </p:sp>
    </p:spTree>
    <p:extLst>
      <p:ext uri="{BB962C8B-B14F-4D97-AF65-F5344CB8AC3E}">
        <p14:creationId xmlns:p14="http://schemas.microsoft.com/office/powerpoint/2010/main" val="3934226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7856" y="44624"/>
            <a:ext cx="8736632" cy="1107996"/>
          </a:xfrm>
          <a:prstGeom prst="rect">
            <a:avLst/>
          </a:prstGeom>
          <a:noFill/>
        </p:spPr>
        <p:txBody>
          <a:bodyPr wrap="square" rtlCol="0">
            <a:spAutoFit/>
          </a:bodyPr>
          <a:lstStyle/>
          <a:p>
            <a:r>
              <a:rPr lang="en-NZ" sz="6600" b="1" dirty="0">
                <a:ln w="31550" cmpd="sng">
                  <a:solidFill>
                    <a:srgbClr val="000066"/>
                  </a:solidFill>
                  <a:prstDash val="solid"/>
                </a:ln>
                <a:solidFill>
                  <a:srgbClr val="FFFFFF"/>
                </a:solidFill>
                <a:effectLst>
                  <a:outerShdw blurRad="41275" dist="12700" dir="12000000" algn="tl" rotWithShape="0">
                    <a:srgbClr val="000000">
                      <a:alpha val="40000"/>
                    </a:srgbClr>
                  </a:outerShdw>
                </a:effectLst>
              </a:rPr>
              <a:t>Overcoming Opposition</a:t>
            </a:r>
          </a:p>
        </p:txBody>
      </p:sp>
      <p:sp>
        <p:nvSpPr>
          <p:cNvPr id="4" name="TextBox 3"/>
          <p:cNvSpPr txBox="1"/>
          <p:nvPr/>
        </p:nvSpPr>
        <p:spPr>
          <a:xfrm>
            <a:off x="359087" y="1268760"/>
            <a:ext cx="8605401" cy="3539430"/>
          </a:xfrm>
          <a:prstGeom prst="rect">
            <a:avLst/>
          </a:prstGeom>
          <a:noFill/>
        </p:spPr>
        <p:txBody>
          <a:bodyPr wrap="square" rtlCol="0">
            <a:spAutoFit/>
          </a:bodyPr>
          <a:lstStyle/>
          <a:p>
            <a:r>
              <a:rPr lang="en-NZ" sz="2800" b="1" dirty="0"/>
              <a:t>Nehemiah 4:4-6</a:t>
            </a:r>
          </a:p>
          <a:p>
            <a:r>
              <a:rPr lang="en-NZ" sz="2800" b="1" baseline="30000" dirty="0"/>
              <a:t> </a:t>
            </a:r>
            <a:r>
              <a:rPr lang="en-NZ" sz="2800" b="1" dirty="0"/>
              <a:t>Hear us, our God, for we are despised. Turn their insults back on their own heads. Give them over as plunder in a land of captivity.</a:t>
            </a:r>
            <a:r>
              <a:rPr lang="en-NZ" sz="2800" b="1" baseline="30000" dirty="0"/>
              <a:t>  </a:t>
            </a:r>
            <a:r>
              <a:rPr lang="en-NZ" sz="2800" b="1" dirty="0"/>
              <a:t>Do not cover up their guilt or blot out their sins from your sight, for they have thrown insults in the face of the builders.</a:t>
            </a:r>
          </a:p>
          <a:p>
            <a:r>
              <a:rPr lang="en-NZ" sz="2800" b="1" dirty="0"/>
              <a:t>So we rebuilt the wall till all of it reached half its height, for the people worked with all their heart.</a:t>
            </a:r>
          </a:p>
        </p:txBody>
      </p:sp>
      <p:sp>
        <p:nvSpPr>
          <p:cNvPr id="5" name="TextBox 4"/>
          <p:cNvSpPr txBox="1"/>
          <p:nvPr/>
        </p:nvSpPr>
        <p:spPr>
          <a:xfrm>
            <a:off x="611560" y="5733256"/>
            <a:ext cx="7416824" cy="830997"/>
          </a:xfrm>
          <a:prstGeom prst="rect">
            <a:avLst/>
          </a:prstGeom>
          <a:solidFill>
            <a:schemeClr val="accent1"/>
          </a:solidFill>
        </p:spPr>
        <p:txBody>
          <a:bodyPr wrap="square" rtlCol="0">
            <a:spAutoFit/>
          </a:bodyPr>
          <a:lstStyle/>
          <a:p>
            <a:pPr algn="ctr"/>
            <a:r>
              <a:rPr lang="en-NZ" sz="2400" dirty="0">
                <a:latin typeface="Arial Black" panose="020B0A04020102020204" pitchFamily="34" charset="0"/>
              </a:rPr>
              <a:t>DOUBT - no answer </a:t>
            </a:r>
          </a:p>
          <a:p>
            <a:pPr algn="ctr"/>
            <a:r>
              <a:rPr lang="en-NZ" sz="2400" dirty="0">
                <a:latin typeface="Arial Black" panose="020B0A04020102020204" pitchFamily="34" charset="0"/>
              </a:rPr>
              <a:t>DECLARE - because God is our Defender</a:t>
            </a:r>
          </a:p>
        </p:txBody>
      </p:sp>
    </p:spTree>
    <p:extLst>
      <p:ext uri="{BB962C8B-B14F-4D97-AF65-F5344CB8AC3E}">
        <p14:creationId xmlns:p14="http://schemas.microsoft.com/office/powerpoint/2010/main" val="1379592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7856" y="44624"/>
            <a:ext cx="8736632" cy="1107996"/>
          </a:xfrm>
          <a:prstGeom prst="rect">
            <a:avLst/>
          </a:prstGeom>
          <a:noFill/>
        </p:spPr>
        <p:txBody>
          <a:bodyPr wrap="square" rtlCol="0">
            <a:spAutoFit/>
          </a:bodyPr>
          <a:lstStyle/>
          <a:p>
            <a:r>
              <a:rPr lang="en-NZ" sz="6600" b="1" dirty="0">
                <a:ln w="31550" cmpd="sng">
                  <a:solidFill>
                    <a:srgbClr val="000066"/>
                  </a:solidFill>
                  <a:prstDash val="solid"/>
                </a:ln>
                <a:solidFill>
                  <a:srgbClr val="FFFFFF"/>
                </a:solidFill>
                <a:effectLst>
                  <a:outerShdw blurRad="41275" dist="12700" dir="12000000" algn="tl" rotWithShape="0">
                    <a:srgbClr val="000000">
                      <a:alpha val="40000"/>
                    </a:srgbClr>
                  </a:outerShdw>
                </a:effectLst>
              </a:rPr>
              <a:t>Overcoming Opposition</a:t>
            </a:r>
          </a:p>
        </p:txBody>
      </p:sp>
      <p:sp>
        <p:nvSpPr>
          <p:cNvPr id="4" name="TextBox 3"/>
          <p:cNvSpPr txBox="1"/>
          <p:nvPr/>
        </p:nvSpPr>
        <p:spPr>
          <a:xfrm>
            <a:off x="359087" y="1268760"/>
            <a:ext cx="8605401" cy="3539430"/>
          </a:xfrm>
          <a:prstGeom prst="rect">
            <a:avLst/>
          </a:prstGeom>
          <a:noFill/>
        </p:spPr>
        <p:txBody>
          <a:bodyPr wrap="square" rtlCol="0">
            <a:spAutoFit/>
          </a:bodyPr>
          <a:lstStyle/>
          <a:p>
            <a:r>
              <a:rPr lang="en-NZ" sz="2800" b="1" dirty="0"/>
              <a:t>Nehemiah 4:7-9</a:t>
            </a:r>
          </a:p>
          <a:p>
            <a:r>
              <a:rPr lang="en-NZ" sz="2800" b="1" baseline="30000" dirty="0"/>
              <a:t>  </a:t>
            </a:r>
            <a:r>
              <a:rPr lang="en-NZ" sz="2800" b="1" dirty="0"/>
              <a:t>But when </a:t>
            </a:r>
            <a:r>
              <a:rPr lang="en-NZ" sz="2800" b="1" dirty="0" err="1"/>
              <a:t>Sanballat</a:t>
            </a:r>
            <a:r>
              <a:rPr lang="en-NZ" sz="2800" b="1" dirty="0"/>
              <a:t>, </a:t>
            </a:r>
            <a:r>
              <a:rPr lang="en-NZ" sz="2800" b="1" dirty="0" err="1"/>
              <a:t>Tobiah</a:t>
            </a:r>
            <a:r>
              <a:rPr lang="en-NZ" sz="2800" b="1" dirty="0"/>
              <a:t>, the Arabs, the Ammonites and the people of Ashdod heard that the repairs to Jerusalem’s walls had gone ahead and that the gaps were being closed, they were very angry. </a:t>
            </a:r>
            <a:r>
              <a:rPr lang="en-NZ" sz="2800" b="1" baseline="30000" dirty="0"/>
              <a:t>8 </a:t>
            </a:r>
            <a:r>
              <a:rPr lang="en-NZ" sz="2800" b="1" dirty="0"/>
              <a:t>They all plotted together to come and fight against Jerusalem and stir up trouble against it. </a:t>
            </a:r>
            <a:r>
              <a:rPr lang="en-NZ" sz="2800" b="1" baseline="30000" dirty="0"/>
              <a:t>9 </a:t>
            </a:r>
            <a:r>
              <a:rPr lang="en-NZ" sz="2800" b="1" dirty="0"/>
              <a:t>But we prayed to our God and posted a guard day and night to meet this threat.</a:t>
            </a:r>
          </a:p>
        </p:txBody>
      </p:sp>
      <p:sp>
        <p:nvSpPr>
          <p:cNvPr id="5" name="TextBox 4"/>
          <p:cNvSpPr txBox="1"/>
          <p:nvPr/>
        </p:nvSpPr>
        <p:spPr>
          <a:xfrm>
            <a:off x="611560" y="5733256"/>
            <a:ext cx="7776864" cy="830997"/>
          </a:xfrm>
          <a:prstGeom prst="rect">
            <a:avLst/>
          </a:prstGeom>
          <a:solidFill>
            <a:schemeClr val="accent1"/>
          </a:solidFill>
        </p:spPr>
        <p:txBody>
          <a:bodyPr wrap="square" rtlCol="0">
            <a:spAutoFit/>
          </a:bodyPr>
          <a:lstStyle/>
          <a:p>
            <a:pPr algn="ctr"/>
            <a:r>
              <a:rPr lang="en-NZ" sz="2400" dirty="0">
                <a:latin typeface="Arial Black" panose="020B0A04020102020204" pitchFamily="34" charset="0"/>
              </a:rPr>
              <a:t>DISTRESS - stirring trouble / no answer </a:t>
            </a:r>
          </a:p>
          <a:p>
            <a:pPr algn="ctr"/>
            <a:r>
              <a:rPr lang="en-NZ" sz="2400" dirty="0">
                <a:latin typeface="Arial Black" panose="020B0A04020102020204" pitchFamily="34" charset="0"/>
              </a:rPr>
              <a:t>DILIGENCE - Not blind faith / post a watch</a:t>
            </a:r>
          </a:p>
        </p:txBody>
      </p:sp>
    </p:spTree>
    <p:extLst>
      <p:ext uri="{BB962C8B-B14F-4D97-AF65-F5344CB8AC3E}">
        <p14:creationId xmlns:p14="http://schemas.microsoft.com/office/powerpoint/2010/main" val="2380758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7856" y="44624"/>
            <a:ext cx="8736632" cy="1107996"/>
          </a:xfrm>
          <a:prstGeom prst="rect">
            <a:avLst/>
          </a:prstGeom>
          <a:noFill/>
        </p:spPr>
        <p:txBody>
          <a:bodyPr wrap="square" rtlCol="0">
            <a:spAutoFit/>
          </a:bodyPr>
          <a:lstStyle/>
          <a:p>
            <a:r>
              <a:rPr lang="en-NZ" sz="6600" b="1" dirty="0">
                <a:ln w="31550" cmpd="sng">
                  <a:solidFill>
                    <a:srgbClr val="000066"/>
                  </a:solidFill>
                  <a:prstDash val="solid"/>
                </a:ln>
                <a:solidFill>
                  <a:srgbClr val="FFFFFF"/>
                </a:solidFill>
                <a:effectLst>
                  <a:outerShdw blurRad="41275" dist="12700" dir="12000000" algn="tl" rotWithShape="0">
                    <a:srgbClr val="000000">
                      <a:alpha val="40000"/>
                    </a:srgbClr>
                  </a:outerShdw>
                </a:effectLst>
              </a:rPr>
              <a:t>Overcoming Opposition</a:t>
            </a:r>
          </a:p>
        </p:txBody>
      </p:sp>
      <p:sp>
        <p:nvSpPr>
          <p:cNvPr id="4" name="TextBox 3"/>
          <p:cNvSpPr txBox="1"/>
          <p:nvPr/>
        </p:nvSpPr>
        <p:spPr>
          <a:xfrm>
            <a:off x="359087" y="1268760"/>
            <a:ext cx="8605401" cy="3970318"/>
          </a:xfrm>
          <a:prstGeom prst="rect">
            <a:avLst/>
          </a:prstGeom>
          <a:noFill/>
        </p:spPr>
        <p:txBody>
          <a:bodyPr wrap="square" rtlCol="0">
            <a:spAutoFit/>
          </a:bodyPr>
          <a:lstStyle/>
          <a:p>
            <a:r>
              <a:rPr lang="en-NZ" sz="2800" b="1" dirty="0"/>
              <a:t>Nehemiah 4:10-12</a:t>
            </a:r>
          </a:p>
          <a:p>
            <a:r>
              <a:rPr lang="en-NZ" sz="2800" b="1" baseline="30000" dirty="0"/>
              <a:t>   </a:t>
            </a:r>
            <a:r>
              <a:rPr lang="en-NZ" sz="2800" b="1" dirty="0"/>
              <a:t>Meanwhile, the people in Judah said, “The strength of the labourers is giving out, and there is so much rubble that we cannot rebuild the wall.”</a:t>
            </a:r>
          </a:p>
          <a:p>
            <a:r>
              <a:rPr lang="en-NZ" sz="2800" b="1" dirty="0"/>
              <a:t>Also our enemies said, “Before they know it or see us, we will be right there among them and will kill them and put an end to the work.”</a:t>
            </a:r>
          </a:p>
          <a:p>
            <a:r>
              <a:rPr lang="en-NZ" sz="2800" b="1" baseline="30000" dirty="0"/>
              <a:t> </a:t>
            </a:r>
            <a:r>
              <a:rPr lang="en-NZ" sz="2800" b="1" dirty="0"/>
              <a:t>Then the Jews who lived near them came and told us ten times over, “Wherever you turn, they will attack us.”</a:t>
            </a:r>
          </a:p>
        </p:txBody>
      </p:sp>
      <p:sp>
        <p:nvSpPr>
          <p:cNvPr id="5" name="TextBox 4"/>
          <p:cNvSpPr txBox="1"/>
          <p:nvPr/>
        </p:nvSpPr>
        <p:spPr>
          <a:xfrm>
            <a:off x="611560" y="5733256"/>
            <a:ext cx="7776864" cy="830997"/>
          </a:xfrm>
          <a:prstGeom prst="rect">
            <a:avLst/>
          </a:prstGeom>
          <a:solidFill>
            <a:schemeClr val="accent1"/>
          </a:solidFill>
        </p:spPr>
        <p:txBody>
          <a:bodyPr wrap="square" rtlCol="0">
            <a:spAutoFit/>
          </a:bodyPr>
          <a:lstStyle/>
          <a:p>
            <a:pPr algn="ctr"/>
            <a:r>
              <a:rPr lang="en-NZ" sz="2400" dirty="0">
                <a:latin typeface="Arial Black" panose="020B0A04020102020204" pitchFamily="34" charset="0"/>
              </a:rPr>
              <a:t>DETERRENCE - Fatigue, Frustration and Fear live near negativity will be fearful</a:t>
            </a:r>
          </a:p>
        </p:txBody>
      </p:sp>
    </p:spTree>
    <p:extLst>
      <p:ext uri="{BB962C8B-B14F-4D97-AF65-F5344CB8AC3E}">
        <p14:creationId xmlns:p14="http://schemas.microsoft.com/office/powerpoint/2010/main" val="4213698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7856" y="44624"/>
            <a:ext cx="8736632" cy="1107996"/>
          </a:xfrm>
          <a:prstGeom prst="rect">
            <a:avLst/>
          </a:prstGeom>
          <a:noFill/>
        </p:spPr>
        <p:txBody>
          <a:bodyPr wrap="square" rtlCol="0">
            <a:spAutoFit/>
          </a:bodyPr>
          <a:lstStyle/>
          <a:p>
            <a:r>
              <a:rPr lang="en-NZ" sz="6600" b="1" dirty="0">
                <a:ln w="31550" cmpd="sng">
                  <a:solidFill>
                    <a:srgbClr val="000066"/>
                  </a:solidFill>
                  <a:prstDash val="solid"/>
                </a:ln>
                <a:solidFill>
                  <a:srgbClr val="FFFFFF"/>
                </a:solidFill>
                <a:effectLst>
                  <a:outerShdw blurRad="41275" dist="12700" dir="12000000" algn="tl" rotWithShape="0">
                    <a:srgbClr val="000000">
                      <a:alpha val="40000"/>
                    </a:srgbClr>
                  </a:outerShdw>
                </a:effectLst>
              </a:rPr>
              <a:t>Overcoming Opposition</a:t>
            </a:r>
          </a:p>
        </p:txBody>
      </p:sp>
      <p:sp>
        <p:nvSpPr>
          <p:cNvPr id="4" name="TextBox 3"/>
          <p:cNvSpPr txBox="1"/>
          <p:nvPr/>
        </p:nvSpPr>
        <p:spPr>
          <a:xfrm>
            <a:off x="359087" y="1268760"/>
            <a:ext cx="8605401" cy="3970318"/>
          </a:xfrm>
          <a:prstGeom prst="rect">
            <a:avLst/>
          </a:prstGeom>
          <a:noFill/>
        </p:spPr>
        <p:txBody>
          <a:bodyPr wrap="square" rtlCol="0">
            <a:spAutoFit/>
          </a:bodyPr>
          <a:lstStyle/>
          <a:p>
            <a:r>
              <a:rPr lang="en-NZ" sz="2800" b="1" dirty="0"/>
              <a:t>Nehemiah 4:7-9</a:t>
            </a:r>
          </a:p>
          <a:p>
            <a:r>
              <a:rPr lang="en-NZ" sz="2800" b="1" dirty="0"/>
              <a:t>Therefore I stationed some of the people behind the lowest points of the wall at the exposed places, posting them by families, with their swords, spears and bows. </a:t>
            </a:r>
            <a:r>
              <a:rPr lang="en-NZ" sz="2800" b="1" baseline="30000" dirty="0"/>
              <a:t> </a:t>
            </a:r>
            <a:r>
              <a:rPr lang="en-NZ" sz="2800" b="1" dirty="0"/>
              <a:t>After I looked things over, I stood up and said to the nobles, the officials and the rest of the people, “Don’t be afraid of them. Remember the Lord, who is great and awesome, and fight for your families, your sons and your daughters, your wives and your homes.”</a:t>
            </a:r>
          </a:p>
        </p:txBody>
      </p:sp>
      <p:sp>
        <p:nvSpPr>
          <p:cNvPr id="5" name="TextBox 4"/>
          <p:cNvSpPr txBox="1"/>
          <p:nvPr/>
        </p:nvSpPr>
        <p:spPr>
          <a:xfrm>
            <a:off x="773355" y="5517232"/>
            <a:ext cx="7776864" cy="1200329"/>
          </a:xfrm>
          <a:prstGeom prst="rect">
            <a:avLst/>
          </a:prstGeom>
          <a:solidFill>
            <a:schemeClr val="accent1"/>
          </a:solidFill>
        </p:spPr>
        <p:txBody>
          <a:bodyPr wrap="square" rtlCol="0">
            <a:spAutoFit/>
          </a:bodyPr>
          <a:lstStyle/>
          <a:p>
            <a:pPr algn="ctr"/>
            <a:r>
              <a:rPr lang="en-NZ" sz="2400" dirty="0">
                <a:latin typeface="Arial Black" panose="020B0A04020102020204" pitchFamily="34" charset="0"/>
              </a:rPr>
              <a:t>DEFEND - weak areas</a:t>
            </a:r>
          </a:p>
          <a:p>
            <a:pPr algn="ctr"/>
            <a:r>
              <a:rPr lang="en-NZ" sz="2400" dirty="0">
                <a:latin typeface="Arial Black" panose="020B0A04020102020204" pitchFamily="34" charset="0"/>
              </a:rPr>
              <a:t>Call to Fight - deal to fear/ fight in God’s strength/ fight with &amp; for what is yours</a:t>
            </a:r>
          </a:p>
        </p:txBody>
      </p:sp>
    </p:spTree>
    <p:extLst>
      <p:ext uri="{BB962C8B-B14F-4D97-AF65-F5344CB8AC3E}">
        <p14:creationId xmlns:p14="http://schemas.microsoft.com/office/powerpoint/2010/main" val="1998465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7856" y="44624"/>
            <a:ext cx="8736632" cy="1107996"/>
          </a:xfrm>
          <a:prstGeom prst="rect">
            <a:avLst/>
          </a:prstGeom>
          <a:noFill/>
        </p:spPr>
        <p:txBody>
          <a:bodyPr wrap="square" rtlCol="0">
            <a:spAutoFit/>
          </a:bodyPr>
          <a:lstStyle/>
          <a:p>
            <a:r>
              <a:rPr lang="en-NZ" sz="6600" b="1" dirty="0">
                <a:ln w="31550" cmpd="sng">
                  <a:solidFill>
                    <a:srgbClr val="000066"/>
                  </a:solidFill>
                  <a:prstDash val="solid"/>
                </a:ln>
                <a:solidFill>
                  <a:srgbClr val="FFFFFF"/>
                </a:solidFill>
                <a:effectLst>
                  <a:outerShdw blurRad="41275" dist="12700" dir="12000000" algn="tl" rotWithShape="0">
                    <a:srgbClr val="000000">
                      <a:alpha val="40000"/>
                    </a:srgbClr>
                  </a:outerShdw>
                </a:effectLst>
              </a:rPr>
              <a:t>Overcoming Opposition</a:t>
            </a:r>
          </a:p>
        </p:txBody>
      </p:sp>
      <p:sp>
        <p:nvSpPr>
          <p:cNvPr id="4" name="TextBox 3"/>
          <p:cNvSpPr txBox="1"/>
          <p:nvPr/>
        </p:nvSpPr>
        <p:spPr>
          <a:xfrm>
            <a:off x="359087" y="1052736"/>
            <a:ext cx="8605401" cy="4832092"/>
          </a:xfrm>
          <a:prstGeom prst="rect">
            <a:avLst/>
          </a:prstGeom>
          <a:noFill/>
        </p:spPr>
        <p:txBody>
          <a:bodyPr wrap="square" rtlCol="0">
            <a:spAutoFit/>
          </a:bodyPr>
          <a:lstStyle/>
          <a:p>
            <a:r>
              <a:rPr lang="en-NZ" sz="2800" b="1" dirty="0"/>
              <a:t>Nehemiah 4:16-20</a:t>
            </a:r>
          </a:p>
          <a:p>
            <a:r>
              <a:rPr lang="en-NZ" sz="2800" b="1" baseline="30000" dirty="0"/>
              <a:t> </a:t>
            </a:r>
            <a:r>
              <a:rPr lang="en-NZ" sz="2800" b="1" dirty="0"/>
              <a:t>From that day on, half of my men did the work, while the other half were equipped with spears, shields, bows and armour. The officers posted themselves behind all the people of Judah </a:t>
            </a:r>
            <a:r>
              <a:rPr lang="en-NZ" sz="2800" b="1" baseline="30000" dirty="0"/>
              <a:t> </a:t>
            </a:r>
            <a:r>
              <a:rPr lang="en-NZ" sz="2800" b="1" dirty="0"/>
              <a:t>who were building the wall. Those who carried materials did their work with one hand and held a weapon in the other, </a:t>
            </a:r>
            <a:r>
              <a:rPr lang="en-NZ" sz="2800" b="1" baseline="30000" dirty="0"/>
              <a:t> </a:t>
            </a:r>
            <a:r>
              <a:rPr lang="en-NZ" sz="2800" b="1" dirty="0"/>
              <a:t>and each of the builders wore his sword at his side as he worked. But the man who sounded the trumpet stayed with me…</a:t>
            </a:r>
            <a:r>
              <a:rPr lang="en-NZ" sz="2800" b="1" baseline="30000" dirty="0"/>
              <a:t>20 </a:t>
            </a:r>
            <a:r>
              <a:rPr lang="en-NZ" sz="2800" b="1" dirty="0"/>
              <a:t>Wherever you hear the sound of the trumpet, join us there. Our God will fight for us!”</a:t>
            </a:r>
          </a:p>
        </p:txBody>
      </p:sp>
      <p:sp>
        <p:nvSpPr>
          <p:cNvPr id="5" name="TextBox 4"/>
          <p:cNvSpPr txBox="1"/>
          <p:nvPr/>
        </p:nvSpPr>
        <p:spPr>
          <a:xfrm>
            <a:off x="881367" y="5887016"/>
            <a:ext cx="7560840" cy="830997"/>
          </a:xfrm>
          <a:prstGeom prst="rect">
            <a:avLst/>
          </a:prstGeom>
          <a:solidFill>
            <a:schemeClr val="accent1"/>
          </a:solidFill>
        </p:spPr>
        <p:txBody>
          <a:bodyPr wrap="square" rtlCol="0">
            <a:spAutoFit/>
          </a:bodyPr>
          <a:lstStyle/>
          <a:p>
            <a:pPr algn="ctr"/>
            <a:r>
              <a:rPr lang="en-NZ" sz="2400" dirty="0">
                <a:latin typeface="Arial Black" panose="020B0A04020102020204" pitchFamily="34" charset="0"/>
              </a:rPr>
              <a:t>STAY DILIGENT -Prayer &amp; work side by side</a:t>
            </a:r>
          </a:p>
          <a:p>
            <a:pPr algn="ctr"/>
            <a:r>
              <a:rPr lang="en-NZ" sz="2400" dirty="0">
                <a:latin typeface="Arial Black" panose="020B0A04020102020204" pitchFamily="34" charset="0"/>
              </a:rPr>
              <a:t>All ready to fight when necessary</a:t>
            </a:r>
          </a:p>
        </p:txBody>
      </p:sp>
    </p:spTree>
    <p:extLst>
      <p:ext uri="{BB962C8B-B14F-4D97-AF65-F5344CB8AC3E}">
        <p14:creationId xmlns:p14="http://schemas.microsoft.com/office/powerpoint/2010/main" val="10286552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7856" y="44624"/>
            <a:ext cx="8736632" cy="1107996"/>
          </a:xfrm>
          <a:prstGeom prst="rect">
            <a:avLst/>
          </a:prstGeom>
          <a:noFill/>
        </p:spPr>
        <p:txBody>
          <a:bodyPr wrap="square" rtlCol="0">
            <a:spAutoFit/>
          </a:bodyPr>
          <a:lstStyle/>
          <a:p>
            <a:r>
              <a:rPr lang="en-NZ" sz="6600" b="1" dirty="0">
                <a:ln w="31550" cmpd="sng">
                  <a:solidFill>
                    <a:srgbClr val="000066"/>
                  </a:solidFill>
                  <a:prstDash val="solid"/>
                </a:ln>
                <a:solidFill>
                  <a:srgbClr val="FFFFFF"/>
                </a:solidFill>
                <a:effectLst>
                  <a:outerShdw blurRad="41275" dist="12700" dir="12000000" algn="tl" rotWithShape="0">
                    <a:srgbClr val="000000">
                      <a:alpha val="40000"/>
                    </a:srgbClr>
                  </a:outerShdw>
                </a:effectLst>
              </a:rPr>
              <a:t>Overcoming Opposition</a:t>
            </a:r>
          </a:p>
        </p:txBody>
      </p:sp>
      <p:sp>
        <p:nvSpPr>
          <p:cNvPr id="4" name="TextBox 3"/>
          <p:cNvSpPr txBox="1"/>
          <p:nvPr/>
        </p:nvSpPr>
        <p:spPr>
          <a:xfrm>
            <a:off x="227856" y="1772816"/>
            <a:ext cx="8605401" cy="3416320"/>
          </a:xfrm>
          <a:prstGeom prst="rect">
            <a:avLst/>
          </a:prstGeom>
          <a:noFill/>
        </p:spPr>
        <p:txBody>
          <a:bodyPr wrap="square" rtlCol="0">
            <a:spAutoFit/>
          </a:bodyPr>
          <a:lstStyle/>
          <a:p>
            <a:pPr algn="ctr"/>
            <a:r>
              <a:rPr lang="en-NZ" sz="3600" b="1" dirty="0">
                <a:latin typeface="Arial Black" panose="020B0A04020102020204" pitchFamily="34" charset="0"/>
              </a:rPr>
              <a:t>ENEMIES STRATEGY</a:t>
            </a:r>
          </a:p>
          <a:p>
            <a:pPr algn="ctr"/>
            <a:endParaRPr lang="en-NZ" sz="3600" b="1" dirty="0">
              <a:latin typeface="Arial Black" panose="020B0A04020102020204" pitchFamily="34" charset="0"/>
            </a:endParaRPr>
          </a:p>
          <a:p>
            <a:pPr algn="ctr"/>
            <a:r>
              <a:rPr lang="en-NZ" sz="3600" b="1" dirty="0">
                <a:latin typeface="Arial Black" panose="020B0A04020102020204" pitchFamily="34" charset="0"/>
              </a:rPr>
              <a:t>Doubt = Declare</a:t>
            </a:r>
          </a:p>
          <a:p>
            <a:pPr algn="ctr"/>
            <a:r>
              <a:rPr lang="en-NZ" sz="3600" b="1" dirty="0">
                <a:latin typeface="Arial Black" panose="020B0A04020102020204" pitchFamily="34" charset="0"/>
              </a:rPr>
              <a:t>Distress = Diligence</a:t>
            </a:r>
          </a:p>
          <a:p>
            <a:pPr algn="ctr"/>
            <a:r>
              <a:rPr lang="en-NZ" sz="3600" b="1" dirty="0">
                <a:latin typeface="Arial Black" panose="020B0A04020102020204" pitchFamily="34" charset="0"/>
              </a:rPr>
              <a:t>Deterrence = Defend</a:t>
            </a:r>
          </a:p>
          <a:p>
            <a:pPr algn="ctr"/>
            <a:r>
              <a:rPr lang="en-NZ" sz="3600" b="1" dirty="0">
                <a:latin typeface="Arial Black" panose="020B0A04020102020204" pitchFamily="34" charset="0"/>
              </a:rPr>
              <a:t>Stay Diligent</a:t>
            </a:r>
          </a:p>
        </p:txBody>
      </p:sp>
    </p:spTree>
    <p:extLst>
      <p:ext uri="{BB962C8B-B14F-4D97-AF65-F5344CB8AC3E}">
        <p14:creationId xmlns:p14="http://schemas.microsoft.com/office/powerpoint/2010/main" val="21757730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311</TotalTime>
  <Words>282</Words>
  <Application>Microsoft Office PowerPoint</Application>
  <PresentationFormat>On-screen Show (4:3)</PresentationFormat>
  <Paragraphs>42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EWC Media</dc:creator>
  <cp:lastModifiedBy>Sunday Worship</cp:lastModifiedBy>
  <cp:revision>32</cp:revision>
  <dcterms:created xsi:type="dcterms:W3CDTF">2017-06-23T23:49:45Z</dcterms:created>
  <dcterms:modified xsi:type="dcterms:W3CDTF">2017-07-05T21:33:39Z</dcterms:modified>
</cp:coreProperties>
</file>