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6" r:id="rId7"/>
    <p:sldId id="261" r:id="rId8"/>
    <p:sldId id="262" r:id="rId9"/>
    <p:sldId id="263" r:id="rId10"/>
    <p:sldId id="264" r:id="rId11"/>
    <p:sldId id="265" r:id="rId12"/>
  </p:sldIdLst>
  <p:sldSz cx="9144000" cy="6858000" type="screen4x3"/>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69" d="100"/>
          <a:sy n="69" d="100"/>
        </p:scale>
        <p:origin x="-138" y="-102"/>
      </p:cViewPr>
      <p:guideLst>
        <p:guide orient="horz" pos="2211"/>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p>
        </p:txBody>
      </p:sp>
      <p:sp>
        <p:nvSpPr>
          <p:cNvPr id="5" name="页脚占位符 1028"/>
          <p:cNvSpPr>
            <a:spLocks noGrp="1"/>
          </p:cNvSpPr>
          <p:nvPr>
            <p:ph type="ftr" sz="quarter" idx="11"/>
          </p:nvPr>
        </p:nvSpPr>
        <p:spPr/>
        <p:txBody>
          <a:bodyPr/>
          <a:lstStyle>
            <a:lvl1pPr>
              <a:defRPr/>
            </a:lvl1pPr>
          </a:lstStyle>
          <a:p>
            <a:endParaRPr lang="zh-CN" altLang="en-US"/>
          </a:p>
        </p:txBody>
      </p:sp>
      <p:sp>
        <p:nvSpPr>
          <p:cNvPr id="6" name="灯片编号占位符 1029"/>
          <p:cNvSpPr>
            <a:spLocks noGrp="1"/>
          </p:cNvSpPr>
          <p:nvPr>
            <p:ph type="sldNum" sz="quarter" idx="12"/>
          </p:nvPr>
        </p:nvSpPr>
        <p:spPr/>
        <p:txBody>
          <a:bodyPr/>
          <a:lstStyle>
            <a:lvl1pPr>
              <a:defRPr/>
            </a:lvl1pPr>
          </a:lstStyle>
          <a:p>
            <a:fld id="{3E988D50-8396-4C0E-B893-CD1FD623B5DC}"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p>
        </p:txBody>
      </p:sp>
      <p:sp>
        <p:nvSpPr>
          <p:cNvPr id="5" name="页脚占位符 1028"/>
          <p:cNvSpPr>
            <a:spLocks noGrp="1"/>
          </p:cNvSpPr>
          <p:nvPr>
            <p:ph type="ftr" sz="quarter" idx="11"/>
          </p:nvPr>
        </p:nvSpPr>
        <p:spPr/>
        <p:txBody>
          <a:bodyPr/>
          <a:lstStyle>
            <a:lvl1pPr>
              <a:defRPr/>
            </a:lvl1pPr>
          </a:lstStyle>
          <a:p>
            <a:endParaRPr lang="zh-CN" altLang="en-US"/>
          </a:p>
        </p:txBody>
      </p:sp>
      <p:sp>
        <p:nvSpPr>
          <p:cNvPr id="6" name="灯片编号占位符 1029"/>
          <p:cNvSpPr>
            <a:spLocks noGrp="1"/>
          </p:cNvSpPr>
          <p:nvPr>
            <p:ph type="sldNum" sz="quarter" idx="12"/>
          </p:nvPr>
        </p:nvSpPr>
        <p:spPr/>
        <p:txBody>
          <a:bodyPr/>
          <a:lstStyle>
            <a:lvl1pPr>
              <a:defRPr/>
            </a:lvl1pPr>
          </a:lstStyle>
          <a:p>
            <a:fld id="{4F861C42-1769-419B-B6CC-0DB7A262AA5F}"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p>
        </p:txBody>
      </p:sp>
      <p:sp>
        <p:nvSpPr>
          <p:cNvPr id="5" name="页脚占位符 1028"/>
          <p:cNvSpPr>
            <a:spLocks noGrp="1"/>
          </p:cNvSpPr>
          <p:nvPr>
            <p:ph type="ftr" sz="quarter" idx="11"/>
          </p:nvPr>
        </p:nvSpPr>
        <p:spPr/>
        <p:txBody>
          <a:bodyPr/>
          <a:lstStyle>
            <a:lvl1pPr>
              <a:defRPr/>
            </a:lvl1pPr>
          </a:lstStyle>
          <a:p>
            <a:endParaRPr lang="zh-CN" altLang="en-US"/>
          </a:p>
        </p:txBody>
      </p:sp>
      <p:sp>
        <p:nvSpPr>
          <p:cNvPr id="6" name="灯片编号占位符 1029"/>
          <p:cNvSpPr>
            <a:spLocks noGrp="1"/>
          </p:cNvSpPr>
          <p:nvPr>
            <p:ph type="sldNum" sz="quarter" idx="12"/>
          </p:nvPr>
        </p:nvSpPr>
        <p:spPr/>
        <p:txBody>
          <a:bodyPr/>
          <a:lstStyle>
            <a:lvl1pPr>
              <a:defRPr/>
            </a:lvl1pPr>
          </a:lstStyle>
          <a:p>
            <a:fld id="{A67E3E2E-18A8-4078-A1CD-7A4EA273017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p>
        </p:txBody>
      </p:sp>
      <p:sp>
        <p:nvSpPr>
          <p:cNvPr id="5" name="页脚占位符 1028"/>
          <p:cNvSpPr>
            <a:spLocks noGrp="1"/>
          </p:cNvSpPr>
          <p:nvPr>
            <p:ph type="ftr" sz="quarter" idx="11"/>
          </p:nvPr>
        </p:nvSpPr>
        <p:spPr/>
        <p:txBody>
          <a:bodyPr/>
          <a:lstStyle>
            <a:lvl1pPr>
              <a:defRPr/>
            </a:lvl1pPr>
          </a:lstStyle>
          <a:p>
            <a:endParaRPr lang="zh-CN" altLang="en-US"/>
          </a:p>
        </p:txBody>
      </p:sp>
      <p:sp>
        <p:nvSpPr>
          <p:cNvPr id="6" name="灯片编号占位符 1029"/>
          <p:cNvSpPr>
            <a:spLocks noGrp="1"/>
          </p:cNvSpPr>
          <p:nvPr>
            <p:ph type="sldNum" sz="quarter" idx="12"/>
          </p:nvPr>
        </p:nvSpPr>
        <p:spPr/>
        <p:txBody>
          <a:bodyPr/>
          <a:lstStyle>
            <a:lvl1pPr>
              <a:defRPr/>
            </a:lvl1pPr>
          </a:lstStyle>
          <a:p>
            <a:fld id="{D4CA0DA0-77CA-4C11-B1DF-73DCE6D4EDB2}"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p>
        </p:txBody>
      </p:sp>
      <p:sp>
        <p:nvSpPr>
          <p:cNvPr id="5" name="页脚占位符 1028"/>
          <p:cNvSpPr>
            <a:spLocks noGrp="1"/>
          </p:cNvSpPr>
          <p:nvPr>
            <p:ph type="ftr" sz="quarter" idx="11"/>
          </p:nvPr>
        </p:nvSpPr>
        <p:spPr/>
        <p:txBody>
          <a:bodyPr/>
          <a:lstStyle>
            <a:lvl1pPr>
              <a:defRPr/>
            </a:lvl1pPr>
          </a:lstStyle>
          <a:p>
            <a:endParaRPr lang="zh-CN" altLang="en-US"/>
          </a:p>
        </p:txBody>
      </p:sp>
      <p:sp>
        <p:nvSpPr>
          <p:cNvPr id="6" name="灯片编号占位符 1029"/>
          <p:cNvSpPr>
            <a:spLocks noGrp="1"/>
          </p:cNvSpPr>
          <p:nvPr>
            <p:ph type="sldNum" sz="quarter" idx="12"/>
          </p:nvPr>
        </p:nvSpPr>
        <p:spPr/>
        <p:txBody>
          <a:bodyPr/>
          <a:lstStyle>
            <a:lvl1pPr>
              <a:defRPr/>
            </a:lvl1pPr>
          </a:lstStyle>
          <a:p>
            <a:fld id="{CB156CF0-5017-46CA-9D82-CCB30D8EA10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457200" y="1600200"/>
            <a:ext cx="4032504" cy="45259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54296" y="1600200"/>
            <a:ext cx="4032504" cy="45259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1027"/>
          <p:cNvSpPr>
            <a:spLocks noGrp="1"/>
          </p:cNvSpPr>
          <p:nvPr>
            <p:ph type="dt" sz="half" idx="10"/>
          </p:nvPr>
        </p:nvSpPr>
        <p:spPr/>
        <p:txBody>
          <a:bodyPr/>
          <a:lstStyle>
            <a:lvl1pPr>
              <a:defRPr/>
            </a:lvl1pPr>
          </a:lstStyle>
          <a:p>
            <a:endParaRPr lang="zh-CN" altLang="en-US"/>
          </a:p>
        </p:txBody>
      </p:sp>
      <p:sp>
        <p:nvSpPr>
          <p:cNvPr id="6" name="页脚占位符 1028"/>
          <p:cNvSpPr>
            <a:spLocks noGrp="1"/>
          </p:cNvSpPr>
          <p:nvPr>
            <p:ph type="ftr" sz="quarter" idx="11"/>
          </p:nvPr>
        </p:nvSpPr>
        <p:spPr/>
        <p:txBody>
          <a:bodyPr/>
          <a:lstStyle>
            <a:lvl1pPr>
              <a:defRPr/>
            </a:lvl1pPr>
          </a:lstStyle>
          <a:p>
            <a:endParaRPr lang="zh-CN" altLang="en-US"/>
          </a:p>
        </p:txBody>
      </p:sp>
      <p:sp>
        <p:nvSpPr>
          <p:cNvPr id="7" name="灯片编号占位符 1029"/>
          <p:cNvSpPr>
            <a:spLocks noGrp="1"/>
          </p:cNvSpPr>
          <p:nvPr>
            <p:ph type="sldNum" sz="quarter" idx="12"/>
          </p:nvPr>
        </p:nvSpPr>
        <p:spPr/>
        <p:txBody>
          <a:bodyPr/>
          <a:lstStyle>
            <a:lvl1pPr>
              <a:defRPr/>
            </a:lvl1pPr>
          </a:lstStyle>
          <a:p>
            <a:fld id="{002B3F6C-FFB6-46DA-A2A1-D70934741710}"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890081" y="2665379"/>
            <a:ext cx="3655181"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1027"/>
          <p:cNvSpPr>
            <a:spLocks noGrp="1"/>
          </p:cNvSpPr>
          <p:nvPr>
            <p:ph type="dt" sz="half" idx="10"/>
          </p:nvPr>
        </p:nvSpPr>
        <p:spPr/>
        <p:txBody>
          <a:bodyPr/>
          <a:lstStyle>
            <a:lvl1pPr>
              <a:defRPr/>
            </a:lvl1pPr>
          </a:lstStyle>
          <a:p>
            <a:endParaRPr lang="zh-CN" altLang="en-US"/>
          </a:p>
        </p:txBody>
      </p:sp>
      <p:sp>
        <p:nvSpPr>
          <p:cNvPr id="8" name="页脚占位符 1028"/>
          <p:cNvSpPr>
            <a:spLocks noGrp="1"/>
          </p:cNvSpPr>
          <p:nvPr>
            <p:ph type="ftr" sz="quarter" idx="11"/>
          </p:nvPr>
        </p:nvSpPr>
        <p:spPr/>
        <p:txBody>
          <a:bodyPr/>
          <a:lstStyle>
            <a:lvl1pPr>
              <a:defRPr/>
            </a:lvl1pPr>
          </a:lstStyle>
          <a:p>
            <a:endParaRPr lang="zh-CN" altLang="en-US"/>
          </a:p>
        </p:txBody>
      </p:sp>
      <p:sp>
        <p:nvSpPr>
          <p:cNvPr id="9" name="灯片编号占位符 1029"/>
          <p:cNvSpPr>
            <a:spLocks noGrp="1"/>
          </p:cNvSpPr>
          <p:nvPr>
            <p:ph type="sldNum" sz="quarter" idx="12"/>
          </p:nvPr>
        </p:nvSpPr>
        <p:spPr/>
        <p:txBody>
          <a:bodyPr/>
          <a:lstStyle>
            <a:lvl1pPr>
              <a:defRPr/>
            </a:lvl1pPr>
          </a:lstStyle>
          <a:p>
            <a:fld id="{626E45CE-D666-4ADD-9785-FCED685BE55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日期占位符 1027"/>
          <p:cNvSpPr>
            <a:spLocks noGrp="1"/>
          </p:cNvSpPr>
          <p:nvPr>
            <p:ph type="dt" sz="half" idx="10"/>
          </p:nvPr>
        </p:nvSpPr>
        <p:spPr/>
        <p:txBody>
          <a:bodyPr/>
          <a:lstStyle>
            <a:lvl1pPr>
              <a:defRPr/>
            </a:lvl1pPr>
          </a:lstStyle>
          <a:p>
            <a:endParaRPr lang="zh-CN" altLang="en-US"/>
          </a:p>
        </p:txBody>
      </p:sp>
      <p:sp>
        <p:nvSpPr>
          <p:cNvPr id="4" name="页脚占位符 1028"/>
          <p:cNvSpPr>
            <a:spLocks noGrp="1"/>
          </p:cNvSpPr>
          <p:nvPr>
            <p:ph type="ftr" sz="quarter" idx="11"/>
          </p:nvPr>
        </p:nvSpPr>
        <p:spPr/>
        <p:txBody>
          <a:bodyPr/>
          <a:lstStyle>
            <a:lvl1pPr>
              <a:defRPr/>
            </a:lvl1pPr>
          </a:lstStyle>
          <a:p>
            <a:endParaRPr lang="zh-CN" altLang="en-US"/>
          </a:p>
        </p:txBody>
      </p:sp>
      <p:sp>
        <p:nvSpPr>
          <p:cNvPr id="5" name="灯片编号占位符 1029"/>
          <p:cNvSpPr>
            <a:spLocks noGrp="1"/>
          </p:cNvSpPr>
          <p:nvPr>
            <p:ph type="sldNum" sz="quarter" idx="12"/>
          </p:nvPr>
        </p:nvSpPr>
        <p:spPr/>
        <p:txBody>
          <a:bodyPr/>
          <a:lstStyle>
            <a:lvl1pPr>
              <a:defRPr/>
            </a:lvl1pPr>
          </a:lstStyle>
          <a:p>
            <a:fld id="{3C032437-4900-4278-96CC-ADAD72E35625}"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7"/>
          <p:cNvSpPr>
            <a:spLocks noGrp="1"/>
          </p:cNvSpPr>
          <p:nvPr>
            <p:ph type="dt" sz="half" idx="10"/>
          </p:nvPr>
        </p:nvSpPr>
        <p:spPr/>
        <p:txBody>
          <a:bodyPr/>
          <a:lstStyle>
            <a:lvl1pPr>
              <a:defRPr/>
            </a:lvl1pPr>
          </a:lstStyle>
          <a:p>
            <a:endParaRPr lang="zh-CN" altLang="en-US"/>
          </a:p>
        </p:txBody>
      </p:sp>
      <p:sp>
        <p:nvSpPr>
          <p:cNvPr id="3" name="页脚占位符 1028"/>
          <p:cNvSpPr>
            <a:spLocks noGrp="1"/>
          </p:cNvSpPr>
          <p:nvPr>
            <p:ph type="ftr" sz="quarter" idx="11"/>
          </p:nvPr>
        </p:nvSpPr>
        <p:spPr/>
        <p:txBody>
          <a:bodyPr/>
          <a:lstStyle>
            <a:lvl1pPr>
              <a:defRPr/>
            </a:lvl1pPr>
          </a:lstStyle>
          <a:p>
            <a:endParaRPr lang="zh-CN" altLang="en-US"/>
          </a:p>
        </p:txBody>
      </p:sp>
      <p:sp>
        <p:nvSpPr>
          <p:cNvPr id="4" name="灯片编号占位符 1029"/>
          <p:cNvSpPr>
            <a:spLocks noGrp="1"/>
          </p:cNvSpPr>
          <p:nvPr>
            <p:ph type="sldNum" sz="quarter" idx="12"/>
          </p:nvPr>
        </p:nvSpPr>
        <p:spPr/>
        <p:txBody>
          <a:bodyPr/>
          <a:lstStyle>
            <a:lvl1pPr>
              <a:defRPr/>
            </a:lvl1pPr>
          </a:lstStyle>
          <a:p>
            <a:fld id="{BC3F4273-A9EF-40B8-9AC6-594E34C45DB9}"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endParaRPr lang="zh-CN" altLang="en-US" noProof="1"/>
          </a:p>
        </p:txBody>
      </p:sp>
      <p:sp>
        <p:nvSpPr>
          <p:cNvPr id="5" name="日期占位符 1027"/>
          <p:cNvSpPr>
            <a:spLocks noGrp="1"/>
          </p:cNvSpPr>
          <p:nvPr>
            <p:ph type="dt" sz="half" idx="10"/>
          </p:nvPr>
        </p:nvSpPr>
        <p:spPr/>
        <p:txBody>
          <a:bodyPr/>
          <a:lstStyle>
            <a:lvl1pPr>
              <a:defRPr/>
            </a:lvl1pPr>
          </a:lstStyle>
          <a:p>
            <a:endParaRPr lang="zh-CN" altLang="en-US"/>
          </a:p>
        </p:txBody>
      </p:sp>
      <p:sp>
        <p:nvSpPr>
          <p:cNvPr id="6" name="页脚占位符 1028"/>
          <p:cNvSpPr>
            <a:spLocks noGrp="1"/>
          </p:cNvSpPr>
          <p:nvPr>
            <p:ph type="ftr" sz="quarter" idx="11"/>
          </p:nvPr>
        </p:nvSpPr>
        <p:spPr/>
        <p:txBody>
          <a:bodyPr/>
          <a:lstStyle>
            <a:lvl1pPr>
              <a:defRPr/>
            </a:lvl1pPr>
          </a:lstStyle>
          <a:p>
            <a:endParaRPr lang="zh-CN" altLang="en-US"/>
          </a:p>
        </p:txBody>
      </p:sp>
      <p:sp>
        <p:nvSpPr>
          <p:cNvPr id="7" name="灯片编号占位符 1029"/>
          <p:cNvSpPr>
            <a:spLocks noGrp="1"/>
          </p:cNvSpPr>
          <p:nvPr>
            <p:ph type="sldNum" sz="quarter" idx="12"/>
          </p:nvPr>
        </p:nvSpPr>
        <p:spPr/>
        <p:txBody>
          <a:bodyPr/>
          <a:lstStyle>
            <a:lvl1pPr>
              <a:defRPr/>
            </a:lvl1pPr>
          </a:lstStyle>
          <a:p>
            <a:fld id="{AFD42C94-276D-4E52-8EE4-0B1BFD2A29D4}"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a:t>单击此处编辑母版文本样式</a:t>
            </a:r>
            <a:endParaRPr lang="zh-CN" altLang="en-US" noProof="1"/>
          </a:p>
        </p:txBody>
      </p:sp>
      <p:sp>
        <p:nvSpPr>
          <p:cNvPr id="5" name="日期占位符 1027"/>
          <p:cNvSpPr>
            <a:spLocks noGrp="1"/>
          </p:cNvSpPr>
          <p:nvPr>
            <p:ph type="dt" sz="half" idx="10"/>
          </p:nvPr>
        </p:nvSpPr>
        <p:spPr/>
        <p:txBody>
          <a:bodyPr/>
          <a:lstStyle>
            <a:lvl1pPr>
              <a:defRPr/>
            </a:lvl1pPr>
          </a:lstStyle>
          <a:p>
            <a:endParaRPr lang="zh-CN" altLang="en-US"/>
          </a:p>
        </p:txBody>
      </p:sp>
      <p:sp>
        <p:nvSpPr>
          <p:cNvPr id="6" name="页脚占位符 1028"/>
          <p:cNvSpPr>
            <a:spLocks noGrp="1"/>
          </p:cNvSpPr>
          <p:nvPr>
            <p:ph type="ftr" sz="quarter" idx="11"/>
          </p:nvPr>
        </p:nvSpPr>
        <p:spPr/>
        <p:txBody>
          <a:bodyPr/>
          <a:lstStyle>
            <a:lvl1pPr>
              <a:defRPr/>
            </a:lvl1pPr>
          </a:lstStyle>
          <a:p>
            <a:endParaRPr lang="zh-CN" altLang="en-US"/>
          </a:p>
        </p:txBody>
      </p:sp>
      <p:sp>
        <p:nvSpPr>
          <p:cNvPr id="7" name="灯片编号占位符 1029"/>
          <p:cNvSpPr>
            <a:spLocks noGrp="1"/>
          </p:cNvSpPr>
          <p:nvPr>
            <p:ph type="sldNum" sz="quarter" idx="12"/>
          </p:nvPr>
        </p:nvSpPr>
        <p:spPr/>
        <p:txBody>
          <a:bodyPr/>
          <a:lstStyle>
            <a:lvl1pPr>
              <a:defRPr/>
            </a:lvl1pPr>
          </a:lstStyle>
          <a:p>
            <a:fld id="{887F7EE5-A4D3-4797-91DB-D3D11F69466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noChangeArrowheads="1"/>
          </p:cNvSpPr>
          <p:nvPr>
            <p:ph type="title" idx="4294967295"/>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1026"/>
          <p:cNvSpPr>
            <a:spLocks noGrp="1" noChangeArrowheads="1"/>
          </p:cNvSpPr>
          <p:nvPr>
            <p:ph type="body" idx="9"/>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noProof="1"/>
            </a:lvl1pPr>
          </a:lstStyle>
          <a:p>
            <a:endParaRPr lang="zh-CN" altLang="en-US"/>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noProof="1"/>
            </a:lvl1pPr>
          </a:lstStyle>
          <a:p>
            <a:endParaRPr lang="zh-CN" altLang="en-US"/>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vert="horz" wrap="square" lIns="91440" tIns="45720" rIns="91440" bIns="45720" numCol="1" anchor="t" anchorCtr="0" compatLnSpc="1"/>
          <a:lstStyle>
            <a:lvl1pPr algn="r">
              <a:defRPr sz="1400"/>
            </a:lvl1pPr>
          </a:lstStyle>
          <a:p>
            <a:fld id="{700E348D-5BD1-4B75-9457-4D58FE85CF0B}"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lvl="1" indent="-285750" algn="l" rtl="0" fontAlgn="base">
        <a:spcBef>
          <a:spcPct val="20000"/>
        </a:spcBef>
        <a:spcAft>
          <a:spcPct val="0"/>
        </a:spcAft>
        <a:buChar char="–"/>
        <a:defRPr sz="2800" kern="1200">
          <a:solidFill>
            <a:schemeClr val="tx1"/>
          </a:solidFill>
          <a:latin typeface="+mn-lt"/>
          <a:ea typeface="+mn-ea"/>
          <a:cs typeface="+mn-cs"/>
        </a:defRPr>
      </a:lvl2pPr>
      <a:lvl3pPr marL="1143000" lvl="2" indent="-228600" algn="l" rtl="0" fontAlgn="base">
        <a:spcBef>
          <a:spcPct val="20000"/>
        </a:spcBef>
        <a:spcAft>
          <a:spcPct val="0"/>
        </a:spcAft>
        <a:buChar char="•"/>
        <a:defRPr sz="2400" kern="1200">
          <a:solidFill>
            <a:schemeClr val="tx1"/>
          </a:solidFill>
          <a:latin typeface="+mn-lt"/>
          <a:ea typeface="+mn-ea"/>
          <a:cs typeface="+mn-cs"/>
        </a:defRPr>
      </a:lvl3pPr>
      <a:lvl4pPr marL="1600200" lvl="3" indent="-228600" algn="l" rtl="0" fontAlgn="base">
        <a:spcBef>
          <a:spcPct val="20000"/>
        </a:spcBef>
        <a:spcAft>
          <a:spcPct val="0"/>
        </a:spcAft>
        <a:buChar char="–"/>
        <a:defRPr sz="2000" kern="1200">
          <a:solidFill>
            <a:schemeClr val="tx1"/>
          </a:solidFill>
          <a:latin typeface="+mn-lt"/>
          <a:ea typeface="+mn-ea"/>
          <a:cs typeface="+mn-cs"/>
        </a:defRPr>
      </a:lvl4pPr>
      <a:lvl5pPr marL="2057400" lvl="4" indent="-228600" algn="l" rtl="0" fontAlgn="base">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hyperlink" Target="https://itaroundtheworld.webs.com/apps/blog/show/48649071-top-3-benefits-of-partnering-with-the-best-ux-company" TargetMode="Externa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hyperlink" Target="https://www.user.com.sg/usability-testing/" TargetMode="Externa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hyperlink" Target="https://goo.gl/maps/AkVekq3jWeqqxZ1T8" TargetMode="Externa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6" name="文本框 5"/>
          <p:cNvSpPr txBox="1"/>
          <p:nvPr/>
        </p:nvSpPr>
        <p:spPr>
          <a:xfrm>
            <a:off x="122238" y="481013"/>
            <a:ext cx="6965950" cy="1568450"/>
          </a:xfrm>
          <a:prstGeom prst="rect">
            <a:avLst/>
          </a:prstGeom>
          <a:noFill/>
        </p:spPr>
        <p:txBody>
          <a:bodyPr>
            <a:spAutoFit/>
          </a:bodyPr>
          <a:lstStyle/>
          <a:p>
            <a:r>
              <a:rPr lang="zh-CN" altLang="en-US" sz="4800" noProof="1">
                <a:solidFill>
                  <a:srgbClr val="FFFF00"/>
                </a:solidFill>
                <a:effectLst>
                  <a:outerShdw blurRad="38100" dist="19050" dir="2700000" algn="tl" rotWithShape="0">
                    <a:schemeClr val="dk1">
                      <a:alpha val="40000"/>
                    </a:schemeClr>
                  </a:outerShdw>
                </a:effectLst>
              </a:rPr>
              <a:t>What to Know About Usability Testing</a:t>
            </a:r>
            <a:endParaRPr lang="zh-CN" altLang="en-US" sz="4800" noProof="1">
              <a:solidFill>
                <a:srgbClr val="FFFF00"/>
              </a:solidFill>
              <a:effectLst>
                <a:outerShdw blurRad="38100" dist="19050" dir="2700000" algn="tl" rotWithShape="0">
                  <a:schemeClr val="dk1">
                    <a:alpha val="40000"/>
                  </a:scheme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676910" y="234315"/>
            <a:ext cx="7281545" cy="2019300"/>
          </a:xfrm>
        </p:spPr>
        <p:txBody>
          <a:bodyPr/>
          <a:lstStyle/>
          <a:p>
            <a:r>
              <a:rPr lang="zh-CN" altLang="en-US" sz="2400" noProof="1">
                <a:ln>
                  <a:solidFill>
                    <a:schemeClr val="bg1"/>
                  </a:solidFill>
                </a:ln>
                <a:solidFill>
                  <a:srgbClr val="C00000"/>
                </a:solidFill>
              </a:rPr>
              <a:t>Working with a</a:t>
            </a:r>
            <a:r>
              <a:rPr lang="zh-CN" altLang="en-US" sz="2400" noProof="1">
                <a:effectLst>
                  <a:outerShdw blurRad="38100" dist="19050" dir="2700000" algn="tl" rotWithShape="0">
                    <a:schemeClr val="dk1">
                      <a:alpha val="40000"/>
                    </a:schemeClr>
                  </a:outerShdw>
                </a:effectLst>
              </a:rPr>
              <a:t> </a:t>
            </a:r>
            <a:r>
              <a:rPr lang="zh-CN" altLang="en-US" sz="2400" noProof="1">
                <a:solidFill>
                  <a:srgbClr val="FFFF00"/>
                </a:solidFill>
                <a:effectLst>
                  <a:outerShdw blurRad="38100" dist="19050" dir="2700000" algn="tl" rotWithShape="0">
                    <a:schemeClr val="dk1">
                      <a:alpha val="40000"/>
                    </a:schemeClr>
                  </a:outerShdw>
                </a:effectLst>
                <a:hlinkClick r:id="rId2" tooltip="" action="ppaction://hlinkfile"/>
              </a:rPr>
              <a:t>UX consultant </a:t>
            </a:r>
            <a:r>
              <a:rPr lang="zh-CN" altLang="en-US" sz="2400" noProof="1">
                <a:ln>
                  <a:solidFill>
                    <a:schemeClr val="bg1"/>
                  </a:solidFill>
                </a:ln>
                <a:solidFill>
                  <a:srgbClr val="C00000"/>
                </a:solidFill>
              </a:rPr>
              <a:t>, your company will gradually understand the importance of usability testing. Testing the product and assessing the users’ experience are significant factors, as you could fully understand the product’s features and functionality, and prevent further errors after it has been launched.</a:t>
            </a:r>
            <a:endParaRPr lang="zh-CN" altLang="en-US" sz="2400" noProof="1">
              <a:ln>
                <a:solidFill>
                  <a:schemeClr val="bg1"/>
                </a:solidFill>
              </a:ln>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标题 1"/>
          <p:cNvSpPr>
            <a:spLocks noGrp="1" noChangeArrowheads="1"/>
          </p:cNvSpPr>
          <p:nvPr>
            <p:ph type="ctrTitle"/>
          </p:nvPr>
        </p:nvSpPr>
        <p:spPr/>
        <p:txBody>
          <a:bodyPr/>
          <a:lstStyle/>
          <a:p>
            <a:endParaRPr lang="zh-CN" altLang="en-US"/>
          </a:p>
        </p:txBody>
      </p:sp>
      <p:sp>
        <p:nvSpPr>
          <p:cNvPr id="3074" name="副标题 2"/>
          <p:cNvSpPr>
            <a:spLocks noGrp="1" noChangeArrowheads="1"/>
          </p:cNvSpPr>
          <p:nvPr>
            <p:ph type="subTitle" idx="1"/>
          </p:nvPr>
        </p:nvSpPr>
        <p:spPr/>
        <p:txBody>
          <a:bodyPr/>
          <a:lstStyle/>
          <a:p>
            <a:endParaRPr lang="zh-CN" altLang="en-US"/>
          </a:p>
        </p:txBody>
      </p:sp>
      <p:pic>
        <p:nvPicPr>
          <p:cNvPr id="3075" name="图片 5" descr="cf647dea-0b46-44ca-8add-3eb6c686b79a"/>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5613" y="-34925"/>
            <a:ext cx="10553701" cy="692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文本框 6"/>
          <p:cNvSpPr txBox="1">
            <a:spLocks noChangeArrowheads="1"/>
          </p:cNvSpPr>
          <p:nvPr/>
        </p:nvSpPr>
        <p:spPr bwMode="auto">
          <a:xfrm>
            <a:off x="863600" y="649288"/>
            <a:ext cx="809942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t>Have you ever purchased and tried a product that you just can’t help but complain about its flaws? If you did, chances are, this particular product may have never undergone any type of testing – such as unit testing, or in information technology, we call it </a:t>
            </a:r>
            <a:r>
              <a:rPr lang="zh-CN" altLang="en-US" sz="2400">
                <a:hlinkClick r:id="rId2" action="ppaction://hlinkfile"/>
              </a:rPr>
              <a:t>usability testing</a:t>
            </a:r>
            <a:r>
              <a:rPr lang="zh-CN" altLang="en-US" sz="2400"/>
              <a:t>. If the product is not tested, the company may face customer complaints and dig in some financial issues. They might even recall those products if not acted upon quickly. If they have already spent quite a considerable amount of money to launch it publicly, it may be a huge loss for the company. </a:t>
            </a:r>
            <a:endParaRPr lang="zh-CN" alt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alphaModFix amt="46000"/>
          </a:blip>
          <a:srcRect/>
          <a:stretch>
            <a:fillRect/>
          </a:stretch>
        </a:blipFill>
        <a:effectLst/>
      </p:bgPr>
    </p:bg>
    <p:spTree>
      <p:nvGrpSpPr>
        <p:cNvPr id="1" name=""/>
        <p:cNvGrpSpPr/>
        <p:nvPr/>
      </p:nvGrpSpPr>
      <p:grpSpPr>
        <a:xfrm>
          <a:off x="0" y="0"/>
          <a:ext cx="0" cy="0"/>
          <a:chOff x="0" y="0"/>
          <a:chExt cx="0" cy="0"/>
        </a:xfrm>
      </p:grpSpPr>
      <p:sp>
        <p:nvSpPr>
          <p:cNvPr id="4100" name="文本框 4"/>
          <p:cNvSpPr txBox="1"/>
          <p:nvPr/>
        </p:nvSpPr>
        <p:spPr>
          <a:xfrm>
            <a:off x="1100138" y="1257300"/>
            <a:ext cx="7156450" cy="3416300"/>
          </a:xfrm>
          <a:prstGeom prst="rect">
            <a:avLst/>
          </a:prstGeom>
          <a:noFill/>
          <a:ln w="9525">
            <a:noFill/>
          </a:ln>
        </p:spPr>
        <p:txBody>
          <a:bodyPr>
            <a:spAutoFit/>
          </a:bodyPr>
          <a:lstStyle/>
          <a:p>
            <a:r>
              <a:rPr lang="zh-CN" altLang="en-US" sz="2400" noProof="1">
                <a:solidFill>
                  <a:schemeClr val="accent5">
                    <a:lumMod val="25000"/>
                  </a:schemeClr>
                </a:solidFill>
              </a:rPr>
              <a:t>It all boils down to how important usability testing could be for the future of the products and the company. But before the said testing could be conducted, it is important to know what purpose it serves, how important it is for a website or app, and how it works.</a:t>
            </a:r>
            <a:endParaRPr lang="zh-CN" altLang="en-US" sz="2400" noProof="1">
              <a:solidFill>
                <a:schemeClr val="accent5">
                  <a:lumMod val="25000"/>
                </a:schemeClr>
              </a:solidFill>
            </a:endParaRPr>
          </a:p>
          <a:p>
            <a:r>
              <a:rPr lang="zh-CN" altLang="en-US" sz="2400" noProof="1">
                <a:solidFill>
                  <a:schemeClr val="accent5">
                    <a:lumMod val="25000"/>
                  </a:schemeClr>
                </a:solidFill>
              </a:rPr>
              <a:t>If you want to know more about how useful this is, then you should continue on reading this article in order to find out the information you need. </a:t>
            </a:r>
            <a:endParaRPr lang="zh-CN" altLang="en-US" sz="2400" noProof="1">
              <a:solidFill>
                <a:schemeClr val="accent5">
                  <a:lumMod val="2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1"/>
          <p:cNvSpPr>
            <a:spLocks noGrp="1" noChangeArrowheads="1"/>
          </p:cNvSpPr>
          <p:nvPr>
            <p:ph type="ctrTitle"/>
          </p:nvPr>
        </p:nvSpPr>
        <p:spPr/>
        <p:txBody>
          <a:bodyPr/>
          <a:lstStyle/>
          <a:p>
            <a:endParaRPr lang="zh-CN" altLang="en-US"/>
          </a:p>
        </p:txBody>
      </p:sp>
      <p:sp>
        <p:nvSpPr>
          <p:cNvPr id="5122" name="副标题 2"/>
          <p:cNvSpPr>
            <a:spLocks noGrp="1" noChangeArrowheads="1"/>
          </p:cNvSpPr>
          <p:nvPr>
            <p:ph type="subTitle" idx="1"/>
          </p:nvPr>
        </p:nvSpPr>
        <p:spPr/>
        <p:txBody>
          <a:bodyPr/>
          <a:lstStyle/>
          <a:p>
            <a:endParaRPr lang="zh-CN" altLang="en-US"/>
          </a:p>
        </p:txBody>
      </p:sp>
      <p:pic>
        <p:nvPicPr>
          <p:cNvPr id="5123" name="图片 5" descr="6df0898b-18e8-4639-b989-ddf2b1513d6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4775" y="-57150"/>
            <a:ext cx="9564688" cy="724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606425" y="214629"/>
            <a:ext cx="8726802" cy="706756"/>
          </a:xfrm>
          <a:prstGeom prst="rect">
            <a:avLst/>
          </a:prstGeom>
          <a:noFill/>
        </p:spPr>
        <p:txBody>
          <a:bodyPr>
            <a:spAutoFit/>
          </a:bodyPr>
          <a:lstStyle/>
          <a:p>
            <a:r>
              <a:rPr lang="zh-CN" altLang="en-US" sz="4000" noProof="1">
                <a:effectLst>
                  <a:glow rad="63500">
                    <a:schemeClr val="accent2">
                      <a:satMod val="175000"/>
                      <a:alpha val="40000"/>
                    </a:schemeClr>
                  </a:glow>
                </a:effectLst>
              </a:rPr>
              <a:t>Brief Background on Usability Testing</a:t>
            </a:r>
            <a:endParaRPr lang="zh-CN" altLang="en-US" sz="4000" noProof="1">
              <a:effectLst>
                <a:glow rad="63500">
                  <a:schemeClr val="accent2">
                    <a:satMod val="175000"/>
                    <a:alpha val="40000"/>
                  </a:schemeClr>
                </a:glo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42875" y="122238"/>
            <a:ext cx="5253038" cy="3973512"/>
          </a:xfrm>
        </p:spPr>
        <p:txBody>
          <a:bodyPr/>
          <a:lstStyle/>
          <a:p>
            <a:r>
              <a:rPr lang="zh-CN" altLang="en-US" sz="2400" noProof="1">
                <a:solidFill>
                  <a:srgbClr val="7030A0"/>
                </a:solidFill>
                <a:effectLst>
                  <a:outerShdw blurRad="38100" dist="19050" dir="2700000" algn="tl" rotWithShape="0">
                    <a:schemeClr val="dk1">
                      <a:alpha val="40000"/>
                    </a:schemeClr>
                  </a:outerShdw>
                </a:effectLst>
                <a:sym typeface="+mn-ea"/>
              </a:rPr>
              <a:t>It is defined as the process of evaluating a website, or testing the readiness of an app before it would be officially released to the public. The product, website or app will be first tested by a set of users who are part of the company’s targeted audience. The company and the </a:t>
            </a:r>
            <a:r>
              <a:rPr lang="zh-CN" altLang="en-US" sz="2400" noProof="1">
                <a:solidFill>
                  <a:srgbClr val="7030A0"/>
                </a:solidFill>
                <a:effectLst>
                  <a:outerShdw blurRad="38100" dist="19050" dir="2700000" algn="tl" rotWithShape="0">
                    <a:schemeClr val="dk1">
                      <a:alpha val="40000"/>
                    </a:schemeClr>
                  </a:outerShdw>
                </a:effectLst>
                <a:sym typeface="+mn-ea"/>
                <a:hlinkClick r:id="rId2" tooltip="" action="ppaction://hlinkfile"/>
              </a:rPr>
              <a:t>UX design agency</a:t>
            </a:r>
            <a:r>
              <a:rPr lang="zh-CN" altLang="en-US" sz="2400" noProof="1">
                <a:solidFill>
                  <a:srgbClr val="7030A0"/>
                </a:solidFill>
                <a:effectLst>
                  <a:outerShdw blurRad="38100" dist="19050" dir="2700000" algn="tl" rotWithShape="0">
                    <a:schemeClr val="dk1">
                      <a:alpha val="40000"/>
                    </a:schemeClr>
                  </a:outerShdw>
                </a:effectLst>
                <a:sym typeface="+mn-ea"/>
              </a:rPr>
              <a:t> it partnered with, then, will conduct such tests to assess the users’ overall experience. This will be done through measuring the ease of use. After which, actual users will be asked to complete a particular set of tasks. The given tasks are similar to a regular, actual use of a website or app.</a:t>
            </a:r>
            <a:endParaRPr lang="zh-CN" altLang="en-US" noProof="1">
              <a:solidFill>
                <a:srgbClr val="7030A0"/>
              </a:solidFill>
              <a:effectLst>
                <a:outerShdw blurRad="38100" dist="19050" dir="2700000" algn="tl" rotWithShape="0">
                  <a:schemeClr val="dk1">
                    <a:alpha val="40000"/>
                  </a:schemeClr>
                </a:outerShdw>
              </a:effectLst>
            </a:endParaRPr>
          </a:p>
          <a:p>
            <a:endParaRPr lang="zh-CN" altLang="en-US" noProof="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noChangeArrowheads="1"/>
          </p:cNvSpPr>
          <p:nvPr>
            <p:ph type="ctrTitle"/>
          </p:nvPr>
        </p:nvSpPr>
        <p:spPr/>
        <p:txBody>
          <a:bodyPr/>
          <a:lstStyle/>
          <a:p>
            <a:endParaRPr lang="zh-CN" altLang="en-US"/>
          </a:p>
        </p:txBody>
      </p:sp>
      <p:sp>
        <p:nvSpPr>
          <p:cNvPr id="7170" name="副标题 2"/>
          <p:cNvSpPr>
            <a:spLocks noGrp="1" noChangeArrowheads="1"/>
          </p:cNvSpPr>
          <p:nvPr>
            <p:ph type="subTitle" idx="1"/>
          </p:nvPr>
        </p:nvSpPr>
        <p:spPr/>
        <p:txBody>
          <a:bodyPr/>
          <a:lstStyle/>
          <a:p>
            <a:endParaRPr lang="zh-CN" altLang="en-US"/>
          </a:p>
        </p:txBody>
      </p:sp>
      <p:pic>
        <p:nvPicPr>
          <p:cNvPr id="7171" name="图片 3" descr="微信图片_2020051810034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3188" y="-77788"/>
            <a:ext cx="10514013" cy="720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文本框 4"/>
          <p:cNvSpPr txBox="1">
            <a:spLocks noChangeArrowheads="1"/>
          </p:cNvSpPr>
          <p:nvPr/>
        </p:nvSpPr>
        <p:spPr bwMode="auto">
          <a:xfrm>
            <a:off x="385763" y="358775"/>
            <a:ext cx="3703637"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600">
                <a:solidFill>
                  <a:srgbClr val="00B050"/>
                </a:solidFill>
              </a:rPr>
              <a:t>Benefits of Usability Testing</a:t>
            </a:r>
            <a:endParaRPr lang="zh-CN" altLang="en-US" sz="3600">
              <a:solidFill>
                <a:srgbClr val="92D050"/>
              </a:solidFill>
            </a:endParaRPr>
          </a:p>
          <a:p>
            <a:endParaRPr lang="zh-CN" altLang="en-US" sz="3600">
              <a:solidFill>
                <a:srgbClr val="92D050"/>
              </a:solidFill>
            </a:endParaRPr>
          </a:p>
        </p:txBody>
      </p:sp>
      <p:sp>
        <p:nvSpPr>
          <p:cNvPr id="7173" name="文本框 5"/>
          <p:cNvSpPr txBox="1">
            <a:spLocks noChangeArrowheads="1"/>
          </p:cNvSpPr>
          <p:nvPr/>
        </p:nvSpPr>
        <p:spPr bwMode="auto">
          <a:xfrm>
            <a:off x="385763" y="2027238"/>
            <a:ext cx="3289300"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solidFill>
                  <a:srgbClr val="00B050"/>
                </a:solidFill>
              </a:rPr>
              <a:t>The purpose of the product is to be of use and solution to the consumers' needs. With that, this process will evidently ensure the product's functionalities, features and overall purpose, to be in line with the actual users' needs.</a:t>
            </a:r>
            <a:endParaRPr lang="zh-CN" altLang="en-US" sz="2400">
              <a:solidFill>
                <a:srgbClr val="00B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75260" y="859790"/>
            <a:ext cx="8792842" cy="808987"/>
          </a:xfrm>
        </p:spPr>
        <p:txBody>
          <a:bodyPr/>
          <a:lstStyle/>
          <a:p>
            <a:r>
              <a:rPr lang="zh-CN" altLang="en-US" noProof="1">
                <a:ln w="22225">
                  <a:solidFill>
                    <a:schemeClr val="accent2"/>
                  </a:solidFill>
                  <a:prstDash val="solid"/>
                </a:ln>
                <a:solidFill>
                  <a:schemeClr val="accent2">
                    <a:lumMod val="40000"/>
                    <a:lumOff val="60000"/>
                  </a:schemeClr>
                </a:solidFill>
              </a:rPr>
              <a:t>It helps the company save money.</a:t>
            </a:r>
            <a:r>
              <a:rPr lang="zh-CN" altLang="en-US" noProof="1"/>
              <a:t> </a:t>
            </a:r>
            <a:endParaRPr lang="zh-CN" altLang="en-US" noProof="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alphaModFix amt="51000"/>
          </a:blip>
          <a:srcRect/>
          <a:stretch>
            <a:fillRect/>
          </a:stretch>
        </a:blipFill>
        <a:effectLst/>
      </p:bgPr>
    </p:bg>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676275" y="665477"/>
            <a:ext cx="7825102" cy="1655445"/>
          </a:xfrm>
        </p:spPr>
        <p:txBody>
          <a:bodyPr/>
          <a:lstStyle/>
          <a:p>
            <a:r>
              <a:rPr lang="zh-CN" altLang="en-US" sz="2400" noProof="1">
                <a:ln>
                  <a:solidFill>
                    <a:srgbClr val="00B050"/>
                  </a:solidFill>
                </a:ln>
                <a:solidFill>
                  <a:srgbClr val="00B0F0"/>
                </a:solidFill>
                <a:effectLst>
                  <a:glow rad="63500">
                    <a:schemeClr val="accent2">
                      <a:satMod val="175000"/>
                      <a:alpha val="40000"/>
                    </a:schemeClr>
                  </a:glow>
                  <a:outerShdw blurRad="38100" dist="19050" dir="2700000" algn="tl" rotWithShape="0">
                    <a:schemeClr val="dk1">
                      <a:alpha val="40000"/>
                    </a:schemeClr>
                  </a:outerShdw>
                </a:effectLst>
              </a:rPr>
              <a:t>Saving money has been one of the benefits that usability testing provides to one's company. Think about all of the costs associated with developing and launching the product – this includes correcting issues identified in the digital product as quickly as possible. Because the testing has been done, it would greatly help in identifying which of the functions and benefits of the product did the user like, for this will actually be critical to its success. The actual data that the test has provided will help in making decisions about the product. Saving money is achieved through fixing the UX problems before they happen. </a:t>
            </a:r>
            <a:endParaRPr lang="zh-CN" altLang="en-US" sz="2400" noProof="1">
              <a:ln>
                <a:solidFill>
                  <a:srgbClr val="00B050"/>
                </a:solidFill>
              </a:ln>
              <a:solidFill>
                <a:srgbClr val="00B0F0"/>
              </a:solidFill>
              <a:effectLst>
                <a:glow rad="63500">
                  <a:schemeClr val="accent2">
                    <a:satMod val="175000"/>
                    <a:alpha val="40000"/>
                  </a:schemeClr>
                </a:glow>
                <a:outerShdw blurRad="38100" dist="19050" dir="2700000" algn="tl" rotWithShape="0">
                  <a:schemeClr val="dk1">
                    <a:alpha val="40000"/>
                  </a:scheme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alphaModFix amt="62000"/>
          </a:blip>
          <a:srcRect/>
          <a:stretch>
            <a:fillRect/>
          </a:stretch>
        </a:blipFill>
        <a:effectLst/>
      </p:bgPr>
    </p:bg>
    <p:spTree>
      <p:nvGrpSpPr>
        <p:cNvPr id="1" name=""/>
        <p:cNvGrpSpPr/>
        <p:nvPr/>
      </p:nvGrpSpPr>
      <p:grpSpPr>
        <a:xfrm>
          <a:off x="0" y="0"/>
          <a:ext cx="0" cy="0"/>
          <a:chOff x="0" y="0"/>
          <a:chExt cx="0" cy="0"/>
        </a:xfrm>
      </p:grpSpPr>
      <p:sp>
        <p:nvSpPr>
          <p:cNvPr id="10242" name="标题 1"/>
          <p:cNvSpPr>
            <a:spLocks noGrp="1" noChangeArrowheads="1"/>
          </p:cNvSpPr>
          <p:nvPr>
            <p:ph type="ctrTitle"/>
          </p:nvPr>
        </p:nvSpPr>
        <p:spPr>
          <a:xfrm>
            <a:off x="1422400" y="104775"/>
            <a:ext cx="6399213" cy="1309688"/>
          </a:xfrm>
        </p:spPr>
        <p:txBody>
          <a:bodyPr/>
          <a:lstStyle/>
          <a:p>
            <a:r>
              <a:rPr lang="zh-CN" altLang="en-US" sz="3600">
                <a:solidFill>
                  <a:srgbClr val="FF0000"/>
                </a:solidFill>
              </a:rPr>
              <a:t>It helps the company save countless hours. </a:t>
            </a:r>
            <a:endParaRPr lang="zh-CN" altLang="en-US" sz="3600">
              <a:solidFill>
                <a:srgbClr val="FF0000"/>
              </a:solidFill>
            </a:endParaRPr>
          </a:p>
        </p:txBody>
      </p:sp>
      <p:sp>
        <p:nvSpPr>
          <p:cNvPr id="3" name="副标题 2"/>
          <p:cNvSpPr>
            <a:spLocks noGrp="1"/>
          </p:cNvSpPr>
          <p:nvPr>
            <p:ph type="subTitle" idx="1"/>
          </p:nvPr>
        </p:nvSpPr>
        <p:spPr>
          <a:xfrm>
            <a:off x="728663" y="1752600"/>
            <a:ext cx="8043862" cy="3895725"/>
          </a:xfrm>
        </p:spPr>
        <p:txBody>
          <a:bodyPr/>
          <a:lstStyle/>
          <a:p>
            <a:r>
              <a:rPr lang="zh-CN" altLang="en-US" sz="2400" noProof="1">
                <a:solidFill>
                  <a:srgbClr val="FF0000"/>
                </a:solidFill>
              </a:rPr>
              <a:t>Through usability testing, you will be able to assess the users’ reactions well before even beginning the product development. If you are trying to fix the UX pitfalls after it has already been coded and deployed, you might me wasting some valuable time. Wouldn’t it be better to test a product's feasibility and execute it at a very basic level? By doing so, you will be able to identify possible issues right away and make smart decisions and changes quickly.</a:t>
            </a:r>
            <a:r>
              <a:rPr lang="zh-CN" altLang="en-US" sz="2400" noProof="1">
                <a:solidFill>
                  <a:schemeClr val="accent6">
                    <a:lumMod val="60000"/>
                    <a:lumOff val="40000"/>
                  </a:schemeClr>
                </a:solidFill>
              </a:rPr>
              <a:t> </a:t>
            </a:r>
            <a:endParaRPr lang="zh-CN" altLang="en-US" sz="2400" noProof="1">
              <a:solidFill>
                <a:schemeClr val="accent6">
                  <a:lumMod val="60000"/>
                  <a:lumOff val="40000"/>
                </a:schemeClr>
              </a:solidFill>
            </a:endParaRPr>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3388</Words>
  <Application>WPS 演示</Application>
  <PresentationFormat>On-screen Show (4:3)</PresentationFormat>
  <Paragraphs>27</Paragraphs>
  <Slides>10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Arial</vt:lpstr>
      <vt:lpstr>宋体</vt:lpstr>
      <vt:lpstr>Wingdings</vt:lpstr>
      <vt:lpstr>微软雅黑</vt:lpstr>
      <vt:lpstr>Arial Unicode MS</vt:lpstr>
      <vt:lpstr>Calibri</vt:lpstr>
      <vt:lpstr>默认设计模板</vt:lpstr>
      <vt:lpstr>PowerPoint 演示文稿</vt:lpstr>
      <vt:lpstr>PowerPoint 演示文稿</vt:lpstr>
      <vt:lpstr>PowerPoint 演示文稿</vt:lpstr>
      <vt:lpstr>PowerPoint 演示文稿</vt:lpstr>
      <vt:lpstr>PowerPoint 演示文稿</vt:lpstr>
      <vt:lpstr>PowerPoint 演示文稿</vt:lpstr>
      <vt:lpstr>It helps the company save money. </vt:lpstr>
      <vt:lpstr>PowerPoint 演示文稿</vt:lpstr>
      <vt:lpstr>It helps the company save countless hours.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优哲唐浩</cp:lastModifiedBy>
  <cp:revision>11</cp:revision>
  <dcterms:created xsi:type="dcterms:W3CDTF">2020-07-16T09:39:00Z</dcterms:created>
  <dcterms:modified xsi:type="dcterms:W3CDTF">2020-08-19T07:03:46Z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