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9"/>
  </p:notesMasterIdLst>
  <p:sldIdLst>
    <p:sldId id="256" r:id="rId2"/>
    <p:sldId id="257" r:id="rId3"/>
    <p:sldId id="299" r:id="rId4"/>
    <p:sldId id="300" r:id="rId5"/>
    <p:sldId id="301" r:id="rId6"/>
    <p:sldId id="302" r:id="rId7"/>
    <p:sldId id="276" r:id="rId8"/>
  </p:sldIdLst>
  <p:sldSz cx="9144000" cy="5143500" type="screen16x9"/>
  <p:notesSz cx="6858000" cy="9144000"/>
  <p:embeddedFontLst>
    <p:embeddedFont>
      <p:font typeface="Bell MT" pitchFamily="18" charset="0"/>
      <p:regular r:id="rId10"/>
      <p:bold r:id="rId11"/>
      <p:italic r:id="rId12"/>
    </p:embeddedFont>
    <p:embeddedFont>
      <p:font typeface="Overpass Black" charset="0"/>
      <p:bold r:id="rId13"/>
      <p:boldItalic r:id="rId14"/>
    </p:embeddedFont>
    <p:embeddedFont>
      <p:font typeface="Mongolian Baiti" pitchFamily="66" charset="0"/>
      <p:regular r:id="rId15"/>
    </p:embeddedFont>
    <p:embeddedFont>
      <p:font typeface="Source Sans Pro" charset="0"/>
      <p:regular r:id="rId16"/>
      <p:bold r:id="rId17"/>
      <p:italic r:id="rId18"/>
      <p:boldItalic r:id="rId19"/>
    </p:embeddedFont>
    <p:embeddedFont>
      <p:font typeface="Overpass SemiBold"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631">
          <p15:clr>
            <a:srgbClr val="0000FF"/>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61FAD99C-2AA1-41E3-8E09-1299907748A9}">
  <a:tblStyle styleId="{61FAD99C-2AA1-41E3-8E09-1299907748A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91" d="100"/>
          <a:sy n="91" d="100"/>
        </p:scale>
        <p:origin x="-774" y="-96"/>
      </p:cViewPr>
      <p:guideLst>
        <p:guide orient="horz" pos="631"/>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font" Target="fonts/font14.fntdata"/><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8c7ef38d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8c7ef38d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8c7ef38d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8c7ef38d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8c7ef38d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8c7ef38d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8c7ef38d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8c7ef38d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8c7ef38d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8c7ef38d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1"/>
        <p:cNvGrpSpPr/>
        <p:nvPr/>
      </p:nvGrpSpPr>
      <p:grpSpPr>
        <a:xfrm>
          <a:off x="0" y="0"/>
          <a:ext cx="0" cy="0"/>
          <a:chOff x="0" y="0"/>
          <a:chExt cx="0" cy="0"/>
        </a:xfrm>
      </p:grpSpPr>
      <p:sp>
        <p:nvSpPr>
          <p:cNvPr id="5802" name="Google Shape;5802;g86865d4646_0_220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03" name="Google Shape;5803;g86865d4646_0_220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1"/>
        </a:solidFill>
        <a:effectLst/>
      </p:bgPr>
    </p:bg>
    <p:spTree>
      <p:nvGrpSpPr>
        <p:cNvPr id="1" name="Shape 8"/>
        <p:cNvGrpSpPr/>
        <p:nvPr/>
      </p:nvGrpSpPr>
      <p:grpSpPr>
        <a:xfrm>
          <a:off x="0" y="0"/>
          <a:ext cx="0" cy="0"/>
          <a:chOff x="0" y="0"/>
          <a:chExt cx="0" cy="0"/>
        </a:xfrm>
      </p:grpSpPr>
      <p:sp>
        <p:nvSpPr>
          <p:cNvPr id="9" name="Google Shape;9;p2"/>
          <p:cNvSpPr/>
          <p:nvPr/>
        </p:nvSpPr>
        <p:spPr>
          <a:xfrm flipH="1">
            <a:off x="-643491" y="243550"/>
            <a:ext cx="6568991" cy="4899985"/>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ctrTitle"/>
          </p:nvPr>
        </p:nvSpPr>
        <p:spPr>
          <a:xfrm>
            <a:off x="581000" y="838988"/>
            <a:ext cx="4353900" cy="1656000"/>
          </a:xfrm>
          <a:prstGeom prst="rect">
            <a:avLst/>
          </a:prstGeom>
        </p:spPr>
        <p:txBody>
          <a:bodyPr spcFirstLastPara="1" wrap="square" lIns="91425" tIns="91425" rIns="91425" bIns="91425" anchor="b" anchorCtr="0">
            <a:noAutofit/>
          </a:bodyPr>
          <a:lstStyle>
            <a:lvl1pPr lvl="0">
              <a:lnSpc>
                <a:spcPct val="80000"/>
              </a:lnSpc>
              <a:spcBef>
                <a:spcPts val="0"/>
              </a:spcBef>
              <a:spcAft>
                <a:spcPts val="0"/>
              </a:spcAft>
              <a:buSzPts val="5200"/>
              <a:buNone/>
              <a:defRPr sz="5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720000" y="3580013"/>
            <a:ext cx="2859600" cy="927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2500">
                <a:latin typeface="Source Sans Pro"/>
                <a:ea typeface="Source Sans Pro"/>
                <a:cs typeface="Source Sans Pro"/>
                <a:sym typeface="Source Sans Pro"/>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lt1"/>
        </a:solidFill>
        <a:effectLst/>
      </p:bgPr>
    </p:bg>
    <p:spTree>
      <p:nvGrpSpPr>
        <p:cNvPr id="1" name="Shape 18"/>
        <p:cNvGrpSpPr/>
        <p:nvPr/>
      </p:nvGrpSpPr>
      <p:grpSpPr>
        <a:xfrm>
          <a:off x="0" y="0"/>
          <a:ext cx="0" cy="0"/>
          <a:chOff x="0" y="0"/>
          <a:chExt cx="0" cy="0"/>
        </a:xfrm>
      </p:grpSpPr>
      <p:sp>
        <p:nvSpPr>
          <p:cNvPr id="19" name="Google Shape;19;p4"/>
          <p:cNvSpPr/>
          <p:nvPr/>
        </p:nvSpPr>
        <p:spPr>
          <a:xfrm>
            <a:off x="-881225" y="1272176"/>
            <a:ext cx="7340216" cy="4171360"/>
          </a:xfrm>
          <a:custGeom>
            <a:avLst/>
            <a:gdLst/>
            <a:ahLst/>
            <a:cxnLst/>
            <a:rect l="l" t="t" r="r" b="b"/>
            <a:pathLst>
              <a:path w="135616" h="77069" extrusionOk="0">
                <a:moveTo>
                  <a:pt x="110703" y="61981"/>
                </a:moveTo>
                <a:cubicBezTo>
                  <a:pt x="106869" y="63560"/>
                  <a:pt x="102909" y="64888"/>
                  <a:pt x="99275" y="66893"/>
                </a:cubicBezTo>
                <a:cubicBezTo>
                  <a:pt x="94688" y="69400"/>
                  <a:pt x="90854" y="72633"/>
                  <a:pt x="85640" y="73961"/>
                </a:cubicBezTo>
                <a:cubicBezTo>
                  <a:pt x="82132" y="74863"/>
                  <a:pt x="78397" y="74838"/>
                  <a:pt x="74813" y="75339"/>
                </a:cubicBezTo>
                <a:cubicBezTo>
                  <a:pt x="70878" y="75891"/>
                  <a:pt x="66944" y="76542"/>
                  <a:pt x="62984" y="76793"/>
                </a:cubicBezTo>
                <a:cubicBezTo>
                  <a:pt x="62733" y="76818"/>
                  <a:pt x="62482" y="76818"/>
                  <a:pt x="62257" y="76818"/>
                </a:cubicBezTo>
                <a:cubicBezTo>
                  <a:pt x="61004" y="76893"/>
                  <a:pt x="59776" y="76943"/>
                  <a:pt x="58548" y="76969"/>
                </a:cubicBezTo>
                <a:cubicBezTo>
                  <a:pt x="58322" y="76994"/>
                  <a:pt x="58071" y="76994"/>
                  <a:pt x="57846" y="76994"/>
                </a:cubicBezTo>
                <a:cubicBezTo>
                  <a:pt x="57595" y="76994"/>
                  <a:pt x="57370" y="76994"/>
                  <a:pt x="57119" y="76994"/>
                </a:cubicBezTo>
                <a:cubicBezTo>
                  <a:pt x="56868" y="77019"/>
                  <a:pt x="56618" y="77019"/>
                  <a:pt x="56342" y="77019"/>
                </a:cubicBezTo>
                <a:cubicBezTo>
                  <a:pt x="41129" y="77069"/>
                  <a:pt x="25039" y="74262"/>
                  <a:pt x="12582" y="65039"/>
                </a:cubicBezTo>
                <a:cubicBezTo>
                  <a:pt x="10753" y="63660"/>
                  <a:pt x="8948" y="62131"/>
                  <a:pt x="7946" y="60076"/>
                </a:cubicBezTo>
                <a:cubicBezTo>
                  <a:pt x="7094" y="58322"/>
                  <a:pt x="6918" y="56342"/>
                  <a:pt x="6517" y="54437"/>
                </a:cubicBezTo>
                <a:cubicBezTo>
                  <a:pt x="6041" y="52282"/>
                  <a:pt x="5164" y="50302"/>
                  <a:pt x="3435" y="48848"/>
                </a:cubicBezTo>
                <a:cubicBezTo>
                  <a:pt x="1104" y="46893"/>
                  <a:pt x="1" y="45916"/>
                  <a:pt x="1229" y="42758"/>
                </a:cubicBezTo>
                <a:cubicBezTo>
                  <a:pt x="5089" y="32733"/>
                  <a:pt x="12432" y="24261"/>
                  <a:pt x="21154" y="17996"/>
                </a:cubicBezTo>
                <a:cubicBezTo>
                  <a:pt x="33309" y="9249"/>
                  <a:pt x="48172" y="4286"/>
                  <a:pt x="62808" y="1880"/>
                </a:cubicBezTo>
                <a:cubicBezTo>
                  <a:pt x="70979" y="527"/>
                  <a:pt x="79300" y="1"/>
                  <a:pt x="87595" y="452"/>
                </a:cubicBezTo>
                <a:cubicBezTo>
                  <a:pt x="89575" y="552"/>
                  <a:pt x="91555" y="702"/>
                  <a:pt x="93510" y="928"/>
                </a:cubicBezTo>
                <a:cubicBezTo>
                  <a:pt x="95390" y="1129"/>
                  <a:pt x="97295" y="1605"/>
                  <a:pt x="99149" y="1555"/>
                </a:cubicBezTo>
                <a:cubicBezTo>
                  <a:pt x="103861" y="1404"/>
                  <a:pt x="108874" y="2306"/>
                  <a:pt x="113360" y="3660"/>
                </a:cubicBezTo>
                <a:cubicBezTo>
                  <a:pt x="116367" y="4562"/>
                  <a:pt x="120854" y="5489"/>
                  <a:pt x="122132" y="8773"/>
                </a:cubicBezTo>
                <a:cubicBezTo>
                  <a:pt x="122558" y="9825"/>
                  <a:pt x="123009" y="10778"/>
                  <a:pt x="123736" y="11655"/>
                </a:cubicBezTo>
                <a:cubicBezTo>
                  <a:pt x="124789" y="13008"/>
                  <a:pt x="126493" y="13184"/>
                  <a:pt x="127871" y="13961"/>
                </a:cubicBezTo>
                <a:cubicBezTo>
                  <a:pt x="129400" y="14838"/>
                  <a:pt x="130754" y="16041"/>
                  <a:pt x="131781" y="17469"/>
                </a:cubicBezTo>
                <a:cubicBezTo>
                  <a:pt x="133285" y="19500"/>
                  <a:pt x="134137" y="21956"/>
                  <a:pt x="134563" y="24462"/>
                </a:cubicBezTo>
                <a:cubicBezTo>
                  <a:pt x="135290" y="28372"/>
                  <a:pt x="135616" y="32833"/>
                  <a:pt x="134638" y="36718"/>
                </a:cubicBezTo>
                <a:cubicBezTo>
                  <a:pt x="133636" y="40653"/>
                  <a:pt x="131706" y="44287"/>
                  <a:pt x="129325" y="47520"/>
                </a:cubicBezTo>
                <a:cubicBezTo>
                  <a:pt x="125114" y="53209"/>
                  <a:pt x="119701" y="57896"/>
                  <a:pt x="113285" y="60878"/>
                </a:cubicBezTo>
                <a:cubicBezTo>
                  <a:pt x="112433" y="61254"/>
                  <a:pt x="111555" y="61630"/>
                  <a:pt x="110703" y="6198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dk1"/>
              </a:buClr>
              <a:buSzPts val="1600"/>
              <a:buChar char="●"/>
              <a:defRPr sz="1200"/>
            </a:lvl1pPr>
            <a:lvl2pPr marL="914400" lvl="1" indent="-330200">
              <a:spcBef>
                <a:spcPts val="1600"/>
              </a:spcBef>
              <a:spcAft>
                <a:spcPts val="0"/>
              </a:spcAft>
              <a:buSzPts val="1600"/>
              <a:buChar char="○"/>
              <a:defRPr/>
            </a:lvl2pPr>
            <a:lvl3pPr marL="1371600" lvl="2" indent="-330200">
              <a:spcBef>
                <a:spcPts val="1600"/>
              </a:spcBef>
              <a:spcAft>
                <a:spcPts val="0"/>
              </a:spcAft>
              <a:buSzPts val="1600"/>
              <a:buChar char="■"/>
              <a:defRPr/>
            </a:lvl3pPr>
            <a:lvl4pPr marL="1828800" lvl="3" indent="-330200">
              <a:spcBef>
                <a:spcPts val="1600"/>
              </a:spcBef>
              <a:spcAft>
                <a:spcPts val="0"/>
              </a:spcAft>
              <a:buSzPts val="1600"/>
              <a:buChar char="●"/>
              <a:defRPr/>
            </a:lvl4pPr>
            <a:lvl5pPr marL="2286000" lvl="4" indent="-330200">
              <a:spcBef>
                <a:spcPts val="1600"/>
              </a:spcBef>
              <a:spcAft>
                <a:spcPts val="0"/>
              </a:spcAft>
              <a:buSzPts val="1600"/>
              <a:buChar char="○"/>
              <a:defRPr/>
            </a:lvl5pPr>
            <a:lvl6pPr marL="2743200" lvl="5" indent="-330200">
              <a:spcBef>
                <a:spcPts val="1600"/>
              </a:spcBef>
              <a:spcAft>
                <a:spcPts val="0"/>
              </a:spcAft>
              <a:buSzPts val="1600"/>
              <a:buChar char="■"/>
              <a:defRPr/>
            </a:lvl6pPr>
            <a:lvl7pPr marL="3200400" lvl="6" indent="-330200">
              <a:spcBef>
                <a:spcPts val="1600"/>
              </a:spcBef>
              <a:spcAft>
                <a:spcPts val="0"/>
              </a:spcAft>
              <a:buSzPts val="1600"/>
              <a:buChar char="●"/>
              <a:defRPr/>
            </a:lvl7pPr>
            <a:lvl8pPr marL="3657600" lvl="7" indent="-330200">
              <a:spcBef>
                <a:spcPts val="1600"/>
              </a:spcBef>
              <a:spcAft>
                <a:spcPts val="0"/>
              </a:spcAft>
              <a:buSzPts val="1600"/>
              <a:buChar char="○"/>
              <a:defRPr/>
            </a:lvl8pPr>
            <a:lvl9pPr marL="4114800" lvl="8" indent="-330200">
              <a:spcBef>
                <a:spcPts val="1600"/>
              </a:spcBef>
              <a:spcAft>
                <a:spcPts val="1600"/>
              </a:spcAft>
              <a:buSzPts val="16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Google Shape;37;p8"/>
          <p:cNvSpPr/>
          <p:nvPr/>
        </p:nvSpPr>
        <p:spPr>
          <a:xfrm flipH="1">
            <a:off x="-81775" y="0"/>
            <a:ext cx="6007006" cy="5143633"/>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8"/>
          <p:cNvSpPr/>
          <p:nvPr/>
        </p:nvSpPr>
        <p:spPr>
          <a:xfrm rot="-308951" flipH="1">
            <a:off x="366146" y="869650"/>
            <a:ext cx="3664166" cy="2510395"/>
          </a:xfrm>
          <a:custGeom>
            <a:avLst/>
            <a:gdLst/>
            <a:ahLst/>
            <a:cxnLst/>
            <a:rect l="l" t="t" r="r" b="b"/>
            <a:pathLst>
              <a:path w="131806" h="90303" extrusionOk="0">
                <a:moveTo>
                  <a:pt x="4737" y="90001"/>
                </a:moveTo>
                <a:cubicBezTo>
                  <a:pt x="1354" y="84087"/>
                  <a:pt x="0" y="77094"/>
                  <a:pt x="602" y="70327"/>
                </a:cubicBezTo>
                <a:cubicBezTo>
                  <a:pt x="928" y="66768"/>
                  <a:pt x="1755" y="63184"/>
                  <a:pt x="3183" y="59926"/>
                </a:cubicBezTo>
                <a:cubicBezTo>
                  <a:pt x="4537" y="56843"/>
                  <a:pt x="6366" y="53986"/>
                  <a:pt x="6216" y="50502"/>
                </a:cubicBezTo>
                <a:cubicBezTo>
                  <a:pt x="6066" y="47069"/>
                  <a:pt x="4035" y="43635"/>
                  <a:pt x="5138" y="40377"/>
                </a:cubicBezTo>
                <a:cubicBezTo>
                  <a:pt x="7143" y="34337"/>
                  <a:pt x="16291" y="34212"/>
                  <a:pt x="21128" y="31881"/>
                </a:cubicBezTo>
                <a:cubicBezTo>
                  <a:pt x="28046" y="28573"/>
                  <a:pt x="29675" y="21931"/>
                  <a:pt x="33309" y="15866"/>
                </a:cubicBezTo>
                <a:cubicBezTo>
                  <a:pt x="36943" y="9826"/>
                  <a:pt x="42482" y="4838"/>
                  <a:pt x="49123" y="2407"/>
                </a:cubicBezTo>
                <a:cubicBezTo>
                  <a:pt x="55765" y="1"/>
                  <a:pt x="63459" y="302"/>
                  <a:pt x="69600" y="3760"/>
                </a:cubicBezTo>
                <a:cubicBezTo>
                  <a:pt x="72632" y="5465"/>
                  <a:pt x="74537" y="7545"/>
                  <a:pt x="76066" y="10653"/>
                </a:cubicBezTo>
                <a:cubicBezTo>
                  <a:pt x="77219" y="12983"/>
                  <a:pt x="78347" y="15490"/>
                  <a:pt x="80502" y="16943"/>
                </a:cubicBezTo>
                <a:cubicBezTo>
                  <a:pt x="83184" y="18748"/>
                  <a:pt x="86467" y="18222"/>
                  <a:pt x="89525" y="18472"/>
                </a:cubicBezTo>
                <a:cubicBezTo>
                  <a:pt x="96392" y="19049"/>
                  <a:pt x="103284" y="21480"/>
                  <a:pt x="108472" y="26116"/>
                </a:cubicBezTo>
                <a:cubicBezTo>
                  <a:pt x="110953" y="28372"/>
                  <a:pt x="112983" y="31129"/>
                  <a:pt x="114312" y="34212"/>
                </a:cubicBezTo>
                <a:cubicBezTo>
                  <a:pt x="115640" y="37269"/>
                  <a:pt x="116292" y="40703"/>
                  <a:pt x="118272" y="43410"/>
                </a:cubicBezTo>
                <a:cubicBezTo>
                  <a:pt x="120202" y="46041"/>
                  <a:pt x="123234" y="47620"/>
                  <a:pt x="125039" y="50352"/>
                </a:cubicBezTo>
                <a:cubicBezTo>
                  <a:pt x="127395" y="53886"/>
                  <a:pt x="125415" y="57771"/>
                  <a:pt x="125941" y="61630"/>
                </a:cubicBezTo>
                <a:cubicBezTo>
                  <a:pt x="126768" y="67746"/>
                  <a:pt x="131806" y="76342"/>
                  <a:pt x="127420" y="82182"/>
                </a:cubicBezTo>
                <a:cubicBezTo>
                  <a:pt x="125665" y="84538"/>
                  <a:pt x="123109" y="84312"/>
                  <a:pt x="120427" y="84287"/>
                </a:cubicBezTo>
                <a:cubicBezTo>
                  <a:pt x="116943" y="84287"/>
                  <a:pt x="113159" y="84011"/>
                  <a:pt x="109826" y="82959"/>
                </a:cubicBezTo>
                <a:cubicBezTo>
                  <a:pt x="106943" y="82031"/>
                  <a:pt x="104161" y="80879"/>
                  <a:pt x="101129" y="80753"/>
                </a:cubicBezTo>
                <a:cubicBezTo>
                  <a:pt x="98898" y="80653"/>
                  <a:pt x="96642" y="80478"/>
                  <a:pt x="94412" y="80453"/>
                </a:cubicBezTo>
                <a:cubicBezTo>
                  <a:pt x="92983" y="80427"/>
                  <a:pt x="91480" y="80854"/>
                  <a:pt x="90026" y="81004"/>
                </a:cubicBezTo>
                <a:lnTo>
                  <a:pt x="80903" y="81956"/>
                </a:lnTo>
                <a:cubicBezTo>
                  <a:pt x="74161" y="82683"/>
                  <a:pt x="67394" y="83385"/>
                  <a:pt x="60652" y="84112"/>
                </a:cubicBezTo>
                <a:cubicBezTo>
                  <a:pt x="47745" y="85465"/>
                  <a:pt x="34863" y="86818"/>
                  <a:pt x="21955" y="88197"/>
                </a:cubicBezTo>
                <a:cubicBezTo>
                  <a:pt x="17795" y="88623"/>
                  <a:pt x="13609" y="89074"/>
                  <a:pt x="9424" y="89525"/>
                </a:cubicBezTo>
                <a:cubicBezTo>
                  <a:pt x="9098" y="89550"/>
                  <a:pt x="4888" y="90302"/>
                  <a:pt x="4737" y="9000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8"/>
          <p:cNvSpPr txBox="1">
            <a:spLocks noGrp="1"/>
          </p:cNvSpPr>
          <p:nvPr>
            <p:ph type="title"/>
          </p:nvPr>
        </p:nvSpPr>
        <p:spPr>
          <a:xfrm>
            <a:off x="4572000" y="1092825"/>
            <a:ext cx="3852000" cy="2031900"/>
          </a:xfrm>
          <a:prstGeom prst="rect">
            <a:avLst/>
          </a:prstGeom>
        </p:spPr>
        <p:txBody>
          <a:bodyPr spcFirstLastPara="1" wrap="square" lIns="91425" tIns="91425" rIns="91425" bIns="91425" anchor="ctr" anchorCtr="0">
            <a:noAutofit/>
          </a:bodyPr>
          <a:lstStyle>
            <a:lvl1pPr lvl="0" algn="r">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0" name="Google Shape;40;p8"/>
          <p:cNvSpPr txBox="1">
            <a:spLocks noGrp="1"/>
          </p:cNvSpPr>
          <p:nvPr>
            <p:ph type="subTitle" idx="1"/>
          </p:nvPr>
        </p:nvSpPr>
        <p:spPr>
          <a:xfrm>
            <a:off x="4970550" y="3124575"/>
            <a:ext cx="3453300" cy="6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5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p:cSld name="CUSTOM_14_1">
    <p:spTree>
      <p:nvGrpSpPr>
        <p:cNvPr id="1" name="Shape 13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Overpass Black"/>
              <a:buNone/>
              <a:defRPr sz="3000">
                <a:solidFill>
                  <a:schemeClr val="dk1"/>
                </a:solidFill>
                <a:latin typeface="Overpass Black"/>
                <a:ea typeface="Overpass Black"/>
                <a:cs typeface="Overpass Black"/>
                <a:sym typeface="Overpass Black"/>
              </a:defRPr>
            </a:lvl1pPr>
            <a:lvl2pPr lvl="1">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2pPr>
            <a:lvl3pPr lvl="2">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3pPr>
            <a:lvl4pPr lvl="3">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4pPr>
            <a:lvl5pPr lvl="4">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5pPr>
            <a:lvl6pPr lvl="5">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6pPr>
            <a:lvl7pPr lvl="6">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7pPr>
            <a:lvl8pPr lvl="7">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8pPr>
            <a:lvl9pPr lvl="8">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720000" y="1772050"/>
            <a:ext cx="7704000" cy="27969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1pPr>
            <a:lvl2pPr marL="914400" lvl="1"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2pPr>
            <a:lvl3pPr marL="1371600" lvl="2"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3pPr>
            <a:lvl4pPr marL="1828800" lvl="3"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4pPr>
            <a:lvl5pPr marL="2286000" lvl="4"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5pPr>
            <a:lvl6pPr marL="2743200" lvl="5"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6pPr>
            <a:lvl7pPr marL="3200400" lvl="6"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7pPr>
            <a:lvl8pPr marL="3657600" lvl="7"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8pPr>
            <a:lvl9pPr marL="4114800" lvl="8" indent="-330200">
              <a:lnSpc>
                <a:spcPct val="115000"/>
              </a:lnSpc>
              <a:spcBef>
                <a:spcPts val="1600"/>
              </a:spcBef>
              <a:spcAft>
                <a:spcPts val="160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4" r:id="rId3"/>
    <p:sldLayoutId id="2147483658" r:id="rId4"/>
    <p:sldLayoutId id="2147483669"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EA4335"/>
          </p15:clr>
        </p15:guide>
        <p15:guide id="2" pos="2880">
          <p15:clr>
            <a:srgbClr val="EA4335"/>
          </p15:clr>
        </p15:guide>
        <p15:guide id="3" pos="454">
          <p15:clr>
            <a:srgbClr val="EA4335"/>
          </p15:clr>
        </p15:guide>
        <p15:guide id="4" pos="5306">
          <p15:clr>
            <a:srgbClr val="EA4335"/>
          </p15:clr>
        </p15:guide>
        <p15:guide id="5" orient="horz" pos="340">
          <p15:clr>
            <a:srgbClr val="EA4335"/>
          </p15:clr>
        </p15:guide>
        <p15:guide id="6" orient="horz" pos="290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https://www.dubaiwebsitedesign.a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dubaiwebsitedesign.a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hyperlink" Target="https://www.dubaiwebsitedesign.ae/"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6"/>
          <p:cNvSpPr txBox="1">
            <a:spLocks noGrp="1"/>
          </p:cNvSpPr>
          <p:nvPr>
            <p:ph type="ctrTitle"/>
          </p:nvPr>
        </p:nvSpPr>
        <p:spPr>
          <a:xfrm>
            <a:off x="357351" y="630621"/>
            <a:ext cx="5065988" cy="2410905"/>
          </a:xfrm>
          <a:prstGeom prst="rect">
            <a:avLst/>
          </a:prstGeom>
        </p:spPr>
        <p:txBody>
          <a:bodyPr spcFirstLastPara="1" wrap="square" lIns="91425" tIns="91425" rIns="91425" bIns="91425" anchor="b" anchorCtr="0">
            <a:noAutofit/>
          </a:bodyPr>
          <a:lstStyle/>
          <a:p>
            <a:r>
              <a:rPr lang="en-AU" sz="4400" b="1" dirty="0" smtClean="0">
                <a:latin typeface="Bell MT" pitchFamily="18" charset="0"/>
                <a:cs typeface="Mongolian Baiti" pitchFamily="66" charset="0"/>
              </a:rPr>
              <a:t>What are the Elements of </a:t>
            </a:r>
            <a:r>
              <a:rPr lang="en-AU" sz="4400" b="1" dirty="0" smtClean="0">
                <a:solidFill>
                  <a:schemeClr val="accent1"/>
                </a:solidFill>
                <a:latin typeface="Bell MT" pitchFamily="18" charset="0"/>
                <a:cs typeface="Mongolian Baiti" pitchFamily="66" charset="0"/>
              </a:rPr>
              <a:t>Responsive Web Design?</a:t>
            </a:r>
            <a:endParaRPr lang="en-US" sz="4400" dirty="0">
              <a:solidFill>
                <a:schemeClr val="accent1"/>
              </a:solidFill>
              <a:latin typeface="Bell MT" pitchFamily="18" charset="0"/>
              <a:cs typeface="Mongolian Baiti" pitchFamily="66" charset="0"/>
            </a:endParaRPr>
          </a:p>
        </p:txBody>
      </p:sp>
      <p:pic>
        <p:nvPicPr>
          <p:cNvPr id="334" name="Picture 333" descr="Responsive-Web-Design.png"/>
          <p:cNvPicPr>
            <a:picLocks noChangeAspect="1"/>
          </p:cNvPicPr>
          <p:nvPr/>
        </p:nvPicPr>
        <p:blipFill>
          <a:blip r:embed="rId3"/>
          <a:stretch>
            <a:fillRect/>
          </a:stretch>
        </p:blipFill>
        <p:spPr>
          <a:xfrm>
            <a:off x="4560956" y="1282260"/>
            <a:ext cx="3752725" cy="336331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4338" name="Picture 2" descr="Web Design Company Dubai"/>
          <p:cNvPicPr>
            <a:picLocks noChangeAspect="1" noChangeArrowheads="1"/>
          </p:cNvPicPr>
          <p:nvPr/>
        </p:nvPicPr>
        <p:blipFill>
          <a:blip r:embed="rId4"/>
          <a:srcRect/>
          <a:stretch>
            <a:fillRect/>
          </a:stretch>
        </p:blipFill>
        <p:spPr bwMode="auto">
          <a:xfrm>
            <a:off x="7784097" y="262759"/>
            <a:ext cx="1055103" cy="28421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7"/>
          <p:cNvSpPr txBox="1">
            <a:spLocks noGrp="1"/>
          </p:cNvSpPr>
          <p:nvPr>
            <p:ph type="title"/>
          </p:nvPr>
        </p:nvSpPr>
        <p:spPr>
          <a:xfrm>
            <a:off x="1093076" y="487448"/>
            <a:ext cx="6747641" cy="572700"/>
          </a:xfrm>
          <a:prstGeom prst="rect">
            <a:avLst/>
          </a:prstGeom>
        </p:spPr>
        <p:txBody>
          <a:bodyPr spcFirstLastPara="1" wrap="square" lIns="91425" tIns="91425" rIns="91425" bIns="91425" anchor="t" anchorCtr="0">
            <a:noAutofit/>
          </a:bodyPr>
          <a:lstStyle/>
          <a:p>
            <a:r>
              <a:rPr lang="en-AU" sz="3200" b="1" dirty="0" smtClean="0">
                <a:latin typeface="Bell MT" pitchFamily="18" charset="0"/>
              </a:rPr>
              <a:t>Basics of </a:t>
            </a:r>
            <a:r>
              <a:rPr lang="en-AU" sz="3200" b="1" dirty="0" smtClean="0">
                <a:solidFill>
                  <a:schemeClr val="accent1"/>
                </a:solidFill>
                <a:latin typeface="Bell MT" pitchFamily="18" charset="0"/>
              </a:rPr>
              <a:t>Responsive Web Design</a:t>
            </a:r>
            <a:endParaRPr lang="en-US" sz="3200" b="1" dirty="0">
              <a:solidFill>
                <a:schemeClr val="accent1"/>
              </a:solidFill>
              <a:latin typeface="Bell MT" pitchFamily="18" charset="0"/>
            </a:endParaRPr>
          </a:p>
        </p:txBody>
      </p:sp>
      <p:sp>
        <p:nvSpPr>
          <p:cNvPr id="336" name="Google Shape;336;p27"/>
          <p:cNvSpPr txBox="1">
            <a:spLocks noGrp="1"/>
          </p:cNvSpPr>
          <p:nvPr>
            <p:ph type="body" idx="1"/>
          </p:nvPr>
        </p:nvSpPr>
        <p:spPr>
          <a:xfrm>
            <a:off x="483476" y="1551868"/>
            <a:ext cx="7740828" cy="2547166"/>
          </a:xfrm>
          <a:prstGeom prst="rect">
            <a:avLst/>
          </a:prstGeom>
        </p:spPr>
        <p:txBody>
          <a:bodyPr spcFirstLastPara="1" wrap="square" lIns="91425" tIns="91425" rIns="91425" bIns="91425" anchor="t" anchorCtr="0">
            <a:noAutofit/>
          </a:bodyPr>
          <a:lstStyle/>
          <a:p>
            <a:pPr>
              <a:buNone/>
            </a:pPr>
            <a:r>
              <a:rPr lang="en-AU" sz="1800" dirty="0" smtClean="0"/>
              <a:t>        A </a:t>
            </a:r>
            <a:r>
              <a:rPr lang="en-AU" sz="1800" dirty="0" smtClean="0"/>
              <a:t>responsive web design is divided into three key elements. These are fluid grid systems, the media query, and fluid image use. This is essentially an approach that facilitates the use of the design of a website across different devices such as a tablet, desktop, mobile, etc. The design needs to be such that it should adjust as per the user’s </a:t>
            </a:r>
            <a:r>
              <a:rPr lang="en-AU" sz="1800" dirty="0" err="1" smtClean="0"/>
              <a:t>behavior</a:t>
            </a:r>
            <a:r>
              <a:rPr lang="en-AU" sz="1800" dirty="0" smtClean="0"/>
              <a:t> on basis of the platform, size, and orientation. Hire the best web design Dubai Company for </a:t>
            </a:r>
            <a:r>
              <a:rPr lang="en-AU" sz="1800" b="1" dirty="0" smtClean="0">
                <a:hlinkClick r:id="rId3"/>
              </a:rPr>
              <a:t>Website Designing in Dubai</a:t>
            </a:r>
            <a:r>
              <a:rPr lang="en-AU" sz="1800" dirty="0" smtClean="0"/>
              <a:t>. Only when you have an impressive website built to market your business will you be able to reach out to your target audience.</a:t>
            </a:r>
            <a:endParaRPr lang="en-US" sz="1800" dirty="0" smtClean="0"/>
          </a:p>
          <a:p>
            <a:pPr>
              <a:buNone/>
            </a:pPr>
            <a:endParaRPr lang="en-US" sz="1800" dirty="0"/>
          </a:p>
        </p:txBody>
      </p:sp>
      <p:pic>
        <p:nvPicPr>
          <p:cNvPr id="4" name="Picture 2" descr="Web Design Company Dubai"/>
          <p:cNvPicPr>
            <a:picLocks noChangeAspect="1" noChangeArrowheads="1"/>
          </p:cNvPicPr>
          <p:nvPr/>
        </p:nvPicPr>
        <p:blipFill>
          <a:blip r:embed="rId4"/>
          <a:srcRect/>
          <a:stretch>
            <a:fillRect/>
          </a:stretch>
        </p:blipFill>
        <p:spPr bwMode="auto">
          <a:xfrm>
            <a:off x="7784097" y="262759"/>
            <a:ext cx="1055103" cy="28421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7"/>
          <p:cNvSpPr txBox="1">
            <a:spLocks noGrp="1"/>
          </p:cNvSpPr>
          <p:nvPr>
            <p:ph type="title"/>
          </p:nvPr>
        </p:nvSpPr>
        <p:spPr>
          <a:xfrm>
            <a:off x="1093076" y="487448"/>
            <a:ext cx="6926317" cy="572700"/>
          </a:xfrm>
          <a:prstGeom prst="rect">
            <a:avLst/>
          </a:prstGeom>
        </p:spPr>
        <p:txBody>
          <a:bodyPr spcFirstLastPara="1" wrap="square" lIns="91425" tIns="91425" rIns="91425" bIns="91425" anchor="t" anchorCtr="0">
            <a:noAutofit/>
          </a:bodyPr>
          <a:lstStyle/>
          <a:p>
            <a:r>
              <a:rPr lang="en-AU" sz="3200" b="1" dirty="0" smtClean="0">
                <a:solidFill>
                  <a:schemeClr val="accent1"/>
                </a:solidFill>
              </a:rPr>
              <a:t>Understanding</a:t>
            </a:r>
            <a:r>
              <a:rPr lang="en-AU" sz="3200" b="1" dirty="0" smtClean="0"/>
              <a:t> Fluid Grid System</a:t>
            </a:r>
            <a:endParaRPr lang="en-US" sz="3200" dirty="0"/>
          </a:p>
        </p:txBody>
      </p:sp>
      <p:sp>
        <p:nvSpPr>
          <p:cNvPr id="336" name="Google Shape;336;p27"/>
          <p:cNvSpPr txBox="1">
            <a:spLocks noGrp="1"/>
          </p:cNvSpPr>
          <p:nvPr>
            <p:ph type="body" idx="1"/>
          </p:nvPr>
        </p:nvSpPr>
        <p:spPr>
          <a:xfrm>
            <a:off x="525517" y="1226047"/>
            <a:ext cx="7740828" cy="3188298"/>
          </a:xfrm>
          <a:prstGeom prst="rect">
            <a:avLst/>
          </a:prstGeom>
        </p:spPr>
        <p:txBody>
          <a:bodyPr spcFirstLastPara="1" wrap="square" lIns="91425" tIns="91425" rIns="91425" bIns="91425" anchor="t" anchorCtr="0">
            <a:noAutofit/>
          </a:bodyPr>
          <a:lstStyle/>
          <a:p>
            <a:pPr>
              <a:buNone/>
            </a:pPr>
            <a:r>
              <a:rPr lang="en-AU" sz="1800" dirty="0" smtClean="0"/>
              <a:t> </a:t>
            </a:r>
            <a:r>
              <a:rPr lang="en-AU" sz="1800" dirty="0" smtClean="0"/>
              <a:t>Before the advent of the internet, there was only a print medium where </a:t>
            </a:r>
            <a:r>
              <a:rPr lang="en-AU" sz="1800" dirty="0" smtClean="0"/>
              <a:t>the</a:t>
            </a:r>
          </a:p>
          <a:p>
            <a:pPr>
              <a:buNone/>
            </a:pPr>
            <a:r>
              <a:rPr lang="en-AU" sz="1800" dirty="0" smtClean="0"/>
              <a:t>content </a:t>
            </a:r>
            <a:r>
              <a:rPr lang="en-AU" sz="1800" dirty="0" smtClean="0"/>
              <a:t>was put. In that medium size was only in absolute measures. </a:t>
            </a:r>
            <a:r>
              <a:rPr lang="en-AU" sz="1800" dirty="0" smtClean="0"/>
              <a:t>With</a:t>
            </a:r>
          </a:p>
          <a:p>
            <a:pPr>
              <a:buNone/>
            </a:pPr>
            <a:r>
              <a:rPr lang="en-AU" sz="1800" dirty="0" smtClean="0"/>
              <a:t>responsive </a:t>
            </a:r>
            <a:r>
              <a:rPr lang="en-AU" sz="1800" dirty="0" smtClean="0"/>
              <a:t>websites, this concept does not hold good. There is the use </a:t>
            </a:r>
            <a:r>
              <a:rPr lang="en-AU" sz="1800" dirty="0" smtClean="0"/>
              <a:t>of</a:t>
            </a:r>
          </a:p>
          <a:p>
            <a:pPr>
              <a:buNone/>
            </a:pPr>
            <a:r>
              <a:rPr lang="en-AU" sz="1800" dirty="0" smtClean="0"/>
              <a:t>relative </a:t>
            </a:r>
            <a:r>
              <a:rPr lang="en-AU" sz="1800" dirty="0" smtClean="0"/>
              <a:t>size in place of absolute size.  </a:t>
            </a:r>
            <a:endParaRPr lang="en-US" sz="1800" dirty="0" smtClean="0"/>
          </a:p>
          <a:p>
            <a:pPr>
              <a:buNone/>
            </a:pPr>
            <a:endParaRPr lang="en-AU" sz="1800" dirty="0" smtClean="0"/>
          </a:p>
          <a:p>
            <a:pPr>
              <a:buNone/>
            </a:pPr>
            <a:r>
              <a:rPr lang="en-AU" sz="1800" dirty="0" smtClean="0"/>
              <a:t>Target </a:t>
            </a:r>
            <a:r>
              <a:rPr lang="en-AU" sz="1800" dirty="0" smtClean="0"/>
              <a:t>size/context= relative </a:t>
            </a:r>
            <a:r>
              <a:rPr lang="en-AU" sz="1800" dirty="0" smtClean="0"/>
              <a:t>size</a:t>
            </a:r>
          </a:p>
          <a:p>
            <a:pPr>
              <a:buNone/>
            </a:pPr>
            <a:endParaRPr lang="en-US" sz="1800" dirty="0" smtClean="0"/>
          </a:p>
          <a:p>
            <a:pPr>
              <a:buNone/>
            </a:pPr>
            <a:r>
              <a:rPr lang="en-AU" sz="1800" dirty="0" smtClean="0"/>
              <a:t>For instance, if you are working on a site with a wrapper that will display </a:t>
            </a:r>
            <a:r>
              <a:rPr lang="en-AU" sz="1800" dirty="0" smtClean="0"/>
              <a:t>the</a:t>
            </a:r>
          </a:p>
          <a:p>
            <a:pPr>
              <a:buNone/>
            </a:pPr>
            <a:r>
              <a:rPr lang="en-AU" sz="1800" dirty="0" smtClean="0"/>
              <a:t>site </a:t>
            </a:r>
            <a:r>
              <a:rPr lang="en-AU" sz="1800" dirty="0" smtClean="0"/>
              <a:t>at the width of only 960 pixels and the width of the browser window </a:t>
            </a:r>
            <a:r>
              <a:rPr lang="en-AU" sz="1800" dirty="0" smtClean="0"/>
              <a:t>is</a:t>
            </a:r>
          </a:p>
          <a:p>
            <a:pPr>
              <a:buNone/>
            </a:pPr>
            <a:r>
              <a:rPr lang="en-AU" sz="1800" dirty="0" smtClean="0"/>
              <a:t>1280 </a:t>
            </a:r>
            <a:r>
              <a:rPr lang="en-AU" sz="1800" dirty="0" smtClean="0"/>
              <a:t>pixels. So this means the target size is 960 pixels and the context is </a:t>
            </a:r>
            <a:r>
              <a:rPr lang="en-AU" sz="1800" dirty="0" smtClean="0"/>
              <a:t>1280</a:t>
            </a:r>
          </a:p>
          <a:p>
            <a:pPr>
              <a:buNone/>
            </a:pPr>
            <a:r>
              <a:rPr lang="en-AU" sz="1800" dirty="0" smtClean="0"/>
              <a:t>pixels</a:t>
            </a:r>
            <a:r>
              <a:rPr lang="en-AU" sz="1800" dirty="0" smtClean="0"/>
              <a:t>. This means as per the above formula relative size will be 75%</a:t>
            </a:r>
            <a:endParaRPr lang="en-US" sz="1800" dirty="0" smtClean="0"/>
          </a:p>
          <a:p>
            <a:pPr>
              <a:buNone/>
            </a:pPr>
            <a:endParaRPr lang="en-US" sz="1800" dirty="0" smtClean="0"/>
          </a:p>
          <a:p>
            <a:pPr>
              <a:buNone/>
            </a:pPr>
            <a:endParaRPr lang="en-US" sz="1800" dirty="0"/>
          </a:p>
        </p:txBody>
      </p:sp>
      <p:pic>
        <p:nvPicPr>
          <p:cNvPr id="4" name="Picture 2" descr="Web Design Company Dubai"/>
          <p:cNvPicPr>
            <a:picLocks noChangeAspect="1" noChangeArrowheads="1"/>
          </p:cNvPicPr>
          <p:nvPr/>
        </p:nvPicPr>
        <p:blipFill>
          <a:blip r:embed="rId3"/>
          <a:srcRect/>
          <a:stretch>
            <a:fillRect/>
          </a:stretch>
        </p:blipFill>
        <p:spPr bwMode="auto">
          <a:xfrm>
            <a:off x="7784097" y="262759"/>
            <a:ext cx="1055103" cy="28421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7"/>
          <p:cNvSpPr txBox="1">
            <a:spLocks noGrp="1"/>
          </p:cNvSpPr>
          <p:nvPr>
            <p:ph type="title"/>
          </p:nvPr>
        </p:nvSpPr>
        <p:spPr>
          <a:xfrm>
            <a:off x="1618593" y="476937"/>
            <a:ext cx="5612524" cy="572700"/>
          </a:xfrm>
          <a:prstGeom prst="rect">
            <a:avLst/>
          </a:prstGeom>
        </p:spPr>
        <p:txBody>
          <a:bodyPr spcFirstLastPara="1" wrap="square" lIns="91425" tIns="91425" rIns="91425" bIns="91425" anchor="t" anchorCtr="0">
            <a:noAutofit/>
          </a:bodyPr>
          <a:lstStyle/>
          <a:p>
            <a:pPr algn="ctr"/>
            <a:r>
              <a:rPr lang="en-AU" sz="3200" b="1" dirty="0" smtClean="0"/>
              <a:t>Fitting fluid </a:t>
            </a:r>
            <a:r>
              <a:rPr lang="en-AU" sz="3200" b="1" dirty="0" smtClean="0">
                <a:solidFill>
                  <a:schemeClr val="accent1"/>
                </a:solidFill>
              </a:rPr>
              <a:t>Images</a:t>
            </a:r>
            <a:endParaRPr lang="en-US" sz="3200" dirty="0">
              <a:solidFill>
                <a:schemeClr val="accent1"/>
              </a:solidFill>
            </a:endParaRPr>
          </a:p>
        </p:txBody>
      </p:sp>
      <p:sp>
        <p:nvSpPr>
          <p:cNvPr id="336" name="Google Shape;336;p27"/>
          <p:cNvSpPr txBox="1">
            <a:spLocks noGrp="1"/>
          </p:cNvSpPr>
          <p:nvPr>
            <p:ph type="body" idx="1"/>
          </p:nvPr>
        </p:nvSpPr>
        <p:spPr>
          <a:xfrm>
            <a:off x="472966" y="1614930"/>
            <a:ext cx="7740828" cy="2032160"/>
          </a:xfrm>
          <a:prstGeom prst="rect">
            <a:avLst/>
          </a:prstGeom>
        </p:spPr>
        <p:txBody>
          <a:bodyPr spcFirstLastPara="1" wrap="square" lIns="91425" tIns="91425" rIns="91425" bIns="91425" anchor="t" anchorCtr="0">
            <a:noAutofit/>
          </a:bodyPr>
          <a:lstStyle/>
          <a:p>
            <a:r>
              <a:rPr lang="en-AU" sz="1800" dirty="0" smtClean="0"/>
              <a:t>The CSS command can be used to handle the fluid images. The command will instruct the browser to display the image at 100% pixel value. The image will be scaled according to the container holding the image. This will preclude the image to get stretched when the container size is more.  Degradation of the image is prevented. The image will shrink also accordingly whenever it is needed.</a:t>
            </a:r>
            <a:endParaRPr lang="en-US" sz="1800" dirty="0" smtClean="0"/>
          </a:p>
          <a:p>
            <a:pPr>
              <a:buNone/>
            </a:pPr>
            <a:endParaRPr lang="en-US" sz="1800" dirty="0" smtClean="0"/>
          </a:p>
          <a:p>
            <a:pPr>
              <a:buNone/>
            </a:pPr>
            <a:endParaRPr lang="en-US" sz="1800" dirty="0"/>
          </a:p>
        </p:txBody>
      </p:sp>
      <p:pic>
        <p:nvPicPr>
          <p:cNvPr id="4" name="Picture 2" descr="Web Design Company Dubai"/>
          <p:cNvPicPr>
            <a:picLocks noChangeAspect="1" noChangeArrowheads="1"/>
          </p:cNvPicPr>
          <p:nvPr/>
        </p:nvPicPr>
        <p:blipFill>
          <a:blip r:embed="rId3"/>
          <a:srcRect/>
          <a:stretch>
            <a:fillRect/>
          </a:stretch>
        </p:blipFill>
        <p:spPr bwMode="auto">
          <a:xfrm>
            <a:off x="7784097" y="262759"/>
            <a:ext cx="1055103" cy="28421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7"/>
          <p:cNvSpPr txBox="1">
            <a:spLocks noGrp="1"/>
          </p:cNvSpPr>
          <p:nvPr>
            <p:ph type="title"/>
          </p:nvPr>
        </p:nvSpPr>
        <p:spPr>
          <a:xfrm>
            <a:off x="2112579" y="487448"/>
            <a:ext cx="5171090" cy="572700"/>
          </a:xfrm>
          <a:prstGeom prst="rect">
            <a:avLst/>
          </a:prstGeom>
        </p:spPr>
        <p:txBody>
          <a:bodyPr spcFirstLastPara="1" wrap="square" lIns="91425" tIns="91425" rIns="91425" bIns="91425" anchor="t" anchorCtr="0">
            <a:noAutofit/>
          </a:bodyPr>
          <a:lstStyle/>
          <a:p>
            <a:pPr algn="ctr"/>
            <a:r>
              <a:rPr lang="en-AU" sz="3200" b="1" dirty="0" smtClean="0"/>
              <a:t>Media </a:t>
            </a:r>
            <a:r>
              <a:rPr lang="en-AU" sz="3200" b="1" dirty="0" smtClean="0">
                <a:solidFill>
                  <a:schemeClr val="accent1"/>
                </a:solidFill>
              </a:rPr>
              <a:t>Queries</a:t>
            </a:r>
            <a:endParaRPr lang="en-US" sz="3200" dirty="0">
              <a:solidFill>
                <a:schemeClr val="accent1"/>
              </a:solidFill>
            </a:endParaRPr>
          </a:p>
        </p:txBody>
      </p:sp>
      <p:sp>
        <p:nvSpPr>
          <p:cNvPr id="336" name="Google Shape;336;p27"/>
          <p:cNvSpPr txBox="1">
            <a:spLocks noGrp="1"/>
          </p:cNvSpPr>
          <p:nvPr>
            <p:ph type="body" idx="1"/>
          </p:nvPr>
        </p:nvSpPr>
        <p:spPr>
          <a:xfrm>
            <a:off x="472966" y="1614930"/>
            <a:ext cx="7740828" cy="2032160"/>
          </a:xfrm>
          <a:prstGeom prst="rect">
            <a:avLst/>
          </a:prstGeom>
        </p:spPr>
        <p:txBody>
          <a:bodyPr spcFirstLastPara="1" wrap="square" lIns="91425" tIns="91425" rIns="91425" bIns="91425" anchor="t" anchorCtr="0">
            <a:noAutofit/>
          </a:bodyPr>
          <a:lstStyle/>
          <a:p>
            <a:pPr>
              <a:buNone/>
            </a:pPr>
            <a:r>
              <a:rPr lang="en-AU" sz="1800" dirty="0" smtClean="0"/>
              <a:t>These are designed to modify the site layout when certain specific </a:t>
            </a:r>
            <a:r>
              <a:rPr lang="en-AU" sz="1800" dirty="0" smtClean="0"/>
              <a:t>conditions</a:t>
            </a:r>
          </a:p>
          <a:p>
            <a:pPr>
              <a:buNone/>
            </a:pPr>
            <a:r>
              <a:rPr lang="en-AU" sz="1800" dirty="0" smtClean="0"/>
              <a:t>are </a:t>
            </a:r>
            <a:r>
              <a:rPr lang="en-AU" sz="1800" dirty="0" smtClean="0"/>
              <a:t>fulfilled.  A series of CSS commands can be used for the </a:t>
            </a:r>
            <a:r>
              <a:rPr lang="en-AU" sz="1800" dirty="0" smtClean="0"/>
              <a:t>different</a:t>
            </a:r>
          </a:p>
          <a:p>
            <a:pPr>
              <a:buNone/>
            </a:pPr>
            <a:r>
              <a:rPr lang="en-AU" sz="1800" dirty="0" smtClean="0"/>
              <a:t>breakpoints</a:t>
            </a:r>
            <a:r>
              <a:rPr lang="en-AU" sz="1800" dirty="0" smtClean="0"/>
              <a:t>. The content needs to be tested to find where there </a:t>
            </a:r>
            <a:r>
              <a:rPr lang="en-AU" sz="1800" dirty="0" smtClean="0"/>
              <a:t>are</a:t>
            </a:r>
          </a:p>
          <a:p>
            <a:pPr>
              <a:buNone/>
            </a:pPr>
            <a:r>
              <a:rPr lang="en-AU" sz="1800" dirty="0" smtClean="0"/>
              <a:t>breakpoints </a:t>
            </a:r>
            <a:r>
              <a:rPr lang="en-AU" sz="1800" dirty="0" smtClean="0"/>
              <a:t>and then you need to plan accordingly. Ultimately you will </a:t>
            </a:r>
            <a:r>
              <a:rPr lang="en-AU" sz="1800" dirty="0" smtClean="0"/>
              <a:t>be</a:t>
            </a:r>
          </a:p>
          <a:p>
            <a:pPr>
              <a:buNone/>
            </a:pPr>
            <a:r>
              <a:rPr lang="en-AU" sz="1800" dirty="0" smtClean="0"/>
              <a:t>able </a:t>
            </a:r>
            <a:r>
              <a:rPr lang="en-AU" sz="1800" dirty="0" smtClean="0"/>
              <a:t>to tell about the breakpoints on the basis of the device’s </a:t>
            </a:r>
            <a:r>
              <a:rPr lang="en-AU" sz="1800" dirty="0" smtClean="0"/>
              <a:t>screen</a:t>
            </a:r>
          </a:p>
          <a:p>
            <a:pPr>
              <a:buNone/>
            </a:pPr>
            <a:r>
              <a:rPr lang="en-AU" sz="1800" dirty="0" smtClean="0"/>
              <a:t>resolution</a:t>
            </a:r>
            <a:r>
              <a:rPr lang="en-AU" sz="1800" dirty="0" smtClean="0"/>
              <a:t>.</a:t>
            </a:r>
            <a:endParaRPr lang="en-US" sz="1800" dirty="0" smtClean="0"/>
          </a:p>
          <a:p>
            <a:pPr>
              <a:buNone/>
            </a:pPr>
            <a:endParaRPr lang="en-US" sz="1800" dirty="0" smtClean="0"/>
          </a:p>
          <a:p>
            <a:pPr>
              <a:buNone/>
            </a:pPr>
            <a:endParaRPr lang="en-US" sz="1800" dirty="0"/>
          </a:p>
        </p:txBody>
      </p:sp>
      <p:pic>
        <p:nvPicPr>
          <p:cNvPr id="4" name="Picture 2" descr="Web Design Company Dubai"/>
          <p:cNvPicPr>
            <a:picLocks noChangeAspect="1" noChangeArrowheads="1"/>
          </p:cNvPicPr>
          <p:nvPr/>
        </p:nvPicPr>
        <p:blipFill>
          <a:blip r:embed="rId3"/>
          <a:srcRect/>
          <a:stretch>
            <a:fillRect/>
          </a:stretch>
        </p:blipFill>
        <p:spPr bwMode="auto">
          <a:xfrm>
            <a:off x="7784097" y="262759"/>
            <a:ext cx="1055103" cy="28421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7"/>
          <p:cNvSpPr txBox="1">
            <a:spLocks noGrp="1"/>
          </p:cNvSpPr>
          <p:nvPr>
            <p:ph type="title"/>
          </p:nvPr>
        </p:nvSpPr>
        <p:spPr>
          <a:xfrm>
            <a:off x="1093076" y="487448"/>
            <a:ext cx="6716110" cy="572700"/>
          </a:xfrm>
          <a:prstGeom prst="rect">
            <a:avLst/>
          </a:prstGeom>
        </p:spPr>
        <p:txBody>
          <a:bodyPr spcFirstLastPara="1" wrap="square" lIns="91425" tIns="91425" rIns="91425" bIns="91425" anchor="t" anchorCtr="0">
            <a:noAutofit/>
          </a:bodyPr>
          <a:lstStyle/>
          <a:p>
            <a:r>
              <a:rPr lang="en-AU" sz="3200" b="1" dirty="0" smtClean="0"/>
              <a:t>What Superb </a:t>
            </a:r>
            <a:r>
              <a:rPr lang="en-AU" sz="3200" b="1" dirty="0" smtClean="0">
                <a:solidFill>
                  <a:schemeClr val="accent1"/>
                </a:solidFill>
              </a:rPr>
              <a:t>Web Design </a:t>
            </a:r>
            <a:r>
              <a:rPr lang="en-AU" sz="3200" b="1" dirty="0" smtClean="0"/>
              <a:t>Entails?</a:t>
            </a:r>
            <a:endParaRPr lang="en-US" sz="3200" dirty="0"/>
          </a:p>
        </p:txBody>
      </p:sp>
      <p:sp>
        <p:nvSpPr>
          <p:cNvPr id="336" name="Google Shape;336;p27"/>
          <p:cNvSpPr txBox="1">
            <a:spLocks noGrp="1"/>
          </p:cNvSpPr>
          <p:nvPr>
            <p:ph type="body" idx="1"/>
          </p:nvPr>
        </p:nvSpPr>
        <p:spPr>
          <a:xfrm>
            <a:off x="472966" y="1614930"/>
            <a:ext cx="7740828" cy="2400022"/>
          </a:xfrm>
          <a:prstGeom prst="rect">
            <a:avLst/>
          </a:prstGeom>
        </p:spPr>
        <p:txBody>
          <a:bodyPr spcFirstLastPara="1" wrap="square" lIns="91425" tIns="91425" rIns="91425" bIns="91425" anchor="t" anchorCtr="0">
            <a:noAutofit/>
          </a:bodyPr>
          <a:lstStyle/>
          <a:p>
            <a:pPr algn="just">
              <a:buNone/>
            </a:pPr>
            <a:r>
              <a:rPr lang="en-IN" sz="1800" dirty="0" smtClean="0"/>
              <a:t>        A </a:t>
            </a:r>
            <a:r>
              <a:rPr lang="en-IN" sz="1800" dirty="0" smtClean="0"/>
              <a:t>little bit of practice ensures that </a:t>
            </a:r>
            <a:r>
              <a:rPr lang="en-IN" sz="1800" b="1" dirty="0" smtClean="0">
                <a:hlinkClick r:id="rId3"/>
              </a:rPr>
              <a:t>Web Designers in Dubai </a:t>
            </a:r>
            <a:r>
              <a:rPr lang="en-IN" sz="1800" dirty="0" smtClean="0"/>
              <a:t>build a website that is responsive. For the designers, the main aim is to tailor the UX and UI of a website design across various platforms and devices. Superb user experience is the key to the success of any website and a responsive web design makes sure that the website structure adjusts as per the size of the screen of the device without any hassle. Catering to different devices has become the need of the hour and websites must be designed in such a manner that they adjust as per the device from where they are accessed.</a:t>
            </a:r>
            <a:endParaRPr lang="en-US" sz="1800" dirty="0" smtClean="0"/>
          </a:p>
          <a:p>
            <a:pPr>
              <a:buNone/>
            </a:pPr>
            <a:endParaRPr lang="en-US" sz="1800" dirty="0" smtClean="0"/>
          </a:p>
          <a:p>
            <a:pPr>
              <a:buNone/>
            </a:pPr>
            <a:endParaRPr lang="en-US" sz="1800" dirty="0"/>
          </a:p>
        </p:txBody>
      </p:sp>
      <p:pic>
        <p:nvPicPr>
          <p:cNvPr id="4" name="Picture 2" descr="Web Design Company Dubai"/>
          <p:cNvPicPr>
            <a:picLocks noChangeAspect="1" noChangeArrowheads="1"/>
          </p:cNvPicPr>
          <p:nvPr/>
        </p:nvPicPr>
        <p:blipFill>
          <a:blip r:embed="rId4"/>
          <a:srcRect/>
          <a:stretch>
            <a:fillRect/>
          </a:stretch>
        </p:blipFill>
        <p:spPr bwMode="auto">
          <a:xfrm>
            <a:off x="7784097" y="262759"/>
            <a:ext cx="1055103" cy="28421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804"/>
        <p:cNvGrpSpPr/>
        <p:nvPr/>
      </p:nvGrpSpPr>
      <p:grpSpPr>
        <a:xfrm>
          <a:off x="0" y="0"/>
          <a:ext cx="0" cy="0"/>
          <a:chOff x="0" y="0"/>
          <a:chExt cx="0" cy="0"/>
        </a:xfrm>
      </p:grpSpPr>
      <p:sp>
        <p:nvSpPr>
          <p:cNvPr id="5805" name="Google Shape;5805;p46"/>
          <p:cNvSpPr txBox="1">
            <a:spLocks noGrp="1"/>
          </p:cNvSpPr>
          <p:nvPr>
            <p:ph type="title"/>
          </p:nvPr>
        </p:nvSpPr>
        <p:spPr>
          <a:xfrm>
            <a:off x="1996965" y="378121"/>
            <a:ext cx="3710152" cy="149272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5300" b="1" dirty="0" smtClean="0">
                <a:solidFill>
                  <a:schemeClr val="tx1"/>
                </a:solidFill>
                <a:latin typeface="Overpass SemiBold"/>
                <a:ea typeface="Overpass SemiBold"/>
                <a:cs typeface="Overpass SemiBold"/>
                <a:sym typeface="Overpass SemiBold"/>
              </a:rPr>
              <a:t>Thank</a:t>
            </a:r>
            <a:r>
              <a:rPr lang="en" sz="5300" b="1" dirty="0" smtClean="0">
                <a:solidFill>
                  <a:schemeClr val="accent1"/>
                </a:solidFill>
                <a:latin typeface="Overpass SemiBold"/>
                <a:ea typeface="Overpass SemiBold"/>
                <a:cs typeface="Overpass SemiBold"/>
                <a:sym typeface="Overpass SemiBold"/>
              </a:rPr>
              <a:t> You</a:t>
            </a:r>
            <a:endParaRPr sz="7400" b="1">
              <a:solidFill>
                <a:schemeClr val="accent1"/>
              </a:solidFill>
              <a:latin typeface="Overpass SemiBold"/>
              <a:ea typeface="Overpass SemiBold"/>
              <a:cs typeface="Overpass SemiBold"/>
              <a:sym typeface="Overpass SemiBold"/>
            </a:endParaRPr>
          </a:p>
        </p:txBody>
      </p:sp>
      <p:sp>
        <p:nvSpPr>
          <p:cNvPr id="345" name="Google Shape;5805;p46"/>
          <p:cNvSpPr txBox="1">
            <a:spLocks/>
          </p:cNvSpPr>
          <p:nvPr/>
        </p:nvSpPr>
        <p:spPr>
          <a:xfrm>
            <a:off x="1292772" y="1697169"/>
            <a:ext cx="5880538" cy="1077562"/>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chemeClr val="dk1"/>
              </a:buClr>
              <a:buSzPts val="4800"/>
              <a:buFont typeface="Overpass Black"/>
              <a:buNone/>
              <a:tabLst/>
              <a:defRPr/>
            </a:pPr>
            <a:r>
              <a:rPr kumimoji="0" lang="en-US" sz="4400" b="1" i="0" u="none" strike="noStrike" kern="0" cap="none" spc="0" normalizeH="0" baseline="0" noProof="0" dirty="0" smtClean="0">
                <a:ln>
                  <a:noFill/>
                </a:ln>
                <a:solidFill>
                  <a:schemeClr val="tx1"/>
                </a:solidFill>
                <a:effectLst/>
                <a:uLnTx/>
                <a:uFillTx/>
                <a:latin typeface="Overpass SemiBold"/>
                <a:ea typeface="Overpass SemiBold"/>
                <a:cs typeface="Overpass SemiBold"/>
                <a:sym typeface="Overpass SemiBold"/>
              </a:rPr>
              <a:t>Dubai </a:t>
            </a:r>
            <a:r>
              <a:rPr kumimoji="0" lang="en-US" sz="4400" b="1" i="0" u="none" strike="noStrike" kern="0" cap="none" spc="0" normalizeH="0" baseline="0" noProof="0" dirty="0" smtClean="0">
                <a:ln>
                  <a:noFill/>
                </a:ln>
                <a:solidFill>
                  <a:schemeClr val="accent1"/>
                </a:solidFill>
                <a:effectLst/>
                <a:uLnTx/>
                <a:uFillTx/>
                <a:latin typeface="Overpass SemiBold"/>
                <a:ea typeface="Overpass SemiBold"/>
                <a:cs typeface="Overpass SemiBold"/>
                <a:sym typeface="Overpass SemiBold"/>
              </a:rPr>
              <a:t>Website</a:t>
            </a:r>
            <a:r>
              <a:rPr kumimoji="0" lang="en-US" sz="4400" b="1" i="0" u="none" strike="noStrike" kern="0" cap="none" spc="0" normalizeH="0" noProof="0" dirty="0" smtClean="0">
                <a:ln>
                  <a:noFill/>
                </a:ln>
                <a:solidFill>
                  <a:schemeClr val="tx1"/>
                </a:solidFill>
                <a:effectLst/>
                <a:uLnTx/>
                <a:uFillTx/>
                <a:latin typeface="Overpass SemiBold"/>
                <a:ea typeface="Overpass SemiBold"/>
                <a:cs typeface="Overpass SemiBold"/>
                <a:sym typeface="Overpass SemiBold"/>
              </a:rPr>
              <a:t> Design</a:t>
            </a:r>
            <a:endParaRPr kumimoji="0" lang="en-US" sz="6600" b="1" i="0" u="none" strike="noStrike" kern="0" cap="none" spc="0" normalizeH="0" baseline="0" noProof="0" dirty="0">
              <a:ln>
                <a:noFill/>
              </a:ln>
              <a:solidFill>
                <a:schemeClr val="accent1"/>
              </a:solidFill>
              <a:effectLst/>
              <a:uLnTx/>
              <a:uFillTx/>
              <a:latin typeface="Overpass SemiBold"/>
              <a:ea typeface="Overpass SemiBold"/>
              <a:cs typeface="Overpass SemiBold"/>
              <a:sym typeface="Overpass SemiBold"/>
            </a:endParaRPr>
          </a:p>
        </p:txBody>
      </p:sp>
      <p:sp>
        <p:nvSpPr>
          <p:cNvPr id="346" name="Rectangle 345"/>
          <p:cNvSpPr/>
          <p:nvPr/>
        </p:nvSpPr>
        <p:spPr>
          <a:xfrm>
            <a:off x="2120779" y="3101035"/>
            <a:ext cx="4261103" cy="400110"/>
          </a:xfrm>
          <a:prstGeom prst="rect">
            <a:avLst/>
          </a:prstGeom>
        </p:spPr>
        <p:txBody>
          <a:bodyPr wrap="none">
            <a:spAutoFit/>
          </a:bodyPr>
          <a:lstStyle/>
          <a:p>
            <a:r>
              <a:rPr lang="en-US" sz="2000" dirty="0" smtClean="0">
                <a:solidFill>
                  <a:schemeClr val="accent1"/>
                </a:solidFill>
                <a:hlinkClick r:id="rId3"/>
              </a:rPr>
              <a:t>https://www.dubaiwebsitedesign.ae/</a:t>
            </a:r>
            <a:endParaRPr lang="en-US" sz="2000" dirty="0">
              <a:solidFill>
                <a:schemeClr val="accent1"/>
              </a:solidFill>
            </a:endParaRPr>
          </a:p>
        </p:txBody>
      </p:sp>
      <p:pic>
        <p:nvPicPr>
          <p:cNvPr id="347" name="Picture 2" descr="Web Design Company Dubai"/>
          <p:cNvPicPr>
            <a:picLocks noChangeAspect="1" noChangeArrowheads="1"/>
          </p:cNvPicPr>
          <p:nvPr/>
        </p:nvPicPr>
        <p:blipFill>
          <a:blip r:embed="rId4"/>
          <a:srcRect/>
          <a:stretch>
            <a:fillRect/>
          </a:stretch>
        </p:blipFill>
        <p:spPr bwMode="auto">
          <a:xfrm>
            <a:off x="7573890" y="294290"/>
            <a:ext cx="1055103" cy="284216"/>
          </a:xfrm>
          <a:prstGeom prst="rect">
            <a:avLst/>
          </a:prstGeom>
          <a:noFill/>
        </p:spPr>
      </p:pic>
    </p:spTree>
  </p:cSld>
  <p:clrMapOvr>
    <a:masterClrMapping/>
  </p:clrMapOvr>
</p:sld>
</file>

<file path=ppt/theme/theme1.xml><?xml version="1.0" encoding="utf-8"?>
<a:theme xmlns:a="http://schemas.openxmlformats.org/drawingml/2006/main" name="Public Consulting by Slidesgo">
  <a:themeElements>
    <a:clrScheme name="Simple Light">
      <a:dk1>
        <a:srgbClr val="878CF0"/>
      </a:dk1>
      <a:lt1>
        <a:srgbClr val="E7E2F2"/>
      </a:lt1>
      <a:dk2>
        <a:srgbClr val="20124D"/>
      </a:dk2>
      <a:lt2>
        <a:srgbClr val="F6F2FF"/>
      </a:lt2>
      <a:accent1>
        <a:srgbClr val="D66565"/>
      </a:accent1>
      <a:accent2>
        <a:srgbClr val="FBD15B"/>
      </a:accent2>
      <a:accent3>
        <a:srgbClr val="56548C"/>
      </a:accent3>
      <a:accent4>
        <a:srgbClr val="67659C"/>
      </a:accent4>
      <a:accent5>
        <a:srgbClr val="B1B2F3"/>
      </a:accent5>
      <a:accent6>
        <a:srgbClr val="FFC8AF"/>
      </a:accent6>
      <a:hlink>
        <a:srgbClr val="D6656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536</Words>
  <PresentationFormat>On-screen Show (16:9)</PresentationFormat>
  <Paragraphs>29</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Bell MT</vt:lpstr>
      <vt:lpstr>Overpass Black</vt:lpstr>
      <vt:lpstr>Mongolian Baiti</vt:lpstr>
      <vt:lpstr>Source Sans Pro</vt:lpstr>
      <vt:lpstr>Overpass SemiBold</vt:lpstr>
      <vt:lpstr>Public Consulting by Slidesgo</vt:lpstr>
      <vt:lpstr>What are the Elements of Responsive Web Design?</vt:lpstr>
      <vt:lpstr>Basics of Responsive Web Design</vt:lpstr>
      <vt:lpstr>Understanding Fluid Grid System</vt:lpstr>
      <vt:lpstr>Fitting fluid Images</vt:lpstr>
      <vt:lpstr>Media Queries</vt:lpstr>
      <vt:lpstr>What Superb Web Design Entails?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the Elements of Responsive Web Design?</dc:title>
  <cp:lastModifiedBy>Windows User</cp:lastModifiedBy>
  <cp:revision>15</cp:revision>
  <dcterms:modified xsi:type="dcterms:W3CDTF">2021-12-29T14:05:51Z</dcterms:modified>
</cp:coreProperties>
</file>