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1" r:id="rId1"/>
  </p:sldMasterIdLst>
  <p:sldIdLst>
    <p:sldId id="256" r:id="rId2"/>
    <p:sldId id="265" r:id="rId3"/>
    <p:sldId id="278" r:id="rId4"/>
    <p:sldId id="271" r:id="rId5"/>
    <p:sldId id="270" r:id="rId6"/>
    <p:sldId id="276" r:id="rId7"/>
    <p:sldId id="272" r:id="rId8"/>
    <p:sldId id="273" r:id="rId9"/>
    <p:sldId id="277" r:id="rId10"/>
    <p:sldId id="282" r:id="rId11"/>
    <p:sldId id="266" r:id="rId12"/>
    <p:sldId id="281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5041" autoAdjust="0"/>
  </p:normalViewPr>
  <p:slideViewPr>
    <p:cSldViewPr snapToGrid="0" snapToObjects="1">
      <p:cViewPr varScale="1">
        <p:scale>
          <a:sx n="87" d="100"/>
          <a:sy n="87" d="100"/>
        </p:scale>
        <p:origin x="-7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A037252-72F3-474F-8582-32D765D3064E}" type="slidenum">
              <a:rPr/>
              <a:pPr/>
              <a:t>‹#›</a:t>
            </a:fld>
            <a:endParaRPr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2EE6B242-ABBA-4A4D-B131-C8CC66DCB56E}" type="datetimeFigureOut">
              <a:rPr lang="en-US" smtClean="0"/>
              <a:pPr/>
              <a:t>7/25/16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601D8348-558D-F741-8019-467122677A1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2388688"/>
            <a:ext cx="3273552" cy="16405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Creating a Culture of Value</a:t>
            </a:r>
            <a:r>
              <a:rPr lang="en-US" dirty="0" smtClean="0"/>
              <a:t> </a:t>
            </a:r>
            <a:r>
              <a:rPr lang="en-US" dirty="0" smtClean="0"/>
              <a:t>through</a:t>
            </a:r>
            <a:r>
              <a:rPr lang="en-US" dirty="0" smtClean="0"/>
              <a:t> </a:t>
            </a:r>
            <a:r>
              <a:rPr lang="en-US" dirty="0" smtClean="0"/>
              <a:t>HR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51248" y="4451286"/>
            <a:ext cx="3273552" cy="530352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3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Isabella Serg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@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isabella_serg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51248" y="3728950"/>
            <a:ext cx="3273552" cy="530352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30000"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Culture of Value using Human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Align agile transformation efforts to people strategy</a:t>
            </a:r>
          </a:p>
          <a:p>
            <a:r>
              <a:rPr lang="en-US" dirty="0" smtClean="0"/>
              <a:t>Build a focus on continuous learning and learning culture at all levels</a:t>
            </a:r>
          </a:p>
          <a:p>
            <a:r>
              <a:rPr lang="en-US" dirty="0" smtClean="0"/>
              <a:t>Create a mechanism for regular and robust performance feedback</a:t>
            </a:r>
          </a:p>
          <a:p>
            <a:r>
              <a:rPr lang="en-US" dirty="0" smtClean="0"/>
              <a:t>Facilitate a decentralized, empowered and collaborative workforce</a:t>
            </a:r>
          </a:p>
          <a:p>
            <a:r>
              <a:rPr lang="en-US" dirty="0" smtClean="0"/>
              <a:t>Prioritize speed-to-value over time and cost </a:t>
            </a:r>
          </a:p>
          <a:p>
            <a:r>
              <a:rPr lang="en-US" dirty="0" smtClean="0"/>
              <a:t>Train your leaders to be coaches, not managers</a:t>
            </a:r>
          </a:p>
          <a:p>
            <a:r>
              <a:rPr lang="en-US" dirty="0" smtClean="0"/>
              <a:t>Develop a passion for quality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5715000" cy="886968"/>
          </a:xfrm>
        </p:spPr>
        <p:txBody>
          <a:bodyPr/>
          <a:lstStyle/>
          <a:p>
            <a:r>
              <a:rPr lang="en-US" dirty="0" smtClean="0"/>
              <a:t>Agile Is More Than a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a business is agile, it can create and respond to change </a:t>
            </a:r>
            <a:r>
              <a:rPr lang="en-US" i="1" dirty="0" smtClean="0"/>
              <a:t>faster than the rate of change</a:t>
            </a:r>
          </a:p>
          <a:p>
            <a:r>
              <a:rPr lang="en-US" dirty="0" smtClean="0"/>
              <a:t>Agile projects and adaptive leadership alter mental models and fuel the changes required to build learning organizations</a:t>
            </a:r>
          </a:p>
          <a:p>
            <a:r>
              <a:rPr lang="en-US" dirty="0" smtClean="0"/>
              <a:t>It’s not enough to Do Agile processes and practices, a business must Be Agile by embracing the values, principles, and behaviors</a:t>
            </a:r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40664" y="228600"/>
            <a:ext cx="5666534" cy="886968"/>
          </a:xfrm>
        </p:spPr>
        <p:txBody>
          <a:bodyPr/>
          <a:lstStyle/>
          <a:p>
            <a:r>
              <a:rPr lang="en-US" dirty="0" smtClean="0"/>
              <a:t>Note to self: Find Disruption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02" y="2090468"/>
            <a:ext cx="8598437" cy="331398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Isabella Serg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@</a:t>
            </a:r>
            <a:r>
              <a:rPr lang="en-US" dirty="0" err="1" smtClean="0"/>
              <a:t>isabella_serg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40676" y="2771869"/>
            <a:ext cx="4200618" cy="1362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Value is in the mind and experience of each customer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HR’s</a:t>
            </a:r>
            <a:r>
              <a:rPr lang="en-US" dirty="0" smtClean="0"/>
              <a:t> role in the Agile Transformation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as an initiative to scale Agile across the Business Technology function</a:t>
            </a:r>
          </a:p>
          <a:p>
            <a:r>
              <a:rPr lang="en-US" dirty="0" smtClean="0"/>
              <a:t>Highlighted the changing role of HR in creating an agile organization. </a:t>
            </a:r>
            <a:r>
              <a:rPr lang="en-US" dirty="0" err="1" smtClean="0"/>
              <a:t>HR’s</a:t>
            </a:r>
            <a:r>
              <a:rPr lang="en-US" dirty="0" smtClean="0"/>
              <a:t> role is not just to implement controls and standards but rather, to drive programs that create adaptability, innovation, collaboration and speed</a:t>
            </a:r>
          </a:p>
          <a:p>
            <a:r>
              <a:rPr lang="en-US" dirty="0" smtClean="0"/>
              <a:t>To help our clients transform themselves we needed to transform ourselves too!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Transparency and communication of planning and road blocks</a:t>
            </a:r>
          </a:p>
          <a:p>
            <a:r>
              <a:rPr lang="en-US" dirty="0" smtClean="0"/>
              <a:t>Improve throughput measured via faster cycle time (10% improvement)</a:t>
            </a:r>
          </a:p>
          <a:p>
            <a:r>
              <a:rPr lang="en-US" dirty="0" smtClean="0"/>
              <a:t>Increased response rate to high priorities</a:t>
            </a:r>
          </a:p>
          <a:p>
            <a:r>
              <a:rPr lang="en-US" dirty="0" smtClean="0"/>
              <a:t>Understanding of Agile mindset, values, principles and practices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confluence.int.corp.sun/confluence/download/attachments/139137060/Agile%20Goals.png?version=1&amp;modificationDate=1414551677000&amp;api=v2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:pic="http://schemas.openxmlformats.org/drawingml/2006/picture" xmlns:a="http://schemas.openxmlformats.org/drawingml/2006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r="http://schemas.openxmlformats.org/officeDocument/2006/relationships" xmlns:o="urn:schemas-microsoft-com:office:office" xmlns:mc="http://schemas.openxmlformats.org/markup-compatibility/2006" xmlns:wpc="http://schemas.microsoft.com/office/word/2010/wordprocessingCanvas" xmlns="" xmlns:p="http://schemas.openxmlformats.org/presentationml/2006/main" xmlns:mv="urn:schemas-microsoft-com:mac:vml" val="0"/>
              </a:ext>
            </a:extLst>
          </a:blip>
          <a:srcRect/>
          <a:stretch>
            <a:fillRect/>
          </a:stretch>
        </p:blipFill>
        <p:spPr bwMode="auto">
          <a:xfrm>
            <a:off x="3418113" y="1160463"/>
            <a:ext cx="4959126" cy="9540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gile-case-studies-and-lessons-learned-15-728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1427" t="6894" r="10345" b="7609"/>
          <a:stretch>
            <a:fillRect/>
          </a:stretch>
        </p:blipFill>
        <p:spPr>
          <a:xfrm>
            <a:off x="3426758" y="1088708"/>
            <a:ext cx="4924425" cy="374990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on value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our business objectives are to be responsive and agile then we  need to reconsider how we measure success</a:t>
            </a:r>
            <a:endParaRPr lang="en-US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2988" y="6524807"/>
            <a:ext cx="8351185" cy="62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defTabSz="914400">
              <a:spcBef>
                <a:spcPct val="0"/>
              </a:spcBef>
              <a:buClr>
                <a:schemeClr val="accent1"/>
              </a:buClr>
              <a:buSzPct val="130000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Source: Jim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HighSmith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Agile Project Management: Creating Innovative Products (2nd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Edition), 2009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Self-selecting to form stable teams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http://confluence.int.corp.sun/confluence/plugins/servlet/pptslideservlet?slide=5&amp;pageId=140629840&amp;attachment=Showcase+1.0.pptx&amp;attachmentId=144244940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:pic="http://schemas.openxmlformats.org/drawingml/2006/picture" xmlns:a="http://schemas.openxmlformats.org/drawingml/2006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r="http://schemas.openxmlformats.org/officeDocument/2006/relationships" xmlns:o="urn:schemas-microsoft-com:office:office" xmlns:mc="http://schemas.openxmlformats.org/markup-compatibility/2006" xmlns:wpc="http://schemas.microsoft.com/office/word/2010/wordprocessingCanvas" xmlns="" xmlns:p="http://schemas.openxmlformats.org/presentationml/2006/main" xmlns:mv="urn:schemas-microsoft-com:mac:vml" val="0"/>
              </a:ext>
            </a:extLst>
          </a:blip>
          <a:srcRect/>
          <a:stretch>
            <a:fillRect/>
          </a:stretch>
        </p:blipFill>
        <p:spPr bwMode="auto">
          <a:xfrm>
            <a:off x="740664" y="1600199"/>
            <a:ext cx="3715129" cy="395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http://confluence.int.corp.sun/confluence/download/attachments/142901776/IMG_0569.JPG?version=1&amp;modificationDate=1421217384000&amp;api=v2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:pic="http://schemas.openxmlformats.org/drawingml/2006/picture" xmlns:a="http://schemas.openxmlformats.org/drawingml/2006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r="http://schemas.openxmlformats.org/officeDocument/2006/relationships" xmlns:o="urn:schemas-microsoft-com:office:office" xmlns:mc="http://schemas.openxmlformats.org/markup-compatibility/2006" xmlns:wpc="http://schemas.microsoft.com/office/word/2010/wordprocessingCanvas" xmlns="" xmlns:p="http://schemas.openxmlformats.org/presentationml/2006/main" xmlns:mv="urn:schemas-microsoft-com:mac:vml" val="0"/>
              </a:ext>
            </a:extLst>
          </a:blip>
          <a:srcRect/>
          <a:stretch>
            <a:fillRect/>
          </a:stretch>
        </p:blipFill>
        <p:spPr bwMode="auto">
          <a:xfrm>
            <a:off x="4661648" y="1600199"/>
            <a:ext cx="3703320" cy="3954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69" y="224118"/>
            <a:ext cx="6386073" cy="886968"/>
          </a:xfrm>
        </p:spPr>
        <p:txBody>
          <a:bodyPr/>
          <a:lstStyle/>
          <a:p>
            <a:r>
              <a:rPr lang="en-US" dirty="0" smtClean="0"/>
              <a:t>Leveraging prior exposure to accelerate Agile adoption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teams were already using </a:t>
            </a:r>
            <a:r>
              <a:rPr lang="en-US" dirty="0" err="1" smtClean="0"/>
              <a:t>Kanban</a:t>
            </a:r>
            <a:r>
              <a:rPr lang="en-US" dirty="0" smtClean="0"/>
              <a:t> – the focus was to keep the good things!</a:t>
            </a:r>
          </a:p>
          <a:p>
            <a:r>
              <a:rPr lang="en-US" dirty="0" err="1" smtClean="0"/>
              <a:t>Kanban</a:t>
            </a:r>
            <a:r>
              <a:rPr lang="en-US" dirty="0" smtClean="0"/>
              <a:t> teams were the first to role model the use of other visual management tools e.g. JIRA, decision register and planning documentation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7" name="Content Placeholder 5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13" name="Picture 12" descr="http://confluence.int.corp.sun/confluence/download/attachments/139137060/old_wall.png?version=1&amp;modificationDate=1414551677000&amp;api=v2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:pic="http://schemas.openxmlformats.org/drawingml/2006/picture" xmlns:a="http://schemas.openxmlformats.org/drawingml/2006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r="http://schemas.openxmlformats.org/officeDocument/2006/relationships" xmlns:o="urn:schemas-microsoft-com:office:office" xmlns:mc="http://schemas.openxmlformats.org/markup-compatibility/2006" xmlns:wpc="http://schemas.microsoft.com/office/word/2010/wordprocessingCanvas" xmlns="" xmlns:p="http://schemas.openxmlformats.org/presentationml/2006/main" xmlns:mv="urn:schemas-microsoft-com:mac:vml" val="0"/>
              </a:ext>
            </a:extLst>
          </a:blip>
          <a:srcRect/>
          <a:stretch>
            <a:fillRect/>
          </a:stretch>
        </p:blipFill>
        <p:spPr bwMode="auto">
          <a:xfrm>
            <a:off x="4661647" y="1582057"/>
            <a:ext cx="3703320" cy="26270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Because of the nature of HR business partnering and </a:t>
            </a:r>
            <a:r>
              <a:rPr lang="en-US" dirty="0" err="1" smtClean="0"/>
              <a:t>organisational</a:t>
            </a:r>
            <a:r>
              <a:rPr lang="en-US" dirty="0" smtClean="0"/>
              <a:t> design, teams struggled to pull ‘the next story card’ of highest value</a:t>
            </a:r>
          </a:p>
          <a:p>
            <a:r>
              <a:rPr lang="en-US" dirty="0" smtClean="0"/>
              <a:t>HR teams felt stakeholders expected them to “JFDI”</a:t>
            </a:r>
          </a:p>
          <a:p>
            <a:r>
              <a:rPr lang="en-US" dirty="0" smtClean="0"/>
              <a:t>Speed-to-value got (much) slower before it got faster</a:t>
            </a:r>
          </a:p>
          <a:p>
            <a:r>
              <a:rPr lang="en-US" dirty="0" smtClean="0"/>
              <a:t>Trust is critical to creating a safe to fail environment; you need to do more than just say “this environment is safe to fail”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Teams took ownership of their Agile journey by personalizing Agile to fit them</a:t>
            </a:r>
          </a:p>
          <a:p>
            <a:r>
              <a:rPr lang="en-US" dirty="0" smtClean="0"/>
              <a:t>Improved speed-to-value for high priority work</a:t>
            </a:r>
          </a:p>
          <a:p>
            <a:r>
              <a:rPr lang="en-US" dirty="0" smtClean="0"/>
              <a:t>Improved response time to ‘Business-As-Usual’ work </a:t>
            </a:r>
          </a:p>
          <a:p>
            <a:r>
              <a:rPr lang="en-US" dirty="0" smtClean="0"/>
              <a:t>Reduction of overhead planning and improved visibility of pipeline</a:t>
            </a:r>
          </a:p>
          <a:p>
            <a:r>
              <a:rPr lang="en-US" dirty="0" smtClean="0"/>
              <a:t>Minimized situations where one team member could potentially be overloaded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spiration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654</TotalTime>
  <Words>497</Words>
  <Application>Microsoft Macintosh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Inspiration</vt:lpstr>
      <vt:lpstr>Creating a Culture of Value through HR</vt:lpstr>
      <vt:lpstr>Value is in the mind and experience of each customer</vt:lpstr>
      <vt:lpstr>HR’s role in the Agile Transformation</vt:lpstr>
      <vt:lpstr>Drivers </vt:lpstr>
      <vt:lpstr>Focus on value</vt:lpstr>
      <vt:lpstr>Self-selecting to form stable teams</vt:lpstr>
      <vt:lpstr>Leveraging prior exposure to accelerate Agile adoption</vt:lpstr>
      <vt:lpstr>Observations</vt:lpstr>
      <vt:lpstr>Results</vt:lpstr>
      <vt:lpstr>Creating a Culture of Value using Human Resources</vt:lpstr>
      <vt:lpstr>Agile Is More Than a Process</vt:lpstr>
      <vt:lpstr>Note to self: Find Disruption</vt:lpstr>
      <vt:lpstr>Isabella Serg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Isabella Serg</dc:creator>
  <cp:lastModifiedBy>Isabella Serg</cp:lastModifiedBy>
  <cp:revision>190</cp:revision>
  <dcterms:created xsi:type="dcterms:W3CDTF">2016-07-25T07:21:07Z</dcterms:created>
  <dcterms:modified xsi:type="dcterms:W3CDTF">2016-07-25T07:21:26Z</dcterms:modified>
</cp:coreProperties>
</file>