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5" r:id="rId2"/>
    <p:sldId id="258" r:id="rId3"/>
    <p:sldId id="281" r:id="rId4"/>
    <p:sldId id="260" r:id="rId5"/>
    <p:sldId id="261" r:id="rId6"/>
    <p:sldId id="262" r:id="rId7"/>
    <p:sldId id="263" r:id="rId8"/>
    <p:sldId id="264" r:id="rId9"/>
    <p:sldId id="265" r:id="rId10"/>
    <p:sldId id="266" r:id="rId11"/>
    <p:sldId id="280" r:id="rId12"/>
    <p:sldId id="269" r:id="rId13"/>
    <p:sldId id="270" r:id="rId14"/>
    <p:sldId id="278" r:id="rId15"/>
    <p:sldId id="267" r:id="rId16"/>
    <p:sldId id="268" r:id="rId17"/>
    <p:sldId id="279" r:id="rId18"/>
    <p:sldId id="272" r:id="rId19"/>
    <p:sldId id="274" r:id="rId20"/>
    <p:sldId id="283" r:id="rId21"/>
    <p:sldId id="273" r:id="rId22"/>
    <p:sldId id="284" r:id="rId23"/>
    <p:sldId id="277" r:id="rId2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87" autoAdjust="0"/>
    <p:restoredTop sz="94660"/>
  </p:normalViewPr>
  <p:slideViewPr>
    <p:cSldViewPr snapToGrid="0">
      <p:cViewPr varScale="1">
        <p:scale>
          <a:sx n="80" d="100"/>
          <a:sy n="80" d="100"/>
        </p:scale>
        <p:origin x="-84" y="-66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37B00064-4693-40AF-AD1C-4E0F578A00C9}" type="datetimeFigureOut">
              <a:rPr lang="fr-FR" smtClean="0"/>
              <a:pPr/>
              <a:t>21/04/2023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D8B876D-B879-4E78-94D9-D2EB155262C4}" type="slidenum">
              <a:rPr lang="fr-FR" smtClean="0"/>
              <a:pPr/>
              <a:t>‹#›</a:t>
            </a:fld>
            <a:endParaRPr lang="fr-FR"/>
          </a:p>
        </p:txBody>
      </p:sp>
    </p:spTree>
    <p:extLst>
      <p:ext uri="{BB962C8B-B14F-4D97-AF65-F5344CB8AC3E}">
        <p14:creationId xmlns:p14="http://schemas.microsoft.com/office/powerpoint/2010/main" xmlns="" val="398983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7B00064-4693-40AF-AD1C-4E0F578A00C9}" type="datetimeFigureOut">
              <a:rPr lang="fr-FR" smtClean="0"/>
              <a:pPr/>
              <a:t>21/04/2023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D8B876D-B879-4E78-94D9-D2EB155262C4}" type="slidenum">
              <a:rPr lang="fr-FR" smtClean="0"/>
              <a:pPr/>
              <a:t>‹#›</a:t>
            </a:fld>
            <a:endParaRPr lang="fr-FR"/>
          </a:p>
        </p:txBody>
      </p:sp>
    </p:spTree>
    <p:extLst>
      <p:ext uri="{BB962C8B-B14F-4D97-AF65-F5344CB8AC3E}">
        <p14:creationId xmlns:p14="http://schemas.microsoft.com/office/powerpoint/2010/main" xmlns="" val="3756778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7B00064-4693-40AF-AD1C-4E0F578A00C9}" type="datetimeFigureOut">
              <a:rPr lang="fr-FR" smtClean="0"/>
              <a:pPr/>
              <a:t>21/04/2023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D8B876D-B879-4E78-94D9-D2EB155262C4}" type="slidenum">
              <a:rPr lang="fr-FR" smtClean="0"/>
              <a:pPr/>
              <a:t>‹#›</a:t>
            </a:fld>
            <a:endParaRPr lang="fr-FR"/>
          </a:p>
        </p:txBody>
      </p:sp>
    </p:spTree>
    <p:extLst>
      <p:ext uri="{BB962C8B-B14F-4D97-AF65-F5344CB8AC3E}">
        <p14:creationId xmlns:p14="http://schemas.microsoft.com/office/powerpoint/2010/main" xmlns="" val="4170712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7B00064-4693-40AF-AD1C-4E0F578A00C9}" type="datetimeFigureOut">
              <a:rPr lang="fr-FR" smtClean="0"/>
              <a:pPr/>
              <a:t>21/04/2023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D8B876D-B879-4E78-94D9-D2EB155262C4}" type="slidenum">
              <a:rPr lang="fr-FR" smtClean="0"/>
              <a:pPr/>
              <a:t>‹#›</a:t>
            </a:fld>
            <a:endParaRPr lang="fr-FR"/>
          </a:p>
        </p:txBody>
      </p:sp>
    </p:spTree>
    <p:extLst>
      <p:ext uri="{BB962C8B-B14F-4D97-AF65-F5344CB8AC3E}">
        <p14:creationId xmlns:p14="http://schemas.microsoft.com/office/powerpoint/2010/main" xmlns="" val="117400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37B00064-4693-40AF-AD1C-4E0F578A00C9}" type="datetimeFigureOut">
              <a:rPr lang="fr-FR" smtClean="0"/>
              <a:pPr/>
              <a:t>21/04/2023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D8B876D-B879-4E78-94D9-D2EB155262C4}" type="slidenum">
              <a:rPr lang="fr-FR" smtClean="0"/>
              <a:pPr/>
              <a:t>‹#›</a:t>
            </a:fld>
            <a:endParaRPr lang="fr-FR"/>
          </a:p>
        </p:txBody>
      </p:sp>
    </p:spTree>
    <p:extLst>
      <p:ext uri="{BB962C8B-B14F-4D97-AF65-F5344CB8AC3E}">
        <p14:creationId xmlns:p14="http://schemas.microsoft.com/office/powerpoint/2010/main" xmlns="" val="1403613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7B00064-4693-40AF-AD1C-4E0F578A00C9}" type="datetimeFigureOut">
              <a:rPr lang="fr-FR" smtClean="0"/>
              <a:pPr/>
              <a:t>21/04/2023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D8B876D-B879-4E78-94D9-D2EB155262C4}" type="slidenum">
              <a:rPr lang="fr-FR" smtClean="0"/>
              <a:pPr/>
              <a:t>‹#›</a:t>
            </a:fld>
            <a:endParaRPr lang="fr-FR"/>
          </a:p>
        </p:txBody>
      </p:sp>
    </p:spTree>
    <p:extLst>
      <p:ext uri="{BB962C8B-B14F-4D97-AF65-F5344CB8AC3E}">
        <p14:creationId xmlns:p14="http://schemas.microsoft.com/office/powerpoint/2010/main" xmlns="" val="2214034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7B00064-4693-40AF-AD1C-4E0F578A00C9}" type="datetimeFigureOut">
              <a:rPr lang="fr-FR" smtClean="0"/>
              <a:pPr/>
              <a:t>21/04/2023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D8B876D-B879-4E78-94D9-D2EB155262C4}" type="slidenum">
              <a:rPr lang="fr-FR" smtClean="0"/>
              <a:pPr/>
              <a:t>‹#›</a:t>
            </a:fld>
            <a:endParaRPr lang="fr-FR"/>
          </a:p>
        </p:txBody>
      </p:sp>
    </p:spTree>
    <p:extLst>
      <p:ext uri="{BB962C8B-B14F-4D97-AF65-F5344CB8AC3E}">
        <p14:creationId xmlns:p14="http://schemas.microsoft.com/office/powerpoint/2010/main" xmlns="" val="2955275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37B00064-4693-40AF-AD1C-4E0F578A00C9}" type="datetimeFigureOut">
              <a:rPr lang="fr-FR" smtClean="0"/>
              <a:pPr/>
              <a:t>21/04/2023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D8B876D-B879-4E78-94D9-D2EB155262C4}" type="slidenum">
              <a:rPr lang="fr-FR" smtClean="0"/>
              <a:pPr/>
              <a:t>‹#›</a:t>
            </a:fld>
            <a:endParaRPr lang="fr-FR"/>
          </a:p>
        </p:txBody>
      </p:sp>
    </p:spTree>
    <p:extLst>
      <p:ext uri="{BB962C8B-B14F-4D97-AF65-F5344CB8AC3E}">
        <p14:creationId xmlns:p14="http://schemas.microsoft.com/office/powerpoint/2010/main" xmlns="" val="611899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7B00064-4693-40AF-AD1C-4E0F578A00C9}" type="datetimeFigureOut">
              <a:rPr lang="fr-FR" smtClean="0"/>
              <a:pPr/>
              <a:t>21/04/2023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D8B876D-B879-4E78-94D9-D2EB155262C4}" type="slidenum">
              <a:rPr lang="fr-FR" smtClean="0"/>
              <a:pPr/>
              <a:t>‹#›</a:t>
            </a:fld>
            <a:endParaRPr lang="fr-FR"/>
          </a:p>
        </p:txBody>
      </p:sp>
    </p:spTree>
    <p:extLst>
      <p:ext uri="{BB962C8B-B14F-4D97-AF65-F5344CB8AC3E}">
        <p14:creationId xmlns:p14="http://schemas.microsoft.com/office/powerpoint/2010/main" xmlns="" val="1769086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7B00064-4693-40AF-AD1C-4E0F578A00C9}" type="datetimeFigureOut">
              <a:rPr lang="fr-FR" smtClean="0"/>
              <a:pPr/>
              <a:t>21/04/2023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D8B876D-B879-4E78-94D9-D2EB155262C4}" type="slidenum">
              <a:rPr lang="fr-FR" smtClean="0"/>
              <a:pPr/>
              <a:t>‹#›</a:t>
            </a:fld>
            <a:endParaRPr lang="fr-FR"/>
          </a:p>
        </p:txBody>
      </p:sp>
    </p:spTree>
    <p:extLst>
      <p:ext uri="{BB962C8B-B14F-4D97-AF65-F5344CB8AC3E}">
        <p14:creationId xmlns:p14="http://schemas.microsoft.com/office/powerpoint/2010/main" xmlns="" val="1983247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7B00064-4693-40AF-AD1C-4E0F578A00C9}" type="datetimeFigureOut">
              <a:rPr lang="fr-FR" smtClean="0"/>
              <a:pPr/>
              <a:t>21/04/2023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D8B876D-B879-4E78-94D9-D2EB155262C4}" type="slidenum">
              <a:rPr lang="fr-FR" smtClean="0"/>
              <a:pPr/>
              <a:t>‹#›</a:t>
            </a:fld>
            <a:endParaRPr lang="fr-FR"/>
          </a:p>
        </p:txBody>
      </p:sp>
    </p:spTree>
    <p:extLst>
      <p:ext uri="{BB962C8B-B14F-4D97-AF65-F5344CB8AC3E}">
        <p14:creationId xmlns:p14="http://schemas.microsoft.com/office/powerpoint/2010/main" xmlns="" val="1090306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B00064-4693-40AF-AD1C-4E0F578A00C9}" type="datetimeFigureOut">
              <a:rPr lang="fr-FR" smtClean="0"/>
              <a:pPr/>
              <a:t>21/04/2023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8B876D-B879-4E78-94D9-D2EB155262C4}" type="slidenum">
              <a:rPr lang="fr-FR" smtClean="0"/>
              <a:pPr/>
              <a:t>‹#›</a:t>
            </a:fld>
            <a:endParaRPr lang="fr-FR"/>
          </a:p>
        </p:txBody>
      </p:sp>
    </p:spTree>
    <p:extLst>
      <p:ext uri="{BB962C8B-B14F-4D97-AF65-F5344CB8AC3E}">
        <p14:creationId xmlns:p14="http://schemas.microsoft.com/office/powerpoint/2010/main" xmlns="" val="31226558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tachyonis.org/Products.html"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2012portal.blogspot.com/2015/07/galactic-wave-of-love.html" TargetMode="External"/><Relationship Id="rId7" Type="http://schemas.openxmlformats.org/officeDocument/2006/relationships/hyperlink" Target="http://2012portal.blogspot.com/2022/05/the-apocalypse.html"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2012portal.blogspot.com/2022/04/apokatastasis.html" TargetMode="External"/><Relationship Id="rId5" Type="http://schemas.openxmlformats.org/officeDocument/2006/relationships/hyperlink" Target="http://2012portal.blogspot.com/2022/02/ascension-plan-update.html" TargetMode="External"/><Relationship Id="rId4" Type="http://schemas.openxmlformats.org/officeDocument/2006/relationships/hyperlink" Target="http://2012portal.blogspot.com/2020/05/portal-2025.html"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9.jpeg"/><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8" Type="http://schemas.openxmlformats.org/officeDocument/2006/relationships/hyperlink" Target="https://t.me/liberationplanetaireascension" TargetMode="External"/><Relationship Id="rId3" Type="http://schemas.openxmlformats.org/officeDocument/2006/relationships/hyperlink" Target="https://www.welovemassmeditation.com/2023/04/portal-of-light-activation-on-may-1st-at-506-pm-utc.html" TargetMode="External"/><Relationship Id="rId7" Type="http://schemas.openxmlformats.org/officeDocument/2006/relationships/hyperlink" Target="https://fr.prepareforchange.net/" TargetMode="External"/><Relationship Id="rId12"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youtube.com/@WeLoveMassMeditation" TargetMode="External"/><Relationship Id="rId11" Type="http://schemas.openxmlformats.org/officeDocument/2006/relationships/image" Target="../media/image3.png"/><Relationship Id="rId5" Type="http://schemas.openxmlformats.org/officeDocument/2006/relationships/hyperlink" Target="https://www.facebook.com/events/158722637080120" TargetMode="External"/><Relationship Id="rId10" Type="http://schemas.openxmlformats.org/officeDocument/2006/relationships/hyperlink" Target="https://www.youtube.com/@mmariemichele2243" TargetMode="External"/><Relationship Id="rId4" Type="http://schemas.openxmlformats.org/officeDocument/2006/relationships/hyperlink" Target="https://www.facebook.com/events/1595905314225143?ref=newsfeed" TargetMode="External"/><Relationship Id="rId9" Type="http://schemas.openxmlformats.org/officeDocument/2006/relationships/hyperlink" Target="https://www.facebook.com/groups/754968702923893"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24.jpeg"/><Relationship Id="rId1" Type="http://schemas.openxmlformats.org/officeDocument/2006/relationships/slideLayout" Target="../slideLayouts/slideLayout1.xml"/><Relationship Id="rId6" Type="http://schemas.microsoft.com/office/2007/relationships/hdphoto" Target="../media/hdphoto1.wdp"/><Relationship Id="rId11" Type="http://schemas.openxmlformats.org/officeDocument/2006/relationships/image" Target="../media/image28.png"/><Relationship Id="rId5" Type="http://schemas.openxmlformats.org/officeDocument/2006/relationships/image" Target="../media/image25.png"/><Relationship Id="rId10" Type="http://schemas.openxmlformats.org/officeDocument/2006/relationships/image" Target="../media/image27.png"/><Relationship Id="rId4" Type="http://schemas.openxmlformats.org/officeDocument/2006/relationships/image" Target="../media/image7.png"/><Relationship Id="rId9" Type="http://schemas.openxmlformats.org/officeDocument/2006/relationships/image" Target="../media/image26.png"/></Relationships>
</file>

<file path=ppt/slides/_rels/slide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jpeg"/><Relationship Id="rId7"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s://www.timeanddate.com/worldclock/fixedtime.html?msg=PORTAL+OF,LIGHT&amp;iso=20230501T1906&amp;p1=195" TargetMode="External"/><Relationship Id="rId10" Type="http://schemas.openxmlformats.org/officeDocument/2006/relationships/image" Target="../media/image9.png"/><Relationship Id="rId4" Type="http://schemas.openxmlformats.org/officeDocument/2006/relationships/hyperlink" Target="http://2012portal.blogspot.com/2023/03/make-this-viral-portal-of-light.html" TargetMode="External"/><Relationship Id="rId9"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2"/>
            <a:ext cx="12192000" cy="6858002"/>
          </a:xfrm>
          <a:prstGeom prst="rect">
            <a:avLst/>
          </a:prstGeom>
        </p:spPr>
      </p:pic>
      <p:sp>
        <p:nvSpPr>
          <p:cNvPr id="5" name="Titre 1"/>
          <p:cNvSpPr>
            <a:spLocks noGrp="1"/>
          </p:cNvSpPr>
          <p:nvPr>
            <p:ph type="ctrTitle"/>
          </p:nvPr>
        </p:nvSpPr>
        <p:spPr>
          <a:xfrm>
            <a:off x="0" y="237506"/>
            <a:ext cx="12405755" cy="3815187"/>
          </a:xfrm>
          <a:effectLst>
            <a:glow rad="228600">
              <a:schemeClr val="accent5">
                <a:satMod val="175000"/>
                <a:alpha val="40000"/>
              </a:schemeClr>
            </a:glow>
            <a:outerShdw blurRad="50800" dist="38100" dir="16200000" rotWithShape="0">
              <a:prstClr val="black">
                <a:alpha val="40000"/>
              </a:prstClr>
            </a:outerShdw>
          </a:effectLst>
        </p:spPr>
        <p:txBody>
          <a:bodyPr>
            <a:noAutofit/>
          </a:bodyPr>
          <a:lstStyle/>
          <a:p>
            <a:pPr>
              <a:lnSpc>
                <a:spcPct val="100000"/>
              </a:lnSpc>
            </a:pPr>
            <a:r>
              <a:rPr lang="fr-FR" sz="10700" b="1" spc="600" dirty="0" err="1" smtClean="0">
                <a:solidFill>
                  <a:schemeClr val="bg1"/>
                </a:solidFill>
                <a:effectLst>
                  <a:outerShdw blurRad="38100" dist="38100" dir="2700000" algn="tl">
                    <a:srgbClr val="000000">
                      <a:alpha val="43137"/>
                    </a:srgbClr>
                  </a:outerShdw>
                </a:effectLst>
                <a:latin typeface="Felix Titling" panose="04060505060202020A04" pitchFamily="82" charset="0"/>
              </a:rPr>
              <a:t>Valoportaalin</a:t>
            </a:r>
            <a:r>
              <a:rPr lang="fr-FR" sz="10700" b="1" spc="600" dirty="0">
                <a:solidFill>
                  <a:schemeClr val="bg1"/>
                </a:solidFill>
                <a:effectLst>
                  <a:outerShdw blurRad="38100" dist="38100" dir="2700000" algn="tl">
                    <a:srgbClr val="000000">
                      <a:alpha val="43137"/>
                    </a:srgbClr>
                  </a:outerShdw>
                </a:effectLst>
                <a:latin typeface="Felix Titling" panose="04060505060202020A04" pitchFamily="82" charset="0"/>
              </a:rPr>
              <a:t/>
            </a:r>
            <a:br>
              <a:rPr lang="fr-FR" sz="10700" b="1" spc="600" dirty="0">
                <a:solidFill>
                  <a:schemeClr val="bg1"/>
                </a:solidFill>
                <a:effectLst>
                  <a:outerShdw blurRad="38100" dist="38100" dir="2700000" algn="tl">
                    <a:srgbClr val="000000">
                      <a:alpha val="43137"/>
                    </a:srgbClr>
                  </a:outerShdw>
                </a:effectLst>
                <a:latin typeface="Felix Titling" panose="04060505060202020A04" pitchFamily="82" charset="0"/>
              </a:rPr>
            </a:br>
            <a:r>
              <a:rPr lang="fr-FR" sz="1200" b="1" u="sng" spc="600" dirty="0" smtClean="0">
                <a:solidFill>
                  <a:schemeClr val="bg1"/>
                </a:solidFill>
                <a:effectLst>
                  <a:outerShdw blurRad="38100" dist="38100" dir="2700000" algn="tl">
                    <a:srgbClr val="000000">
                      <a:alpha val="43137"/>
                    </a:srgbClr>
                  </a:outerShdw>
                </a:effectLst>
                <a:latin typeface="Felix Titling" panose="04060505060202020A04" pitchFamily="82" charset="0"/>
              </a:rPr>
              <a:t>---------------------------------------------------</a:t>
            </a:r>
            <a:r>
              <a:rPr lang="fr-FR" sz="10700" b="1" spc="600" dirty="0" smtClean="0">
                <a:solidFill>
                  <a:schemeClr val="bg1"/>
                </a:solidFill>
                <a:effectLst>
                  <a:outerShdw blurRad="38100" dist="38100" dir="2700000" algn="tl">
                    <a:srgbClr val="000000">
                      <a:alpha val="43137"/>
                    </a:srgbClr>
                  </a:outerShdw>
                </a:effectLst>
                <a:latin typeface="Felix Titling" panose="04060505060202020A04" pitchFamily="82" charset="0"/>
              </a:rPr>
              <a:t/>
            </a:r>
            <a:br>
              <a:rPr lang="fr-FR" sz="10700" b="1" spc="600" dirty="0" smtClean="0">
                <a:solidFill>
                  <a:schemeClr val="bg1"/>
                </a:solidFill>
                <a:effectLst>
                  <a:outerShdw blurRad="38100" dist="38100" dir="2700000" algn="tl">
                    <a:srgbClr val="000000">
                      <a:alpha val="43137"/>
                    </a:srgbClr>
                  </a:outerShdw>
                </a:effectLst>
                <a:latin typeface="Felix Titling" panose="04060505060202020A04" pitchFamily="82" charset="0"/>
              </a:rPr>
            </a:br>
            <a:r>
              <a:rPr lang="fr-FR" sz="10700" b="1" spc="600" dirty="0" err="1" smtClean="0">
                <a:solidFill>
                  <a:schemeClr val="bg1"/>
                </a:solidFill>
                <a:effectLst>
                  <a:outerShdw blurRad="38100" dist="38100" dir="2700000" algn="tl">
                    <a:srgbClr val="000000">
                      <a:alpha val="43137"/>
                    </a:srgbClr>
                  </a:outerShdw>
                </a:effectLst>
                <a:latin typeface="Felix Titling" panose="04060505060202020A04" pitchFamily="82" charset="0"/>
              </a:rPr>
              <a:t>aktivointi</a:t>
            </a:r>
            <a:r>
              <a:rPr lang="fr-FR" sz="10700" b="1" spc="600" dirty="0" smtClean="0">
                <a:solidFill>
                  <a:schemeClr val="bg1"/>
                </a:solidFill>
                <a:effectLst>
                  <a:outerShdw blurRad="38100" dist="38100" dir="2700000" algn="tl">
                    <a:srgbClr val="000000">
                      <a:alpha val="43137"/>
                    </a:srgbClr>
                  </a:outerShdw>
                </a:effectLst>
                <a:latin typeface="Felix Titling" panose="04060505060202020A04" pitchFamily="82" charset="0"/>
              </a:rPr>
              <a:t/>
            </a:r>
            <a:br>
              <a:rPr lang="fr-FR" sz="10700" b="1" spc="600" dirty="0" smtClean="0">
                <a:solidFill>
                  <a:schemeClr val="bg1"/>
                </a:solidFill>
                <a:effectLst>
                  <a:outerShdw blurRad="38100" dist="38100" dir="2700000" algn="tl">
                    <a:srgbClr val="000000">
                      <a:alpha val="43137"/>
                    </a:srgbClr>
                  </a:outerShdw>
                </a:effectLst>
                <a:latin typeface="Felix Titling" panose="04060505060202020A04" pitchFamily="82" charset="0"/>
              </a:rPr>
            </a:br>
            <a:r>
              <a:rPr lang="fr-FR" sz="1200" b="1" u="sng" spc="600" dirty="0" smtClean="0">
                <a:solidFill>
                  <a:schemeClr val="bg1"/>
                </a:solidFill>
                <a:effectLst>
                  <a:outerShdw blurRad="38100" dist="38100" dir="2700000" algn="tl">
                    <a:srgbClr val="000000">
                      <a:alpha val="43137"/>
                    </a:srgbClr>
                  </a:outerShdw>
                </a:effectLst>
                <a:latin typeface="Felix Titling" panose="04060505060202020A04" pitchFamily="82" charset="0"/>
              </a:rPr>
              <a:t>---------------------------------------------------------------</a:t>
            </a:r>
            <a:endParaRPr lang="fr-FR" sz="10700" b="1" u="sng" spc="600" dirty="0">
              <a:solidFill>
                <a:schemeClr val="bg1"/>
              </a:solidFill>
              <a:effectLst>
                <a:outerShdw blurRad="38100" dist="38100" dir="2700000" algn="tl">
                  <a:srgbClr val="000000">
                    <a:alpha val="43137"/>
                  </a:srgbClr>
                </a:outerShdw>
              </a:effectLst>
              <a:latin typeface="Felix Titling" panose="04060505060202020A04" pitchFamily="82" charset="0"/>
            </a:endParaRPr>
          </a:p>
        </p:txBody>
      </p:sp>
      <p:sp>
        <p:nvSpPr>
          <p:cNvPr id="2" name="ZoneTexte 1"/>
          <p:cNvSpPr txBox="1"/>
          <p:nvPr/>
        </p:nvSpPr>
        <p:spPr>
          <a:xfrm>
            <a:off x="774354" y="4556099"/>
            <a:ext cx="10643287" cy="2123658"/>
          </a:xfrm>
          <a:prstGeom prst="rect">
            <a:avLst/>
          </a:prstGeom>
          <a:noFill/>
        </p:spPr>
        <p:txBody>
          <a:bodyPr wrap="square" rtlCol="0">
            <a:spAutoFit/>
          </a:bodyPr>
          <a:lstStyle/>
          <a:p>
            <a:pPr algn="ctr"/>
            <a:r>
              <a:rPr lang="fr-FR" sz="22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en-US" sz="2200" b="1" u="sng"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VALOPORTAALIN AKTIVOINTI 1.TOKUKOKUUTA</a:t>
            </a:r>
            <a:r>
              <a:rPr lang="fr-FR" sz="22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-2023</a:t>
            </a:r>
          </a:p>
          <a:p>
            <a:pPr algn="ctr"/>
            <a:endPar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r>
              <a:rPr lang="fr-FR"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t>
            </a:r>
            <a:r>
              <a:rPr lang="fi-FI" dirty="0" smtClean="0">
                <a:solidFill>
                  <a:schemeClr val="bg1"/>
                </a:solidFill>
              </a:rPr>
              <a:t>Tämä on tähänastisen elämämme voimakkain planetaarinen aktivointi</a:t>
            </a:r>
            <a:r>
              <a:rPr lang="en-US"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COBRA.  </a:t>
            </a:r>
            <a:endParaRPr lang="fr-FR" b="1"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algn="ctr"/>
            <a:r>
              <a:rPr lang="fr-FR" sz="2000" b="1" u="sng"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_______________________________________________________________</a:t>
            </a:r>
            <a:endParaRPr lang="fr-FR" sz="2000" b="1" u="sng" dirty="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algn="ctr"/>
            <a:endParaRPr lang="fr-FR" sz="1600" b="1" u="sng"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2012PORTAL.BLOGSPOT.COM – WE LOVE MASS MEDITATION – PREPARE FOR CHANGE  </a:t>
            </a:r>
          </a:p>
          <a:p>
            <a:pPr algn="ctr"/>
            <a:endParaRPr lang="fr-FR" sz="1600" b="1" u="sng"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 7"/>
          <p:cNvPicPr>
            <a:picLocks noChangeAspect="1"/>
          </p:cNvPicPr>
          <p:nvPr/>
        </p:nvPicPr>
        <p:blipFill>
          <a:blip r:embed="rId3"/>
          <a:stretch>
            <a:fillRect/>
          </a:stretch>
        </p:blipFill>
        <p:spPr>
          <a:xfrm>
            <a:off x="2117465" y="6050022"/>
            <a:ext cx="286537" cy="237765"/>
          </a:xfrm>
          <a:prstGeom prst="rect">
            <a:avLst/>
          </a:prstGeom>
        </p:spPr>
      </p:pic>
      <p:pic>
        <p:nvPicPr>
          <p:cNvPr id="9" name="Image 8"/>
          <p:cNvPicPr>
            <a:picLocks noChangeAspect="1"/>
          </p:cNvPicPr>
          <p:nvPr/>
        </p:nvPicPr>
        <p:blipFill>
          <a:blip r:embed="rId3"/>
          <a:stretch>
            <a:fillRect/>
          </a:stretch>
        </p:blipFill>
        <p:spPr>
          <a:xfrm>
            <a:off x="9791911" y="6050022"/>
            <a:ext cx="286537" cy="237765"/>
          </a:xfrm>
          <a:prstGeom prst="rect">
            <a:avLst/>
          </a:prstGeom>
        </p:spPr>
      </p:pic>
      <p:pic>
        <p:nvPicPr>
          <p:cNvPr id="10" name="Image 9"/>
          <p:cNvPicPr>
            <a:picLocks noChangeAspect="1"/>
          </p:cNvPicPr>
          <p:nvPr/>
        </p:nvPicPr>
        <p:blipFill>
          <a:blip r:embed="rId3"/>
          <a:stretch>
            <a:fillRect/>
          </a:stretch>
        </p:blipFill>
        <p:spPr>
          <a:xfrm>
            <a:off x="4628569" y="4173612"/>
            <a:ext cx="286537" cy="237765"/>
          </a:xfrm>
          <a:prstGeom prst="rect">
            <a:avLst/>
          </a:prstGeom>
        </p:spPr>
      </p:pic>
      <p:pic>
        <p:nvPicPr>
          <p:cNvPr id="11" name="Image 10"/>
          <p:cNvPicPr>
            <a:picLocks noChangeAspect="1"/>
          </p:cNvPicPr>
          <p:nvPr/>
        </p:nvPicPr>
        <p:blipFill>
          <a:blip r:embed="rId3"/>
          <a:stretch>
            <a:fillRect/>
          </a:stretch>
        </p:blipFill>
        <p:spPr>
          <a:xfrm>
            <a:off x="5312310" y="4173021"/>
            <a:ext cx="286537" cy="237765"/>
          </a:xfrm>
          <a:prstGeom prst="rect">
            <a:avLst/>
          </a:prstGeom>
        </p:spPr>
      </p:pic>
      <p:pic>
        <p:nvPicPr>
          <p:cNvPr id="12" name="Image 11"/>
          <p:cNvPicPr>
            <a:picLocks noChangeAspect="1"/>
          </p:cNvPicPr>
          <p:nvPr/>
        </p:nvPicPr>
        <p:blipFill>
          <a:blip r:embed="rId3"/>
          <a:stretch>
            <a:fillRect/>
          </a:stretch>
        </p:blipFill>
        <p:spPr>
          <a:xfrm>
            <a:off x="5996051" y="4180667"/>
            <a:ext cx="286537" cy="237765"/>
          </a:xfrm>
          <a:prstGeom prst="rect">
            <a:avLst/>
          </a:prstGeom>
        </p:spPr>
      </p:pic>
      <p:pic>
        <p:nvPicPr>
          <p:cNvPr id="13" name="Image 12"/>
          <p:cNvPicPr>
            <a:picLocks noChangeAspect="1"/>
          </p:cNvPicPr>
          <p:nvPr/>
        </p:nvPicPr>
        <p:blipFill>
          <a:blip r:embed="rId3"/>
          <a:stretch>
            <a:fillRect/>
          </a:stretch>
        </p:blipFill>
        <p:spPr>
          <a:xfrm>
            <a:off x="6674780" y="4180667"/>
            <a:ext cx="286537" cy="237765"/>
          </a:xfrm>
          <a:prstGeom prst="rect">
            <a:avLst/>
          </a:prstGeom>
        </p:spPr>
      </p:pic>
      <p:pic>
        <p:nvPicPr>
          <p:cNvPr id="14" name="Image 13"/>
          <p:cNvPicPr>
            <a:picLocks noChangeAspect="1"/>
          </p:cNvPicPr>
          <p:nvPr/>
        </p:nvPicPr>
        <p:blipFill>
          <a:blip r:embed="rId3"/>
          <a:stretch>
            <a:fillRect/>
          </a:stretch>
        </p:blipFill>
        <p:spPr>
          <a:xfrm>
            <a:off x="7353509" y="4166558"/>
            <a:ext cx="286537" cy="237765"/>
          </a:xfrm>
          <a:prstGeom prst="rect">
            <a:avLst/>
          </a:prstGeom>
        </p:spPr>
      </p:pic>
      <p:pic>
        <p:nvPicPr>
          <p:cNvPr id="17" name="Image 16"/>
          <p:cNvPicPr>
            <a:picLocks noChangeAspect="1"/>
          </p:cNvPicPr>
          <p:nvPr/>
        </p:nvPicPr>
        <p:blipFill>
          <a:blip r:embed="rId3"/>
          <a:stretch>
            <a:fillRect/>
          </a:stretch>
        </p:blipFill>
        <p:spPr>
          <a:xfrm>
            <a:off x="8032238" y="4180667"/>
            <a:ext cx="286537" cy="237765"/>
          </a:xfrm>
          <a:prstGeom prst="rect">
            <a:avLst/>
          </a:prstGeom>
        </p:spPr>
      </p:pic>
      <p:pic>
        <p:nvPicPr>
          <p:cNvPr id="18" name="Image 17"/>
          <p:cNvPicPr>
            <a:picLocks noChangeAspect="1"/>
          </p:cNvPicPr>
          <p:nvPr/>
        </p:nvPicPr>
        <p:blipFill>
          <a:blip r:embed="rId3"/>
          <a:stretch>
            <a:fillRect/>
          </a:stretch>
        </p:blipFill>
        <p:spPr>
          <a:xfrm>
            <a:off x="8715979" y="4180076"/>
            <a:ext cx="286537" cy="237765"/>
          </a:xfrm>
          <a:prstGeom prst="rect">
            <a:avLst/>
          </a:prstGeom>
        </p:spPr>
      </p:pic>
      <p:pic>
        <p:nvPicPr>
          <p:cNvPr id="19" name="Image 18"/>
          <p:cNvPicPr>
            <a:picLocks noChangeAspect="1"/>
          </p:cNvPicPr>
          <p:nvPr/>
        </p:nvPicPr>
        <p:blipFill>
          <a:blip r:embed="rId3"/>
          <a:stretch>
            <a:fillRect/>
          </a:stretch>
        </p:blipFill>
        <p:spPr>
          <a:xfrm>
            <a:off x="9399720" y="4187722"/>
            <a:ext cx="286537" cy="237765"/>
          </a:xfrm>
          <a:prstGeom prst="rect">
            <a:avLst/>
          </a:prstGeom>
        </p:spPr>
      </p:pic>
      <p:pic>
        <p:nvPicPr>
          <p:cNvPr id="20" name="Image 19"/>
          <p:cNvPicPr>
            <a:picLocks noChangeAspect="1"/>
          </p:cNvPicPr>
          <p:nvPr/>
        </p:nvPicPr>
        <p:blipFill>
          <a:blip r:embed="rId3"/>
          <a:stretch>
            <a:fillRect/>
          </a:stretch>
        </p:blipFill>
        <p:spPr>
          <a:xfrm>
            <a:off x="10078449" y="4187722"/>
            <a:ext cx="286537" cy="237765"/>
          </a:xfrm>
          <a:prstGeom prst="rect">
            <a:avLst/>
          </a:prstGeom>
        </p:spPr>
      </p:pic>
      <p:pic>
        <p:nvPicPr>
          <p:cNvPr id="21" name="Image 20"/>
          <p:cNvPicPr>
            <a:picLocks noChangeAspect="1"/>
          </p:cNvPicPr>
          <p:nvPr/>
        </p:nvPicPr>
        <p:blipFill>
          <a:blip r:embed="rId3"/>
          <a:stretch>
            <a:fillRect/>
          </a:stretch>
        </p:blipFill>
        <p:spPr>
          <a:xfrm>
            <a:off x="10756078" y="4187722"/>
            <a:ext cx="286537" cy="237765"/>
          </a:xfrm>
          <a:prstGeom prst="rect">
            <a:avLst/>
          </a:prstGeom>
        </p:spPr>
      </p:pic>
      <p:pic>
        <p:nvPicPr>
          <p:cNvPr id="22" name="Image 21"/>
          <p:cNvPicPr>
            <a:picLocks noChangeAspect="1"/>
          </p:cNvPicPr>
          <p:nvPr/>
        </p:nvPicPr>
        <p:blipFill>
          <a:blip r:embed="rId3"/>
          <a:stretch>
            <a:fillRect/>
          </a:stretch>
        </p:blipFill>
        <p:spPr>
          <a:xfrm>
            <a:off x="1213090" y="4180667"/>
            <a:ext cx="286537" cy="237765"/>
          </a:xfrm>
          <a:prstGeom prst="rect">
            <a:avLst/>
          </a:prstGeom>
        </p:spPr>
      </p:pic>
      <p:pic>
        <p:nvPicPr>
          <p:cNvPr id="23" name="Image 22"/>
          <p:cNvPicPr>
            <a:picLocks noChangeAspect="1"/>
          </p:cNvPicPr>
          <p:nvPr/>
        </p:nvPicPr>
        <p:blipFill>
          <a:blip r:embed="rId3"/>
          <a:stretch>
            <a:fillRect/>
          </a:stretch>
        </p:blipFill>
        <p:spPr>
          <a:xfrm>
            <a:off x="1896831" y="4180076"/>
            <a:ext cx="286537" cy="237765"/>
          </a:xfrm>
          <a:prstGeom prst="rect">
            <a:avLst/>
          </a:prstGeom>
        </p:spPr>
      </p:pic>
      <p:pic>
        <p:nvPicPr>
          <p:cNvPr id="24" name="Image 23"/>
          <p:cNvPicPr>
            <a:picLocks noChangeAspect="1"/>
          </p:cNvPicPr>
          <p:nvPr/>
        </p:nvPicPr>
        <p:blipFill>
          <a:blip r:embed="rId3"/>
          <a:stretch>
            <a:fillRect/>
          </a:stretch>
        </p:blipFill>
        <p:spPr>
          <a:xfrm>
            <a:off x="2580572" y="4187722"/>
            <a:ext cx="286537" cy="237765"/>
          </a:xfrm>
          <a:prstGeom prst="rect">
            <a:avLst/>
          </a:prstGeom>
        </p:spPr>
      </p:pic>
      <p:pic>
        <p:nvPicPr>
          <p:cNvPr id="25" name="Image 24"/>
          <p:cNvPicPr>
            <a:picLocks noChangeAspect="1"/>
          </p:cNvPicPr>
          <p:nvPr/>
        </p:nvPicPr>
        <p:blipFill>
          <a:blip r:embed="rId3"/>
          <a:stretch>
            <a:fillRect/>
          </a:stretch>
        </p:blipFill>
        <p:spPr>
          <a:xfrm>
            <a:off x="3259301" y="4187722"/>
            <a:ext cx="286537" cy="237765"/>
          </a:xfrm>
          <a:prstGeom prst="rect">
            <a:avLst/>
          </a:prstGeom>
        </p:spPr>
      </p:pic>
      <p:pic>
        <p:nvPicPr>
          <p:cNvPr id="26" name="Image 25"/>
          <p:cNvPicPr>
            <a:picLocks noChangeAspect="1"/>
          </p:cNvPicPr>
          <p:nvPr/>
        </p:nvPicPr>
        <p:blipFill>
          <a:blip r:embed="rId3"/>
          <a:stretch>
            <a:fillRect/>
          </a:stretch>
        </p:blipFill>
        <p:spPr>
          <a:xfrm>
            <a:off x="3943935" y="4190359"/>
            <a:ext cx="286537" cy="237765"/>
          </a:xfrm>
          <a:prstGeom prst="rect">
            <a:avLst/>
          </a:prstGeom>
        </p:spPr>
      </p:pic>
    </p:spTree>
    <p:extLst>
      <p:ext uri="{BB962C8B-B14F-4D97-AF65-F5344CB8AC3E}">
        <p14:creationId xmlns:p14="http://schemas.microsoft.com/office/powerpoint/2010/main" xmlns="" val="39558604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3172"/>
            <a:ext cx="12192000" cy="6858000"/>
          </a:xfrm>
          <a:prstGeom prst="rect">
            <a:avLst/>
          </a:prstGeom>
        </p:spPr>
      </p:pic>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sp>
        <p:nvSpPr>
          <p:cNvPr id="2" name="Rectangle 1"/>
          <p:cNvSpPr/>
          <p:nvPr/>
        </p:nvSpPr>
        <p:spPr>
          <a:xfrm>
            <a:off x="295154" y="778578"/>
            <a:ext cx="11601691" cy="3852337"/>
          </a:xfrm>
          <a:prstGeom prst="rect">
            <a:avLst/>
          </a:prstGeom>
          <a:effectLst>
            <a:outerShdw blurRad="50800" dist="38100" algn="l" rotWithShape="0">
              <a:prstClr val="black">
                <a:alpha val="40000"/>
              </a:prstClr>
            </a:outerShdw>
          </a:effectLst>
        </p:spPr>
        <p:txBody>
          <a:bodyPr wrap="square">
            <a:spAutoFit/>
          </a:bodyPr>
          <a:lstStyle/>
          <a:p>
            <a:pPr marL="342900" indent="-342900">
              <a:lnSpc>
                <a:spcPct val="150000"/>
              </a:lnSpc>
              <a:spcAft>
                <a:spcPts val="800"/>
              </a:spcAft>
              <a:buFont typeface="Wingdings 3" panose="05040102010807070707" pitchFamily="18" charset="2"/>
              <a:buChar char="&quot;"/>
            </a:pP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On tärkeää tehdä ero </a:t>
            </a: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Kosmisen Keskusauringon </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(joka hallinnoi tämän universumin kaikkien galaksien kaikkien keskusaurinkojen </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henkistä </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kehitystä) ja </a:t>
            </a: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YHDEN Galaktisen Keskusauringon </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välillä, joka on tämän universumin minkä tahansa galaksin keskellä oleva aurinko.</a:t>
            </a:r>
            <a:r>
              <a:rPr lang="en-US"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p>
          <a:p>
            <a:pPr marL="342900" indent="-342900">
              <a:lnSpc>
                <a:spcPct val="150000"/>
              </a:lnSpc>
              <a:spcAft>
                <a:spcPts val="800"/>
              </a:spcAft>
              <a:buFont typeface="Wingdings 3" panose="05040102010807070707" pitchFamily="18" charset="2"/>
              <a:buChar char="&quot;"/>
            </a:pP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Galaktisia aurinkoja on yhtä monta kuin galakseja. Toisaalta maailmankaikkeutemme mittakaavassa on vain YKSI Kosminen Keskusaurinko.</a:t>
            </a:r>
            <a:endParaRPr lang="en-US"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50000"/>
              </a:lnSpc>
              <a:spcAft>
                <a:spcPts val="800"/>
              </a:spcAft>
              <a:buFont typeface="Wingdings 3" panose="05040102010807070707" pitchFamily="18" charset="2"/>
              <a:buChar char="&quot;"/>
            </a:pP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Kun COBRA puhuu päivityksessään "</a:t>
            </a: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galaktisesta keskuksesta</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hän puhuu </a:t>
            </a: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MEIDÄN galaktisesta keskusauringostamme</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joka sijaitsee Linnunratamme keskellä ja jota kutsutaan Pleromaksi.</a:t>
            </a:r>
            <a:endParaRPr lang="fr-FR"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ZoneTexte 5"/>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10475033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Rectangle 4"/>
          <p:cNvSpPr/>
          <p:nvPr/>
        </p:nvSpPr>
        <p:spPr>
          <a:xfrm>
            <a:off x="295154" y="525330"/>
            <a:ext cx="11601691" cy="4729500"/>
          </a:xfrm>
          <a:prstGeom prst="rect">
            <a:avLst/>
          </a:prstGeom>
          <a:effectLst>
            <a:outerShdw blurRad="50800" dist="38100" algn="l" rotWithShape="0">
              <a:prstClr val="black">
                <a:alpha val="40000"/>
              </a:prstClr>
            </a:outerShdw>
          </a:effectLst>
        </p:spPr>
        <p:txBody>
          <a:bodyPr wrap="square">
            <a:spAutoFit/>
          </a:bodyPr>
          <a:lstStyle/>
          <a:p>
            <a:pPr marL="342900" indent="-342900">
              <a:lnSpc>
                <a:spcPct val="150000"/>
              </a:lnSpc>
              <a:spcAft>
                <a:spcPts val="800"/>
              </a:spcAft>
              <a:buFont typeface="Wingdings 3" panose="05040102010807070707" pitchFamily="18" charset="2"/>
              <a:buChar char="&quot;"/>
            </a:pP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Cintamani-kivien </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omistajat ovat osa valon läpimurron 1. toukokuuta tapahtuvaa </a:t>
            </a: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planetaarista verkostoa</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Cintamani-kivet toimivat </a:t>
            </a: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läpimurtoenergian lähettiminä </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aktivoinnin aikaan. </a:t>
            </a: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Galaktinen pulssi virtaa suoraan Cintamani-kivien läpi, jotka ovat energiakanavia, jotka välittävät läpimurtoenergioita planetaariseen energiaverkkoon.</a:t>
            </a:r>
            <a:endParaRPr lang="en-US"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50000"/>
              </a:lnSpc>
              <a:spcAft>
                <a:spcPts val="800"/>
              </a:spcAft>
              <a:buFont typeface="Wingdings 3" panose="05040102010807070707" pitchFamily="18" charset="2"/>
              <a:buChar char="&quot;"/>
            </a:pP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TÄRKEÄÄ : </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suosittelemme kaikille </a:t>
            </a: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Cintamani-kivien </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omistajille, että he käyttävät niitä </a:t>
            </a: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ennen valoportaalin aktivointimeditaatiota, sen aikana ja sen jälkeen.</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Koska tämä aktivointi on energeettisesti hyvin voimakas, </a:t>
            </a: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Valon Voimat voivat antaa teille tuolla hetkellä erityisiä merkkejä/neuvoja tai opastusta, jotka liittyvät tehtäväänne.</a:t>
            </a:r>
            <a:endParaRPr lang="en-US" sz="105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50000"/>
              </a:lnSpc>
              <a:spcAft>
                <a:spcPts val="800"/>
              </a:spcAft>
              <a:buFont typeface="Wingdings 3" panose="05040102010807070707" pitchFamily="18" charset="2"/>
              <a:buChar char="&quot;"/>
            </a:pPr>
            <a:r>
              <a:rPr lang="fi-FI"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Saadaksesi takyonisoidun Cintamani-kiven (katso sivun alalaita)</a:t>
            </a:r>
            <a:r>
              <a:rPr lang="fr-FR"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16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3"/>
              </a:rPr>
              <a:t>https://</a:t>
            </a:r>
            <a:r>
              <a:rPr lang="fr-FR"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3"/>
              </a:rPr>
              <a:t>tachyonis.org/Products.html</a:t>
            </a:r>
            <a:r>
              <a:rPr lang="fr-FR"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6" name="ZoneTexte 5"/>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2256698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sp>
        <p:nvSpPr>
          <p:cNvPr id="2" name="Rectangle 1"/>
          <p:cNvSpPr/>
          <p:nvPr/>
        </p:nvSpPr>
        <p:spPr>
          <a:xfrm>
            <a:off x="1791728" y="1647743"/>
            <a:ext cx="8608540" cy="4708981"/>
          </a:xfrm>
          <a:prstGeom prst="rect">
            <a:avLst/>
          </a:prstGeom>
          <a:effectLst>
            <a:outerShdw blurRad="63500" sx="102000" sy="102000" algn="ctr" rotWithShape="0">
              <a:prstClr val="black">
                <a:alpha val="40000"/>
              </a:prstClr>
            </a:outerShdw>
          </a:effectLst>
        </p:spPr>
        <p:txBody>
          <a:bodyPr wrap="square">
            <a:spAutoFit/>
          </a:bodyPr>
          <a:lstStyle/>
          <a:p>
            <a:pPr marL="342900" indent="-342900">
              <a:lnSpc>
                <a:spcPct val="150000"/>
              </a:lnSpc>
              <a:spcAft>
                <a:spcPts val="800"/>
              </a:spcAft>
              <a:buFont typeface="Wingdings 3" panose="05040102010807070707" pitchFamily="18" charset="2"/>
              <a:buChar char="&quot;"/>
            </a:pP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GALACTIC WAVE OF LOVE : </a:t>
            </a:r>
          </a:p>
          <a:p>
            <a:pPr>
              <a:lnSpc>
                <a:spcPct val="150000"/>
              </a:lnSpc>
              <a:spcAft>
                <a:spcPts val="800"/>
              </a:spcAft>
            </a:pPr>
            <a:r>
              <a:rPr lang="fr-FR" sz="16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3"/>
              </a:rPr>
              <a:t>http://</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3"/>
              </a:rPr>
              <a:t>2012portal.blogspot.com/2015/07/galactic-wave-of-love.html</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endParaRPr lang="fr-FR" sz="16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50000"/>
              </a:lnSpc>
              <a:spcAft>
                <a:spcPts val="800"/>
              </a:spcAft>
              <a:buFont typeface="Wingdings 3" panose="05040102010807070707" pitchFamily="18" charset="2"/>
              <a:buChar char="&quot;"/>
            </a:pP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PORTAL </a:t>
            </a:r>
            <a:r>
              <a:rPr lang="fr-FR" sz="16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2025 : </a:t>
            </a:r>
            <a:endPar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800"/>
              </a:spcAft>
            </a:pPr>
            <a:r>
              <a:rPr lang="fr-FR" sz="16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4"/>
              </a:rPr>
              <a:t>http://</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4"/>
              </a:rPr>
              <a:t>2012portal.blogspot.com/2020/05/portal-2025.html</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p>
          <a:p>
            <a:pPr marL="342900" indent="-342900">
              <a:lnSpc>
                <a:spcPct val="150000"/>
              </a:lnSpc>
              <a:spcAft>
                <a:spcPts val="800"/>
              </a:spcAft>
              <a:buFont typeface="Wingdings 3" panose="05040102010807070707" pitchFamily="18" charset="2"/>
              <a:buChar char="&quot;"/>
            </a:pP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 PLAN UPDATE : </a:t>
            </a:r>
          </a:p>
          <a:p>
            <a:pPr>
              <a:lnSpc>
                <a:spcPct val="150000"/>
              </a:lnSpc>
              <a:spcAft>
                <a:spcPts val="800"/>
              </a:spcAft>
            </a:pPr>
            <a:r>
              <a:rPr lang="fr-FR" sz="16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5"/>
              </a:rPr>
              <a:t>http://</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5"/>
              </a:rPr>
              <a:t>2012portal.blogspot.com/2022/02/ascension-plan-update.html</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p>
          <a:p>
            <a:pPr marL="342900" indent="-342900">
              <a:lnSpc>
                <a:spcPct val="150000"/>
              </a:lnSpc>
              <a:spcAft>
                <a:spcPts val="800"/>
              </a:spcAft>
              <a:buFont typeface="Wingdings 3" panose="05040102010807070707" pitchFamily="18" charset="2"/>
              <a:buChar char="&quot;"/>
            </a:pP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APOCATASTASIS :</a:t>
            </a:r>
          </a:p>
          <a:p>
            <a:pPr>
              <a:lnSpc>
                <a:spcPct val="150000"/>
              </a:lnSpc>
              <a:spcAft>
                <a:spcPts val="800"/>
              </a:spcAft>
            </a:pPr>
            <a:r>
              <a:rPr lang="fr-FR" sz="16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6"/>
              </a:rPr>
              <a:t>http://</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6"/>
              </a:rPr>
              <a:t>2012portal.blogspot.com/2022/04/apokatastasis.html</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p>
          <a:p>
            <a:pPr marL="342900" indent="-342900">
              <a:lnSpc>
                <a:spcPct val="150000"/>
              </a:lnSpc>
              <a:spcAft>
                <a:spcPts val="800"/>
              </a:spcAft>
              <a:buFont typeface="Wingdings 3" panose="05040102010807070707" pitchFamily="18" charset="2"/>
              <a:buChar char="&quot;"/>
            </a:pP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THE APOCALYPSE </a:t>
            </a:r>
            <a:r>
              <a:rPr lang="fr-FR" sz="16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endPar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800"/>
              </a:spcAft>
            </a:pPr>
            <a:r>
              <a:rPr lang="fr-FR" sz="16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7"/>
              </a:rPr>
              <a:t>http://</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7"/>
              </a:rPr>
              <a:t>2012portal.blogspot.com/2022/05/the-apocalypse.html</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 name="ZoneTexte 2"/>
          <p:cNvSpPr txBox="1"/>
          <p:nvPr/>
        </p:nvSpPr>
        <p:spPr>
          <a:xfrm>
            <a:off x="951467" y="0"/>
            <a:ext cx="10289062" cy="1546577"/>
          </a:xfrm>
          <a:prstGeom prst="rect">
            <a:avLst/>
          </a:prstGeom>
          <a:noFill/>
        </p:spPr>
        <p:txBody>
          <a:bodyPr wrap="square" rtlCol="0">
            <a:spAutoFit/>
          </a:bodyPr>
          <a:lstStyle/>
          <a:p>
            <a:pPr lvl="0" algn="ctr">
              <a:lnSpc>
                <a:spcPct val="150000"/>
              </a:lnSpc>
              <a:spcAft>
                <a:spcPts val="800"/>
              </a:spcAft>
            </a:pPr>
            <a:r>
              <a:rPr lang="fi-FI" sz="2100" b="1" dirty="0" smtClean="0">
                <a:solidFill>
                  <a:prstClr val="white"/>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Jotta ymmärtäisitte paremmin tämän toukokuun 1. päivän kosmisen rakkauden energian välähdyksen todellisen luonteen, suosittelemme teitä lukemaan tai lukemaan uudelleen erityisesti seuraavat COBRA-päivitykset :</a:t>
            </a:r>
            <a:endParaRPr lang="fr-FR" sz="2100" b="1" dirty="0">
              <a:solidFill>
                <a:prstClr val="white"/>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ZoneTexte 5"/>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17296384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1"/>
            <a:ext cx="12191999" cy="6857999"/>
          </a:xfrm>
          <a:prstGeom prst="rect">
            <a:avLst/>
          </a:prstGeom>
        </p:spPr>
      </p:pic>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sp>
        <p:nvSpPr>
          <p:cNvPr id="7" name="Rectangle 6"/>
          <p:cNvSpPr/>
          <p:nvPr/>
        </p:nvSpPr>
        <p:spPr>
          <a:xfrm>
            <a:off x="0" y="1577788"/>
            <a:ext cx="12192000" cy="2492990"/>
          </a:xfrm>
          <a:prstGeom prst="rect">
            <a:avLst/>
          </a:prstGeom>
          <a:effectLst>
            <a:outerShdw blurRad="50800" dist="38100" dir="16200000" rotWithShape="0">
              <a:prstClr val="black">
                <a:alpha val="40000"/>
              </a:prstClr>
            </a:outerShdw>
          </a:effectLst>
        </p:spPr>
        <p:txBody>
          <a:bodyPr wrap="square">
            <a:spAutoFit/>
          </a:bodyPr>
          <a:lstStyle/>
          <a:p>
            <a:pPr algn="ctr">
              <a:lnSpc>
                <a:spcPct val="150000"/>
              </a:lnSpc>
              <a:spcAft>
                <a:spcPts val="800"/>
              </a:spcAft>
            </a:pPr>
            <a:r>
              <a:rPr lang="fr-FR" sz="8000" b="1" dirty="0" err="1"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Visualisointeja</a:t>
            </a:r>
            <a:r>
              <a:rPr lang="fr-FR" sz="80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fr-FR" sz="8000" b="1" dirty="0" err="1"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kuvituksesta</a:t>
            </a:r>
            <a:r>
              <a:rPr lang="fr-FR" sz="24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fr-FR" sz="2400" b="1" dirty="0" err="1"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Meditaation</a:t>
            </a:r>
            <a:r>
              <a:rPr lang="fr-FR" sz="24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fr-FR" sz="2400" b="1" dirty="0" err="1"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visualisoinnin</a:t>
            </a:r>
            <a:r>
              <a:rPr lang="fr-FR" sz="24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fr-FR" sz="2400" b="1" dirty="0" err="1"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tueksi</a:t>
            </a:r>
            <a:r>
              <a:rPr lang="fr-FR" sz="24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endParaRPr lang="fr-FR" sz="2400" dirty="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p:txBody>
      </p:sp>
      <p:sp>
        <p:nvSpPr>
          <p:cNvPr id="6" name="ZoneTexte 5"/>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22530390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p:spPr>
      </p:pic>
      <p:pic>
        <p:nvPicPr>
          <p:cNvPr id="5" name="Image 4"/>
          <p:cNvPicPr>
            <a:picLocks noChangeAspect="1"/>
          </p:cNvPicPr>
          <p:nvPr/>
        </p:nvPicPr>
        <p:blipFill rotWithShape="1">
          <a:blip r:embed="rId3">
            <a:extLst>
              <a:ext uri="{28A0092B-C50C-407E-A947-70E740481C1C}">
                <a14:useLocalDpi xmlns:a14="http://schemas.microsoft.com/office/drawing/2010/main" xmlns="" val="0"/>
              </a:ext>
            </a:extLst>
          </a:blip>
          <a:srcRect l="22569" t="9249" r="22393" b="45225"/>
          <a:stretch/>
        </p:blipFill>
        <p:spPr>
          <a:xfrm>
            <a:off x="0" y="1044146"/>
            <a:ext cx="6474941" cy="4746619"/>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6562982" y="909727"/>
            <a:ext cx="5540976" cy="4739759"/>
          </a:xfrm>
          <a:prstGeom prst="rect">
            <a:avLst/>
          </a:prstGeom>
          <a:effectLst>
            <a:outerShdw blurRad="50800" dist="38100" algn="l" rotWithShape="0">
              <a:prstClr val="black">
                <a:alpha val="40000"/>
              </a:prstClr>
            </a:outerShdw>
          </a:effectLst>
        </p:spPr>
        <p:txBody>
          <a:bodyPr wrap="square">
            <a:spAutoFit/>
          </a:bodyPr>
          <a:lstStyle/>
          <a:p>
            <a:pPr algn="ctr">
              <a:lnSpc>
                <a:spcPct val="150000"/>
              </a:lnSpc>
              <a:spcAft>
                <a:spcPts val="800"/>
              </a:spcAft>
            </a:pPr>
            <a:r>
              <a:rPr lang="fr-FR" sz="3600" b="1" dirty="0" err="1"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Kosminen</a:t>
            </a:r>
            <a:r>
              <a:rPr lang="fr-FR" sz="3600" b="1"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fr-FR" sz="3600" b="1" dirty="0" err="1"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Keskusaurinko</a:t>
            </a:r>
            <a:endParaRPr lang="fr-FR" sz="3600" b="1"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algn="ctr">
              <a:lnSpc>
                <a:spcPct val="150000"/>
              </a:lnSpc>
              <a:spcAft>
                <a:spcPts val="800"/>
              </a:spcAft>
            </a:pPr>
            <a:r>
              <a:rPr lang="fi-FI" sz="1900" b="1"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Suuri Keskusaurinko on Suuren kaiken läpäisevän "MINÄ OLEN" Läsnäolon Lähde ja Keskus.</a:t>
            </a:r>
          </a:p>
          <a:p>
            <a:pPr algn="ctr">
              <a:lnSpc>
                <a:spcPct val="150000"/>
              </a:lnSpc>
              <a:spcAft>
                <a:spcPts val="800"/>
              </a:spcAft>
            </a:pPr>
            <a:r>
              <a:rPr lang="fi-FI" sz="1900" b="1"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Se on Henki/Aine-kosmoksen yhdentymispiste ja Jumalan tietoisuuden keskuskeskittymä sekä Valon, Elämän ja Rakkauden vapauttaminen kaikkeen luomakuntaan.</a:t>
            </a:r>
          </a:p>
          <a:p>
            <a:pPr algn="ctr">
              <a:lnSpc>
                <a:spcPct val="150000"/>
              </a:lnSpc>
              <a:spcAft>
                <a:spcPts val="800"/>
              </a:spcAft>
            </a:pPr>
            <a:r>
              <a:rPr lang="fi-FI" sz="1900" b="1"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Se on Kosmoksen ydin, sydänkeskus tai Kosmoksen Valkoisen tulen ydin.</a:t>
            </a:r>
            <a:endParaRPr lang="fr-FR" sz="1900" dirty="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p:txBody>
      </p:sp>
      <p:sp>
        <p:nvSpPr>
          <p:cNvPr id="7" name="ZoneTexte 6"/>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19431872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pic>
        <p:nvPicPr>
          <p:cNvPr id="3" name="Imag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0"/>
            <a:ext cx="12192001" cy="6858000"/>
          </a:xfrm>
          <a:prstGeom prst="rect">
            <a:avLst/>
          </a:prstGeom>
        </p:spPr>
      </p:pic>
      <p:sp>
        <p:nvSpPr>
          <p:cNvPr id="4" name="ZoneTexte 3"/>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chemeClr val="bg1">
                    <a:lumMod val="8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chemeClr val="bg1">
                    <a:lumMod val="8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chemeClr val="bg1">
                  <a:lumMod val="85000"/>
                </a:schemeClr>
              </a:solidFill>
            </a:endParaRPr>
          </a:p>
        </p:txBody>
      </p:sp>
      <p:sp>
        <p:nvSpPr>
          <p:cNvPr id="2" name="ZoneTexte 1"/>
          <p:cNvSpPr txBox="1"/>
          <p:nvPr/>
        </p:nvSpPr>
        <p:spPr>
          <a:xfrm>
            <a:off x="963826" y="5387546"/>
            <a:ext cx="3070291" cy="1138773"/>
          </a:xfrm>
          <a:prstGeom prst="rect">
            <a:avLst/>
          </a:prstGeom>
          <a:solidFill>
            <a:schemeClr val="bg1"/>
          </a:solidFill>
          <a:effectLst>
            <a:glow rad="139700">
              <a:schemeClr val="accent1">
                <a:satMod val="175000"/>
                <a:alpha val="40000"/>
              </a:schemeClr>
            </a:glow>
          </a:effectLst>
        </p:spPr>
        <p:txBody>
          <a:bodyPr wrap="square" rtlCol="0">
            <a:spAutoFit/>
          </a:bodyPr>
          <a:lstStyle/>
          <a:p>
            <a:pPr algn="ctr"/>
            <a:r>
              <a:rPr lang="fr-FR" sz="3400" b="1" dirty="0" err="1" smtClean="0">
                <a:effectLst>
                  <a:outerShdw blurRad="38100" dist="38100" dir="2700000" algn="tl">
                    <a:srgbClr val="000000">
                      <a:alpha val="43137"/>
                    </a:srgbClr>
                  </a:outerShdw>
                </a:effectLst>
              </a:rPr>
              <a:t>Kosminen</a:t>
            </a:r>
            <a:r>
              <a:rPr lang="fr-FR" sz="3400" b="1" dirty="0" smtClean="0">
                <a:effectLst>
                  <a:outerShdw blurRad="38100" dist="38100" dir="2700000" algn="tl">
                    <a:srgbClr val="000000">
                      <a:alpha val="43137"/>
                    </a:srgbClr>
                  </a:outerShdw>
                </a:effectLst>
              </a:rPr>
              <a:t> </a:t>
            </a:r>
            <a:r>
              <a:rPr lang="fr-FR" sz="3400" b="1" dirty="0" err="1" smtClean="0">
                <a:effectLst>
                  <a:outerShdw blurRad="38100" dist="38100" dir="2700000" algn="tl">
                    <a:srgbClr val="000000">
                      <a:alpha val="43137"/>
                    </a:srgbClr>
                  </a:outerShdw>
                </a:effectLst>
              </a:rPr>
              <a:t>Keskusaurinko</a:t>
            </a:r>
            <a:endParaRPr lang="fr-FR" sz="3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4184622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3" name="ZoneTexte 2"/>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chemeClr val="bg1">
                    <a:lumMod val="8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chemeClr val="bg1">
                    <a:lumMod val="8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chemeClr val="bg1">
                  <a:lumMod val="85000"/>
                </a:schemeClr>
              </a:solidFill>
            </a:endParaRPr>
          </a:p>
        </p:txBody>
      </p:sp>
      <p:sp>
        <p:nvSpPr>
          <p:cNvPr id="5" name="ZoneTexte 4"/>
          <p:cNvSpPr txBox="1"/>
          <p:nvPr/>
        </p:nvSpPr>
        <p:spPr>
          <a:xfrm>
            <a:off x="1400430" y="5428735"/>
            <a:ext cx="2938487" cy="1138773"/>
          </a:xfrm>
          <a:prstGeom prst="rect">
            <a:avLst/>
          </a:prstGeom>
          <a:solidFill>
            <a:schemeClr val="bg1"/>
          </a:solidFill>
          <a:effectLst>
            <a:glow rad="139700">
              <a:schemeClr val="accent1">
                <a:satMod val="175000"/>
                <a:alpha val="40000"/>
              </a:schemeClr>
            </a:glow>
          </a:effectLst>
        </p:spPr>
        <p:txBody>
          <a:bodyPr wrap="square" rtlCol="0">
            <a:spAutoFit/>
          </a:bodyPr>
          <a:lstStyle/>
          <a:p>
            <a:pPr algn="ctr"/>
            <a:r>
              <a:rPr lang="fr-FR" sz="3400" b="1" dirty="0" err="1" smtClean="0">
                <a:effectLst>
                  <a:outerShdw blurRad="38100" dist="38100" dir="2700000" algn="tl">
                    <a:srgbClr val="000000">
                      <a:alpha val="43137"/>
                    </a:srgbClr>
                  </a:outerShdw>
                </a:effectLst>
              </a:rPr>
              <a:t>Galaktinen</a:t>
            </a:r>
            <a:r>
              <a:rPr lang="fr-FR" sz="3400" b="1" dirty="0" smtClean="0">
                <a:effectLst>
                  <a:outerShdw blurRad="38100" dist="38100" dir="2700000" algn="tl">
                    <a:srgbClr val="000000">
                      <a:alpha val="43137"/>
                    </a:srgbClr>
                  </a:outerShdw>
                </a:effectLst>
              </a:rPr>
              <a:t> </a:t>
            </a:r>
            <a:r>
              <a:rPr lang="fr-FR" sz="3400" b="1" dirty="0" err="1" smtClean="0">
                <a:effectLst>
                  <a:outerShdw blurRad="38100" dist="38100" dir="2700000" algn="tl">
                    <a:srgbClr val="000000">
                      <a:alpha val="43137"/>
                    </a:srgbClr>
                  </a:outerShdw>
                </a:effectLst>
              </a:rPr>
              <a:t>Keskusaurinko</a:t>
            </a:r>
            <a:endParaRPr lang="fr-FR" sz="3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5316739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5" name="Imag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751070" y="0"/>
            <a:ext cx="7440930" cy="6858000"/>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150778" y="2551837"/>
            <a:ext cx="4449514" cy="2251065"/>
          </a:xfrm>
          <a:prstGeom prst="rect">
            <a:avLst/>
          </a:prstGeom>
          <a:effectLst>
            <a:outerShdw blurRad="50800" dist="38100" algn="l" rotWithShape="0">
              <a:prstClr val="black">
                <a:alpha val="40000"/>
              </a:prstClr>
            </a:outerShdw>
          </a:effectLst>
        </p:spPr>
        <p:txBody>
          <a:bodyPr wrap="square">
            <a:spAutoFit/>
          </a:bodyPr>
          <a:lstStyle/>
          <a:p>
            <a:pPr algn="ctr">
              <a:lnSpc>
                <a:spcPct val="150000"/>
              </a:lnSpc>
              <a:spcAft>
                <a:spcPts val="800"/>
              </a:spcAft>
            </a:pPr>
            <a:r>
              <a:rPr lang="fi-FI" sz="2400" b="1"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Yksityiskohtainen näkymä galaksimme spiraalihaaroista ja aurinkokuntamme tarkasta sijainnista.</a:t>
            </a:r>
            <a:endParaRPr lang="fr-FR" sz="800" dirty="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p:txBody>
      </p:sp>
      <p:sp>
        <p:nvSpPr>
          <p:cNvPr id="7" name="ZoneTexte 6"/>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37752405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3172"/>
            <a:ext cx="12192000" cy="6858000"/>
          </a:xfrm>
          <a:prstGeom prst="rect">
            <a:avLst/>
          </a:prstGeom>
        </p:spPr>
      </p:pic>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pic>
        <p:nvPicPr>
          <p:cNvPr id="6" name="Imag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3172"/>
            <a:ext cx="6858000" cy="6858000"/>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6858000" y="2809341"/>
            <a:ext cx="5333999" cy="1143070"/>
          </a:xfrm>
          <a:prstGeom prst="rect">
            <a:avLst/>
          </a:prstGeom>
          <a:effectLst>
            <a:outerShdw blurRad="50800" dist="38100" algn="l" rotWithShape="0">
              <a:prstClr val="black">
                <a:alpha val="40000"/>
              </a:prstClr>
            </a:outerShdw>
          </a:effectLst>
        </p:spPr>
        <p:txBody>
          <a:bodyPr wrap="square">
            <a:spAutoFit/>
          </a:bodyPr>
          <a:lstStyle/>
          <a:p>
            <a:pPr algn="ctr">
              <a:lnSpc>
                <a:spcPct val="150000"/>
              </a:lnSpc>
              <a:spcAft>
                <a:spcPts val="800"/>
              </a:spcAft>
            </a:pPr>
            <a:r>
              <a:rPr lang="fi-FI" sz="2400" b="1"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Galaktinen Keskusaurinkomme ja sitä ympäröivät tähdistöt.</a:t>
            </a:r>
            <a:endParaRPr lang="fr-FR" sz="2400" dirty="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p:txBody>
      </p:sp>
      <p:sp>
        <p:nvSpPr>
          <p:cNvPr id="8" name="ZoneTexte 7"/>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chemeClr val="bg1">
                    <a:lumMod val="8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chemeClr val="bg1">
                    <a:lumMod val="8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chemeClr val="bg1">
                  <a:lumMod val="85000"/>
                </a:schemeClr>
              </a:solidFill>
            </a:endParaRPr>
          </a:p>
        </p:txBody>
      </p:sp>
    </p:spTree>
    <p:extLst>
      <p:ext uri="{BB962C8B-B14F-4D97-AF65-F5344CB8AC3E}">
        <p14:creationId xmlns:p14="http://schemas.microsoft.com/office/powerpoint/2010/main" xmlns="" val="5245263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3172"/>
            <a:ext cx="12192000" cy="6858000"/>
          </a:xfrm>
          <a:prstGeom prst="rect">
            <a:avLst/>
          </a:prstGeom>
        </p:spPr>
      </p:pic>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pic>
        <p:nvPicPr>
          <p:cNvPr id="7" name="Image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820" y="3172"/>
            <a:ext cx="12186360" cy="6854828"/>
          </a:xfrm>
          <a:prstGeom prst="rect">
            <a:avLst/>
          </a:prstGeom>
        </p:spPr>
      </p:pic>
      <p:sp>
        <p:nvSpPr>
          <p:cNvPr id="8" name="Rectangle 7"/>
          <p:cNvSpPr/>
          <p:nvPr/>
        </p:nvSpPr>
        <p:spPr>
          <a:xfrm>
            <a:off x="4269147" y="316210"/>
            <a:ext cx="7714307" cy="2031325"/>
          </a:xfrm>
          <a:prstGeom prst="rect">
            <a:avLst/>
          </a:prstGeom>
          <a:effectLst>
            <a:outerShdw blurRad="50800" dist="38100" algn="l" rotWithShape="0">
              <a:prstClr val="black">
                <a:alpha val="40000"/>
              </a:prstClr>
            </a:outerShdw>
          </a:effectLst>
        </p:spPr>
        <p:txBody>
          <a:bodyPr wrap="square">
            <a:spAutoFit/>
          </a:bodyPr>
          <a:lstStyle/>
          <a:p>
            <a:pPr algn="ctr">
              <a:lnSpc>
                <a:spcPct val="150000"/>
              </a:lnSpc>
              <a:spcAft>
                <a:spcPts val="800"/>
              </a:spcAft>
            </a:pPr>
            <a:r>
              <a:rPr lang="fi-FI" sz="2800" b="1"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Loistavan valkoisen valon </a:t>
            </a:r>
            <a:r>
              <a:rPr lang="fi-FI" sz="2800" b="1" dirty="0" smtClean="0">
                <a:solidFill>
                  <a:schemeClr val="accent4"/>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pilari </a:t>
            </a:r>
            <a:r>
              <a:rPr lang="fi-FI" sz="2800" b="1"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galaktinen aalto, </a:t>
            </a:r>
            <a:r>
              <a:rPr lang="fi-FI" sz="2800" b="1" dirty="0" smtClean="0">
                <a:solidFill>
                  <a:schemeClr val="accent4"/>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joka ulottuu planeetan pinnalle, kulkee kehomme kautta Maan keskukseen.</a:t>
            </a:r>
            <a:endParaRPr lang="fr-FR" sz="900" dirty="0">
              <a:solidFill>
                <a:schemeClr val="accent4"/>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p:txBody>
      </p:sp>
      <p:pic>
        <p:nvPicPr>
          <p:cNvPr id="2" name="Image 1"/>
          <p:cNvPicPr>
            <a:picLocks noChangeAspect="1"/>
          </p:cNvPicPr>
          <p:nvPr/>
        </p:nvPicPr>
        <p:blipFill rotWithShape="1">
          <a:blip r:embed="rId4">
            <a:extLst>
              <a:ext uri="{28A0092B-C50C-407E-A947-70E740481C1C}">
                <a14:useLocalDpi xmlns:a14="http://schemas.microsoft.com/office/drawing/2010/main" xmlns="" val="0"/>
              </a:ext>
            </a:extLst>
          </a:blip>
          <a:srcRect b="12598"/>
          <a:stretch/>
        </p:blipFill>
        <p:spPr>
          <a:xfrm>
            <a:off x="0" y="3172"/>
            <a:ext cx="4060602" cy="6858000"/>
          </a:xfrm>
          <a:prstGeom prst="rect">
            <a:avLst/>
          </a:prstGeom>
          <a:ln>
            <a:noFill/>
          </a:ln>
          <a:effectLst>
            <a:outerShdw blurRad="190500" algn="tl" rotWithShape="0">
              <a:srgbClr val="000000">
                <a:alpha val="70000"/>
              </a:srgbClr>
            </a:outerShdw>
          </a:effectLst>
        </p:spPr>
      </p:pic>
      <p:pic>
        <p:nvPicPr>
          <p:cNvPr id="3" name="Image 2"/>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078301" y="2572353"/>
            <a:ext cx="6096000" cy="4064000"/>
          </a:xfrm>
          <a:prstGeom prst="rect">
            <a:avLst/>
          </a:prstGeom>
          <a:ln>
            <a:noFill/>
          </a:ln>
          <a:effectLst>
            <a:outerShdw blurRad="190500" algn="tl" rotWithShape="0">
              <a:srgbClr val="000000">
                <a:alpha val="70000"/>
              </a:srgbClr>
            </a:outerShdw>
          </a:effectLst>
        </p:spPr>
      </p:pic>
      <p:sp>
        <p:nvSpPr>
          <p:cNvPr id="9" name="ZoneTexte 8"/>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chemeClr val="bg1">
                    <a:lumMod val="8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chemeClr val="bg1">
                    <a:lumMod val="8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chemeClr val="bg1">
                  <a:lumMod val="85000"/>
                </a:schemeClr>
              </a:solidFill>
            </a:endParaRPr>
          </a:p>
        </p:txBody>
      </p:sp>
    </p:spTree>
    <p:extLst>
      <p:ext uri="{BB962C8B-B14F-4D97-AF65-F5344CB8AC3E}">
        <p14:creationId xmlns:p14="http://schemas.microsoft.com/office/powerpoint/2010/main" xmlns="" val="303639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3"/>
            <a:ext cx="12192000" cy="6858004"/>
          </a:xfrm>
          <a:prstGeom prst="rect">
            <a:avLst/>
          </a:prstGeom>
        </p:spPr>
      </p:pic>
      <p:sp>
        <p:nvSpPr>
          <p:cNvPr id="2" name="Titre 1"/>
          <p:cNvSpPr>
            <a:spLocks noGrp="1"/>
          </p:cNvSpPr>
          <p:nvPr>
            <p:ph type="ctrTitle"/>
          </p:nvPr>
        </p:nvSpPr>
        <p:spPr>
          <a:xfrm>
            <a:off x="-154377" y="142504"/>
            <a:ext cx="12670970" cy="3045540"/>
          </a:xfrm>
          <a:effectLst>
            <a:glow rad="228600">
              <a:schemeClr val="accent5">
                <a:satMod val="175000"/>
                <a:alpha val="40000"/>
              </a:schemeClr>
            </a:glow>
            <a:outerShdw blurRad="50800" dist="38100" algn="l" rotWithShape="0">
              <a:prstClr val="black">
                <a:alpha val="40000"/>
              </a:prstClr>
            </a:outerShdw>
          </a:effectLst>
        </p:spPr>
        <p:txBody>
          <a:bodyPr>
            <a:noAutofit/>
          </a:bodyPr>
          <a:lstStyle/>
          <a:p>
            <a:pPr lvl="0">
              <a:lnSpc>
                <a:spcPct val="107000"/>
              </a:lnSpc>
              <a:spcBef>
                <a:spcPts val="0"/>
              </a:spcBef>
              <a:spcAft>
                <a:spcPts val="800"/>
              </a:spcAft>
            </a:pPr>
            <a:r>
              <a:rPr lang="fr-FR" sz="6500" b="1" dirty="0" smtClean="0">
                <a:solidFill>
                  <a:schemeClr val="bg1"/>
                </a:solidFill>
                <a:effectLst>
                  <a:outerShdw blurRad="38100" dist="38100" dir="2700000" algn="tl">
                    <a:srgbClr val="000000">
                      <a:alpha val="43137"/>
                    </a:srgbClr>
                  </a:outerShdw>
                </a:effectLst>
                <a:latin typeface="Felix Titling" panose="04060505060202020A04" pitchFamily="82" charset="0"/>
              </a:rPr>
              <a:t>VALOPORTAALIN AKTIVOINTI</a:t>
            </a:r>
            <a:r>
              <a:rPr lang="fr-FR" sz="8000" b="1" dirty="0" smtClean="0">
                <a:solidFill>
                  <a:schemeClr val="bg1"/>
                </a:solidFill>
                <a:effectLst>
                  <a:outerShdw blurRad="38100" dist="38100" dir="2700000" algn="tl">
                    <a:srgbClr val="000000">
                      <a:alpha val="43137"/>
                    </a:srgbClr>
                  </a:outerShdw>
                </a:effectLst>
                <a:latin typeface="Felix Titling" panose="04060505060202020A04" pitchFamily="82" charset="0"/>
              </a:rPr>
              <a:t/>
            </a:r>
            <a:br>
              <a:rPr lang="fr-FR" sz="8000" b="1" dirty="0" smtClean="0">
                <a:solidFill>
                  <a:schemeClr val="bg1"/>
                </a:solidFill>
                <a:effectLst>
                  <a:outerShdw blurRad="38100" dist="38100" dir="2700000" algn="tl">
                    <a:srgbClr val="000000">
                      <a:alpha val="43137"/>
                    </a:srgbClr>
                  </a:outerShdw>
                </a:effectLst>
                <a:latin typeface="Felix Titling" panose="04060505060202020A04" pitchFamily="82" charset="0"/>
              </a:rPr>
            </a:br>
            <a:r>
              <a:rPr lang="en-US" sz="2000" b="1" u="sng" dirty="0" smtClean="0">
                <a:solidFill>
                  <a:prstClr val="white"/>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VALPORTAALIN </a:t>
            </a:r>
            <a:r>
              <a:rPr lang="en-US" sz="2000" b="1" u="sng" dirty="0" err="1" smtClean="0">
                <a:solidFill>
                  <a:prstClr val="white"/>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aktivointi</a:t>
            </a:r>
            <a:r>
              <a:rPr lang="en-US" sz="2000" b="1" u="sng" dirty="0" smtClean="0">
                <a:solidFill>
                  <a:prstClr val="white"/>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1.toukokuuta, 2023</a:t>
            </a:r>
            <a:r>
              <a:rPr lang="fr-FR" sz="2000" b="1" dirty="0">
                <a:solidFill>
                  <a:prstClr val="white"/>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r>
            <a:br>
              <a:rPr lang="fr-FR" sz="2000" b="1" dirty="0">
                <a:solidFill>
                  <a:prstClr val="white"/>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br>
            <a:endParaRPr lang="fr-FR" sz="7200" b="1" spc="600" dirty="0">
              <a:solidFill>
                <a:schemeClr val="bg1"/>
              </a:solidFill>
              <a:effectLst>
                <a:outerShdw blurRad="38100" dist="38100" dir="2700000" algn="tl">
                  <a:srgbClr val="000000">
                    <a:alpha val="43137"/>
                  </a:srgbClr>
                </a:outerShdw>
              </a:effectLst>
              <a:latin typeface="+mn-lt"/>
            </a:endParaRPr>
          </a:p>
        </p:txBody>
      </p:sp>
      <p:sp>
        <p:nvSpPr>
          <p:cNvPr id="3" name="ZoneTexte 2"/>
          <p:cNvSpPr txBox="1"/>
          <p:nvPr/>
        </p:nvSpPr>
        <p:spPr>
          <a:xfrm>
            <a:off x="391298" y="2069916"/>
            <a:ext cx="11409404" cy="4448269"/>
          </a:xfrm>
          <a:prstGeom prst="rect">
            <a:avLst/>
          </a:prstGeom>
          <a:noFill/>
          <a:effectLst>
            <a:outerShdw blurRad="50800" dist="38100" algn="l" rotWithShape="0">
              <a:prstClr val="black">
                <a:alpha val="40000"/>
              </a:prstClr>
            </a:outerShdw>
          </a:effectLst>
        </p:spPr>
        <p:txBody>
          <a:bodyPr wrap="square" rtlCol="0">
            <a:spAutoFit/>
          </a:bodyPr>
          <a:lstStyle/>
          <a:p>
            <a:pPr algn="ctr">
              <a:lnSpc>
                <a:spcPct val="107000"/>
              </a:lnSpc>
              <a:spcAft>
                <a:spcPts val="800"/>
              </a:spcAft>
            </a:pPr>
            <a:endPar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2000" b="1" u="sng"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WE LOVE MASS MEDITATION </a:t>
            </a:r>
            <a:r>
              <a:rPr lang="fr-FR" sz="2000" b="1" u="sng"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artikkeli</a:t>
            </a: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20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Valoportaalin</a:t>
            </a: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20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aktivointiin</a:t>
            </a: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 </a:t>
            </a:r>
          </a:p>
          <a:p>
            <a:pPr algn="ctr">
              <a:lnSpc>
                <a:spcPct val="107000"/>
              </a:lnSpc>
              <a:spcAft>
                <a:spcPts val="800"/>
              </a:spcAft>
            </a:pP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hlinkClick r:id="rId3"/>
              </a:rPr>
              <a:t>https</a:t>
            </a:r>
            <a:r>
              <a:rPr lang="fr-FR" sz="16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hlinkClick r:id="rId3"/>
              </a:rPr>
              <a:t>://</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hlinkClick r:id="rId3"/>
              </a:rPr>
              <a:t>www.welovemassmeditation.com/2023/04/portal-of-light-activation-on-may-1st-at-506-pm-utc.html</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endPar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2000" b="1" u="sng"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WE LOVE MASS MEDITATION </a:t>
            </a:r>
            <a:r>
              <a:rPr lang="fr-FR" sz="2000" b="1" u="sng"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Englanninkielinen</a:t>
            </a:r>
            <a:r>
              <a:rPr lang="fr-FR" sz="2000" b="1" u="sng"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FACEBOOK-</a:t>
            </a:r>
            <a:r>
              <a:rPr lang="fr-FR" sz="2000" b="1" u="sng"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tapahtuma</a:t>
            </a:r>
            <a:r>
              <a:rPr lang="fr-FR" sz="2000" b="1" u="sng"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20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Valoportaalin</a:t>
            </a: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20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aktivointiin</a:t>
            </a: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endParaRPr lang="fr-FR" sz="2000" b="1" u="sng"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4"/>
            </a:endParaRPr>
          </a:p>
          <a:p>
            <a:pPr marL="342900" indent="-342900" algn="ctr">
              <a:lnSpc>
                <a:spcPct val="107000"/>
              </a:lnSpc>
              <a:spcAft>
                <a:spcPts val="800"/>
              </a:spcAft>
              <a:buFont typeface="Wingdings 3" panose="05040102010807070707" pitchFamily="18" charset="2"/>
              <a:buChar char="&quot;"/>
            </a:pP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hlinkClick r:id="rId5"/>
              </a:rPr>
              <a:t>https</a:t>
            </a:r>
            <a:r>
              <a:rPr lang="fr-FR" sz="16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hlinkClick r:id="rId5"/>
              </a:rPr>
              <a:t>://</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hlinkClick r:id="rId5"/>
              </a:rPr>
              <a:t>www.facebook.com/events/158722637080120</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p>
          <a:p>
            <a:pPr algn="ctr">
              <a:lnSpc>
                <a:spcPct val="107000"/>
              </a:lnSpc>
              <a:spcAft>
                <a:spcPts val="800"/>
              </a:spcAft>
            </a:pP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r>
              <a:rPr lang="fr-FR" sz="2000" b="1" u="sng"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WE LOVE MASS MEDITATION </a:t>
            </a:r>
            <a:r>
              <a:rPr lang="fr-FR" sz="2000" b="1" u="sng"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YouTube</a:t>
            </a:r>
            <a:r>
              <a:rPr lang="fr-FR" sz="2000" b="1" u="sng"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r>
              <a:rPr lang="fr-FR" sz="2000" b="1" u="sng"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kanava</a:t>
            </a: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r>
              <a:rPr lang="fr-FR" sz="20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opastettuja</a:t>
            </a: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r>
              <a:rPr lang="fr-FR" sz="20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äänitteitä</a:t>
            </a: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r>
              <a:rPr lang="fr-FR" sz="20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useilla</a:t>
            </a: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r>
              <a:rPr lang="fr-FR" sz="20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eri</a:t>
            </a: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r>
              <a:rPr lang="fr-FR" sz="20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kielillä</a:t>
            </a:r>
            <a:r>
              <a:rPr lang="fr-FR"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p>
          <a:p>
            <a:pPr algn="ctr">
              <a:lnSpc>
                <a:spcPct val="107000"/>
              </a:lnSpc>
              <a:spcAft>
                <a:spcPts val="800"/>
              </a:spcAft>
            </a:pP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hlinkClick r:id="rId6"/>
              </a:rPr>
              <a:t>https</a:t>
            </a:r>
            <a:r>
              <a:rPr lang="fr-FR" sz="16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hlinkClick r:id="rId6"/>
              </a:rPr>
              <a:t>://www.youtube.com/@</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hlinkClick r:id="rId6"/>
              </a:rPr>
              <a:t>WeLoveMassMeditation</a:t>
            </a:r>
            <a:r>
              <a:rPr lang="fr-FR" sz="16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endParaRPr lang="fr-FR" sz="16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fi-FI" sz="14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i-FI"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Romainin tuottama asiakirja </a:t>
            </a:r>
            <a:r>
              <a:rPr lang="fi-FI" sz="1200" b="1" u="sng"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ranskankielisestä PREPARE FOR CHANGE </a:t>
            </a:r>
            <a:r>
              <a:rPr lang="fi-FI"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-ryhmästä.</a:t>
            </a:r>
            <a:r>
              <a:rPr lang="fi-FI"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en-US"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r>
              <a:rPr lang="en-US"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hlinkClick r:id="rId7"/>
              </a:rPr>
              <a:t>https://fr.prepareforchange.net</a:t>
            </a:r>
            <a:r>
              <a:rPr lang="en-US"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endParaRPr lang="en-US"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2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Telegram</a:t>
            </a:r>
            <a:r>
              <a:rPr lang="fr-FR"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1200"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kanava</a:t>
            </a:r>
            <a:r>
              <a:rPr lang="fr-FR"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12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1200" b="1" u="sng"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ASCENSION</a:t>
            </a:r>
            <a:r>
              <a:rPr lang="fr-FR" sz="12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 </a:t>
            </a:r>
            <a:r>
              <a:rPr lang="fr-FR"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a:t>
            </a:r>
            <a:r>
              <a:rPr lang="fr-FR"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1200" b="1" dirty="0">
                <a:solidFill>
                  <a:srgbClr val="FFC000"/>
                </a:solidFill>
                <a:effectLst>
                  <a:outerShdw blurRad="38100" dist="38100" dir="2700000" algn="tl">
                    <a:srgbClr val="000000">
                      <a:alpha val="43137"/>
                    </a:srgbClr>
                  </a:outerShdw>
                </a:effectLst>
                <a:cs typeface="Arial" panose="020B0604020202020204" pitchFamily="34" charset="0"/>
                <a:hlinkClick r:id="rId8"/>
              </a:rPr>
              <a:t>https://</a:t>
            </a:r>
            <a:r>
              <a:rPr lang="fr-FR" sz="1200" b="1" dirty="0" smtClean="0">
                <a:solidFill>
                  <a:srgbClr val="FFC000"/>
                </a:solidFill>
                <a:effectLst>
                  <a:outerShdw blurRad="38100" dist="38100" dir="2700000" algn="tl">
                    <a:srgbClr val="000000">
                      <a:alpha val="43137"/>
                    </a:srgbClr>
                  </a:outerShdw>
                </a:effectLst>
                <a:cs typeface="Arial" panose="020B0604020202020204" pitchFamily="34" charset="0"/>
                <a:hlinkClick r:id="rId8"/>
              </a:rPr>
              <a:t>t.me/liberationplanetaireascension</a:t>
            </a:r>
            <a:r>
              <a:rPr lang="fr-FR" sz="1200" b="1" dirty="0" smtClean="0">
                <a:solidFill>
                  <a:srgbClr val="FFC000"/>
                </a:solidFill>
                <a:effectLst>
                  <a:outerShdw blurRad="38100" dist="38100" dir="2700000" algn="tl">
                    <a:srgbClr val="000000">
                      <a:alpha val="43137"/>
                    </a:srgbClr>
                  </a:outerShdw>
                </a:effectLst>
                <a:cs typeface="Arial" panose="020B0604020202020204" pitchFamily="34" charset="0"/>
              </a:rPr>
              <a:t> </a:t>
            </a:r>
            <a:r>
              <a:rPr lang="fr-FR"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endParaRPr lang="fr-FR" sz="12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2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Facebook</a:t>
            </a:r>
            <a:r>
              <a:rPr lang="fr-FR"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1200"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ryhmä</a:t>
            </a:r>
            <a:r>
              <a:rPr lang="fr-FR"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a:t>
            </a:r>
            <a:r>
              <a:rPr lang="fr-FR" sz="12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a:t>
            </a:r>
            <a:r>
              <a:rPr lang="fr-FR"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1200" b="1" u="sng"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9"/>
              </a:rPr>
              <a:t>https://www.facebook.com/groups/754968702923893</a:t>
            </a:r>
            <a:r>
              <a:rPr lang="fr-FR" sz="12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endParaRPr lang="fr-FR"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2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YouTube </a:t>
            </a:r>
            <a:r>
              <a:rPr lang="en-US" sz="1200"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kanava</a:t>
            </a:r>
            <a:r>
              <a:rPr lang="en-US"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a:t>
            </a:r>
            <a:r>
              <a:rPr lang="en-US"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en-US" sz="12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10"/>
              </a:rPr>
              <a:t>https://www.youtube.com/@</a:t>
            </a:r>
            <a:r>
              <a:rPr lang="en-US"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10"/>
              </a:rPr>
              <a:t>mmariemichele2243</a:t>
            </a:r>
            <a:r>
              <a:rPr lang="en-US"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endParaRPr lang="fr-FR" sz="12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ZoneTexte 4"/>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pic>
        <p:nvPicPr>
          <p:cNvPr id="12" name="Image 11"/>
          <p:cNvPicPr>
            <a:picLocks noChangeAspect="1"/>
          </p:cNvPicPr>
          <p:nvPr/>
        </p:nvPicPr>
        <p:blipFill>
          <a:blip r:embed="rId11"/>
          <a:stretch>
            <a:fillRect/>
          </a:stretch>
        </p:blipFill>
        <p:spPr>
          <a:xfrm>
            <a:off x="5427094" y="4986918"/>
            <a:ext cx="1344662" cy="171379"/>
          </a:xfrm>
          <a:prstGeom prst="rect">
            <a:avLst/>
          </a:prstGeom>
        </p:spPr>
      </p:pic>
      <p:pic>
        <p:nvPicPr>
          <p:cNvPr id="13" name="Image 12"/>
          <p:cNvPicPr>
            <a:picLocks noChangeAspect="1"/>
          </p:cNvPicPr>
          <p:nvPr/>
        </p:nvPicPr>
        <p:blipFill>
          <a:blip r:embed="rId12"/>
          <a:stretch>
            <a:fillRect/>
          </a:stretch>
        </p:blipFill>
        <p:spPr>
          <a:xfrm>
            <a:off x="5427094" y="2190351"/>
            <a:ext cx="1341236" cy="170703"/>
          </a:xfrm>
          <a:prstGeom prst="rect">
            <a:avLst/>
          </a:prstGeom>
        </p:spPr>
      </p:pic>
    </p:spTree>
    <p:extLst>
      <p:ext uri="{BB962C8B-B14F-4D97-AF65-F5344CB8AC3E}">
        <p14:creationId xmlns:p14="http://schemas.microsoft.com/office/powerpoint/2010/main" xmlns="" val="5143917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5" name="Imag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75992" y="428625"/>
            <a:ext cx="6000750" cy="6000750"/>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6735333" y="0"/>
            <a:ext cx="5198075" cy="6858000"/>
          </a:xfrm>
          <a:prstGeom prst="rect">
            <a:avLst/>
          </a:prstGeom>
          <a:effectLst>
            <a:outerShdw blurRad="50800" dist="38100" algn="l" rotWithShape="0">
              <a:prstClr val="black">
                <a:alpha val="40000"/>
              </a:prstClr>
            </a:outerShdw>
          </a:effectLst>
        </p:spPr>
        <p:txBody>
          <a:bodyPr wrap="square">
            <a:spAutoFit/>
          </a:bodyPr>
          <a:lstStyle/>
          <a:p>
            <a:pPr algn="ctr">
              <a:lnSpc>
                <a:spcPct val="150000"/>
              </a:lnSpc>
              <a:spcAft>
                <a:spcPts val="800"/>
              </a:spcAft>
            </a:pPr>
            <a:r>
              <a:rPr lang="fr-FR" sz="19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fi-FI" sz="2000" dirty="0" smtClean="0">
                <a:solidFill>
                  <a:schemeClr val="accent4"/>
                </a:solidFill>
              </a:rPr>
              <a:t>Kuvittele mielessäsi tämän valon muuttavan kaiken jäljellä olevan pimeyden maaplaneetalla, parantamaan kaikki eriarvoisuudet, lopettamaan kaikki sodat, poistamaan kaiken köyhyyden ja tuomaan runsauden koko ihmiskunnalle.</a:t>
            </a:r>
            <a:endParaRPr lang="fr-FR" sz="1900" b="1" dirty="0" smtClean="0">
              <a:solidFill>
                <a:schemeClr val="accent4"/>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algn="ctr">
              <a:lnSpc>
                <a:spcPct val="150000"/>
              </a:lnSpc>
              <a:spcAft>
                <a:spcPts val="800"/>
              </a:spcAft>
            </a:pPr>
            <a:endParaRPr lang="fr-FR" sz="19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algn="ctr">
              <a:lnSpc>
                <a:spcPct val="150000"/>
              </a:lnSpc>
              <a:spcAft>
                <a:spcPts val="800"/>
              </a:spcAft>
            </a:pPr>
            <a:r>
              <a:rPr lang="fi-FI" sz="2000" b="1" dirty="0" smtClean="0">
                <a:solidFill>
                  <a:schemeClr val="accent4"/>
                </a:solidFill>
              </a:rPr>
              <a:t>Visualisoi ihmiskunnan suuri henkinen herääminen ja yhteys positiivisiin maan ulkopuolisiin rotuihin. Kuvittele mielessäsi Vesimiehen ajan uuden suuren kosmisen syklin alkaminen, tuoden puhdasta valoa, rakkautta ja onnellisuutta kaikille olennoille maaplaneetalla</a:t>
            </a:r>
            <a:r>
              <a:rPr lang="fi-FI" sz="2000" dirty="0" smtClean="0"/>
              <a:t>.</a:t>
            </a:r>
            <a:r>
              <a:rPr lang="fr-FR" sz="19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a:t>
            </a:r>
            <a:endParaRPr lang="fr-FR" sz="1900" dirty="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p:txBody>
      </p:sp>
      <p:sp>
        <p:nvSpPr>
          <p:cNvPr id="7" name="ZoneTexte 6"/>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16996882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3172"/>
            <a:ext cx="12192000" cy="6858000"/>
          </a:xfrm>
          <a:prstGeom prst="rect">
            <a:avLst/>
          </a:prstGeom>
        </p:spPr>
      </p:pic>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sp>
        <p:nvSpPr>
          <p:cNvPr id="8" name="Rectangle 7"/>
          <p:cNvSpPr/>
          <p:nvPr/>
        </p:nvSpPr>
        <p:spPr>
          <a:xfrm>
            <a:off x="510391" y="2411379"/>
            <a:ext cx="6030097" cy="1938992"/>
          </a:xfrm>
          <a:prstGeom prst="rect">
            <a:avLst/>
          </a:prstGeom>
          <a:effectLst>
            <a:outerShdw blurRad="50800" dist="38100" dir="16200000" rotWithShape="0">
              <a:prstClr val="black">
                <a:alpha val="40000"/>
              </a:prstClr>
            </a:outerShdw>
          </a:effectLst>
        </p:spPr>
        <p:txBody>
          <a:bodyPr wrap="square">
            <a:spAutoFit/>
          </a:bodyPr>
          <a:lstStyle/>
          <a:p>
            <a:pPr algn="ctr">
              <a:lnSpc>
                <a:spcPct val="150000"/>
              </a:lnSpc>
              <a:spcAft>
                <a:spcPts val="800"/>
              </a:spcAft>
            </a:pPr>
            <a:r>
              <a:rPr lang="fr-FR" sz="4000" b="1" i="1" dirty="0" smtClean="0">
                <a:solidFill>
                  <a:schemeClr val="accent2">
                    <a:lumMod val="60000"/>
                    <a:lumOff val="40000"/>
                  </a:schemeClr>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fr-FR" sz="4000" b="1" i="1" dirty="0" err="1" smtClean="0">
                <a:solidFill>
                  <a:schemeClr val="accent2">
                    <a:lumMod val="60000"/>
                    <a:lumOff val="40000"/>
                  </a:schemeClr>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Rakkaus</a:t>
            </a:r>
            <a:r>
              <a:rPr lang="fr-FR" sz="4000" b="1" i="1" dirty="0" smtClean="0">
                <a:solidFill>
                  <a:schemeClr val="accent2">
                    <a:lumMod val="60000"/>
                    <a:lumOff val="40000"/>
                  </a:schemeClr>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on </a:t>
            </a:r>
            <a:r>
              <a:rPr lang="fr-FR" sz="4000" b="1" i="1" dirty="0" err="1" smtClean="0">
                <a:solidFill>
                  <a:schemeClr val="accent2">
                    <a:lumMod val="60000"/>
                    <a:lumOff val="40000"/>
                  </a:schemeClr>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Luomakunnan</a:t>
            </a:r>
            <a:r>
              <a:rPr lang="fr-FR" sz="4000" b="1" i="1" dirty="0" smtClean="0">
                <a:solidFill>
                  <a:schemeClr val="accent2">
                    <a:lumMod val="60000"/>
                    <a:lumOff val="40000"/>
                  </a:schemeClr>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fr-FR" sz="4000" b="1" i="1" dirty="0" err="1" smtClean="0">
                <a:solidFill>
                  <a:schemeClr val="accent2">
                    <a:lumMod val="60000"/>
                    <a:lumOff val="40000"/>
                  </a:schemeClr>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sydän</a:t>
            </a:r>
            <a:r>
              <a:rPr lang="fr-FR" sz="4000" b="1" i="1" dirty="0" smtClean="0">
                <a:solidFill>
                  <a:schemeClr val="accent2">
                    <a:lumMod val="60000"/>
                    <a:lumOff val="40000"/>
                  </a:schemeClr>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endParaRPr lang="fr-FR" sz="1100" i="1" dirty="0">
              <a:solidFill>
                <a:schemeClr val="accent2">
                  <a:lumMod val="60000"/>
                  <a:lumOff val="40000"/>
                </a:schemeClr>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068598" y="3172"/>
            <a:ext cx="5123402" cy="6858000"/>
          </a:xfrm>
          <a:prstGeom prst="rect">
            <a:avLst/>
          </a:prstGeom>
          <a:ln>
            <a:noFill/>
          </a:ln>
          <a:effectLst>
            <a:outerShdw blurRad="292100" dist="139700" dir="2700000" algn="tl" rotWithShape="0">
              <a:srgbClr val="333333">
                <a:alpha val="65000"/>
              </a:srgbClr>
            </a:outerShdw>
          </a:effectLst>
        </p:spPr>
      </p:pic>
      <p:sp>
        <p:nvSpPr>
          <p:cNvPr id="6" name="ZoneTexte 5"/>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29950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pic>
        <p:nvPicPr>
          <p:cNvPr id="7" name="Imag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820" y="3172"/>
            <a:ext cx="12186360" cy="6854828"/>
          </a:xfrm>
          <a:prstGeom prst="rect">
            <a:avLst/>
          </a:prstGeom>
        </p:spPr>
      </p:pic>
      <p:sp>
        <p:nvSpPr>
          <p:cNvPr id="8" name="Rectangle 7"/>
          <p:cNvSpPr/>
          <p:nvPr/>
        </p:nvSpPr>
        <p:spPr>
          <a:xfrm>
            <a:off x="639185" y="762671"/>
            <a:ext cx="10979526" cy="1846659"/>
          </a:xfrm>
          <a:prstGeom prst="rect">
            <a:avLst/>
          </a:prstGeom>
          <a:effectLst>
            <a:outerShdw blurRad="50800" dist="38100" algn="l" rotWithShape="0">
              <a:prstClr val="black">
                <a:alpha val="40000"/>
              </a:prstClr>
            </a:outerShdw>
          </a:effectLst>
        </p:spPr>
        <p:txBody>
          <a:bodyPr wrap="square">
            <a:spAutoFit/>
          </a:bodyPr>
          <a:lstStyle/>
          <a:p>
            <a:pPr algn="ctr">
              <a:lnSpc>
                <a:spcPct val="150000"/>
              </a:lnSpc>
              <a:spcAft>
                <a:spcPts val="800"/>
              </a:spcAft>
            </a:pPr>
            <a:r>
              <a:rPr lang="fi-FI" sz="3800" b="1" dirty="0" smtClean="0">
                <a:solidFill>
                  <a:schemeClr val="accent2">
                    <a:lumMod val="60000"/>
                    <a:lumOff val="40000"/>
                  </a:schemeClr>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rPr>
              <a:t>Uusi Kultainen Aika ja Uusi Kosminen Sykli on lähestymässä...</a:t>
            </a:r>
            <a:endParaRPr lang="fr-FR" sz="3800" dirty="0">
              <a:solidFill>
                <a:schemeClr val="accent2">
                  <a:lumMod val="60000"/>
                  <a:lumOff val="40000"/>
                </a:schemeClr>
              </a:solidFill>
              <a:effectLst>
                <a:outerShdw blurRad="38100" dist="38100" dir="2700000" algn="tl">
                  <a:srgbClr val="000000">
                    <a:alpha val="43137"/>
                  </a:srgbClr>
                </a:outerShdw>
              </a:effectLst>
              <a:latin typeface="Candara" panose="020E0502030303020204" pitchFamily="34" charset="0"/>
              <a:ea typeface="Calibri" panose="020F0502020204030204" pitchFamily="34" charset="0"/>
              <a:cs typeface="Times New Roman" panose="02020603050405020304" pitchFamily="18" charset="0"/>
            </a:endParaRPr>
          </a:p>
        </p:txBody>
      </p:sp>
      <p:pic>
        <p:nvPicPr>
          <p:cNvPr id="9" name="Image 8"/>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259709" y="4204327"/>
            <a:ext cx="1738479" cy="1724572"/>
          </a:xfrm>
          <a:prstGeom prst="rect">
            <a:avLst/>
          </a:prstGeom>
          <a:ln>
            <a:noFill/>
          </a:ln>
          <a:effectLst>
            <a:outerShdw blurRad="292100" dist="139700" dir="2700000" algn="tl" rotWithShape="0">
              <a:srgbClr val="333333">
                <a:alpha val="65000"/>
              </a:srgbClr>
            </a:outerShdw>
          </a:effectLst>
        </p:spPr>
      </p:pic>
      <p:pic>
        <p:nvPicPr>
          <p:cNvPr id="6" name="Image 5"/>
          <p:cNvPicPr>
            <a:picLocks noChangeAspect="1"/>
          </p:cNvPicPr>
          <p:nvPr/>
        </p:nvPicPr>
        <p:blipFill>
          <a:blip r:embed="rId4"/>
          <a:stretch>
            <a:fillRect/>
          </a:stretch>
        </p:blipFill>
        <p:spPr>
          <a:xfrm>
            <a:off x="309449" y="1149888"/>
            <a:ext cx="1271064" cy="947912"/>
          </a:xfrm>
          <a:prstGeom prst="rect">
            <a:avLst/>
          </a:prstGeom>
        </p:spPr>
      </p:pic>
      <p:pic>
        <p:nvPicPr>
          <p:cNvPr id="10" name="Image 9"/>
          <p:cNvPicPr/>
          <p:nvPr/>
        </p:nvPicPr>
        <p:blipFill>
          <a:blip r:embed="rId5" cstate="print">
            <a:extLst>
              <a:ext uri="{BEBA8EAE-BF5A-486C-A8C5-ECC9F3942E4B}">
                <a14:imgProps xmlns:a14="http://schemas.microsoft.com/office/drawing/2010/main" xmlns="">
                  <a14:imgLayer r:embed="rId6">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a:off x="2558227" y="3678943"/>
            <a:ext cx="572876" cy="367673"/>
          </a:xfrm>
          <a:prstGeom prst="rect">
            <a:avLst/>
          </a:prstGeom>
        </p:spPr>
      </p:pic>
      <p:pic>
        <p:nvPicPr>
          <p:cNvPr id="11" name="Image 10"/>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844907" y="616027"/>
            <a:ext cx="597986" cy="404792"/>
          </a:xfrm>
          <a:prstGeom prst="rect">
            <a:avLst/>
          </a:prstGeom>
          <a:noFill/>
        </p:spPr>
      </p:pic>
      <p:pic>
        <p:nvPicPr>
          <p:cNvPr id="12" name="Image 1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038937" y="543242"/>
            <a:ext cx="635531" cy="359755"/>
          </a:xfrm>
          <a:prstGeom prst="rect">
            <a:avLst/>
          </a:prstGeom>
          <a:noFill/>
        </p:spPr>
      </p:pic>
      <p:pic>
        <p:nvPicPr>
          <p:cNvPr id="13" name="Image 12"/>
          <p:cNvPicPr/>
          <p:nvPr/>
        </p:nvPicPr>
        <p:blipFill>
          <a:blip r:embed="rId9" cstate="print">
            <a:extLst>
              <a:ext uri="{BEBA8EAE-BF5A-486C-A8C5-ECC9F3942E4B}">
                <a14:imgProps xmlns:a14="http://schemas.microsoft.com/office/drawing/2010/main" xmlns="">
                  <a14:imgLayer r:embed="rId6">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a:off x="1348595" y="3521230"/>
            <a:ext cx="1064342" cy="683097"/>
          </a:xfrm>
          <a:prstGeom prst="rect">
            <a:avLst/>
          </a:prstGeom>
        </p:spPr>
      </p:pic>
      <p:pic>
        <p:nvPicPr>
          <p:cNvPr id="14" name="Image 13"/>
          <p:cNvPicPr/>
          <p:nvPr/>
        </p:nvPicPr>
        <p:blipFill>
          <a:blip r:embed="rId10" cstate="print">
            <a:extLst>
              <a:ext uri="{BEBA8EAE-BF5A-486C-A8C5-ECC9F3942E4B}">
                <a14:imgProps xmlns:a14="http://schemas.microsoft.com/office/drawing/2010/main" xmlns="">
                  <a14:imgLayer r:embed="rId6">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a:off x="3212238" y="3862780"/>
            <a:ext cx="376019" cy="241330"/>
          </a:xfrm>
          <a:prstGeom prst="rect">
            <a:avLst/>
          </a:prstGeom>
        </p:spPr>
      </p:pic>
      <p:pic>
        <p:nvPicPr>
          <p:cNvPr id="15" name="Image 14"/>
          <p:cNvPicPr/>
          <p:nvPr/>
        </p:nvPicPr>
        <p:blipFill>
          <a:blip r:embed="rId11" cstate="print">
            <a:extLst>
              <a:ext uri="{BEBA8EAE-BF5A-486C-A8C5-ECC9F3942E4B}">
                <a14:imgProps xmlns:a14="http://schemas.microsoft.com/office/drawing/2010/main" xmlns="">
                  <a14:imgLayer r:embed="rId6">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a:off x="3652575" y="4048283"/>
            <a:ext cx="294712" cy="189147"/>
          </a:xfrm>
          <a:prstGeom prst="rect">
            <a:avLst/>
          </a:prstGeom>
        </p:spPr>
      </p:pic>
    </p:spTree>
    <p:extLst>
      <p:ext uri="{BB962C8B-B14F-4D97-AF65-F5344CB8AC3E}">
        <p14:creationId xmlns:p14="http://schemas.microsoft.com/office/powerpoint/2010/main" xmlns="" val="7934560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pic>
        <p:nvPicPr>
          <p:cNvPr id="3" name="Imag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7" name="Rectangle 6"/>
          <p:cNvSpPr/>
          <p:nvPr/>
        </p:nvSpPr>
        <p:spPr>
          <a:xfrm>
            <a:off x="606237" y="2448571"/>
            <a:ext cx="10979526" cy="1582549"/>
          </a:xfrm>
          <a:prstGeom prst="rect">
            <a:avLst/>
          </a:prstGeom>
          <a:effectLst>
            <a:outerShdw blurRad="50800" dist="38100" dir="16200000" rotWithShape="0">
              <a:prstClr val="black">
                <a:alpha val="40000"/>
              </a:prstClr>
            </a:outerShdw>
          </a:effectLst>
        </p:spPr>
        <p:txBody>
          <a:bodyPr wrap="square">
            <a:spAutoFit/>
          </a:bodyPr>
          <a:lstStyle/>
          <a:p>
            <a:pPr algn="ctr">
              <a:lnSpc>
                <a:spcPct val="150000"/>
              </a:lnSpc>
              <a:spcAft>
                <a:spcPts val="800"/>
              </a:spcAft>
            </a:pPr>
            <a:r>
              <a:rPr lang="fr-FR" sz="7200" b="1" dirty="0" err="1"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Voitto</a:t>
            </a:r>
            <a:r>
              <a:rPr lang="fr-FR" sz="7200" b="1"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fr-FR" sz="7200" b="1" dirty="0" err="1"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Valolle</a:t>
            </a:r>
            <a:r>
              <a:rPr lang="fr-FR" sz="7200" b="1" dirty="0" smtClean="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a:t>
            </a:r>
            <a:endParaRPr lang="fr-FR" sz="2400" dirty="0">
              <a:solidFill>
                <a:schemeClr val="bg1"/>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p:txBody>
      </p:sp>
      <p:sp>
        <p:nvSpPr>
          <p:cNvPr id="6" name="ZoneTexte 5"/>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chemeClr val="bg1">
                    <a:lumMod val="7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chemeClr val="bg1">
                    <a:lumMod val="7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chemeClr val="bg1">
                  <a:lumMod val="75000"/>
                </a:schemeClr>
              </a:solidFill>
            </a:endParaRPr>
          </a:p>
        </p:txBody>
      </p:sp>
    </p:spTree>
    <p:extLst>
      <p:ext uri="{BB962C8B-B14F-4D97-AF65-F5344CB8AC3E}">
        <p14:creationId xmlns:p14="http://schemas.microsoft.com/office/powerpoint/2010/main" xmlns="" val="35138866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8" name="Image 7"/>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4" name="Espace réservé du contenu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7712747" y="0"/>
            <a:ext cx="4479253" cy="6858000"/>
          </a:xfrm>
        </p:spPr>
      </p:pic>
      <p:sp>
        <p:nvSpPr>
          <p:cNvPr id="9" name="Titre 1"/>
          <p:cNvSpPr txBox="1">
            <a:spLocks/>
          </p:cNvSpPr>
          <p:nvPr/>
        </p:nvSpPr>
        <p:spPr>
          <a:xfrm>
            <a:off x="-1306287" y="316982"/>
            <a:ext cx="10402786"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r>
              <a:rPr lang="en-US" sz="3200" b="1" u="sng" dirty="0" smtClean="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rPr>
              <a:t>VALOPORTAALIN AKTIVOINTI</a:t>
            </a:r>
            <a:r>
              <a:rPr lang="en-US" sz="3200" b="1" dirty="0" smtClean="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rPr>
              <a:t> 1.5, 2023 </a:t>
            </a:r>
            <a:endParaRPr lang="fr-FR" sz="3200"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sp>
        <p:nvSpPr>
          <p:cNvPr id="10" name="ZoneTexte 9"/>
          <p:cNvSpPr txBox="1"/>
          <p:nvPr/>
        </p:nvSpPr>
        <p:spPr>
          <a:xfrm>
            <a:off x="1" y="1959527"/>
            <a:ext cx="7703164" cy="4308872"/>
          </a:xfrm>
          <a:prstGeom prst="rect">
            <a:avLst/>
          </a:prstGeom>
          <a:noFill/>
          <a:effectLst>
            <a:outerShdw blurRad="50800" dist="38100" algn="l" rotWithShape="0">
              <a:prstClr val="black">
                <a:alpha val="40000"/>
              </a:prstClr>
            </a:outerShdw>
          </a:effectLst>
        </p:spPr>
        <p:txBody>
          <a:bodyPr wrap="square" rtlCol="0">
            <a:spAutoFit/>
          </a:bodyPr>
          <a:lstStyle/>
          <a:p>
            <a:pPr algn="ctr"/>
            <a:r>
              <a:rPr lang="fi-FI" sz="2000" b="1" dirty="0" smtClean="0">
                <a:solidFill>
                  <a:schemeClr val="bg1"/>
                </a:solidFill>
                <a:effectLst>
                  <a:outerShdw blurRad="38100" dist="38100" dir="2700000" algn="tl">
                    <a:srgbClr val="000000">
                      <a:alpha val="43137"/>
                    </a:srgbClr>
                  </a:outerShdw>
                </a:effectLst>
                <a:cs typeface="Times New Roman" panose="02020603050405020304" pitchFamily="18" charset="0"/>
              </a:rPr>
              <a:t>Tietääksesi kaiken tästä maailmanlaajuisesta aktivointi-meditaatiosta </a:t>
            </a:r>
            <a:r>
              <a:rPr lang="fr-FR" sz="2000" b="1" dirty="0" smtClean="0">
                <a:solidFill>
                  <a:schemeClr val="bg1"/>
                </a:solidFill>
                <a:effectLst>
                  <a:outerShdw blurRad="38100" dist="38100" dir="2700000" algn="tl">
                    <a:srgbClr val="000000">
                      <a:alpha val="43137"/>
                    </a:srgbClr>
                  </a:outerShdw>
                </a:effectLst>
                <a:cs typeface="Times New Roman" panose="02020603050405020304" pitchFamily="18" charset="0"/>
              </a:rPr>
              <a:t>:</a:t>
            </a:r>
          </a:p>
          <a:p>
            <a:pPr algn="ctr"/>
            <a:endParaRPr lang="fr-FR" sz="2000" b="1" dirty="0">
              <a:solidFill>
                <a:schemeClr val="bg1"/>
              </a:solidFill>
              <a:effectLst>
                <a:outerShdw blurRad="38100" dist="38100" dir="2700000" algn="tl">
                  <a:srgbClr val="000000">
                    <a:alpha val="43137"/>
                  </a:srgbClr>
                </a:outerShdw>
              </a:effectLst>
              <a:cs typeface="Times New Roman" panose="02020603050405020304" pitchFamily="18" charset="0"/>
            </a:endParaRPr>
          </a:p>
          <a:p>
            <a:pPr marL="285750" indent="-285750">
              <a:buFont typeface="Wingdings 3" panose="05040102010807070707" pitchFamily="18" charset="2"/>
              <a:buChar char="&quot;"/>
            </a:pPr>
            <a:r>
              <a:rPr lang="fr-FR" sz="2400" b="1" dirty="0" smtClean="0">
                <a:solidFill>
                  <a:srgbClr val="FFC000"/>
                </a:solidFill>
                <a:effectLst>
                  <a:outerShdw blurRad="38100" dist="38100" dir="2700000" algn="tl">
                    <a:srgbClr val="000000">
                      <a:alpha val="43137"/>
                    </a:srgbClr>
                  </a:outerShdw>
                </a:effectLst>
                <a:cs typeface="Times New Roman" panose="02020603050405020304" pitchFamily="18" charset="0"/>
                <a:sym typeface="Wingdings 3" panose="05040102010807070707" pitchFamily="18" charset="2"/>
              </a:rPr>
              <a:t>COBRA </a:t>
            </a:r>
            <a:r>
              <a:rPr lang="fr-FR" sz="2400" b="1" dirty="0" err="1" smtClean="0">
                <a:solidFill>
                  <a:srgbClr val="FFC000"/>
                </a:solidFill>
                <a:effectLst>
                  <a:outerShdw blurRad="38100" dist="38100" dir="2700000" algn="tl">
                    <a:srgbClr val="000000">
                      <a:alpha val="43137"/>
                    </a:srgbClr>
                  </a:outerShdw>
                </a:effectLst>
                <a:cs typeface="Times New Roman" panose="02020603050405020304" pitchFamily="18" charset="0"/>
                <a:sym typeface="Wingdings 3" panose="05040102010807070707" pitchFamily="18" charset="2"/>
              </a:rPr>
              <a:t>Päivitys</a:t>
            </a:r>
            <a:r>
              <a:rPr lang="fr-FR" sz="2400" b="1" dirty="0" smtClean="0">
                <a:solidFill>
                  <a:srgbClr val="FFC000"/>
                </a:solidFill>
                <a:effectLst>
                  <a:outerShdw blurRad="38100" dist="38100" dir="2700000" algn="tl">
                    <a:srgbClr val="000000">
                      <a:alpha val="43137"/>
                    </a:srgbClr>
                  </a:outerShdw>
                </a:effectLst>
                <a:cs typeface="Times New Roman" panose="02020603050405020304" pitchFamily="18" charset="0"/>
              </a:rPr>
              <a:t>:                        </a:t>
            </a:r>
            <a:r>
              <a:rPr lang="fr-FR" sz="2000" b="1" dirty="0" smtClean="0">
                <a:solidFill>
                  <a:srgbClr val="FFC000"/>
                </a:solidFill>
                <a:effectLst>
                  <a:outerShdw blurRad="38100" dist="38100" dir="2700000" algn="tl">
                    <a:srgbClr val="000000">
                      <a:alpha val="43137"/>
                    </a:srgbClr>
                  </a:outerShdw>
                </a:effectLst>
                <a:cs typeface="Times New Roman" panose="02020603050405020304" pitchFamily="18" charset="0"/>
                <a:hlinkClick r:id="rId4"/>
              </a:rPr>
              <a:t>http</a:t>
            </a:r>
            <a:r>
              <a:rPr lang="fr-FR" sz="2000" b="1" dirty="0">
                <a:solidFill>
                  <a:srgbClr val="FFC000"/>
                </a:solidFill>
                <a:effectLst>
                  <a:outerShdw blurRad="38100" dist="38100" dir="2700000" algn="tl">
                    <a:srgbClr val="000000">
                      <a:alpha val="43137"/>
                    </a:srgbClr>
                  </a:outerShdw>
                </a:effectLst>
                <a:cs typeface="Times New Roman" panose="02020603050405020304" pitchFamily="18" charset="0"/>
                <a:hlinkClick r:id="rId4"/>
              </a:rPr>
              <a:t>://</a:t>
            </a:r>
            <a:r>
              <a:rPr lang="fr-FR" sz="2000" b="1" dirty="0" smtClean="0">
                <a:solidFill>
                  <a:srgbClr val="FFC000"/>
                </a:solidFill>
                <a:effectLst>
                  <a:outerShdw blurRad="38100" dist="38100" dir="2700000" algn="tl">
                    <a:srgbClr val="000000">
                      <a:alpha val="43137"/>
                    </a:srgbClr>
                  </a:outerShdw>
                </a:effectLst>
                <a:cs typeface="Times New Roman" panose="02020603050405020304" pitchFamily="18" charset="0"/>
                <a:hlinkClick r:id="rId4"/>
              </a:rPr>
              <a:t>2012portal.blogspot.com/2023/03/make-this-viral-portal-of-light.html</a:t>
            </a:r>
            <a:r>
              <a:rPr lang="fr-FR" sz="2000" b="1" dirty="0" smtClean="0">
                <a:solidFill>
                  <a:srgbClr val="FFC000"/>
                </a:solidFill>
                <a:effectLst>
                  <a:outerShdw blurRad="38100" dist="38100" dir="2700000" algn="tl">
                    <a:srgbClr val="000000">
                      <a:alpha val="43137"/>
                    </a:srgbClr>
                  </a:outerShdw>
                </a:effectLst>
                <a:cs typeface="Times New Roman" panose="02020603050405020304" pitchFamily="18" charset="0"/>
              </a:rPr>
              <a:t> </a:t>
            </a:r>
          </a:p>
          <a:p>
            <a:pPr marL="285750" indent="-285750">
              <a:buFont typeface="Wingdings 3" panose="05040102010807070707" pitchFamily="18" charset="2"/>
              <a:buChar char="&quot;"/>
            </a:pPr>
            <a:endParaRPr lang="fr-FR" sz="2000" b="1" dirty="0">
              <a:solidFill>
                <a:schemeClr val="bg1"/>
              </a:solidFill>
              <a:effectLst>
                <a:outerShdw blurRad="38100" dist="38100" dir="2700000" algn="tl">
                  <a:srgbClr val="000000">
                    <a:alpha val="43137"/>
                  </a:srgbClr>
                </a:outerShdw>
              </a:effectLst>
              <a:cs typeface="Times New Roman" panose="02020603050405020304" pitchFamily="18" charset="0"/>
            </a:endParaRPr>
          </a:p>
          <a:p>
            <a:pPr marL="285750" indent="-285750">
              <a:buFont typeface="Wingdings 3" panose="05040102010807070707" pitchFamily="18" charset="2"/>
              <a:buChar char="&quot;"/>
            </a:pPr>
            <a:r>
              <a:rPr lang="fi-FI" sz="1400" dirty="0" smtClean="0">
                <a:solidFill>
                  <a:schemeClr val="bg1"/>
                </a:solidFill>
              </a:rPr>
              <a:t>Teemme Valon portaali -meditaatiomme parhaalla mahdollisella hetkellä, jolloin sillä on suurin mahdollinen positiivinen vaikutus ihmiskuntaan</a:t>
            </a:r>
            <a:r>
              <a:rPr lang="en-US" sz="1400" b="1" dirty="0" smtClean="0">
                <a:solidFill>
                  <a:schemeClr val="bg1"/>
                </a:solidFill>
                <a:effectLst>
                  <a:outerShdw blurRad="38100" dist="38100" dir="2700000" algn="tl">
                    <a:srgbClr val="000000">
                      <a:alpha val="43137"/>
                    </a:srgbClr>
                  </a:outerShdw>
                </a:effectLst>
                <a:cs typeface="Times New Roman" panose="02020603050405020304" pitchFamily="18" charset="0"/>
              </a:rPr>
              <a:t>. </a:t>
            </a:r>
            <a:r>
              <a:rPr lang="fi-FI" sz="1400" dirty="0" smtClean="0">
                <a:solidFill>
                  <a:schemeClr val="bg1"/>
                </a:solidFill>
              </a:rPr>
              <a:t>Se tapahtuu</a:t>
            </a:r>
            <a:r>
              <a:rPr lang="fi-FI" sz="1400" dirty="0" smtClean="0">
                <a:solidFill>
                  <a:schemeClr val="accent4"/>
                </a:solidFill>
              </a:rPr>
              <a:t> Los Angelesissa 1. toukokuuta kello 10:06 PDT. </a:t>
            </a:r>
            <a:r>
              <a:rPr lang="fi-FI" sz="1400" dirty="0" smtClean="0">
                <a:solidFill>
                  <a:schemeClr val="bg1"/>
                </a:solidFill>
              </a:rPr>
              <a:t>Tämä vastaa</a:t>
            </a:r>
            <a:r>
              <a:rPr lang="fi-FI" sz="1400" dirty="0" smtClean="0">
                <a:solidFill>
                  <a:schemeClr val="accent4"/>
                </a:solidFill>
              </a:rPr>
              <a:t> 11:06 MDT Denverissä, 12:06 CDT Chicagossa, 13:06 EDT New Yorkissa, 18:06 BST Lontoossa, 19:06 CEDT Pariisissa, 20:06 EET Kairossa, 1:06 CST 2. toukokuuta Taipeissa</a:t>
            </a:r>
            <a:r>
              <a:rPr lang="fi-FI" sz="1400" dirty="0" smtClean="0">
                <a:solidFill>
                  <a:schemeClr val="bg1"/>
                </a:solidFill>
              </a:rPr>
              <a:t> </a:t>
            </a:r>
            <a:r>
              <a:rPr lang="fi-FI" sz="1400" dirty="0" smtClean="0">
                <a:solidFill>
                  <a:schemeClr val="accent4"/>
                </a:solidFill>
              </a:rPr>
              <a:t>ja</a:t>
            </a:r>
            <a:r>
              <a:rPr lang="fi-FI" sz="1400" dirty="0" smtClean="0">
                <a:solidFill>
                  <a:schemeClr val="bg1"/>
                </a:solidFill>
              </a:rPr>
              <a:t> </a:t>
            </a:r>
            <a:r>
              <a:rPr lang="fi-FI" sz="1400" dirty="0" smtClean="0">
                <a:solidFill>
                  <a:schemeClr val="accent4"/>
                </a:solidFill>
              </a:rPr>
              <a:t>Pekingissä, 2. toukokuuta Tokiossa 2:06 JST Tokiossa </a:t>
            </a:r>
            <a:r>
              <a:rPr lang="fi-FI" sz="1400" dirty="0" smtClean="0">
                <a:solidFill>
                  <a:schemeClr val="bg1"/>
                </a:solidFill>
              </a:rPr>
              <a:t>ja </a:t>
            </a:r>
            <a:r>
              <a:rPr lang="fi-FI" sz="1400" dirty="0" smtClean="0">
                <a:solidFill>
                  <a:schemeClr val="accent4"/>
                </a:solidFill>
              </a:rPr>
              <a:t>3:06 AEST Sydneyssä.</a:t>
            </a:r>
            <a:endParaRPr lang="fr-FR" sz="1400" b="1" dirty="0" smtClean="0">
              <a:solidFill>
                <a:schemeClr val="accent4"/>
              </a:solidFill>
              <a:effectLst>
                <a:outerShdw blurRad="38100" dist="38100" dir="2700000" algn="tl">
                  <a:srgbClr val="000000">
                    <a:alpha val="43137"/>
                  </a:srgbClr>
                </a:outerShdw>
              </a:effectLst>
              <a:cs typeface="Times New Roman" panose="02020603050405020304" pitchFamily="18" charset="0"/>
            </a:endParaRPr>
          </a:p>
          <a:p>
            <a:endParaRPr lang="fr-FR" sz="2000" b="1" dirty="0">
              <a:solidFill>
                <a:srgbClr val="FFC000"/>
              </a:solidFill>
              <a:effectLst>
                <a:outerShdw blurRad="38100" dist="38100" dir="2700000" algn="tl">
                  <a:srgbClr val="000000">
                    <a:alpha val="43137"/>
                  </a:srgbClr>
                </a:outerShdw>
              </a:effectLst>
              <a:cs typeface="Times New Roman" panose="02020603050405020304" pitchFamily="18" charset="0"/>
            </a:endParaRPr>
          </a:p>
          <a:p>
            <a:pPr marL="342900" indent="-342900">
              <a:buFont typeface="Wingdings 3" panose="05040102010807070707" pitchFamily="18" charset="2"/>
              <a:buChar char="&quot;"/>
            </a:pPr>
            <a:r>
              <a:rPr lang="fi-FI" sz="2000" dirty="0" smtClean="0">
                <a:solidFill>
                  <a:schemeClr val="accent4"/>
                </a:solidFill>
              </a:rPr>
              <a:t>Voit tarkistaa meditaation ajankohdan aikavyöhykkeellesi TÄÄLTÄ</a:t>
            </a:r>
            <a:r>
              <a:rPr lang="en-US" sz="2000" b="1" dirty="0" smtClean="0">
                <a:solidFill>
                  <a:srgbClr val="FFC000"/>
                </a:solidFill>
                <a:effectLst>
                  <a:outerShdw blurRad="38100" dist="38100" dir="2700000" algn="tl">
                    <a:srgbClr val="000000">
                      <a:alpha val="43137"/>
                    </a:srgbClr>
                  </a:outerShdw>
                </a:effectLst>
                <a:cs typeface="Times New Roman" panose="02020603050405020304" pitchFamily="18" charset="0"/>
              </a:rPr>
              <a:t>:</a:t>
            </a:r>
            <a:r>
              <a:rPr lang="fr-FR" sz="2000" b="1" dirty="0" smtClean="0">
                <a:solidFill>
                  <a:srgbClr val="FFC000"/>
                </a:solidFill>
                <a:effectLst>
                  <a:outerShdw blurRad="38100" dist="38100" dir="2700000" algn="tl">
                    <a:srgbClr val="000000">
                      <a:alpha val="43137"/>
                    </a:srgbClr>
                  </a:outerShdw>
                </a:effectLst>
                <a:cs typeface="Times New Roman" panose="02020603050405020304" pitchFamily="18" charset="0"/>
              </a:rPr>
              <a:t> </a:t>
            </a:r>
            <a:r>
              <a:rPr lang="fr-FR" sz="2000" b="1" dirty="0" smtClean="0">
                <a:solidFill>
                  <a:srgbClr val="FFC000"/>
                </a:solidFill>
                <a:hlinkClick r:id="rId5"/>
              </a:rPr>
              <a:t>https</a:t>
            </a:r>
            <a:r>
              <a:rPr lang="fr-FR" sz="2000" b="1" dirty="0">
                <a:solidFill>
                  <a:srgbClr val="FFC000"/>
                </a:solidFill>
                <a:hlinkClick r:id="rId5"/>
              </a:rPr>
              <a:t>://www.timeanddate.com/worldclock/fixedtime.html?msg=PORTAL+OF%2CLIGHT&amp;iso=20230501T1906&amp;p1=195</a:t>
            </a:r>
            <a:endParaRPr lang="fr-FR" sz="2000" b="1" dirty="0">
              <a:solidFill>
                <a:srgbClr val="FFC000"/>
              </a:solidFill>
            </a:endParaRPr>
          </a:p>
        </p:txBody>
      </p:sp>
      <p:pic>
        <p:nvPicPr>
          <p:cNvPr id="11" name="Image 10"/>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9432802" y="320964"/>
            <a:ext cx="1380770" cy="1369724"/>
          </a:xfrm>
          <a:prstGeom prst="rect">
            <a:avLst/>
          </a:prstGeom>
        </p:spPr>
      </p:pic>
      <p:pic>
        <p:nvPicPr>
          <p:cNvPr id="12" name="Image 11"/>
          <p:cNvPicPr>
            <a:picLocks noChangeAspect="1"/>
          </p:cNvPicPr>
          <p:nvPr/>
        </p:nvPicPr>
        <p:blipFill>
          <a:blip r:embed="rId7"/>
          <a:stretch>
            <a:fillRect/>
          </a:stretch>
        </p:blipFill>
        <p:spPr>
          <a:xfrm rot="561107">
            <a:off x="7991318" y="1468458"/>
            <a:ext cx="1271064" cy="947912"/>
          </a:xfrm>
          <a:prstGeom prst="rect">
            <a:avLst/>
          </a:prstGeom>
        </p:spPr>
      </p:pic>
      <p:pic>
        <p:nvPicPr>
          <p:cNvPr id="13" name="Image 12"/>
          <p:cNvPicPr>
            <a:picLocks noChangeAspect="1"/>
          </p:cNvPicPr>
          <p:nvPr/>
        </p:nvPicPr>
        <p:blipFill>
          <a:blip r:embed="rId7"/>
          <a:stretch>
            <a:fillRect/>
          </a:stretch>
        </p:blipFill>
        <p:spPr>
          <a:xfrm rot="561107">
            <a:off x="8875274" y="1520583"/>
            <a:ext cx="1271064" cy="947912"/>
          </a:xfrm>
          <a:prstGeom prst="rect">
            <a:avLst/>
          </a:prstGeom>
        </p:spPr>
      </p:pic>
      <p:pic>
        <p:nvPicPr>
          <p:cNvPr id="14" name="Image 13"/>
          <p:cNvPicPr>
            <a:picLocks noChangeAspect="1"/>
          </p:cNvPicPr>
          <p:nvPr/>
        </p:nvPicPr>
        <p:blipFill>
          <a:blip r:embed="rId7"/>
          <a:stretch>
            <a:fillRect/>
          </a:stretch>
        </p:blipFill>
        <p:spPr>
          <a:xfrm rot="561107">
            <a:off x="9937789" y="1520582"/>
            <a:ext cx="1271064" cy="947912"/>
          </a:xfrm>
          <a:prstGeom prst="rect">
            <a:avLst/>
          </a:prstGeom>
        </p:spPr>
      </p:pic>
      <p:pic>
        <p:nvPicPr>
          <p:cNvPr id="15" name="Image 14"/>
          <p:cNvPicPr>
            <a:picLocks noChangeAspect="1"/>
          </p:cNvPicPr>
          <p:nvPr/>
        </p:nvPicPr>
        <p:blipFill>
          <a:blip r:embed="rId7"/>
          <a:stretch>
            <a:fillRect/>
          </a:stretch>
        </p:blipFill>
        <p:spPr>
          <a:xfrm rot="561107">
            <a:off x="10888341" y="1444576"/>
            <a:ext cx="1271064" cy="947912"/>
          </a:xfrm>
          <a:prstGeom prst="rect">
            <a:avLst/>
          </a:prstGeom>
        </p:spPr>
      </p:pic>
      <p:pic>
        <p:nvPicPr>
          <p:cNvPr id="16" name="Image 15"/>
          <p:cNvPicPr>
            <a:picLocks noChangeAspect="1"/>
          </p:cNvPicPr>
          <p:nvPr/>
        </p:nvPicPr>
        <p:blipFill>
          <a:blip r:embed="rId7"/>
          <a:stretch>
            <a:fillRect/>
          </a:stretch>
        </p:blipFill>
        <p:spPr>
          <a:xfrm rot="561107">
            <a:off x="8278020" y="2355900"/>
            <a:ext cx="2177759" cy="1624091"/>
          </a:xfrm>
          <a:prstGeom prst="rect">
            <a:avLst/>
          </a:prstGeom>
        </p:spPr>
      </p:pic>
      <p:pic>
        <p:nvPicPr>
          <p:cNvPr id="18" name="Image 17"/>
          <p:cNvPicPr>
            <a:picLocks noChangeAspect="1"/>
          </p:cNvPicPr>
          <p:nvPr/>
        </p:nvPicPr>
        <p:blipFill>
          <a:blip r:embed="rId7"/>
          <a:stretch>
            <a:fillRect/>
          </a:stretch>
        </p:blipFill>
        <p:spPr>
          <a:xfrm rot="561107">
            <a:off x="9722173" y="2330964"/>
            <a:ext cx="2177759" cy="1624091"/>
          </a:xfrm>
          <a:prstGeom prst="rect">
            <a:avLst/>
          </a:prstGeom>
        </p:spPr>
      </p:pic>
      <p:pic>
        <p:nvPicPr>
          <p:cNvPr id="19" name="Image 18"/>
          <p:cNvPicPr/>
          <p:nvPr/>
        </p:nvPicPr>
        <p:blipFill>
          <a:blip r:embed="rId8" cstate="print">
            <a:extLst>
              <a:ext uri="{BEBA8EAE-BF5A-486C-A8C5-ECC9F3942E4B}">
                <a14:imgProps xmlns:a14="http://schemas.microsoft.com/office/drawing/2010/main" xmlns="">
                  <a14:imgLayer r:embed="rId9">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rot="1247567">
            <a:off x="11065760" y="539386"/>
            <a:ext cx="379351" cy="394536"/>
          </a:xfrm>
          <a:prstGeom prst="rect">
            <a:avLst/>
          </a:prstGeom>
        </p:spPr>
      </p:pic>
      <p:pic>
        <p:nvPicPr>
          <p:cNvPr id="20" name="Image 19"/>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rot="1165773">
            <a:off x="11564315" y="157491"/>
            <a:ext cx="390867" cy="443572"/>
          </a:xfrm>
          <a:prstGeom prst="rect">
            <a:avLst/>
          </a:prstGeom>
          <a:noFill/>
        </p:spPr>
      </p:pic>
      <p:pic>
        <p:nvPicPr>
          <p:cNvPr id="17" name="Image 16"/>
          <p:cNvPicPr>
            <a:picLocks noChangeAspect="1"/>
          </p:cNvPicPr>
          <p:nvPr/>
        </p:nvPicPr>
        <p:blipFill rotWithShape="1">
          <a:blip r:embed="rId7"/>
          <a:srcRect r="64946"/>
          <a:stretch/>
        </p:blipFill>
        <p:spPr>
          <a:xfrm rot="561107">
            <a:off x="11117569" y="2226820"/>
            <a:ext cx="763382" cy="1624091"/>
          </a:xfrm>
          <a:prstGeom prst="rect">
            <a:avLst/>
          </a:prstGeom>
        </p:spPr>
      </p:pic>
      <p:pic>
        <p:nvPicPr>
          <p:cNvPr id="21" name="Image 20"/>
          <p:cNvPicPr>
            <a:picLocks noChangeAspect="1"/>
          </p:cNvPicPr>
          <p:nvPr/>
        </p:nvPicPr>
        <p:blipFill rotWithShape="1">
          <a:blip r:embed="rId7"/>
          <a:srcRect r="65782"/>
          <a:stretch/>
        </p:blipFill>
        <p:spPr>
          <a:xfrm rot="561107">
            <a:off x="11718000" y="1301965"/>
            <a:ext cx="434939" cy="947912"/>
          </a:xfrm>
          <a:prstGeom prst="rect">
            <a:avLst/>
          </a:prstGeom>
        </p:spPr>
      </p:pic>
      <p:pic>
        <p:nvPicPr>
          <p:cNvPr id="22" name="Image 21"/>
          <p:cNvPicPr>
            <a:picLocks noChangeAspect="1"/>
          </p:cNvPicPr>
          <p:nvPr/>
        </p:nvPicPr>
        <p:blipFill rotWithShape="1">
          <a:blip r:embed="rId7"/>
          <a:srcRect l="35060" t="58262"/>
          <a:stretch/>
        </p:blipFill>
        <p:spPr>
          <a:xfrm rot="561107">
            <a:off x="9429404" y="3981480"/>
            <a:ext cx="1935279" cy="927599"/>
          </a:xfrm>
          <a:prstGeom prst="rect">
            <a:avLst/>
          </a:prstGeom>
        </p:spPr>
      </p:pic>
      <p:pic>
        <p:nvPicPr>
          <p:cNvPr id="23" name="Image 22"/>
          <p:cNvPicPr>
            <a:picLocks noChangeAspect="1"/>
          </p:cNvPicPr>
          <p:nvPr/>
        </p:nvPicPr>
        <p:blipFill rotWithShape="1">
          <a:blip r:embed="rId7"/>
          <a:srcRect r="39348" b="57368"/>
          <a:stretch/>
        </p:blipFill>
        <p:spPr>
          <a:xfrm rot="561107">
            <a:off x="7061819" y="2317407"/>
            <a:ext cx="1320846" cy="692375"/>
          </a:xfrm>
          <a:prstGeom prst="rect">
            <a:avLst/>
          </a:prstGeom>
        </p:spPr>
      </p:pic>
      <p:pic>
        <p:nvPicPr>
          <p:cNvPr id="24" name="Image 23"/>
          <p:cNvPicPr>
            <a:picLocks noChangeAspect="1"/>
          </p:cNvPicPr>
          <p:nvPr/>
        </p:nvPicPr>
        <p:blipFill rotWithShape="1">
          <a:blip r:embed="rId7"/>
          <a:srcRect r="39348" b="57368"/>
          <a:stretch/>
        </p:blipFill>
        <p:spPr>
          <a:xfrm rot="561107">
            <a:off x="11005126" y="2242597"/>
            <a:ext cx="1320846" cy="692375"/>
          </a:xfrm>
          <a:prstGeom prst="rect">
            <a:avLst/>
          </a:prstGeom>
        </p:spPr>
      </p:pic>
      <p:sp>
        <p:nvSpPr>
          <p:cNvPr id="26" name="ZoneTexte 25"/>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
        <p:nvSpPr>
          <p:cNvPr id="25" name="ZoneTexte 24"/>
          <p:cNvSpPr txBox="1"/>
          <p:nvPr/>
        </p:nvSpPr>
        <p:spPr>
          <a:xfrm>
            <a:off x="7712747" y="6073171"/>
            <a:ext cx="4479253" cy="523220"/>
          </a:xfrm>
          <a:prstGeom prst="rect">
            <a:avLst/>
          </a:prstGeom>
          <a:noFill/>
          <a:effectLst>
            <a:outerShdw blurRad="50800" dist="38100" algn="l" rotWithShape="0">
              <a:prstClr val="black">
                <a:alpha val="40000"/>
              </a:prstClr>
            </a:outerShdw>
          </a:effectLst>
        </p:spPr>
        <p:txBody>
          <a:bodyPr wrap="square" rtlCol="0">
            <a:spAutoFit/>
          </a:bodyPr>
          <a:lstStyle/>
          <a:p>
            <a:pPr algn="ctr"/>
            <a:r>
              <a:rPr lang="fr-FR" sz="2800" b="1" spc="300" dirty="0" err="1" smtClean="0">
                <a:solidFill>
                  <a:schemeClr val="accent1">
                    <a:lumMod val="20000"/>
                    <a:lumOff val="80000"/>
                  </a:schemeClr>
                </a:solidFill>
                <a:effectLst>
                  <a:outerShdw blurRad="38100" dist="38100" dir="2700000" algn="tl">
                    <a:srgbClr val="000000">
                      <a:alpha val="43137"/>
                    </a:srgbClr>
                  </a:outerShdw>
                </a:effectLst>
                <a:latin typeface="SF Distant Galaxy Outline" panose="00000400000000000000" pitchFamily="2" charset="0"/>
              </a:rPr>
              <a:t>Ensimmäinen</a:t>
            </a:r>
            <a:r>
              <a:rPr lang="fr-FR" sz="2800" b="1" spc="300" dirty="0" smtClean="0">
                <a:solidFill>
                  <a:schemeClr val="accent1">
                    <a:lumMod val="20000"/>
                    <a:lumOff val="80000"/>
                  </a:schemeClr>
                </a:solidFill>
                <a:effectLst>
                  <a:outerShdw blurRad="38100" dist="38100" dir="2700000" algn="tl">
                    <a:srgbClr val="000000">
                      <a:alpha val="43137"/>
                    </a:srgbClr>
                  </a:outerShdw>
                </a:effectLst>
                <a:latin typeface="SF Distant Galaxy Outline" panose="00000400000000000000" pitchFamily="2" charset="0"/>
              </a:rPr>
              <a:t> </a:t>
            </a:r>
            <a:r>
              <a:rPr lang="fr-FR" sz="2800" b="1" spc="300" dirty="0" err="1" smtClean="0">
                <a:solidFill>
                  <a:schemeClr val="accent1">
                    <a:lumMod val="20000"/>
                    <a:lumOff val="80000"/>
                  </a:schemeClr>
                </a:solidFill>
                <a:effectLst>
                  <a:outerShdw blurRad="38100" dist="38100" dir="2700000" algn="tl">
                    <a:srgbClr val="000000">
                      <a:alpha val="43137"/>
                    </a:srgbClr>
                  </a:outerShdw>
                </a:effectLst>
                <a:latin typeface="SF Distant Galaxy Outline" panose="00000400000000000000" pitchFamily="2" charset="0"/>
              </a:rPr>
              <a:t>Kontakti</a:t>
            </a:r>
            <a:endParaRPr lang="fr-FR" sz="2800" b="1" spc="300" dirty="0">
              <a:solidFill>
                <a:schemeClr val="accent1">
                  <a:lumMod val="20000"/>
                  <a:lumOff val="80000"/>
                </a:schemeClr>
              </a:solidFill>
              <a:effectLst>
                <a:outerShdw blurRad="38100" dist="38100" dir="2700000" algn="tl">
                  <a:srgbClr val="000000">
                    <a:alpha val="43137"/>
                  </a:srgbClr>
                </a:outerShdw>
              </a:effectLst>
              <a:latin typeface="SF Distant Galaxy Outline" panose="00000400000000000000" pitchFamily="2" charset="0"/>
            </a:endParaRPr>
          </a:p>
        </p:txBody>
      </p:sp>
    </p:spTree>
    <p:extLst>
      <p:ext uri="{BB962C8B-B14F-4D97-AF65-F5344CB8AC3E}">
        <p14:creationId xmlns:p14="http://schemas.microsoft.com/office/powerpoint/2010/main" xmlns="" val="39286332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1"/>
            <a:ext cx="12191999" cy="6857999"/>
          </a:xfrm>
          <a:prstGeom prst="rect">
            <a:avLst/>
          </a:prstGeom>
        </p:spPr>
      </p:pic>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sp>
        <p:nvSpPr>
          <p:cNvPr id="7" name="Rectangle 6"/>
          <p:cNvSpPr/>
          <p:nvPr/>
        </p:nvSpPr>
        <p:spPr>
          <a:xfrm>
            <a:off x="-166255" y="973777"/>
            <a:ext cx="12528467" cy="3990836"/>
          </a:xfrm>
          <a:prstGeom prst="rect">
            <a:avLst/>
          </a:prstGeom>
          <a:effectLst>
            <a:outerShdw blurRad="50800" dist="38100" algn="l" rotWithShape="0">
              <a:prstClr val="black">
                <a:alpha val="40000"/>
              </a:prstClr>
            </a:outerShdw>
          </a:effectLst>
        </p:spPr>
        <p:txBody>
          <a:bodyPr wrap="square">
            <a:spAutoFit/>
          </a:bodyPr>
          <a:lstStyle/>
          <a:p>
            <a:pPr algn="ctr">
              <a:lnSpc>
                <a:spcPct val="150000"/>
              </a:lnSpc>
              <a:spcAft>
                <a:spcPts val="800"/>
              </a:spcAft>
            </a:pPr>
            <a:r>
              <a:rPr lang="fi-FI" sz="40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Miksi tämä 1. toukokuuta tapahtuva VALOPORTAALIN aktivointi on niin tärkeä, ellei peräti historiallinen ?</a:t>
            </a:r>
          </a:p>
          <a:p>
            <a:pPr algn="ctr">
              <a:lnSpc>
                <a:spcPct val="150000"/>
              </a:lnSpc>
              <a:spcAft>
                <a:spcPts val="800"/>
              </a:spcAft>
            </a:pPr>
            <a:endParaRPr lang="fr-FR" sz="40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algn="ctr">
              <a:lnSpc>
                <a:spcPct val="150000"/>
              </a:lnSpc>
              <a:spcAft>
                <a:spcPts val="800"/>
              </a:spcAft>
            </a:pPr>
            <a:r>
              <a:rPr lang="fi-FI" sz="40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Miksi minun olisi hyvä osallistua</a:t>
            </a:r>
            <a:r>
              <a:rPr lang="fr-FR" sz="40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a:t>
            </a:r>
            <a:endParaRPr lang="fr-FR" sz="4000" dirty="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p:txBody>
      </p:sp>
      <p:sp>
        <p:nvSpPr>
          <p:cNvPr id="6" name="ZoneTexte 5"/>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26232527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sp>
        <p:nvSpPr>
          <p:cNvPr id="2" name="Rectangle 1"/>
          <p:cNvSpPr/>
          <p:nvPr/>
        </p:nvSpPr>
        <p:spPr>
          <a:xfrm>
            <a:off x="601211" y="579502"/>
            <a:ext cx="10989577" cy="6011902"/>
          </a:xfrm>
          <a:prstGeom prst="rect">
            <a:avLst/>
          </a:prstGeom>
          <a:effectLst>
            <a:outerShdw blurRad="50800" dist="38100" algn="l" rotWithShape="0">
              <a:prstClr val="black">
                <a:alpha val="40000"/>
              </a:prstClr>
            </a:outerShdw>
          </a:effectLst>
        </p:spPr>
        <p:txBody>
          <a:bodyPr wrap="square">
            <a:spAutoFit/>
          </a:bodyPr>
          <a:lstStyle/>
          <a:p>
            <a:pPr marL="342900" indent="-342900">
              <a:lnSpc>
                <a:spcPct val="150000"/>
              </a:lnSpc>
              <a:spcAft>
                <a:spcPts val="800"/>
              </a:spcAft>
              <a:buFont typeface="Wingdings 3" panose="05040102010807070707" pitchFamily="18" charset="2"/>
              <a:buChar char="&quot;"/>
            </a:pPr>
            <a:r>
              <a:rPr lang="fi-FI"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ENSIMMÄISEN kerran 26 000 vuoteen kosminen rakkauden energia pystyy tekemään </a:t>
            </a:r>
            <a:r>
              <a:rPr lang="fi-FI"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TODELLISEN LÄPIMURRON fyysisellä tasolla saavuttamalla planeettamme pinnan.</a:t>
            </a:r>
            <a:r>
              <a:rPr lang="fi-FI"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AIVAN ENSIMMÄISEN kerran, </a:t>
            </a:r>
            <a:r>
              <a:rPr lang="fi-FI"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planeettamme pystyy näkyvästi olemaan yhteydessä ALKULÄHTEEN todelliseen energiaan </a:t>
            </a:r>
            <a:r>
              <a:rPr lang="fi-FI"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(ensin KOSMISEN Keskusauringon kautta, sitten M87-galaksin Keskusauringon kautta, sitten oman galaksimme Keskusauringon kautta).</a:t>
            </a:r>
            <a:endParaRPr lang="fr-FR"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50000"/>
              </a:lnSpc>
              <a:spcAft>
                <a:spcPts val="800"/>
              </a:spcAft>
              <a:buFont typeface="Wingdings 3" panose="05040102010807070707" pitchFamily="18" charset="2"/>
              <a:buChar char="&quot;"/>
            </a:pPr>
            <a:r>
              <a:rPr lang="fr-FR" b="1" dirty="0" err="1"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Kuten</a:t>
            </a:r>
            <a:r>
              <a:rPr lang="fr-FR"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COBRA </a:t>
            </a:r>
            <a:r>
              <a:rPr lang="fr-FR" b="1" dirty="0" err="1"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sanoo</a:t>
            </a:r>
            <a:r>
              <a:rPr lang="fr-FR"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i-FI" b="1" dirty="0" smtClean="0">
                <a:solidFill>
                  <a:schemeClr val="accent4"/>
                </a:solidFill>
                <a:effectLst>
                  <a:outerShdw blurRad="38100" dist="38100" dir="2700000" algn="tl">
                    <a:srgbClr val="000000">
                      <a:alpha val="43137"/>
                    </a:srgbClr>
                  </a:outerShdw>
                </a:effectLst>
              </a:rPr>
              <a:t>Tämä on tähänastisen elämämme voimakkain planetaarinen aktivointi</a:t>
            </a:r>
            <a:r>
              <a:rPr lang="fr-FR"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i-FI"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edellä Vesimiehen aikakauden aktivoitaatiota joulukuussa 2020 ja AION-Portaalin aktivointia marraskuussa 2013. Muistutuksena mainittakoon, että menneisyydessä COBRAn järjestämät maailmanlaajuiset aktivoinnit/meditaatiot, joiden energeettinen impulssi on saanut alkunsa KOSMISESTA Keskusauringosta, ovat aina olleet ratkaisevia ja päättäväisiä planeetan vapautumisprosessissa; tämänhetkinen VALOPORTAALI-aktivointi on myös osa tätä asiayhteyttä, ja jopa PALJON </a:t>
            </a:r>
            <a:r>
              <a:rPr lang="fi-FI"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ENEMMÄN</a:t>
            </a:r>
            <a:r>
              <a:rPr lang="en-US"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i-FI"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koska tästä aktivoinnista riippuu tämän planeetan tulevaisuutta koskevien tapahtumien jatkuminen </a:t>
            </a:r>
            <a:r>
              <a:rPr lang="en-US"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t>
            </a:r>
            <a:r>
              <a:rPr lang="fr-FR" b="1" dirty="0" err="1"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Kuten</a:t>
            </a:r>
            <a:r>
              <a:rPr lang="fr-FR"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COBRA </a:t>
            </a:r>
            <a:r>
              <a:rPr lang="fr-FR" b="1" dirty="0" err="1"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sanoo</a:t>
            </a:r>
            <a:r>
              <a:rPr lang="en-US"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i-FI" b="1" dirty="0" smtClean="0">
                <a:solidFill>
                  <a:schemeClr val="bg1"/>
                </a:solidFill>
                <a:effectLst>
                  <a:outerShdw blurRad="38100" dist="38100" dir="2700000" algn="tl">
                    <a:srgbClr val="000000">
                      <a:alpha val="43137"/>
                    </a:srgbClr>
                  </a:outerShdw>
                </a:effectLst>
              </a:rPr>
              <a:t>Tämä aktivaatio tapahtuu hyvin voimakkaan syklin päättymisen hetkellä </a:t>
            </a:r>
            <a:r>
              <a:rPr lang="en-US"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i-FI"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Ilmeisistä syistä tästä ei voida sanoa enempää tässä vaiheessa.</a:t>
            </a:r>
            <a:endParaRPr lang="fr-FR"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ZoneTexte 5"/>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16148561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sp>
        <p:nvSpPr>
          <p:cNvPr id="2" name="Rectangle 1"/>
          <p:cNvSpPr/>
          <p:nvPr/>
        </p:nvSpPr>
        <p:spPr>
          <a:xfrm>
            <a:off x="373310" y="454044"/>
            <a:ext cx="11445380" cy="6114494"/>
          </a:xfrm>
          <a:prstGeom prst="rect">
            <a:avLst/>
          </a:prstGeom>
          <a:effectLst>
            <a:outerShdw blurRad="50800" dist="38100" algn="l" rotWithShape="0">
              <a:prstClr val="black">
                <a:alpha val="40000"/>
              </a:prstClr>
            </a:outerShdw>
          </a:effectLst>
        </p:spPr>
        <p:txBody>
          <a:bodyPr wrap="square">
            <a:spAutoFit/>
          </a:bodyPr>
          <a:lstStyle/>
          <a:p>
            <a:pPr marL="342900" indent="-342900">
              <a:lnSpc>
                <a:spcPct val="150000"/>
              </a:lnSpc>
              <a:spcAft>
                <a:spcPts val="800"/>
              </a:spcAft>
              <a:buFont typeface="Wingdings 3" panose="05040102010807070707" pitchFamily="18" charset="2"/>
              <a:buChar char="&quot;"/>
            </a:pPr>
            <a:r>
              <a:rPr lang="fr-FR"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i-FI" sz="1600" b="1" dirty="0" smtClean="0">
                <a:solidFill>
                  <a:schemeClr val="accent4"/>
                </a:solidFill>
                <a:effectLst>
                  <a:outerShdw blurRad="38100" dist="38100" dir="2700000" algn="tl">
                    <a:srgbClr val="000000">
                      <a:alpha val="43137"/>
                    </a:srgbClr>
                  </a:outerShdw>
                </a:effectLst>
              </a:rPr>
              <a:t>Pluto Vesimiehessä merkitsee positiivisten maan ulkopuolisten rotujen keskittynyttä pyrkimystä kohti ensimmäistä kontaktia, ja Plejadilaisilla on tässä hyvin aktiivinen rooli</a:t>
            </a:r>
            <a:r>
              <a:rPr lang="fi-FI" sz="1600" dirty="0" smtClean="0"/>
              <a:t>.</a:t>
            </a:r>
            <a:r>
              <a:rPr lang="fr-FR"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i-FI"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Maaliskuun 23. päivän ja kesäkuun 11. päivän välisenä aikana voimme siis odottaa myönteisesti ensikontaktia (Contact Dish -protokollien kautta) sekä </a:t>
            </a:r>
            <a:r>
              <a:rPr lang="fi-FI" sz="17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eksopoliittisia paljastuksia</a:t>
            </a:r>
            <a:r>
              <a:rPr lang="en-US" sz="17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i-FI"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Plejadilaisten rodulla on hyvin aktiivinen rooli Ensimmäisessä Kontaktissa, sillä he ovat geneettisesti ja henkisesti ihmiskuntaa lähimpänä oleva maan ulkopuolinen galaktinen rotu.</a:t>
            </a:r>
            <a:endParaRPr lang="en-US"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800"/>
              </a:spcAft>
            </a:pPr>
            <a:endParaRPr lang="en-US"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50000"/>
              </a:lnSpc>
              <a:spcAft>
                <a:spcPts val="800"/>
              </a:spcAft>
              <a:buFont typeface="Wingdings 3" panose="05040102010807070707" pitchFamily="18" charset="2"/>
              <a:buChar char="&quot;"/>
            </a:pPr>
            <a:r>
              <a:rPr lang="fi-FI" sz="1600" b="1" dirty="0" smtClean="0">
                <a:solidFill>
                  <a:schemeClr val="bg1"/>
                </a:solidFill>
              </a:rPr>
              <a:t>Aivan ENSIMMÄISEN kerran COBRAn blogin historiassa saavutettava kriittinen massa ei ole ratkaiseva kriteeri sille, että kosminen energiapulssi saavuttaa planeetan pinnan; kuten COBRA sanoo, riippumatta siitä, saavutetaanko kriittinen massa vai ei, "erittäin voimakkaat energiat Galaktisesta keskuksesta saavuttavat planeetan pinnan joka tapauksessa", mikä osoittaa tämän aktivoinnin VALTAVAN kosmisen energian, jonka olemme suorittamassa. </a:t>
            </a:r>
            <a:r>
              <a:rPr lang="en-US" sz="1700" b="1" dirty="0" err="1"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Kuitenkin</a:t>
            </a:r>
            <a:r>
              <a:rPr lang="en-US"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i-FI" sz="17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on oleellisen tärkeää, että saavutamme ehdottomasti tarvittavan KRIITTISEN MASSAN, 144 000 ihmistä, jotka meditoivat tuona päivänä, jotta voimme ANKKUROIDA galaktisen keskuksen energian planeetan pinnalle tasapainoisella tavalla. Kriittinen massa määrää siis sen, MITEN tämä energia voidaan ANKKUROIDA planeetan pinnalle </a:t>
            </a:r>
            <a:r>
              <a:rPr lang="en-US"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t>
            </a:r>
            <a:r>
              <a:rPr lang="fi-FI"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joko tasapainoisella tai epäharmonisella tavalla</a:t>
            </a:r>
            <a:r>
              <a:rPr lang="en-US"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en-US" sz="1700" b="1" dirty="0" err="1"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ja</a:t>
            </a:r>
            <a:r>
              <a:rPr lang="en-US"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i-FI" sz="17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me luonnollisesti HALUAMME, että se on mahdollisimman TASAPAINOISELLA tavalla</a:t>
            </a:r>
            <a:r>
              <a:rPr lang="en-US"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i-FI" sz="17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sekä Valon voimien operaatioiden että pintaväestön turvallisuuden ja hyvinvoinnin kannalta.</a:t>
            </a:r>
            <a:endParaRPr lang="fr-FR" sz="17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ZoneTexte 5"/>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42531698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sp>
        <p:nvSpPr>
          <p:cNvPr id="2" name="Rectangle 1"/>
          <p:cNvSpPr/>
          <p:nvPr/>
        </p:nvSpPr>
        <p:spPr>
          <a:xfrm>
            <a:off x="651917" y="167929"/>
            <a:ext cx="10578491" cy="5947782"/>
          </a:xfrm>
          <a:prstGeom prst="rect">
            <a:avLst/>
          </a:prstGeom>
          <a:effectLst>
            <a:outerShdw blurRad="50800" dist="38100" algn="l" rotWithShape="0">
              <a:prstClr val="black">
                <a:alpha val="40000"/>
              </a:prstClr>
            </a:outerShdw>
          </a:effectLst>
        </p:spPr>
        <p:txBody>
          <a:bodyPr wrap="square">
            <a:spAutoFit/>
          </a:bodyPr>
          <a:lstStyle/>
          <a:p>
            <a:pPr marL="342900" indent="-342900">
              <a:lnSpc>
                <a:spcPct val="150000"/>
              </a:lnSpc>
              <a:spcAft>
                <a:spcPts val="800"/>
              </a:spcAft>
              <a:buFont typeface="Wingdings 3" panose="05040102010807070707" pitchFamily="18" charset="2"/>
              <a:buChar char="&quot;"/>
            </a:pPr>
            <a:r>
              <a:rPr lang="fi-FI"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Se, että tämä galaktisen keskuksen energian ankkuroituminen tapahtuu tasapainoisella tavalla, on meidän, pintaväestön ja kaikkien tällä hetkellä Maahan inkarnoituneiden Valotyöntekijöiden ja Valonsotureiden MISSIO ja VASTUU.</a:t>
            </a:r>
            <a:endParaRPr lang="en-US"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50000"/>
              </a:lnSpc>
              <a:spcAft>
                <a:spcPts val="800"/>
              </a:spcAft>
              <a:buFont typeface="Wingdings 3" panose="05040102010807070707" pitchFamily="18" charset="2"/>
              <a:buChar char="&quot;"/>
            </a:pPr>
            <a:r>
              <a:rPr lang="fi-FI"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Meillä on ROOLI näinä historiallisina aikoina, ja tämä Valoportaalin aktivointi on SUURI, ellei jopa PÄÄMÄÄRÄINEN, KÄÄNTÖPISTE. Tämä aktivointi on henkinen kokemus, joka on ELETÄVÄ ja synnyimme tälle maapallolle TEKEMÄÄN TÄMÄN NYT. Tämä hetki on TULOSSA !</a:t>
            </a:r>
            <a:endParaRPr lang="fr-FR"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800"/>
              </a:spcAft>
            </a:pPr>
            <a:r>
              <a:rPr lang="en-US"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i-FI"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Valon voimat, jotka ovat Galaktinen Konfederaatio / ASHTAR Komento ja Vastarintaliike, LUOTTAVAT MEIHIN, että saavutamme tämän aktivoinnin ja kriittisen massan.</a:t>
            </a:r>
            <a:endParaRPr lang="en-US"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800"/>
              </a:spcAft>
            </a:pPr>
            <a:endParaRPr lang="fr-FR"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800"/>
              </a:spcAft>
            </a:pPr>
            <a:r>
              <a:rPr lang="fi-FI" sz="20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Me OLEMME Valon Voimat; TEHDÄÄN SE !</a:t>
            </a:r>
            <a:endParaRPr lang="fr-FR"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800"/>
              </a:spcAft>
            </a:pPr>
            <a:r>
              <a:rPr lang="fr-FR" sz="28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Voitto</a:t>
            </a:r>
            <a:r>
              <a:rPr lang="fr-FR" sz="28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fr-FR" sz="2800" b="1" dirty="0" err="1"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Valolle</a:t>
            </a:r>
            <a:r>
              <a:rPr lang="fr-FR" sz="2800" b="1" dirty="0" smtClean="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endParaRPr lang="fr-FR" sz="2800" b="1" dirty="0">
              <a:solidFill>
                <a:srgbClr val="FFC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ctr">
              <a:lnSpc>
                <a:spcPct val="150000"/>
              </a:lnSpc>
              <a:spcAft>
                <a:spcPts val="800"/>
              </a:spcAft>
              <a:buFont typeface="Wingdings 3" panose="05040102010807070707" pitchFamily="18" charset="2"/>
              <a:buChar char="&quot;"/>
            </a:pPr>
            <a:endParaRPr lang="fr-FR" sz="17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404962" y="4448432"/>
            <a:ext cx="2031925" cy="2849113"/>
          </a:xfrm>
          <a:prstGeom prst="rect">
            <a:avLst/>
          </a:prstGeom>
        </p:spPr>
      </p:pic>
      <p:pic>
        <p:nvPicPr>
          <p:cNvPr id="9" name="Image 8"/>
          <p:cNvPicPr>
            <a:picLocks noChangeAspect="1"/>
          </p:cNvPicPr>
          <p:nvPr/>
        </p:nvPicPr>
        <p:blipFill>
          <a:blip r:embed="rId4"/>
          <a:stretch>
            <a:fillRect/>
          </a:stretch>
        </p:blipFill>
        <p:spPr>
          <a:xfrm>
            <a:off x="206298" y="5053418"/>
            <a:ext cx="1271064" cy="947912"/>
          </a:xfrm>
          <a:prstGeom prst="rect">
            <a:avLst/>
          </a:prstGeom>
        </p:spPr>
      </p:pic>
      <p:pic>
        <p:nvPicPr>
          <p:cNvPr id="10" name="Image 9"/>
          <p:cNvPicPr/>
          <p:nvPr/>
        </p:nvPicPr>
        <p:blipFill>
          <a:blip r:embed="rId5" cstate="print">
            <a:extLst>
              <a:ext uri="{BEBA8EAE-BF5A-486C-A8C5-ECC9F3942E4B}">
                <a14:imgProps xmlns:a14="http://schemas.microsoft.com/office/drawing/2010/main" xmlns="">
                  <a14:imgLayer r:embed="rId6">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a:off x="1831029" y="5872988"/>
            <a:ext cx="1304057" cy="799164"/>
          </a:xfrm>
          <a:prstGeom prst="rect">
            <a:avLst/>
          </a:prstGeom>
        </p:spPr>
      </p:pic>
      <p:pic>
        <p:nvPicPr>
          <p:cNvPr id="11" name="Image 10"/>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683660" y="4942271"/>
            <a:ext cx="597986" cy="404792"/>
          </a:xfrm>
          <a:prstGeom prst="rect">
            <a:avLst/>
          </a:prstGeom>
          <a:noFill/>
        </p:spPr>
      </p:pic>
      <p:pic>
        <p:nvPicPr>
          <p:cNvPr id="12" name="Image 1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841831" y="4421251"/>
            <a:ext cx="635531" cy="359755"/>
          </a:xfrm>
          <a:prstGeom prst="rect">
            <a:avLst/>
          </a:prstGeom>
          <a:noFill/>
        </p:spPr>
      </p:pic>
      <p:sp>
        <p:nvSpPr>
          <p:cNvPr id="13" name="ZoneTexte 12"/>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24158724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sp>
        <p:nvSpPr>
          <p:cNvPr id="7" name="Rectangle 6"/>
          <p:cNvSpPr/>
          <p:nvPr/>
        </p:nvSpPr>
        <p:spPr>
          <a:xfrm>
            <a:off x="554372" y="2386299"/>
            <a:ext cx="11083255" cy="1748171"/>
          </a:xfrm>
          <a:prstGeom prst="rect">
            <a:avLst/>
          </a:prstGeom>
          <a:effectLst>
            <a:outerShdw blurRad="50800" dist="38100" dir="16200000" rotWithShape="0">
              <a:prstClr val="black">
                <a:alpha val="40000"/>
              </a:prstClr>
            </a:outerShdw>
          </a:effectLst>
        </p:spPr>
        <p:txBody>
          <a:bodyPr wrap="square">
            <a:spAutoFit/>
          </a:bodyPr>
          <a:lstStyle/>
          <a:p>
            <a:pPr algn="ctr">
              <a:lnSpc>
                <a:spcPct val="150000"/>
              </a:lnSpc>
              <a:spcAft>
                <a:spcPts val="800"/>
              </a:spcAft>
            </a:pPr>
            <a:r>
              <a:rPr lang="fr-FR" sz="8000" b="1" dirty="0" err="1"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Lisätietoja</a:t>
            </a:r>
            <a:endParaRPr lang="fr-FR" sz="8000" b="1" dirty="0" smtClean="0">
              <a:solidFill>
                <a:srgbClr val="FFC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p:txBody>
      </p:sp>
      <p:sp>
        <p:nvSpPr>
          <p:cNvPr id="6" name="ZoneTexte 5"/>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12919854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Titre 1"/>
          <p:cNvSpPr txBox="1">
            <a:spLocks/>
          </p:cNvSpPr>
          <p:nvPr/>
        </p:nvSpPr>
        <p:spPr>
          <a:xfrm>
            <a:off x="1880766" y="316210"/>
            <a:ext cx="7558481"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endParaRPr lang="fr-FR" b="1" dirty="0">
              <a:solidFill>
                <a:schemeClr val="bg1">
                  <a:lumMod val="95000"/>
                </a:schemeClr>
              </a:solidFill>
              <a:effectLst>
                <a:outerShdw blurRad="38100" dist="38100" dir="2700000" algn="tl">
                  <a:srgbClr val="000000">
                    <a:alpha val="43137"/>
                  </a:srgbClr>
                </a:outerShdw>
              </a:effectLst>
              <a:latin typeface="+mn-lt"/>
              <a:cs typeface="Arial" panose="020B0604020202020204" pitchFamily="34" charset="0"/>
            </a:endParaRPr>
          </a:p>
        </p:txBody>
      </p:sp>
      <p:sp>
        <p:nvSpPr>
          <p:cNvPr id="2" name="Rectangle 1"/>
          <p:cNvSpPr/>
          <p:nvPr/>
        </p:nvSpPr>
        <p:spPr>
          <a:xfrm>
            <a:off x="373310" y="352334"/>
            <a:ext cx="11445380" cy="5719514"/>
          </a:xfrm>
          <a:prstGeom prst="rect">
            <a:avLst/>
          </a:prstGeom>
          <a:effectLst>
            <a:outerShdw blurRad="50800" dist="38100" algn="l" rotWithShape="0">
              <a:prstClr val="black">
                <a:alpha val="40000"/>
              </a:prstClr>
            </a:outerShdw>
          </a:effectLst>
        </p:spPr>
        <p:txBody>
          <a:bodyPr wrap="square">
            <a:spAutoFit/>
          </a:bodyPr>
          <a:lstStyle/>
          <a:p>
            <a:pPr>
              <a:lnSpc>
                <a:spcPct val="150000"/>
              </a:lnSpc>
              <a:spcAft>
                <a:spcPts val="800"/>
              </a:spcAft>
            </a:pP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Muistutuksena ja paremman visualisoinnin vuoksi muistutamme teitä </a:t>
            </a:r>
            <a:r>
              <a:rPr lang="fi-FI" sz="22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kosmisen rakkauden energian välähdyksen tarkasta kulkureitistä </a:t>
            </a:r>
            <a:r>
              <a:rPr lang="fi-FI"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(valkoisen valon pilari, joka visualisoidaan meditaation aikana):</a:t>
            </a:r>
            <a:endParaRPr lang="fr-FR" sz="22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50000"/>
              </a:lnSpc>
              <a:spcAft>
                <a:spcPts val="800"/>
              </a:spcAft>
              <a:buFont typeface="Wingdings 3" panose="05040102010807070707" pitchFamily="18" charset="2"/>
              <a:buChar char="&quot;"/>
            </a:pPr>
            <a:r>
              <a:rPr lang="fi-FI"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Tämä välähdys tulee KOSMISESTA Keskusauringosta, joka on maailmankaikkeutemme Keskusaurinko ja joka on Lähde-Jumalan voimakkain läsnäolo Kosmoksen mittakaavassa.</a:t>
            </a:r>
            <a:endParaRPr lang="en-US"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endParaRPr>
          </a:p>
          <a:p>
            <a:pPr marL="285750" indent="-285750">
              <a:lnSpc>
                <a:spcPct val="150000"/>
              </a:lnSpc>
              <a:spcAft>
                <a:spcPts val="800"/>
              </a:spcAft>
              <a:buFont typeface="Wingdings 3" panose="05040102010807070707" pitchFamily="18" charset="2"/>
              <a:buChar char="&quot;"/>
            </a:pPr>
            <a:r>
              <a:rPr lang="fi-FI"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Sitten se siirtyy M87-galaksin (Neitsytjoukon) galaktiseen Keskusaurinkoon, joka on vastuussa paikallisen galaktisen klusterimme henkisestä kehityksestä (Kosminen Keskusaurinko ohjaa energiansa eri galaktisiin klustereihin tai "sektoreihin", ja juuri galaksi M87:n tehtävänä on vastaanottaa tämä energia, jotta se pääsee sisään ja sitten levittää se galaktisen sektorimme sisällä ja ohjata virtaus meille.</a:t>
            </a:r>
            <a:endParaRPr lang="en-US"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endParaRPr>
          </a:p>
          <a:p>
            <a:pPr marL="285750" indent="-285750">
              <a:lnSpc>
                <a:spcPct val="150000"/>
              </a:lnSpc>
              <a:spcAft>
                <a:spcPts val="800"/>
              </a:spcAft>
              <a:buFont typeface="Wingdings 3" panose="05040102010807070707" pitchFamily="18" charset="2"/>
              <a:buChar char="&quot;"/>
            </a:pPr>
            <a:endParaRPr lang="en-US"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endParaRPr>
          </a:p>
          <a:p>
            <a:pPr marL="285750" indent="-285750">
              <a:lnSpc>
                <a:spcPct val="150000"/>
              </a:lnSpc>
              <a:spcAft>
                <a:spcPts val="800"/>
              </a:spcAft>
              <a:buFont typeface="Wingdings 3" panose="05040102010807070707" pitchFamily="18" charset="2"/>
              <a:buChar char="&quot;"/>
            </a:pPr>
            <a:r>
              <a:rPr lang="fi-FI"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Tämä energia menee sitten </a:t>
            </a:r>
            <a:r>
              <a:rPr lang="fi-FI" sz="16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MEIDÄN galaksimme keskusauringon </a:t>
            </a:r>
            <a:r>
              <a:rPr lang="fi-FI"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kautta, sitten se tulee </a:t>
            </a:r>
            <a:r>
              <a:rPr lang="fi-FI" sz="16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Aurinkokuntaamme</a:t>
            </a:r>
            <a:r>
              <a:rPr lang="fi-FI"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ja kulkee kaikkien Valon olentojen  kautta Aurinkokuntamme sisällä ja sitten kaikkien olentojen kautta </a:t>
            </a:r>
            <a:r>
              <a:rPr lang="fi-FI" sz="16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maaplaneetalla</a:t>
            </a:r>
            <a:r>
              <a:rPr lang="fi-FI"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 ja myös sinun kehosi  kautta </a:t>
            </a:r>
            <a:r>
              <a:rPr lang="fi-FI" sz="1600" b="1" dirty="0" smtClean="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maaplaneetan keskukseen</a:t>
            </a:r>
            <a:r>
              <a:rPr lang="fi-FI" sz="1600" b="1" dirty="0" smtClean="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sym typeface="Wingdings 3" panose="05040102010807070707" pitchFamily="18" charset="2"/>
              </a:rPr>
              <a:t>.</a:t>
            </a:r>
            <a:endParaRPr lang="fr-FR" sz="16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ZoneTexte 5"/>
          <p:cNvSpPr txBox="1"/>
          <p:nvPr/>
        </p:nvSpPr>
        <p:spPr>
          <a:xfrm>
            <a:off x="0" y="6627168"/>
            <a:ext cx="2095434" cy="230832"/>
          </a:xfrm>
          <a:prstGeom prst="rect">
            <a:avLst/>
          </a:prstGeom>
          <a:noFill/>
          <a:effectLst>
            <a:outerShdw blurRad="50800" dist="38100" algn="l" rotWithShape="0">
              <a:prstClr val="black">
                <a:alpha val="40000"/>
              </a:prstClr>
            </a:outerShdw>
          </a:effectLst>
        </p:spPr>
        <p:txBody>
          <a:bodyPr wrap="square" rtlCol="0">
            <a:spAutoFit/>
          </a:bodyPr>
          <a:lstStyle/>
          <a:p>
            <a:r>
              <a:rPr lang="fr-FR" sz="900" b="1"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LIBÉRATION PLANÉTAIRE ET </a:t>
            </a:r>
            <a:r>
              <a:rPr lang="fr-FR" sz="900" b="1" dirty="0" smtClean="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ASCENSION</a:t>
            </a:r>
            <a:endParaRPr lang="fr-FR" sz="900" dirty="0">
              <a:solidFill>
                <a:srgbClr val="0070C0"/>
              </a:solidFill>
            </a:endParaRPr>
          </a:p>
        </p:txBody>
      </p:sp>
    </p:spTree>
    <p:extLst>
      <p:ext uri="{BB962C8B-B14F-4D97-AF65-F5344CB8AC3E}">
        <p14:creationId xmlns:p14="http://schemas.microsoft.com/office/powerpoint/2010/main" xmlns="" val="3559129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1942</TotalTime>
  <Words>1299</Words>
  <PresentationFormat>Custom</PresentationFormat>
  <Paragraphs>103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Thème Office</vt:lpstr>
      <vt:lpstr>Valoportaalin --------------------------------------------------- aktivointi ---------------------------------------------------------------</vt:lpstr>
      <vt:lpstr>VALOPORTAALIN AKTIVOINTI VALPORTAALIN aktivointi 1.toukokuuta, 2023 </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Valoportaalin --------------------------------------------------- aktivointi ---------------------------------------------------------------</dc:title>
  <dc:creator>Kayttaja</dc:creator>
  <cp:lastModifiedBy>Kayttaja</cp:lastModifiedBy>
  <cp:revision>31</cp:revision>
  <dcterms:created xsi:type="dcterms:W3CDTF">2023-03-24T12:03:45Z</dcterms:created>
  <dcterms:modified xsi:type="dcterms:W3CDTF">2023-04-21T20:42:58Z</dcterms:modified>
</cp:coreProperties>
</file>